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40EB57-5F4F-489B-BD63-EA5C8B4D9B74}"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F0CB8-3B96-40FC-B0FC-EE785B49D476}" type="slidenum">
              <a:rPr lang="en-US" smtClean="0"/>
              <a:t>‹#›</a:t>
            </a:fld>
            <a:endParaRPr lang="en-US"/>
          </a:p>
        </p:txBody>
      </p:sp>
    </p:spTree>
    <p:extLst>
      <p:ext uri="{BB962C8B-B14F-4D97-AF65-F5344CB8AC3E}">
        <p14:creationId xmlns:p14="http://schemas.microsoft.com/office/powerpoint/2010/main" val="28412840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0EB57-5F4F-489B-BD63-EA5C8B4D9B74}"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F0CB8-3B96-40FC-B0FC-EE785B49D476}" type="slidenum">
              <a:rPr lang="en-US" smtClean="0"/>
              <a:t>‹#›</a:t>
            </a:fld>
            <a:endParaRPr lang="en-US"/>
          </a:p>
        </p:txBody>
      </p:sp>
    </p:spTree>
    <p:extLst>
      <p:ext uri="{BB962C8B-B14F-4D97-AF65-F5344CB8AC3E}">
        <p14:creationId xmlns:p14="http://schemas.microsoft.com/office/powerpoint/2010/main" val="41896872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0EB57-5F4F-489B-BD63-EA5C8B4D9B74}"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F0CB8-3B96-40FC-B0FC-EE785B49D476}" type="slidenum">
              <a:rPr lang="en-US" smtClean="0"/>
              <a:t>‹#›</a:t>
            </a:fld>
            <a:endParaRPr lang="en-US"/>
          </a:p>
        </p:txBody>
      </p:sp>
    </p:spTree>
    <p:extLst>
      <p:ext uri="{BB962C8B-B14F-4D97-AF65-F5344CB8AC3E}">
        <p14:creationId xmlns:p14="http://schemas.microsoft.com/office/powerpoint/2010/main" val="39609806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0EB57-5F4F-489B-BD63-EA5C8B4D9B74}"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F0CB8-3B96-40FC-B0FC-EE785B49D476}" type="slidenum">
              <a:rPr lang="en-US" smtClean="0"/>
              <a:t>‹#›</a:t>
            </a:fld>
            <a:endParaRPr lang="en-US"/>
          </a:p>
        </p:txBody>
      </p:sp>
    </p:spTree>
    <p:extLst>
      <p:ext uri="{BB962C8B-B14F-4D97-AF65-F5344CB8AC3E}">
        <p14:creationId xmlns:p14="http://schemas.microsoft.com/office/powerpoint/2010/main" val="32925177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C40EB57-5F4F-489B-BD63-EA5C8B4D9B74}"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F0CB8-3B96-40FC-B0FC-EE785B49D476}" type="slidenum">
              <a:rPr lang="en-US" smtClean="0"/>
              <a:t>‹#›</a:t>
            </a:fld>
            <a:endParaRPr lang="en-US"/>
          </a:p>
        </p:txBody>
      </p:sp>
    </p:spTree>
    <p:extLst>
      <p:ext uri="{BB962C8B-B14F-4D97-AF65-F5344CB8AC3E}">
        <p14:creationId xmlns:p14="http://schemas.microsoft.com/office/powerpoint/2010/main" val="18180791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40EB57-5F4F-489B-BD63-EA5C8B4D9B74}" type="datetimeFigureOut">
              <a:rPr lang="en-US" smtClean="0"/>
              <a:t>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F0CB8-3B96-40FC-B0FC-EE785B49D476}" type="slidenum">
              <a:rPr lang="en-US" smtClean="0"/>
              <a:t>‹#›</a:t>
            </a:fld>
            <a:endParaRPr lang="en-US"/>
          </a:p>
        </p:txBody>
      </p:sp>
    </p:spTree>
    <p:extLst>
      <p:ext uri="{BB962C8B-B14F-4D97-AF65-F5344CB8AC3E}">
        <p14:creationId xmlns:p14="http://schemas.microsoft.com/office/powerpoint/2010/main" val="21764844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40EB57-5F4F-489B-BD63-EA5C8B4D9B74}" type="datetimeFigureOut">
              <a:rPr lang="en-US" smtClean="0"/>
              <a:t>2/17/2024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0F0CB8-3B96-40FC-B0FC-EE785B49D476}" type="slidenum">
              <a:rPr lang="en-US" smtClean="0"/>
              <a:t>‹#›</a:t>
            </a:fld>
            <a:endParaRPr lang="en-US"/>
          </a:p>
        </p:txBody>
      </p:sp>
    </p:spTree>
    <p:extLst>
      <p:ext uri="{BB962C8B-B14F-4D97-AF65-F5344CB8AC3E}">
        <p14:creationId xmlns:p14="http://schemas.microsoft.com/office/powerpoint/2010/main" val="37578878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40EB57-5F4F-489B-BD63-EA5C8B4D9B74}" type="datetimeFigureOut">
              <a:rPr lang="en-US" smtClean="0"/>
              <a:t>2/17/2024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0F0CB8-3B96-40FC-B0FC-EE785B49D476}" type="slidenum">
              <a:rPr lang="en-US" smtClean="0"/>
              <a:t>‹#›</a:t>
            </a:fld>
            <a:endParaRPr lang="en-US"/>
          </a:p>
        </p:txBody>
      </p:sp>
    </p:spTree>
    <p:extLst>
      <p:ext uri="{BB962C8B-B14F-4D97-AF65-F5344CB8AC3E}">
        <p14:creationId xmlns:p14="http://schemas.microsoft.com/office/powerpoint/2010/main" val="10392226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40EB57-5F4F-489B-BD63-EA5C8B4D9B74}" type="datetimeFigureOut">
              <a:rPr lang="en-US" smtClean="0"/>
              <a:t>2/17/2024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0F0CB8-3B96-40FC-B0FC-EE785B49D476}" type="slidenum">
              <a:rPr lang="en-US" smtClean="0"/>
              <a:t>‹#›</a:t>
            </a:fld>
            <a:endParaRPr lang="en-US"/>
          </a:p>
        </p:txBody>
      </p:sp>
    </p:spTree>
    <p:extLst>
      <p:ext uri="{BB962C8B-B14F-4D97-AF65-F5344CB8AC3E}">
        <p14:creationId xmlns:p14="http://schemas.microsoft.com/office/powerpoint/2010/main" val="10734614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40EB57-5F4F-489B-BD63-EA5C8B4D9B74}" type="datetimeFigureOut">
              <a:rPr lang="en-US" smtClean="0"/>
              <a:t>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F0CB8-3B96-40FC-B0FC-EE785B49D476}" type="slidenum">
              <a:rPr lang="en-US" smtClean="0"/>
              <a:t>‹#›</a:t>
            </a:fld>
            <a:endParaRPr lang="en-US"/>
          </a:p>
        </p:txBody>
      </p:sp>
    </p:spTree>
    <p:extLst>
      <p:ext uri="{BB962C8B-B14F-4D97-AF65-F5344CB8AC3E}">
        <p14:creationId xmlns:p14="http://schemas.microsoft.com/office/powerpoint/2010/main" val="24178254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40EB57-5F4F-489B-BD63-EA5C8B4D9B74}" type="datetimeFigureOut">
              <a:rPr lang="en-US" smtClean="0"/>
              <a:t>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F0CB8-3B96-40FC-B0FC-EE785B49D476}" type="slidenum">
              <a:rPr lang="en-US" smtClean="0"/>
              <a:t>‹#›</a:t>
            </a:fld>
            <a:endParaRPr lang="en-US"/>
          </a:p>
        </p:txBody>
      </p:sp>
    </p:spTree>
    <p:extLst>
      <p:ext uri="{BB962C8B-B14F-4D97-AF65-F5344CB8AC3E}">
        <p14:creationId xmlns:p14="http://schemas.microsoft.com/office/powerpoint/2010/main" val="37339326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40EB57-5F4F-489B-BD63-EA5C8B4D9B74}" type="datetimeFigureOut">
              <a:rPr lang="en-US" smtClean="0"/>
              <a:t>2/17/2024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0F0CB8-3B96-40FC-B0FC-EE785B49D476}" type="slidenum">
              <a:rPr lang="en-US" smtClean="0"/>
              <a:t>‹#›</a:t>
            </a:fld>
            <a:endParaRPr lang="en-US"/>
          </a:p>
        </p:txBody>
      </p:sp>
    </p:spTree>
    <p:extLst>
      <p:ext uri="{BB962C8B-B14F-4D97-AF65-F5344CB8AC3E}">
        <p14:creationId xmlns:p14="http://schemas.microsoft.com/office/powerpoint/2010/main" val="1127581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F90A6A5-4BBC-4C8D-9850-BB817983DEE0}" type="slidenum">
              <a:rPr lang="en-US" smtClean="0"/>
              <a:t>1</a:t>
            </a:fld>
            <a:endParaRPr lang="en-US"/>
          </a:p>
        </p:txBody>
      </p:sp>
      <p:sp>
        <p:nvSpPr>
          <p:cNvPr id="2" name="Date Placeholder 1"/>
          <p:cNvSpPr>
            <a:spLocks noGrp="1"/>
          </p:cNvSpPr>
          <p:nvPr>
            <p:ph type="dt" sz="half" idx="10"/>
          </p:nvPr>
        </p:nvSpPr>
        <p:spPr/>
        <p:txBody>
          <a:bodyPr/>
          <a:lstStyle/>
          <a:p>
            <a:fld id="{0CC089F0-EEE8-43EC-A757-CBFFBF96E030}" type="datetime1">
              <a:rPr lang="en-US" smtClean="0"/>
              <a:t>2/17/2024</a:t>
            </a:fld>
            <a:endParaRPr lang="en-US"/>
          </a:p>
        </p:txBody>
      </p:sp>
      <p:sp>
        <p:nvSpPr>
          <p:cNvPr id="3" name="Footer Placeholder 2"/>
          <p:cNvSpPr>
            <a:spLocks noGrp="1"/>
          </p:cNvSpPr>
          <p:nvPr>
            <p:ph type="ftr" sz="quarter" idx="11"/>
          </p:nvPr>
        </p:nvSpPr>
        <p:spPr/>
        <p:txBody>
          <a:bodyPr/>
          <a:lstStyle/>
          <a:p>
            <a:r>
              <a:rPr lang="en-US"/>
              <a:t>Dr. Saud Alamri</a:t>
            </a:r>
            <a:endParaRPr lang="ar-SA" dirty="0"/>
          </a:p>
        </p:txBody>
      </p:sp>
      <p:sp>
        <p:nvSpPr>
          <p:cNvPr id="32770" name="Rectangle 3"/>
          <p:cNvSpPr>
            <a:spLocks noGrp="1" noChangeArrowheads="1"/>
          </p:cNvSpPr>
          <p:nvPr>
            <p:ph type="body" idx="4294967295"/>
          </p:nvPr>
        </p:nvSpPr>
        <p:spPr>
          <a:xfrm>
            <a:off x="2057400" y="1905000"/>
            <a:ext cx="8610600" cy="3810000"/>
          </a:xfrm>
        </p:spPr>
        <p:txBody>
          <a:bodyPr/>
          <a:lstStyle/>
          <a:p>
            <a:pPr algn="just" rtl="1" eaLnBrk="1" hangingPunct="1"/>
            <a:r>
              <a:rPr lang="ar-EG" altLang="en-US" sz="3200" u="sng" dirty="0">
                <a:solidFill>
                  <a:schemeClr val="tx2">
                    <a:lumMod val="75000"/>
                  </a:schemeClr>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لا تعتبر المسامية مقياسا صحيحا لدرجة التهوية </a:t>
            </a:r>
          </a:p>
          <a:p>
            <a:pPr algn="just" rtl="1" eaLnBrk="1" hangingPunct="1"/>
            <a:r>
              <a:rPr lang="ar-EG" altLang="en-US" sz="3200" b="1" dirty="0">
                <a:solidFill>
                  <a:srgbClr val="C0000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الأرض الطينية:</a:t>
            </a:r>
            <a:r>
              <a:rPr lang="ar-EG" altLang="en-US" sz="3200" dirty="0">
                <a:solidFill>
                  <a:srgbClr val="C0000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 </a:t>
            </a:r>
            <a:r>
              <a:rPr lang="ar-EG" altLang="en-US" sz="3200"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عالية المسامية رديئة التهوية – معظمها مسام ضعيفة (شعري</a:t>
            </a:r>
            <a:r>
              <a:rPr lang="ar-SA" altLang="en-US" sz="3200"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ة</a:t>
            </a:r>
            <a:r>
              <a:rPr lang="ar-EG" altLang="en-US" sz="3200"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 تحتفظ بكميات رطوب</a:t>
            </a:r>
            <a:r>
              <a:rPr lang="ar-SA" altLang="en-US" sz="3200"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ة</a:t>
            </a:r>
            <a:r>
              <a:rPr lang="ar-EG" altLang="en-US" sz="3200"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 عالية – تبادل الهواء صعب</a:t>
            </a:r>
            <a:endParaRPr lang="en-US" altLang="en-US" sz="3200"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a:p>
            <a:pPr algn="just" rtl="1" eaLnBrk="1" hangingPunct="1"/>
            <a:r>
              <a:rPr lang="ar-EG" altLang="en-US" sz="3200" b="1" dirty="0">
                <a:solidFill>
                  <a:srgbClr val="C0000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الأرض الرملية: </a:t>
            </a:r>
            <a:r>
              <a:rPr lang="ar-EG" altLang="en-US" sz="3200"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منخفضة المسامية – جيدة التهوية (معظم مسامها واسع – ليس لها القدرة على الاحتفاظ بالماء – تبادل للهواء الجوى جيد ) كذلك في ال</a:t>
            </a:r>
            <a:r>
              <a:rPr lang="ar-SA" altLang="en-US" sz="3200"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أ</a:t>
            </a:r>
            <a:r>
              <a:rPr lang="ar-EG" altLang="en-US" sz="3200"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راضى ذات البناء المحبب </a:t>
            </a:r>
          </a:p>
        </p:txBody>
      </p:sp>
      <p:sp>
        <p:nvSpPr>
          <p:cNvPr id="32771" name="Title 1"/>
          <p:cNvSpPr>
            <a:spLocks noGrp="1"/>
          </p:cNvSpPr>
          <p:nvPr>
            <p:ph type="title" idx="4294967295"/>
          </p:nvPr>
        </p:nvSpPr>
        <p:spPr>
          <a:xfrm>
            <a:off x="1524000" y="484189"/>
            <a:ext cx="7772400" cy="1609725"/>
          </a:xfrm>
        </p:spPr>
        <p:txBody>
          <a:bodyPr>
            <a:normAutofit/>
          </a:bodyPr>
          <a:lstStyle/>
          <a:p>
            <a:pPr algn="ctr" rtl="1" eaLnBrk="1" hangingPunct="1"/>
            <a:r>
              <a:rPr lang="ar-SA" altLang="en-US"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المسامية وعلاقتها بالتهوية</a:t>
            </a:r>
            <a:endParaRPr lang="en-US" altLang="en-US"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4628326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F90A6A5-4BBC-4C8D-9850-BB817983DEE0}" type="slidenum">
              <a:rPr lang="en-US" smtClean="0"/>
              <a:t>10</a:t>
            </a:fld>
            <a:endParaRPr lang="en-US"/>
          </a:p>
        </p:txBody>
      </p:sp>
      <p:sp>
        <p:nvSpPr>
          <p:cNvPr id="3" name="Date Placeholder 2"/>
          <p:cNvSpPr>
            <a:spLocks noGrp="1"/>
          </p:cNvSpPr>
          <p:nvPr>
            <p:ph type="dt" sz="half" idx="10"/>
          </p:nvPr>
        </p:nvSpPr>
        <p:spPr/>
        <p:txBody>
          <a:bodyPr/>
          <a:lstStyle/>
          <a:p>
            <a:fld id="{99B0E98C-74E9-4D2B-850D-CE141F376173}" type="datetime1">
              <a:rPr lang="en-US" smtClean="0"/>
              <a:t>2/17/2024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pic>
        <p:nvPicPr>
          <p:cNvPr id="5" name="Picture 4"/>
          <p:cNvPicPr>
            <a:picLocks noChangeAspect="1"/>
          </p:cNvPicPr>
          <p:nvPr/>
        </p:nvPicPr>
        <p:blipFill>
          <a:blip r:embed="rId2"/>
          <a:stretch>
            <a:fillRect/>
          </a:stretch>
        </p:blipFill>
        <p:spPr>
          <a:xfrm>
            <a:off x="4444309" y="78125"/>
            <a:ext cx="3303382" cy="6701751"/>
          </a:xfrm>
          <a:prstGeom prst="rect">
            <a:avLst/>
          </a:prstGeom>
        </p:spPr>
      </p:pic>
    </p:spTree>
    <p:extLst>
      <p:ext uri="{BB962C8B-B14F-4D97-AF65-F5344CB8AC3E}">
        <p14:creationId xmlns:p14="http://schemas.microsoft.com/office/powerpoint/2010/main" val="35657282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F90A6A5-4BBC-4C8D-9850-BB817983DEE0}" type="slidenum">
              <a:rPr lang="en-US" smtClean="0"/>
              <a:t>11</a:t>
            </a:fld>
            <a:endParaRPr lang="en-US"/>
          </a:p>
        </p:txBody>
      </p:sp>
      <p:sp>
        <p:nvSpPr>
          <p:cNvPr id="3" name="Date Placeholder 2"/>
          <p:cNvSpPr>
            <a:spLocks noGrp="1"/>
          </p:cNvSpPr>
          <p:nvPr>
            <p:ph type="dt" sz="half" idx="10"/>
          </p:nvPr>
        </p:nvSpPr>
        <p:spPr/>
        <p:txBody>
          <a:bodyPr/>
          <a:lstStyle/>
          <a:p>
            <a:fld id="{99B0E98C-74E9-4D2B-850D-CE141F376173}" type="datetime1">
              <a:rPr lang="en-US" smtClean="0"/>
              <a:t>2/17/2024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5" name="Rectangle 4"/>
          <p:cNvSpPr/>
          <p:nvPr/>
        </p:nvSpPr>
        <p:spPr>
          <a:xfrm>
            <a:off x="2080055" y="348220"/>
            <a:ext cx="7712015" cy="5201424"/>
          </a:xfrm>
          <a:prstGeom prst="rect">
            <a:avLst/>
          </a:prstGeom>
        </p:spPr>
        <p:txBody>
          <a:bodyPr wrap="square">
            <a:spAutoFit/>
          </a:bodyPr>
          <a:lstStyle/>
          <a:p>
            <a:pPr algn="just" rtl="1"/>
            <a:r>
              <a:rPr lang="ar-SA" sz="3200" dirty="0">
                <a:effectLst>
                  <a:outerShdw blurRad="38100" dist="38100" dir="2700000" algn="tl">
                    <a:srgbClr val="000000">
                      <a:alpha val="43137"/>
                    </a:srgbClr>
                  </a:outerShdw>
                </a:effectLst>
                <a:cs typeface="+mj-cs"/>
              </a:rPr>
              <a:t>الرقم الھيدروجيني أقل من 6,5 --- يصبح الماء حامضي ويعمل على تآكل الآنابيب (تحرر بعض المعادن).</a:t>
            </a:r>
          </a:p>
          <a:p>
            <a:pPr algn="just" rtl="1"/>
            <a:endParaRPr lang="ar-SA" sz="1200" dirty="0">
              <a:effectLst>
                <a:outerShdw blurRad="38100" dist="38100" dir="2700000" algn="tl">
                  <a:srgbClr val="000000">
                    <a:alpha val="43137"/>
                  </a:srgbClr>
                </a:outerShdw>
              </a:effectLst>
              <a:cs typeface="+mj-cs"/>
            </a:endParaRPr>
          </a:p>
          <a:p>
            <a:pPr algn="just" rtl="1"/>
            <a:r>
              <a:rPr lang="ar-SA" sz="3200" dirty="0">
                <a:effectLst>
                  <a:outerShdw blurRad="38100" dist="38100" dir="2700000" algn="tl">
                    <a:srgbClr val="000000">
                      <a:alpha val="43137"/>
                    </a:srgbClr>
                  </a:outerShdw>
                </a:effectLst>
                <a:cs typeface="+mj-cs"/>
              </a:rPr>
              <a:t>الرقم الھيدروجيني أكبر من 8,5 --- يصبح الماء عسر وتتكون بعض الرواسب أو القشور في الأنابيب وتقل كفاءة التطھير بالكلور.</a:t>
            </a:r>
          </a:p>
          <a:p>
            <a:pPr algn="just" rtl="1"/>
            <a:endParaRPr lang="ar-SA" sz="1200" dirty="0">
              <a:effectLst>
                <a:outerShdw blurRad="38100" dist="38100" dir="2700000" algn="tl">
                  <a:srgbClr val="000000">
                    <a:alpha val="43137"/>
                  </a:srgbClr>
                </a:outerShdw>
              </a:effectLst>
              <a:cs typeface="+mj-cs"/>
            </a:endParaRPr>
          </a:p>
          <a:p>
            <a:pPr algn="just" rtl="1"/>
            <a:r>
              <a:rPr lang="ar-SA" sz="3200" dirty="0">
                <a:solidFill>
                  <a:schemeClr val="bg2">
                    <a:lumMod val="10000"/>
                  </a:schemeClr>
                </a:solidFill>
                <a:effectLst>
                  <a:outerShdw blurRad="38100" dist="38100" dir="2700000" algn="tl">
                    <a:srgbClr val="000000">
                      <a:alpha val="43137"/>
                    </a:srgbClr>
                  </a:outerShdw>
                </a:effectLst>
              </a:rPr>
              <a:t>استهلاك المياه الحمضية أو القلوية بشكل مفرط ضار، كما تحذر وكالة حماية البيئة.</a:t>
            </a:r>
          </a:p>
          <a:p>
            <a:pPr algn="just" rtl="1"/>
            <a:endParaRPr lang="ar-SA" sz="1200" dirty="0">
              <a:solidFill>
                <a:schemeClr val="bg2">
                  <a:lumMod val="10000"/>
                </a:schemeClr>
              </a:solidFill>
              <a:effectLst>
                <a:outerShdw blurRad="38100" dist="38100" dir="2700000" algn="tl">
                  <a:srgbClr val="000000">
                    <a:alpha val="43137"/>
                  </a:srgbClr>
                </a:outerShdw>
              </a:effectLst>
            </a:endParaRPr>
          </a:p>
          <a:p>
            <a:pPr algn="just" rtl="1"/>
            <a:r>
              <a:rPr lang="ar-SA" sz="3200" dirty="0">
                <a:solidFill>
                  <a:schemeClr val="bg2">
                    <a:lumMod val="10000"/>
                  </a:schemeClr>
                </a:solidFill>
                <a:effectLst>
                  <a:outerShdw blurRad="38100" dist="38100" dir="2700000" algn="tl">
                    <a:srgbClr val="000000">
                      <a:alpha val="43137"/>
                    </a:srgbClr>
                  </a:outerShdw>
                </a:effectLst>
              </a:rPr>
              <a:t>يجب أن تكون قيمة الرقم الهيدروجيني لمياه الشرب بين 6,5-8,5 (ضمن معايير وكالة حماية البيئة (</a:t>
            </a:r>
            <a:r>
              <a:rPr lang="en-US" sz="3200" dirty="0">
                <a:solidFill>
                  <a:schemeClr val="bg2">
                    <a:lumMod val="10000"/>
                  </a:schemeClr>
                </a:solidFill>
                <a:effectLst>
                  <a:outerShdw blurRad="38100" dist="38100" dir="2700000" algn="tl">
                    <a:srgbClr val="000000">
                      <a:alpha val="43137"/>
                    </a:srgbClr>
                  </a:outerShdw>
                </a:effectLst>
              </a:rPr>
              <a:t>EPA</a:t>
            </a:r>
            <a:r>
              <a:rPr lang="ar-SA" sz="3200" dirty="0">
                <a:solidFill>
                  <a:schemeClr val="bg2">
                    <a:lumMod val="10000"/>
                  </a:schemeClr>
                </a:solidFill>
                <a:effectLst>
                  <a:outerShdw blurRad="38100" dist="38100" dir="2700000" algn="tl">
                    <a:srgbClr val="000000">
                      <a:alpha val="43137"/>
                    </a:srgbClr>
                  </a:outerShdw>
                </a:effectLst>
              </a:rPr>
              <a:t>).</a:t>
            </a:r>
          </a:p>
        </p:txBody>
      </p:sp>
      <p:pic>
        <p:nvPicPr>
          <p:cNvPr id="1028" name="Picture 4" descr="صورة ذات صل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4010" y="5394121"/>
            <a:ext cx="1383628" cy="13836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58641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www.keison.co.uk/products/mettlertoledo/fiveeas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0130" y="1411583"/>
            <a:ext cx="4340947" cy="436599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
        <p:nvSpPr>
          <p:cNvPr id="2" name="Slide Number Placeholder 1"/>
          <p:cNvSpPr>
            <a:spLocks noGrp="1"/>
          </p:cNvSpPr>
          <p:nvPr>
            <p:ph type="sldNum" sz="quarter" idx="12"/>
          </p:nvPr>
        </p:nvSpPr>
        <p:spPr/>
        <p:txBody>
          <a:bodyPr/>
          <a:lstStyle/>
          <a:p>
            <a:fld id="{AF90A6A5-4BBC-4C8D-9850-BB817983DEE0}" type="slidenum">
              <a:rPr lang="en-US" smtClean="0"/>
              <a:t>12</a:t>
            </a:fld>
            <a:endParaRPr lang="en-US"/>
          </a:p>
        </p:txBody>
      </p:sp>
      <p:sp>
        <p:nvSpPr>
          <p:cNvPr id="3" name="Date Placeholder 2"/>
          <p:cNvSpPr>
            <a:spLocks noGrp="1"/>
          </p:cNvSpPr>
          <p:nvPr>
            <p:ph type="dt" sz="half" idx="10"/>
          </p:nvPr>
        </p:nvSpPr>
        <p:spPr/>
        <p:txBody>
          <a:bodyPr/>
          <a:lstStyle/>
          <a:p>
            <a:fld id="{99B0E98C-74E9-4D2B-850D-CE141F376173}" type="datetime1">
              <a:rPr lang="en-US" smtClean="0"/>
              <a:t>2/17/2024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6" name="Rectangle 5"/>
          <p:cNvSpPr/>
          <p:nvPr/>
        </p:nvSpPr>
        <p:spPr>
          <a:xfrm>
            <a:off x="5675376" y="-38260"/>
            <a:ext cx="4572000" cy="1384995"/>
          </a:xfrm>
          <a:prstGeom prst="rect">
            <a:avLst/>
          </a:prstGeom>
        </p:spPr>
        <p:txBody>
          <a:bodyPr>
            <a:spAutoFit/>
          </a:bodyPr>
          <a:lstStyle/>
          <a:p>
            <a:pPr algn="just" rtl="1"/>
            <a:endParaRPr lang="ar-SA" sz="2800" dirty="0">
              <a:effectLst>
                <a:outerShdw blurRad="38100" dist="38100" dir="2700000" algn="tl">
                  <a:srgbClr val="000000">
                    <a:alpha val="43137"/>
                  </a:srgbClr>
                </a:outerShdw>
              </a:effectLst>
            </a:endParaRPr>
          </a:p>
          <a:p>
            <a:pPr algn="just" rtl="1"/>
            <a:r>
              <a:rPr lang="ar-SA" sz="2800" dirty="0">
                <a:solidFill>
                  <a:schemeClr val="bg2">
                    <a:lumMod val="10000"/>
                  </a:schemeClr>
                </a:solidFill>
                <a:effectLst>
                  <a:outerShdw blurRad="38100" dist="38100" dir="2700000" algn="tl">
                    <a:srgbClr val="000000">
                      <a:alpha val="43137"/>
                    </a:srgbClr>
                  </a:outerShdw>
                </a:effectLst>
              </a:rPr>
              <a:t>القياس: </a:t>
            </a:r>
            <a:r>
              <a:rPr lang="ar-SA" sz="2800" dirty="0">
                <a:effectLst>
                  <a:outerShdw blurRad="38100" dist="38100" dir="2700000" algn="tl">
                    <a:srgbClr val="000000">
                      <a:alpha val="43137"/>
                    </a:srgbClr>
                  </a:outerShdw>
                </a:effectLst>
              </a:rPr>
              <a:t>مقياس الرقم الھيدروجيني</a:t>
            </a:r>
          </a:p>
          <a:p>
            <a:pPr algn="just" rtl="1"/>
            <a:r>
              <a:rPr lang="ar-SA" sz="2800" dirty="0">
                <a:solidFill>
                  <a:schemeClr val="bg2">
                    <a:lumMod val="10000"/>
                  </a:schemeClr>
                </a:solidFill>
                <a:effectLst>
                  <a:outerShdw blurRad="38100" dist="38100" dir="2700000" algn="tl">
                    <a:srgbClr val="000000">
                      <a:alpha val="43137"/>
                    </a:srgbClr>
                  </a:outerShdw>
                </a:effectLst>
              </a:rPr>
              <a:t>وحدة القياس: </a:t>
            </a:r>
            <a:r>
              <a:rPr lang="ar-SA" sz="2800" dirty="0">
                <a:effectLst>
                  <a:outerShdw blurRad="38100" dist="38100" dir="2700000" algn="tl">
                    <a:srgbClr val="000000">
                      <a:alpha val="43137"/>
                    </a:srgbClr>
                  </a:outerShdw>
                </a:effectLst>
              </a:rPr>
              <a:t>لايوجد</a:t>
            </a:r>
          </a:p>
        </p:txBody>
      </p:sp>
      <p:sp>
        <p:nvSpPr>
          <p:cNvPr id="10" name="Rectangle 9"/>
          <p:cNvSpPr/>
          <p:nvPr/>
        </p:nvSpPr>
        <p:spPr>
          <a:xfrm rot="21225529">
            <a:off x="4759918" y="5829838"/>
            <a:ext cx="1830917" cy="461665"/>
          </a:xfrm>
          <a:prstGeom prst="rect">
            <a:avLst/>
          </a:prstGeom>
        </p:spPr>
        <p:txBody>
          <a:bodyPr wrap="square">
            <a:spAutoFit/>
          </a:bodyPr>
          <a:lstStyle/>
          <a:p>
            <a:r>
              <a:rPr lang="en-US" sz="2400" dirty="0">
                <a:effectLst>
                  <a:outerShdw blurRad="38100" dist="38100" dir="2700000" algn="tl">
                    <a:srgbClr val="000000">
                      <a:alpha val="43137"/>
                    </a:srgbClr>
                  </a:outerShdw>
                </a:effectLst>
              </a:rPr>
              <a:t>pH meter </a:t>
            </a:r>
            <a:endParaRPr lang="ar-SA"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429702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41500" y="728608"/>
            <a:ext cx="8645906" cy="5153719"/>
          </a:xfrm>
          <a:prstGeom prst="rect">
            <a:avLst/>
          </a:prstGeom>
        </p:spPr>
        <p:txBody>
          <a:bodyPr wrap="square">
            <a:spAutoFit/>
          </a:bodyPr>
          <a:lstStyle/>
          <a:p>
            <a:pPr algn="ctr">
              <a:lnSpc>
                <a:spcPct val="115000"/>
              </a:lnSpc>
            </a:pPr>
            <a:r>
              <a:rPr lang="ar-SA" sz="3200" dirty="0">
                <a:solidFill>
                  <a:srgbClr val="810000"/>
                </a:solidFill>
                <a:effectLst>
                  <a:outerShdw blurRad="38100" dist="38100" dir="2700000" algn="tl">
                    <a:srgbClr val="000000">
                      <a:alpha val="43137"/>
                    </a:srgbClr>
                  </a:outerShdw>
                </a:effectLst>
                <a:latin typeface="Arial Rounded MT Bold"/>
                <a:cs typeface="+mj-cs"/>
              </a:rPr>
              <a:t>العلاقة بين الرقم الهيدروجيني وبعض خصائص التربة</a:t>
            </a:r>
            <a:endParaRPr lang="en-US" sz="1100" dirty="0">
              <a:effectLst>
                <a:outerShdw blurRad="38100" dist="38100" dir="2700000" algn="tl">
                  <a:srgbClr val="000000">
                    <a:alpha val="43137"/>
                  </a:srgbClr>
                </a:outerShdw>
              </a:effectLst>
              <a:latin typeface="Calibri"/>
              <a:ea typeface="Calibri"/>
              <a:cs typeface="+mj-cs"/>
            </a:endParaRPr>
          </a:p>
          <a:p>
            <a:pPr algn="just" rtl="1">
              <a:lnSpc>
                <a:spcPct val="115000"/>
              </a:lnSpc>
            </a:pPr>
            <a:r>
              <a:rPr lang="ar-SA" sz="3200" dirty="0">
                <a:solidFill>
                  <a:srgbClr val="17365D"/>
                </a:solidFill>
                <a:effectLst>
                  <a:outerShdw blurRad="38100" dist="38100" dir="2700000" algn="tl">
                    <a:srgbClr val="000000">
                      <a:alpha val="43137"/>
                    </a:srgbClr>
                  </a:outerShdw>
                </a:effectLst>
                <a:latin typeface="Arial Rounded MT Bold"/>
                <a:cs typeface="+mj-cs"/>
              </a:rPr>
              <a:t>هناك علاقات بين الرقم الهيدروجيني وبعض خصائص التربة تتمثل</a:t>
            </a:r>
            <a:r>
              <a:rPr lang="ar-SA" sz="1100" dirty="0">
                <a:effectLst>
                  <a:outerShdw blurRad="38100" dist="38100" dir="2700000" algn="tl">
                    <a:srgbClr val="000000">
                      <a:alpha val="43137"/>
                    </a:srgbClr>
                  </a:outerShdw>
                </a:effectLst>
                <a:latin typeface="Calibri"/>
                <a:cs typeface="+mj-cs"/>
              </a:rPr>
              <a:t> </a:t>
            </a:r>
            <a:r>
              <a:rPr lang="ar-SA" sz="3200" dirty="0">
                <a:solidFill>
                  <a:srgbClr val="17365D"/>
                </a:solidFill>
                <a:effectLst>
                  <a:outerShdw blurRad="38100" dist="38100" dir="2700000" algn="tl">
                    <a:srgbClr val="000000">
                      <a:alpha val="43137"/>
                    </a:srgbClr>
                  </a:outerShdw>
                </a:effectLst>
                <a:latin typeface="Arial Rounded MT Bold"/>
                <a:cs typeface="+mj-cs"/>
              </a:rPr>
              <a:t>فيما يلي:</a:t>
            </a:r>
            <a:endParaRPr lang="en-US" sz="3200" dirty="0">
              <a:solidFill>
                <a:srgbClr val="17365D"/>
              </a:solidFill>
              <a:effectLst>
                <a:outerShdw blurRad="38100" dist="38100" dir="2700000" algn="tl">
                  <a:srgbClr val="000000">
                    <a:alpha val="43137"/>
                  </a:srgbClr>
                </a:outerShdw>
              </a:effectLst>
              <a:latin typeface="Arial Rounded MT Bold"/>
              <a:cs typeface="+mj-cs"/>
            </a:endParaRPr>
          </a:p>
          <a:p>
            <a:pPr algn="just" rtl="1">
              <a:lnSpc>
                <a:spcPct val="115000"/>
              </a:lnSpc>
            </a:pPr>
            <a:endParaRPr lang="en-US" sz="1100" dirty="0">
              <a:effectLst>
                <a:outerShdw blurRad="38100" dist="38100" dir="2700000" algn="tl">
                  <a:srgbClr val="000000">
                    <a:alpha val="43137"/>
                  </a:srgbClr>
                </a:outerShdw>
              </a:effectLst>
              <a:latin typeface="Calibri"/>
              <a:ea typeface="Calibri"/>
              <a:cs typeface="+mj-cs"/>
            </a:endParaRPr>
          </a:p>
          <a:p>
            <a:pPr algn="just" rtl="1">
              <a:lnSpc>
                <a:spcPct val="115000"/>
              </a:lnSpc>
            </a:pPr>
            <a:r>
              <a:rPr lang="ar-SA" sz="3200" u="sng" dirty="0">
                <a:solidFill>
                  <a:schemeClr val="tx1">
                    <a:lumMod val="95000"/>
                    <a:lumOff val="5000"/>
                  </a:schemeClr>
                </a:solidFill>
                <a:effectLst>
                  <a:outerShdw blurRad="38100" dist="38100" dir="2700000" algn="tl">
                    <a:srgbClr val="000000">
                      <a:alpha val="43137"/>
                    </a:srgbClr>
                  </a:outerShdw>
                </a:effectLst>
                <a:latin typeface="Arial Rounded MT Bold"/>
                <a:cs typeface="+mj-cs"/>
              </a:rPr>
              <a:t>١- التغذية الفسفورية:</a:t>
            </a:r>
            <a:endParaRPr lang="en-US" sz="1100" u="sng" dirty="0">
              <a:solidFill>
                <a:schemeClr val="tx1">
                  <a:lumMod val="95000"/>
                  <a:lumOff val="5000"/>
                </a:schemeClr>
              </a:solidFill>
              <a:effectLst>
                <a:outerShdw blurRad="38100" dist="38100" dir="2700000" algn="tl">
                  <a:srgbClr val="000000">
                    <a:alpha val="43137"/>
                  </a:srgbClr>
                </a:outerShdw>
              </a:effectLst>
              <a:latin typeface="Calibri"/>
              <a:ea typeface="Calibri"/>
              <a:cs typeface="+mj-cs"/>
            </a:endParaRPr>
          </a:p>
          <a:p>
            <a:pPr lvl="0" algn="just" rtl="1">
              <a:lnSpc>
                <a:spcPct val="115000"/>
              </a:lnSpc>
            </a:pPr>
            <a:r>
              <a:rPr lang="ar-SA" sz="3200" dirty="0">
                <a:solidFill>
                  <a:srgbClr val="17365D"/>
                </a:solidFill>
                <a:effectLst>
                  <a:outerShdw blurRad="38100" dist="38100" dir="2700000" algn="tl">
                    <a:srgbClr val="000000">
                      <a:alpha val="43137"/>
                    </a:srgbClr>
                  </a:outerShdw>
                </a:effectLst>
                <a:latin typeface="Arial Rounded MT Bold"/>
                <a:cs typeface="+mj-cs"/>
              </a:rPr>
              <a:t>وذلك أنه في الأراضي شديدة الحمضية التي يقل رقمها الهيدروجيني عن ٥</a:t>
            </a:r>
            <a:r>
              <a:rPr lang="ar-SA" sz="1100" dirty="0">
                <a:effectLst>
                  <a:outerShdw blurRad="38100" dist="38100" dir="2700000" algn="tl">
                    <a:srgbClr val="000000">
                      <a:alpha val="43137"/>
                    </a:srgbClr>
                  </a:outerShdw>
                </a:effectLst>
                <a:latin typeface="Calibri"/>
                <a:cs typeface="+mj-cs"/>
              </a:rPr>
              <a:t> </a:t>
            </a:r>
            <a:r>
              <a:rPr lang="ar-SA" sz="3200" dirty="0">
                <a:solidFill>
                  <a:srgbClr val="17365D"/>
                </a:solidFill>
                <a:effectLst>
                  <a:outerShdw blurRad="38100" dist="38100" dir="2700000" algn="tl">
                    <a:srgbClr val="000000">
                      <a:alpha val="43137"/>
                    </a:srgbClr>
                  </a:outerShdw>
                </a:effectLst>
                <a:latin typeface="Arial Rounded MT Bold"/>
                <a:cs typeface="+mj-cs"/>
              </a:rPr>
              <a:t>تتكون أملاح </a:t>
            </a:r>
            <a:r>
              <a:rPr lang="ar-SA" sz="3200" dirty="0">
                <a:effectLst>
                  <a:outerShdw blurRad="38100" dist="38100" dir="2700000" algn="tl">
                    <a:srgbClr val="000000">
                      <a:alpha val="43137"/>
                    </a:srgbClr>
                  </a:outerShdw>
                </a:effectLst>
                <a:latin typeface="Arial Rounded MT Bold"/>
                <a:cs typeface="+mj-cs"/>
              </a:rPr>
              <a:t>فوسفات الحديد والألمونيوم </a:t>
            </a:r>
            <a:r>
              <a:rPr lang="ar-SA" sz="3200" dirty="0">
                <a:solidFill>
                  <a:srgbClr val="17365D"/>
                </a:solidFill>
                <a:effectLst>
                  <a:outerShdw blurRad="38100" dist="38100" dir="2700000" algn="tl">
                    <a:srgbClr val="000000">
                      <a:alpha val="43137"/>
                    </a:srgbClr>
                  </a:outerShdw>
                </a:effectLst>
                <a:latin typeface="Arial Rounded MT Bold"/>
                <a:cs typeface="+mj-cs"/>
              </a:rPr>
              <a:t>وفوسفات هذين العنصرين </a:t>
            </a:r>
            <a:r>
              <a:rPr lang="ar-SA" sz="3200" dirty="0">
                <a:solidFill>
                  <a:srgbClr val="FF0000"/>
                </a:solidFill>
                <a:effectLst>
                  <a:outerShdw blurRad="38100" dist="38100" dir="2700000" algn="tl">
                    <a:srgbClr val="000000">
                      <a:alpha val="43137"/>
                    </a:srgbClr>
                  </a:outerShdw>
                </a:effectLst>
                <a:latin typeface="Arial Rounded MT Bold"/>
                <a:cs typeface="+mj-cs"/>
              </a:rPr>
              <a:t>قليلة الذوبان في</a:t>
            </a:r>
            <a:r>
              <a:rPr lang="ar-SA" sz="1100" dirty="0">
                <a:solidFill>
                  <a:srgbClr val="FF0000"/>
                </a:solidFill>
                <a:effectLst>
                  <a:outerShdw blurRad="38100" dist="38100" dir="2700000" algn="tl">
                    <a:srgbClr val="000000">
                      <a:alpha val="43137"/>
                    </a:srgbClr>
                  </a:outerShdw>
                </a:effectLst>
                <a:latin typeface="Calibri"/>
                <a:cs typeface="+mj-cs"/>
              </a:rPr>
              <a:t> </a:t>
            </a:r>
            <a:r>
              <a:rPr lang="ar-SA" sz="3200" dirty="0">
                <a:solidFill>
                  <a:srgbClr val="FF0000"/>
                </a:solidFill>
                <a:effectLst>
                  <a:outerShdw blurRad="38100" dist="38100" dir="2700000" algn="tl">
                    <a:srgbClr val="000000">
                      <a:alpha val="43137"/>
                    </a:srgbClr>
                  </a:outerShdw>
                </a:effectLst>
                <a:latin typeface="Arial Rounded MT Bold"/>
                <a:cs typeface="+mj-cs"/>
              </a:rPr>
              <a:t>الماء </a:t>
            </a:r>
            <a:r>
              <a:rPr lang="ar-SA" sz="3200" dirty="0">
                <a:solidFill>
                  <a:srgbClr val="17365D"/>
                </a:solidFill>
                <a:effectLst>
                  <a:outerShdw blurRad="38100" dist="38100" dir="2700000" algn="tl">
                    <a:srgbClr val="000000">
                      <a:alpha val="43137"/>
                    </a:srgbClr>
                  </a:outerShdw>
                </a:effectLst>
                <a:latin typeface="Arial Rounded MT Bold"/>
                <a:cs typeface="+mj-cs"/>
              </a:rPr>
              <a:t>ولذلك لا يستطيع النبات امتصاصها والحصول منها على ما يلزمه من غذاء فسفوري </a:t>
            </a:r>
          </a:p>
          <a:p>
            <a:pPr algn="r" rtl="1">
              <a:lnSpc>
                <a:spcPct val="115000"/>
              </a:lnSpc>
            </a:pPr>
            <a:endParaRPr lang="en-US" sz="800" dirty="0">
              <a:effectLst>
                <a:outerShdw blurRad="38100" dist="38100" dir="2700000" algn="tl">
                  <a:srgbClr val="000000">
                    <a:alpha val="43137"/>
                  </a:srgbClr>
                </a:outerShdw>
              </a:effectLst>
              <a:latin typeface="Calibri"/>
              <a:ea typeface="Calibri"/>
              <a:cs typeface="+mj-cs"/>
            </a:endParaRPr>
          </a:p>
          <a:p>
            <a:pPr algn="r">
              <a:lnSpc>
                <a:spcPct val="115000"/>
              </a:lnSpc>
            </a:pPr>
            <a:endParaRPr lang="en-US" sz="1100" dirty="0">
              <a:effectLst>
                <a:outerShdw blurRad="38100" dist="38100" dir="2700000" algn="tl">
                  <a:srgbClr val="000000">
                    <a:alpha val="43137"/>
                  </a:srgbClr>
                </a:outerShdw>
              </a:effectLst>
              <a:latin typeface="Calibri"/>
              <a:ea typeface="Calibri"/>
              <a:cs typeface="+mj-cs"/>
            </a:endParaRPr>
          </a:p>
        </p:txBody>
      </p:sp>
      <p:sp>
        <p:nvSpPr>
          <p:cNvPr id="4" name="Slide Number Placeholder 3"/>
          <p:cNvSpPr>
            <a:spLocks noGrp="1"/>
          </p:cNvSpPr>
          <p:nvPr>
            <p:ph type="sldNum" sz="quarter" idx="12"/>
          </p:nvPr>
        </p:nvSpPr>
        <p:spPr/>
        <p:txBody>
          <a:bodyPr/>
          <a:lstStyle/>
          <a:p>
            <a:fld id="{AF90A6A5-4BBC-4C8D-9850-BB817983DEE0}" type="slidenum">
              <a:rPr lang="en-US" smtClean="0"/>
              <a:t>13</a:t>
            </a:fld>
            <a:endParaRPr lang="en-US"/>
          </a:p>
        </p:txBody>
      </p:sp>
      <p:sp>
        <p:nvSpPr>
          <p:cNvPr id="2" name="Date Placeholder 1"/>
          <p:cNvSpPr>
            <a:spLocks noGrp="1"/>
          </p:cNvSpPr>
          <p:nvPr>
            <p:ph type="dt" sz="half" idx="10"/>
          </p:nvPr>
        </p:nvSpPr>
        <p:spPr/>
        <p:txBody>
          <a:bodyPr/>
          <a:lstStyle/>
          <a:p>
            <a:fld id="{7176A00C-0CAF-4B04-93F5-1C8C907A60CF}" type="datetime1">
              <a:rPr lang="en-US" smtClean="0"/>
              <a:t>2/17/2024</a:t>
            </a:fld>
            <a:endParaRPr lang="en-US"/>
          </a:p>
        </p:txBody>
      </p:sp>
      <p:sp>
        <p:nvSpPr>
          <p:cNvPr id="3" name="Footer Placeholder 2"/>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1005659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6934" y="1374476"/>
            <a:ext cx="8590472" cy="3490186"/>
          </a:xfrm>
          <a:prstGeom prst="rect">
            <a:avLst/>
          </a:prstGeom>
        </p:spPr>
        <p:txBody>
          <a:bodyPr wrap="square">
            <a:spAutoFit/>
          </a:bodyPr>
          <a:lstStyle/>
          <a:p>
            <a:pPr lvl="0" algn="just" rtl="1">
              <a:lnSpc>
                <a:spcPct val="115000"/>
              </a:lnSpc>
            </a:pPr>
            <a:r>
              <a:rPr lang="ar-SA" sz="3200" dirty="0">
                <a:solidFill>
                  <a:srgbClr val="17365D"/>
                </a:solidFill>
                <a:effectLst>
                  <a:outerShdw blurRad="38100" dist="38100" dir="2700000" algn="tl">
                    <a:srgbClr val="000000">
                      <a:alpha val="43137"/>
                    </a:srgbClr>
                  </a:outerShdw>
                </a:effectLst>
                <a:latin typeface="Arial Rounded MT Bold"/>
                <a:cs typeface="+mj-cs"/>
              </a:rPr>
              <a:t>الأرقام الهيدروجينية الحامضية القريبة من درجة التعادل أي فيما بين الرقم ٧، ٥ وهو رقم التعادل فإنه يكون هناك قدر ملائم من </a:t>
            </a:r>
            <a:r>
              <a:rPr lang="ar-SA" sz="3200" dirty="0">
                <a:solidFill>
                  <a:srgbClr val="FF0000"/>
                </a:solidFill>
                <a:effectLst>
                  <a:outerShdw blurRad="38100" dist="38100" dir="2700000" algn="tl">
                    <a:srgbClr val="000000">
                      <a:alpha val="43137"/>
                    </a:srgbClr>
                  </a:outerShdw>
                </a:effectLst>
                <a:latin typeface="Arial Rounded MT Bold"/>
                <a:cs typeface="+mj-cs"/>
              </a:rPr>
              <a:t>القواعد في التربة مثل الكالسيوم والماغنيسيوم والبوتاسيوم </a:t>
            </a:r>
            <a:r>
              <a:rPr lang="ar-SA" sz="3200" dirty="0">
                <a:solidFill>
                  <a:srgbClr val="17365D"/>
                </a:solidFill>
                <a:effectLst>
                  <a:outerShdw blurRad="38100" dist="38100" dir="2700000" algn="tl">
                    <a:srgbClr val="000000">
                      <a:alpha val="43137"/>
                    </a:srgbClr>
                  </a:outerShdw>
                </a:effectLst>
                <a:latin typeface="Arial Rounded MT Bold"/>
                <a:cs typeface="+mj-cs"/>
              </a:rPr>
              <a:t>وبذلك يمكن أن تتكون </a:t>
            </a:r>
            <a:r>
              <a:rPr lang="ar-SA" sz="3200" dirty="0">
                <a:solidFill>
                  <a:srgbClr val="FF0000"/>
                </a:solidFill>
                <a:effectLst>
                  <a:outerShdw blurRad="38100" dist="38100" dir="2700000" algn="tl">
                    <a:srgbClr val="000000">
                      <a:alpha val="43137"/>
                    </a:srgbClr>
                  </a:outerShdw>
                </a:effectLst>
                <a:latin typeface="Arial Rounded MT Bold"/>
                <a:cs typeface="+mj-cs"/>
              </a:rPr>
              <a:t>فوسفات هذه العناصر القاعدية وهي قابلية للذوبان في الماء </a:t>
            </a:r>
            <a:r>
              <a:rPr lang="ar-SA" sz="3200" dirty="0">
                <a:solidFill>
                  <a:srgbClr val="17365D"/>
                </a:solidFill>
                <a:effectLst>
                  <a:outerShdw blurRad="38100" dist="38100" dir="2700000" algn="tl">
                    <a:srgbClr val="000000">
                      <a:alpha val="43137"/>
                    </a:srgbClr>
                  </a:outerShdw>
                </a:effectLst>
                <a:latin typeface="Arial Rounded MT Bold"/>
                <a:cs typeface="+mj-cs"/>
              </a:rPr>
              <a:t>بسهولة وبذلك يستطيع النبات أن يمتصها ويحصل منها على غذائه الفسفوري.</a:t>
            </a:r>
            <a:endParaRPr lang="en-US" sz="3200" dirty="0">
              <a:solidFill>
                <a:srgbClr val="17365D"/>
              </a:solidFill>
              <a:effectLst>
                <a:outerShdw blurRad="38100" dist="38100" dir="2700000" algn="tl">
                  <a:srgbClr val="000000">
                    <a:alpha val="43137"/>
                  </a:srgbClr>
                </a:outerShdw>
              </a:effectLst>
              <a:latin typeface="Arial Rounded MT Bold"/>
              <a:cs typeface="+mj-cs"/>
            </a:endParaRPr>
          </a:p>
        </p:txBody>
      </p:sp>
      <p:sp>
        <p:nvSpPr>
          <p:cNvPr id="5" name="Slide Number Placeholder 4"/>
          <p:cNvSpPr>
            <a:spLocks noGrp="1"/>
          </p:cNvSpPr>
          <p:nvPr>
            <p:ph type="sldNum" sz="quarter" idx="12"/>
          </p:nvPr>
        </p:nvSpPr>
        <p:spPr/>
        <p:txBody>
          <a:bodyPr/>
          <a:lstStyle/>
          <a:p>
            <a:fld id="{AF90A6A5-4BBC-4C8D-9850-BB817983DEE0}" type="slidenum">
              <a:rPr lang="en-US" smtClean="0"/>
              <a:t>14</a:t>
            </a:fld>
            <a:endParaRPr lang="en-US"/>
          </a:p>
        </p:txBody>
      </p:sp>
      <p:sp>
        <p:nvSpPr>
          <p:cNvPr id="3" name="Date Placeholder 2"/>
          <p:cNvSpPr>
            <a:spLocks noGrp="1"/>
          </p:cNvSpPr>
          <p:nvPr>
            <p:ph type="dt" sz="half" idx="10"/>
          </p:nvPr>
        </p:nvSpPr>
        <p:spPr/>
        <p:txBody>
          <a:bodyPr/>
          <a:lstStyle/>
          <a:p>
            <a:fld id="{BEB8EFA8-A316-42EE-AB16-D3C8C39C5D00}" type="datetime1">
              <a:rPr lang="en-US" smtClean="0"/>
              <a:t>2/17/2024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36320292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30400" y="106308"/>
            <a:ext cx="8592457" cy="6062264"/>
          </a:xfrm>
          <a:prstGeom prst="rect">
            <a:avLst/>
          </a:prstGeom>
        </p:spPr>
        <p:txBody>
          <a:bodyPr wrap="square">
            <a:spAutoFit/>
          </a:bodyPr>
          <a:lstStyle/>
          <a:p>
            <a:pPr algn="r">
              <a:lnSpc>
                <a:spcPct val="115000"/>
              </a:lnSpc>
            </a:pPr>
            <a:r>
              <a:rPr lang="ar-SA" sz="3200" u="sng" dirty="0">
                <a:solidFill>
                  <a:schemeClr val="tx1">
                    <a:lumMod val="95000"/>
                    <a:lumOff val="5000"/>
                  </a:schemeClr>
                </a:solidFill>
                <a:effectLst>
                  <a:outerShdw blurRad="38100" dist="38100" dir="2700000" algn="tl">
                    <a:srgbClr val="000000">
                      <a:alpha val="43137"/>
                    </a:srgbClr>
                  </a:outerShdw>
                </a:effectLst>
                <a:latin typeface="Arial Rounded MT Bold"/>
                <a:cs typeface="+mj-cs"/>
              </a:rPr>
              <a:t>2- التغذية الحديدية:</a:t>
            </a:r>
            <a:endParaRPr lang="en-US" sz="3200" u="sng" dirty="0">
              <a:solidFill>
                <a:schemeClr val="tx1">
                  <a:lumMod val="95000"/>
                  <a:lumOff val="5000"/>
                </a:schemeClr>
              </a:solidFill>
              <a:effectLst>
                <a:outerShdw blurRad="38100" dist="38100" dir="2700000" algn="tl">
                  <a:srgbClr val="000000">
                    <a:alpha val="43137"/>
                  </a:srgbClr>
                </a:outerShdw>
              </a:effectLst>
              <a:latin typeface="Arial Rounded MT Bold"/>
              <a:cs typeface="+mj-cs"/>
            </a:endParaRPr>
          </a:p>
          <a:p>
            <a:pPr algn="just" rtl="1">
              <a:lnSpc>
                <a:spcPct val="115000"/>
              </a:lnSpc>
            </a:pPr>
            <a:r>
              <a:rPr lang="ar-SA" sz="2800" dirty="0">
                <a:solidFill>
                  <a:srgbClr val="17365D"/>
                </a:solidFill>
                <a:effectLst>
                  <a:outerShdw blurRad="38100" dist="38100" dir="2700000" algn="tl">
                    <a:srgbClr val="000000">
                      <a:alpha val="43137"/>
                    </a:srgbClr>
                  </a:outerShdw>
                </a:effectLst>
                <a:latin typeface="Arial Rounded MT Bold"/>
                <a:cs typeface="+mj-cs"/>
              </a:rPr>
              <a:t>يحدد الرقم الهيدروجيني درجة ذوبان كثير من الأملاح المعدنية مثل </a:t>
            </a:r>
            <a:r>
              <a:rPr lang="ar-SA" sz="2800" dirty="0">
                <a:solidFill>
                  <a:schemeClr val="tx1">
                    <a:lumMod val="95000"/>
                    <a:lumOff val="5000"/>
                  </a:schemeClr>
                </a:solidFill>
                <a:effectLst>
                  <a:outerShdw blurRad="38100" dist="38100" dir="2700000" algn="tl">
                    <a:srgbClr val="000000">
                      <a:alpha val="43137"/>
                    </a:srgbClr>
                  </a:outerShdw>
                </a:effectLst>
                <a:latin typeface="Arial Rounded MT Bold"/>
                <a:cs typeface="+mj-cs"/>
              </a:rPr>
              <a:t>أملاح</a:t>
            </a:r>
            <a:r>
              <a:rPr lang="ar-SA" sz="2800" dirty="0">
                <a:solidFill>
                  <a:schemeClr val="tx1">
                    <a:lumMod val="95000"/>
                    <a:lumOff val="5000"/>
                  </a:schemeClr>
                </a:solidFill>
                <a:effectLst>
                  <a:outerShdw blurRad="38100" dist="38100" dir="2700000" algn="tl">
                    <a:srgbClr val="000000">
                      <a:alpha val="43137"/>
                    </a:srgbClr>
                  </a:outerShdw>
                </a:effectLst>
                <a:latin typeface="Calibri"/>
                <a:cs typeface="+mj-cs"/>
              </a:rPr>
              <a:t> </a:t>
            </a:r>
            <a:r>
              <a:rPr lang="ar-SA" sz="2800" dirty="0">
                <a:solidFill>
                  <a:schemeClr val="tx1">
                    <a:lumMod val="95000"/>
                    <a:lumOff val="5000"/>
                  </a:schemeClr>
                </a:solidFill>
                <a:effectLst>
                  <a:outerShdw blurRad="38100" dist="38100" dir="2700000" algn="tl">
                    <a:srgbClr val="000000">
                      <a:alpha val="43137"/>
                    </a:srgbClr>
                  </a:outerShdw>
                </a:effectLst>
                <a:latin typeface="Arial Rounded MT Bold"/>
                <a:cs typeface="+mj-cs"/>
              </a:rPr>
              <a:t>الحديد والزنك والمنجنيز والماغنسيوم </a:t>
            </a:r>
            <a:r>
              <a:rPr lang="ar-SA" sz="2800" dirty="0">
                <a:solidFill>
                  <a:srgbClr val="17365D"/>
                </a:solidFill>
                <a:effectLst>
                  <a:outerShdw blurRad="38100" dist="38100" dir="2700000" algn="tl">
                    <a:srgbClr val="000000">
                      <a:alpha val="43137"/>
                    </a:srgbClr>
                  </a:outerShdw>
                </a:effectLst>
                <a:latin typeface="Arial Rounded MT Bold"/>
                <a:cs typeface="+mj-cs"/>
              </a:rPr>
              <a:t>وغيرها من الأملاح اللازمة لتغذية النبات، وعندما يكون محلول التربة شديد القلوية أي </a:t>
            </a:r>
            <a:r>
              <a:rPr lang="ar-SA" sz="2800" dirty="0">
                <a:solidFill>
                  <a:srgbClr val="FF0000"/>
                </a:solidFill>
                <a:effectLst>
                  <a:outerShdw blurRad="38100" dist="38100" dir="2700000" algn="tl">
                    <a:srgbClr val="000000">
                      <a:alpha val="43137"/>
                    </a:srgbClr>
                  </a:outerShdw>
                </a:effectLst>
                <a:latin typeface="Arial Rounded MT Bold"/>
                <a:cs typeface="+mj-cs"/>
              </a:rPr>
              <a:t>مرتفع الرقم الهيدروجيني كثيرًا تصبح</a:t>
            </a:r>
            <a:r>
              <a:rPr lang="ar-SA" sz="2800" dirty="0">
                <a:solidFill>
                  <a:srgbClr val="FF0000"/>
                </a:solidFill>
                <a:effectLst>
                  <a:outerShdw blurRad="38100" dist="38100" dir="2700000" algn="tl">
                    <a:srgbClr val="000000">
                      <a:alpha val="43137"/>
                    </a:srgbClr>
                  </a:outerShdw>
                </a:effectLst>
                <a:latin typeface="Calibri"/>
                <a:cs typeface="+mj-cs"/>
              </a:rPr>
              <a:t> </a:t>
            </a:r>
            <a:r>
              <a:rPr lang="ar-SA" sz="2800" dirty="0">
                <a:solidFill>
                  <a:srgbClr val="FF0000"/>
                </a:solidFill>
                <a:effectLst>
                  <a:outerShdw blurRad="38100" dist="38100" dir="2700000" algn="tl">
                    <a:srgbClr val="000000">
                      <a:alpha val="43137"/>
                    </a:srgbClr>
                  </a:outerShdw>
                </a:effectLst>
                <a:latin typeface="Arial Rounded MT Bold"/>
                <a:cs typeface="+mj-cs"/>
              </a:rPr>
              <a:t>أملاح الحديد البسيطة عديمة الذوبان نسبيًا</a:t>
            </a:r>
            <a:r>
              <a:rPr lang="ar-SA" sz="2800" dirty="0">
                <a:solidFill>
                  <a:srgbClr val="17365D"/>
                </a:solidFill>
                <a:effectLst>
                  <a:outerShdw blurRad="38100" dist="38100" dir="2700000" algn="tl">
                    <a:srgbClr val="000000">
                      <a:alpha val="43137"/>
                    </a:srgbClr>
                  </a:outerShdw>
                </a:effectLst>
                <a:latin typeface="Arial Rounded MT Bold"/>
                <a:cs typeface="+mj-cs"/>
              </a:rPr>
              <a:t>، ولذلك يفقد النبات لونه الأخضر بتأثير</a:t>
            </a:r>
            <a:r>
              <a:rPr lang="ar-SA" sz="2800" dirty="0">
                <a:effectLst>
                  <a:outerShdw blurRad="38100" dist="38100" dir="2700000" algn="tl">
                    <a:srgbClr val="000000">
                      <a:alpha val="43137"/>
                    </a:srgbClr>
                  </a:outerShdw>
                </a:effectLst>
                <a:latin typeface="Calibri"/>
                <a:cs typeface="+mj-cs"/>
              </a:rPr>
              <a:t> </a:t>
            </a:r>
            <a:r>
              <a:rPr lang="ar-SA" sz="2800" dirty="0">
                <a:solidFill>
                  <a:srgbClr val="17365D"/>
                </a:solidFill>
                <a:effectLst>
                  <a:outerShdw blurRad="38100" dist="38100" dir="2700000" algn="tl">
                    <a:srgbClr val="000000">
                      <a:alpha val="43137"/>
                    </a:srgbClr>
                  </a:outerShdw>
                </a:effectLst>
                <a:latin typeface="Arial Rounded MT Bold"/>
                <a:cs typeface="+mj-cs"/>
              </a:rPr>
              <a:t>هذه المحاليل شديدة القلوية نظرا لكون عنصر الحديد يعمل كوسيط في تكوين</a:t>
            </a:r>
            <a:r>
              <a:rPr lang="ar-SA" sz="2800" dirty="0">
                <a:effectLst>
                  <a:outerShdw blurRad="38100" dist="38100" dir="2700000" algn="tl">
                    <a:srgbClr val="000000">
                      <a:alpha val="43137"/>
                    </a:srgbClr>
                  </a:outerShdw>
                </a:effectLst>
                <a:latin typeface="Calibri"/>
                <a:cs typeface="+mj-cs"/>
              </a:rPr>
              <a:t> </a:t>
            </a:r>
            <a:r>
              <a:rPr lang="ar-SA" sz="2800" dirty="0">
                <a:solidFill>
                  <a:schemeClr val="accent6">
                    <a:lumMod val="50000"/>
                  </a:schemeClr>
                </a:solidFill>
                <a:effectLst>
                  <a:outerShdw blurRad="38100" dist="38100" dir="2700000" algn="tl">
                    <a:srgbClr val="000000">
                      <a:alpha val="43137"/>
                    </a:srgbClr>
                  </a:outerShdw>
                </a:effectLst>
                <a:latin typeface="Arial Rounded MT Bold"/>
                <a:cs typeface="+mj-cs"/>
              </a:rPr>
              <a:t>الكلوروفيل. </a:t>
            </a:r>
          </a:p>
          <a:p>
            <a:pPr algn="just" rtl="1">
              <a:lnSpc>
                <a:spcPct val="115000"/>
              </a:lnSpc>
            </a:pPr>
            <a:endParaRPr lang="ar-SA" sz="2800" dirty="0">
              <a:solidFill>
                <a:srgbClr val="17365D"/>
              </a:solidFill>
              <a:effectLst>
                <a:outerShdw blurRad="38100" dist="38100" dir="2700000" algn="tl">
                  <a:srgbClr val="000000">
                    <a:alpha val="43137"/>
                  </a:srgbClr>
                </a:outerShdw>
              </a:effectLst>
              <a:latin typeface="Arial Rounded MT Bold"/>
              <a:cs typeface="+mj-cs"/>
            </a:endParaRPr>
          </a:p>
          <a:p>
            <a:pPr algn="just" rtl="1">
              <a:lnSpc>
                <a:spcPct val="115000"/>
              </a:lnSpc>
            </a:pPr>
            <a:r>
              <a:rPr lang="ar-SA" sz="2800" dirty="0">
                <a:solidFill>
                  <a:srgbClr val="17365D"/>
                </a:solidFill>
                <a:effectLst>
                  <a:outerShdw blurRad="38100" dist="38100" dir="2700000" algn="tl">
                    <a:srgbClr val="000000">
                      <a:alpha val="43137"/>
                    </a:srgbClr>
                  </a:outerShdw>
                </a:effectLst>
                <a:latin typeface="Arial Rounded MT Bold"/>
                <a:cs typeface="+mj-cs"/>
              </a:rPr>
              <a:t>أما إذا كانت التربة </a:t>
            </a:r>
            <a:r>
              <a:rPr lang="ar-SA" sz="2800" dirty="0">
                <a:solidFill>
                  <a:srgbClr val="FF0000"/>
                </a:solidFill>
                <a:effectLst>
                  <a:outerShdw blurRad="38100" dist="38100" dir="2700000" algn="tl">
                    <a:srgbClr val="000000">
                      <a:alpha val="43137"/>
                    </a:srgbClr>
                  </a:outerShdw>
                </a:effectLst>
                <a:latin typeface="Arial Rounded MT Bold"/>
                <a:cs typeface="+mj-cs"/>
              </a:rPr>
              <a:t>شديدة الحمضية فإن درجة ذوبان كثير من</a:t>
            </a:r>
            <a:r>
              <a:rPr lang="ar-SA" sz="2800" dirty="0">
                <a:solidFill>
                  <a:srgbClr val="FF0000"/>
                </a:solidFill>
                <a:effectLst>
                  <a:outerShdw blurRad="38100" dist="38100" dir="2700000" algn="tl">
                    <a:srgbClr val="000000">
                      <a:alpha val="43137"/>
                    </a:srgbClr>
                  </a:outerShdw>
                </a:effectLst>
                <a:latin typeface="Calibri"/>
                <a:cs typeface="+mj-cs"/>
              </a:rPr>
              <a:t> </a:t>
            </a:r>
            <a:r>
              <a:rPr lang="ar-SA" sz="2800" dirty="0">
                <a:solidFill>
                  <a:srgbClr val="FF0000"/>
                </a:solidFill>
                <a:effectLst>
                  <a:outerShdw blurRad="38100" dist="38100" dir="2700000" algn="tl">
                    <a:srgbClr val="000000">
                      <a:alpha val="43137"/>
                    </a:srgbClr>
                  </a:outerShdw>
                </a:effectLst>
                <a:latin typeface="Arial Rounded MT Bold"/>
                <a:cs typeface="+mj-cs"/>
              </a:rPr>
              <a:t>العناصر مثل الألمونيوم والحديد والمنجنيز والزنك تزداد إلى حد أن تصبح هذه</a:t>
            </a:r>
            <a:r>
              <a:rPr lang="ar-SA" sz="2800" b="1" dirty="0">
                <a:solidFill>
                  <a:srgbClr val="FF0000"/>
                </a:solidFill>
                <a:effectLst>
                  <a:outerShdw blurRad="38100" dist="38100" dir="2700000" algn="tl">
                    <a:srgbClr val="000000">
                      <a:alpha val="43137"/>
                    </a:srgbClr>
                  </a:outerShdw>
                </a:effectLst>
                <a:latin typeface="Calibri"/>
                <a:cs typeface="+mj-cs"/>
              </a:rPr>
              <a:t> </a:t>
            </a:r>
            <a:r>
              <a:rPr lang="ar-SA" sz="2800" dirty="0">
                <a:solidFill>
                  <a:srgbClr val="FF0000"/>
                </a:solidFill>
                <a:effectLst>
                  <a:outerShdw blurRad="38100" dist="38100" dir="2700000" algn="tl">
                    <a:srgbClr val="000000">
                      <a:alpha val="43137"/>
                    </a:srgbClr>
                  </a:outerShdw>
                </a:effectLst>
                <a:latin typeface="Arial Rounded MT Bold"/>
                <a:cs typeface="+mj-cs"/>
              </a:rPr>
              <a:t>العناصر شديدة السمية للنبات</a:t>
            </a:r>
            <a:r>
              <a:rPr lang="ar-SA" sz="2800" dirty="0">
                <a:solidFill>
                  <a:srgbClr val="17365D"/>
                </a:solidFill>
                <a:effectLst>
                  <a:outerShdw blurRad="38100" dist="38100" dir="2700000" algn="tl">
                    <a:srgbClr val="000000">
                      <a:alpha val="43137"/>
                    </a:srgbClr>
                  </a:outerShdw>
                </a:effectLst>
                <a:latin typeface="Arial Rounded MT Bold"/>
                <a:cs typeface="+mj-cs"/>
              </a:rPr>
              <a:t>، يتبين من هذا أن الأراضي القريبة من </a:t>
            </a:r>
            <a:r>
              <a:rPr lang="ar-SA" sz="2800" u="sng" dirty="0">
                <a:solidFill>
                  <a:srgbClr val="17365D"/>
                </a:solidFill>
                <a:effectLst>
                  <a:outerShdw blurRad="38100" dist="38100" dir="2700000" algn="tl">
                    <a:srgbClr val="000000">
                      <a:alpha val="43137"/>
                    </a:srgbClr>
                  </a:outerShdw>
                </a:effectLst>
                <a:latin typeface="Arial Rounded MT Bold"/>
                <a:cs typeface="+mj-cs"/>
              </a:rPr>
              <a:t>درجة التعادل</a:t>
            </a:r>
            <a:r>
              <a:rPr lang="ar-SA" sz="2800" u="sng" dirty="0">
                <a:effectLst>
                  <a:outerShdw blurRad="38100" dist="38100" dir="2700000" algn="tl">
                    <a:srgbClr val="000000">
                      <a:alpha val="43137"/>
                    </a:srgbClr>
                  </a:outerShdw>
                </a:effectLst>
                <a:latin typeface="Calibri"/>
                <a:cs typeface="+mj-cs"/>
              </a:rPr>
              <a:t> </a:t>
            </a:r>
            <a:r>
              <a:rPr lang="ar-SA" sz="2800" u="sng" dirty="0">
                <a:solidFill>
                  <a:srgbClr val="17365D"/>
                </a:solidFill>
                <a:effectLst>
                  <a:outerShdw blurRad="38100" dist="38100" dir="2700000" algn="tl">
                    <a:srgbClr val="000000">
                      <a:alpha val="43137"/>
                    </a:srgbClr>
                  </a:outerShdw>
                </a:effectLst>
                <a:latin typeface="Arial Rounded MT Bold"/>
                <a:cs typeface="+mj-cs"/>
              </a:rPr>
              <a:t>هي أكثر أنواع الأراضي ملاءمة لنمو معظم النباتات</a:t>
            </a:r>
            <a:endParaRPr lang="en-US" sz="2800" u="sng" dirty="0">
              <a:effectLst>
                <a:outerShdw blurRad="38100" dist="38100" dir="2700000" algn="tl">
                  <a:srgbClr val="000000">
                    <a:alpha val="43137"/>
                  </a:srgbClr>
                </a:outerShdw>
              </a:effectLst>
              <a:latin typeface="Calibri"/>
              <a:ea typeface="Calibri"/>
              <a:cs typeface="+mj-cs"/>
            </a:endParaRPr>
          </a:p>
        </p:txBody>
      </p:sp>
      <p:sp>
        <p:nvSpPr>
          <p:cNvPr id="4" name="Slide Number Placeholder 3"/>
          <p:cNvSpPr>
            <a:spLocks noGrp="1"/>
          </p:cNvSpPr>
          <p:nvPr>
            <p:ph type="sldNum" sz="quarter" idx="12"/>
          </p:nvPr>
        </p:nvSpPr>
        <p:spPr/>
        <p:txBody>
          <a:bodyPr/>
          <a:lstStyle/>
          <a:p>
            <a:fld id="{AF90A6A5-4BBC-4C8D-9850-BB817983DEE0}" type="slidenum">
              <a:rPr lang="en-US" smtClean="0"/>
              <a:t>15</a:t>
            </a:fld>
            <a:endParaRPr lang="en-US"/>
          </a:p>
        </p:txBody>
      </p:sp>
      <p:sp>
        <p:nvSpPr>
          <p:cNvPr id="2" name="Date Placeholder 1"/>
          <p:cNvSpPr>
            <a:spLocks noGrp="1"/>
          </p:cNvSpPr>
          <p:nvPr>
            <p:ph type="dt" sz="half" idx="10"/>
          </p:nvPr>
        </p:nvSpPr>
        <p:spPr/>
        <p:txBody>
          <a:bodyPr/>
          <a:lstStyle/>
          <a:p>
            <a:fld id="{EC5775D0-931A-409A-8144-3E86138C1A4A}" type="datetime1">
              <a:rPr lang="en-US" smtClean="0"/>
              <a:t>2/17/2024</a:t>
            </a:fld>
            <a:endParaRPr lang="en-US"/>
          </a:p>
        </p:txBody>
      </p:sp>
      <p:sp>
        <p:nvSpPr>
          <p:cNvPr id="3" name="Footer Placeholder 2"/>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18337843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53420" y="429945"/>
            <a:ext cx="8208960" cy="4251164"/>
          </a:xfrm>
          <a:prstGeom prst="rect">
            <a:avLst/>
          </a:prstGeom>
        </p:spPr>
        <p:txBody>
          <a:bodyPr wrap="square">
            <a:spAutoFit/>
          </a:bodyPr>
          <a:lstStyle/>
          <a:p>
            <a:pPr algn="just" rtl="1">
              <a:lnSpc>
                <a:spcPct val="115000"/>
              </a:lnSpc>
            </a:pPr>
            <a:r>
              <a:rPr lang="ar-SA" sz="3200" dirty="0">
                <a:effectLst>
                  <a:outerShdw blurRad="38100" dist="38100" dir="2700000" algn="tl">
                    <a:srgbClr val="000000">
                      <a:alpha val="43137"/>
                    </a:srgbClr>
                  </a:outerShdw>
                </a:effectLst>
                <a:latin typeface="Arial Rounded MT Bold"/>
                <a:ea typeface="Times New Roman"/>
                <a:cs typeface="+mj-cs"/>
              </a:rPr>
              <a:t> </a:t>
            </a:r>
            <a:endParaRPr lang="en-US" sz="1100" dirty="0">
              <a:effectLst>
                <a:outerShdw blurRad="38100" dist="38100" dir="2700000" algn="tl">
                  <a:srgbClr val="000000">
                    <a:alpha val="43137"/>
                  </a:srgbClr>
                </a:outerShdw>
              </a:effectLst>
              <a:latin typeface="Calibri"/>
              <a:ea typeface="Calibri"/>
              <a:cs typeface="+mj-cs"/>
            </a:endParaRPr>
          </a:p>
          <a:p>
            <a:pPr algn="r">
              <a:lnSpc>
                <a:spcPct val="115000"/>
              </a:lnSpc>
            </a:pPr>
            <a:r>
              <a:rPr lang="ar-SA" sz="3200" u="sng" dirty="0">
                <a:solidFill>
                  <a:schemeClr val="tx1">
                    <a:lumMod val="95000"/>
                    <a:lumOff val="5000"/>
                  </a:schemeClr>
                </a:solidFill>
                <a:effectLst>
                  <a:outerShdw blurRad="38100" dist="38100" dir="2700000" algn="tl">
                    <a:srgbClr val="000000">
                      <a:alpha val="43137"/>
                    </a:srgbClr>
                  </a:outerShdw>
                </a:effectLst>
                <a:latin typeface="Arial Rounded MT Bold"/>
                <a:cs typeface="+mj-cs"/>
              </a:rPr>
              <a:t>٣- جودة الصرف والتهوية ( درجة نفاذية التربة ):</a:t>
            </a:r>
            <a:endParaRPr lang="en-US" sz="3200" u="sng" dirty="0">
              <a:solidFill>
                <a:schemeClr val="tx1">
                  <a:lumMod val="95000"/>
                  <a:lumOff val="5000"/>
                </a:schemeClr>
              </a:solidFill>
              <a:effectLst>
                <a:outerShdw blurRad="38100" dist="38100" dir="2700000" algn="tl">
                  <a:srgbClr val="000000">
                    <a:alpha val="43137"/>
                  </a:srgbClr>
                </a:outerShdw>
              </a:effectLst>
              <a:latin typeface="Arial Rounded MT Bold"/>
              <a:cs typeface="+mj-cs"/>
            </a:endParaRPr>
          </a:p>
          <a:p>
            <a:pPr algn="just" rtl="1">
              <a:lnSpc>
                <a:spcPct val="115000"/>
              </a:lnSpc>
            </a:pPr>
            <a:r>
              <a:rPr lang="ar-SA" sz="3200" dirty="0">
                <a:solidFill>
                  <a:srgbClr val="17365D"/>
                </a:solidFill>
                <a:effectLst>
                  <a:outerShdw blurRad="38100" dist="38100" dir="2700000" algn="tl">
                    <a:srgbClr val="000000">
                      <a:alpha val="43137"/>
                    </a:srgbClr>
                  </a:outerShdw>
                </a:effectLst>
                <a:latin typeface="Arial Rounded MT Bold"/>
                <a:cs typeface="+mj-cs"/>
              </a:rPr>
              <a:t>الحبيبات الفردية الموجودة بالتربة تحمل شحنات كهربائية سالبة على سطحها، وهذه الشحنات لا تتعادل إلا إذا تجمعت على سطح غرويات التربة بعض الكاتيونات أي الأيونات القاعدية وخاصة منها الكاتيونات ثنائية التكافؤ مثل </a:t>
            </a:r>
            <a:r>
              <a:rPr lang="ar-SA" sz="3200" dirty="0">
                <a:solidFill>
                  <a:schemeClr val="tx1">
                    <a:lumMod val="95000"/>
                    <a:lumOff val="5000"/>
                  </a:schemeClr>
                </a:solidFill>
                <a:effectLst>
                  <a:outerShdw blurRad="38100" dist="38100" dir="2700000" algn="tl">
                    <a:srgbClr val="000000">
                      <a:alpha val="43137"/>
                    </a:srgbClr>
                  </a:outerShdw>
                </a:effectLst>
                <a:latin typeface="Arial Rounded MT Bold"/>
                <a:cs typeface="+mj-cs"/>
              </a:rPr>
              <a:t>الكالسيوم والماغنيسيوم</a:t>
            </a:r>
            <a:r>
              <a:rPr lang="ar-SA" sz="3200" dirty="0">
                <a:solidFill>
                  <a:srgbClr val="17365D"/>
                </a:solidFill>
                <a:effectLst>
                  <a:outerShdw blurRad="38100" dist="38100" dir="2700000" algn="tl">
                    <a:srgbClr val="000000">
                      <a:alpha val="43137"/>
                    </a:srgbClr>
                  </a:outerShdw>
                </a:effectLst>
                <a:latin typeface="Arial Rounded MT Bold"/>
                <a:cs typeface="+mj-cs"/>
              </a:rPr>
              <a:t>.</a:t>
            </a:r>
            <a:endParaRPr lang="en-US" sz="3200" dirty="0">
              <a:solidFill>
                <a:srgbClr val="17365D"/>
              </a:solidFill>
              <a:effectLst>
                <a:outerShdw blurRad="38100" dist="38100" dir="2700000" algn="tl">
                  <a:srgbClr val="000000">
                    <a:alpha val="43137"/>
                  </a:srgbClr>
                </a:outerShdw>
              </a:effectLst>
              <a:latin typeface="Arial Rounded MT Bold"/>
              <a:cs typeface="+mj-cs"/>
            </a:endParaRPr>
          </a:p>
          <a:p>
            <a:pPr algn="just" rtl="1">
              <a:lnSpc>
                <a:spcPct val="115000"/>
              </a:lnSpc>
            </a:pPr>
            <a:endParaRPr lang="en-US" sz="1100" dirty="0">
              <a:effectLst>
                <a:outerShdw blurRad="38100" dist="38100" dir="2700000" algn="tl">
                  <a:srgbClr val="000000">
                    <a:alpha val="43137"/>
                  </a:srgbClr>
                </a:outerShdw>
              </a:effectLst>
              <a:latin typeface="Calibri"/>
              <a:ea typeface="Calibri"/>
              <a:cs typeface="+mj-cs"/>
            </a:endParaRPr>
          </a:p>
        </p:txBody>
      </p:sp>
      <p:sp>
        <p:nvSpPr>
          <p:cNvPr id="6" name="Slide Number Placeholder 5"/>
          <p:cNvSpPr>
            <a:spLocks noGrp="1"/>
          </p:cNvSpPr>
          <p:nvPr>
            <p:ph type="sldNum" sz="quarter" idx="12"/>
          </p:nvPr>
        </p:nvSpPr>
        <p:spPr/>
        <p:txBody>
          <a:bodyPr/>
          <a:lstStyle/>
          <a:p>
            <a:fld id="{AF90A6A5-4BBC-4C8D-9850-BB817983DEE0}" type="slidenum">
              <a:rPr lang="en-US" smtClean="0"/>
              <a:t>16</a:t>
            </a:fld>
            <a:endParaRPr lang="en-US"/>
          </a:p>
        </p:txBody>
      </p:sp>
      <p:sp>
        <p:nvSpPr>
          <p:cNvPr id="2" name="Date Placeholder 1"/>
          <p:cNvSpPr>
            <a:spLocks noGrp="1"/>
          </p:cNvSpPr>
          <p:nvPr>
            <p:ph type="dt" sz="half" idx="10"/>
          </p:nvPr>
        </p:nvSpPr>
        <p:spPr/>
        <p:txBody>
          <a:bodyPr/>
          <a:lstStyle/>
          <a:p>
            <a:fld id="{44053266-35FF-46F4-8CCD-B39E2BD9FD75}" type="datetime1">
              <a:rPr lang="en-US" smtClean="0"/>
              <a:t>2/17/2024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39486257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53420" y="429945"/>
            <a:ext cx="8208960" cy="6463308"/>
          </a:xfrm>
          <a:prstGeom prst="rect">
            <a:avLst/>
          </a:prstGeom>
        </p:spPr>
        <p:txBody>
          <a:bodyPr wrap="square">
            <a:spAutoFit/>
          </a:bodyPr>
          <a:lstStyle/>
          <a:p>
            <a:pPr algn="just" rtl="1">
              <a:lnSpc>
                <a:spcPct val="115000"/>
              </a:lnSpc>
            </a:pPr>
            <a:r>
              <a:rPr lang="ar-SA" sz="3000" dirty="0">
                <a:effectLst>
                  <a:outerShdw blurRad="38100" dist="38100" dir="2700000" algn="tl">
                    <a:srgbClr val="000000">
                      <a:alpha val="43137"/>
                    </a:srgbClr>
                  </a:outerShdw>
                </a:effectLst>
                <a:latin typeface="Arial Rounded MT Bold"/>
                <a:cs typeface="+mj-cs"/>
              </a:rPr>
              <a:t>ففي حالة التربة </a:t>
            </a:r>
            <a:r>
              <a:rPr lang="ar-SA" sz="3000" dirty="0">
                <a:solidFill>
                  <a:srgbClr val="C00000"/>
                </a:solidFill>
                <a:effectLst>
                  <a:outerShdw blurRad="38100" dist="38100" dir="2700000" algn="tl">
                    <a:srgbClr val="000000">
                      <a:alpha val="43137"/>
                    </a:srgbClr>
                  </a:outerShdw>
                </a:effectLst>
                <a:latin typeface="Arial Rounded MT Bold"/>
                <a:cs typeface="+mj-cs"/>
              </a:rPr>
              <a:t>شديدة الحمضية </a:t>
            </a:r>
            <a:r>
              <a:rPr lang="ar-SA" sz="3000" dirty="0">
                <a:effectLst>
                  <a:outerShdw blurRad="38100" dist="38100" dir="2700000" algn="tl">
                    <a:srgbClr val="000000">
                      <a:alpha val="43137"/>
                    </a:srgbClr>
                  </a:outerShdw>
                </a:effectLst>
                <a:latin typeface="Arial Rounded MT Bold"/>
                <a:cs typeface="+mj-cs"/>
              </a:rPr>
              <a:t>تكون أيونات </a:t>
            </a:r>
            <a:r>
              <a:rPr lang="ar-SA" sz="3000" dirty="0">
                <a:solidFill>
                  <a:schemeClr val="tx2"/>
                </a:solidFill>
                <a:effectLst>
                  <a:outerShdw blurRad="38100" dist="38100" dir="2700000" algn="tl">
                    <a:srgbClr val="000000">
                      <a:alpha val="43137"/>
                    </a:srgbClr>
                  </a:outerShdw>
                </a:effectLst>
                <a:latin typeface="Arial Rounded MT Bold"/>
                <a:cs typeface="+mj-cs"/>
              </a:rPr>
              <a:t>الكالسيوم والماغنيسيوم قليلة </a:t>
            </a:r>
            <a:r>
              <a:rPr lang="ar-SA" sz="3000" dirty="0">
                <a:effectLst>
                  <a:outerShdw blurRad="38100" dist="38100" dir="2700000" algn="tl">
                    <a:srgbClr val="000000">
                      <a:alpha val="43137"/>
                    </a:srgbClr>
                  </a:outerShdw>
                </a:effectLst>
                <a:latin typeface="Arial Rounded MT Bold"/>
                <a:cs typeface="+mj-cs"/>
              </a:rPr>
              <a:t>لاتكفي لمعادلة الشحنات السالبة وبالتالي تظل الحبيبات مشتتة ولاتجتمع لتشابه الشحنة وتبقى الثقوب ضيقة قليلة الإنفاذ للماء.</a:t>
            </a:r>
          </a:p>
          <a:p>
            <a:pPr algn="just" rtl="1">
              <a:lnSpc>
                <a:spcPct val="115000"/>
              </a:lnSpc>
            </a:pPr>
            <a:r>
              <a:rPr lang="ar-SA" sz="3000" dirty="0">
                <a:effectLst>
                  <a:outerShdw blurRad="38100" dist="38100" dir="2700000" algn="tl">
                    <a:srgbClr val="000000">
                      <a:alpha val="43137"/>
                    </a:srgbClr>
                  </a:outerShdw>
                </a:effectLst>
                <a:latin typeface="Arial Rounded MT Bold"/>
                <a:cs typeface="+mj-cs"/>
              </a:rPr>
              <a:t>و في حالة التربة </a:t>
            </a:r>
            <a:r>
              <a:rPr lang="ar-SA" sz="3000" dirty="0">
                <a:solidFill>
                  <a:srgbClr val="C00000"/>
                </a:solidFill>
                <a:effectLst>
                  <a:outerShdw blurRad="38100" dist="38100" dir="2700000" algn="tl">
                    <a:srgbClr val="000000">
                      <a:alpha val="43137"/>
                    </a:srgbClr>
                  </a:outerShdw>
                </a:effectLst>
                <a:latin typeface="Arial Rounded MT Bold"/>
                <a:cs typeface="+mj-cs"/>
              </a:rPr>
              <a:t>شديدة القلوية </a:t>
            </a:r>
            <a:r>
              <a:rPr lang="ar-SA" sz="3000" dirty="0">
                <a:solidFill>
                  <a:schemeClr val="tx2"/>
                </a:solidFill>
                <a:effectLst>
                  <a:outerShdw blurRad="38100" dist="38100" dir="2700000" algn="tl">
                    <a:srgbClr val="000000">
                      <a:alpha val="43137"/>
                    </a:srgbClr>
                  </a:outerShdw>
                </a:effectLst>
                <a:latin typeface="Arial Rounded MT Bold"/>
                <a:cs typeface="+mj-cs"/>
              </a:rPr>
              <a:t>يزداد فيها تركيز أيونات الصوديوم والبوتاسيوم</a:t>
            </a:r>
            <a:r>
              <a:rPr lang="ar-SA" sz="3000" dirty="0">
                <a:effectLst>
                  <a:outerShdw blurRad="38100" dist="38100" dir="2700000" algn="tl">
                    <a:srgbClr val="000000">
                      <a:alpha val="43137"/>
                    </a:srgbClr>
                  </a:outerShdw>
                </a:effectLst>
                <a:latin typeface="Arial Rounded MT Bold"/>
                <a:cs typeface="+mj-cs"/>
              </a:rPr>
              <a:t> ذات الشحنات الموجبة فتتنافر والذي بدوره يفسد خصائص التربة.</a:t>
            </a:r>
          </a:p>
          <a:p>
            <a:pPr algn="just" rtl="1">
              <a:lnSpc>
                <a:spcPct val="115000"/>
              </a:lnSpc>
            </a:pPr>
            <a:endParaRPr lang="ar-SA" sz="3000" dirty="0">
              <a:effectLst>
                <a:outerShdw blurRad="38100" dist="38100" dir="2700000" algn="tl">
                  <a:srgbClr val="000000">
                    <a:alpha val="43137"/>
                  </a:srgbClr>
                </a:outerShdw>
              </a:effectLst>
              <a:latin typeface="Arial Rounded MT Bold"/>
              <a:cs typeface="+mj-cs"/>
            </a:endParaRPr>
          </a:p>
          <a:p>
            <a:pPr algn="just" rtl="1">
              <a:lnSpc>
                <a:spcPct val="115000"/>
              </a:lnSpc>
            </a:pPr>
            <a:r>
              <a:rPr lang="ar-SA" sz="3000" dirty="0">
                <a:solidFill>
                  <a:srgbClr val="17365D"/>
                </a:solidFill>
                <a:effectLst>
                  <a:outerShdw blurRad="38100" dist="38100" dir="2700000" algn="tl">
                    <a:srgbClr val="000000">
                      <a:alpha val="43137"/>
                    </a:srgbClr>
                  </a:outerShdw>
                </a:effectLst>
                <a:latin typeface="Arial Rounded MT Bold"/>
                <a:cs typeface="+mj-cs"/>
              </a:rPr>
              <a:t>أما في حالة التربة القريبة من </a:t>
            </a:r>
            <a:r>
              <a:rPr lang="ar-SA" sz="3000" dirty="0">
                <a:solidFill>
                  <a:srgbClr val="C00000"/>
                </a:solidFill>
                <a:effectLst>
                  <a:outerShdw blurRad="38100" dist="38100" dir="2700000" algn="tl">
                    <a:srgbClr val="000000">
                      <a:alpha val="43137"/>
                    </a:srgbClr>
                  </a:outerShdw>
                </a:effectLst>
                <a:latin typeface="Arial Rounded MT Bold"/>
                <a:cs typeface="+mj-cs"/>
              </a:rPr>
              <a:t>درجة التعادل </a:t>
            </a:r>
            <a:r>
              <a:rPr lang="ar-SA" sz="3000" dirty="0">
                <a:solidFill>
                  <a:srgbClr val="17365D"/>
                </a:solidFill>
                <a:effectLst>
                  <a:outerShdw blurRad="38100" dist="38100" dir="2700000" algn="tl">
                    <a:srgbClr val="000000">
                      <a:alpha val="43137"/>
                    </a:srgbClr>
                  </a:outerShdw>
                </a:effectLst>
                <a:latin typeface="Arial Rounded MT Bold"/>
                <a:cs typeface="+mj-cs"/>
              </a:rPr>
              <a:t>تستطيع أيونات الكالسيوم والماغنيسيوم معادلة الشحنات السالبة في حبيبات التربة وعندها تجتمع حبيبات التربة وتصبح منفذة للماء جيدة التهوية.</a:t>
            </a:r>
            <a:endParaRPr lang="en-US" sz="3000" dirty="0">
              <a:effectLst>
                <a:outerShdw blurRad="38100" dist="38100" dir="2700000" algn="tl">
                  <a:srgbClr val="000000">
                    <a:alpha val="43137"/>
                  </a:srgbClr>
                </a:outerShdw>
              </a:effectLst>
              <a:latin typeface="Calibri"/>
              <a:ea typeface="Calibri"/>
              <a:cs typeface="+mj-cs"/>
            </a:endParaRPr>
          </a:p>
          <a:p>
            <a:pPr algn="just" rtl="1">
              <a:lnSpc>
                <a:spcPct val="115000"/>
              </a:lnSpc>
            </a:pPr>
            <a:endParaRPr lang="en-US" sz="3000" dirty="0">
              <a:effectLst>
                <a:outerShdw blurRad="38100" dist="38100" dir="2700000" algn="tl">
                  <a:srgbClr val="000000">
                    <a:alpha val="43137"/>
                  </a:srgbClr>
                </a:outerShdw>
              </a:effectLst>
              <a:latin typeface="Calibri"/>
              <a:ea typeface="Calibri"/>
              <a:cs typeface="+mj-cs"/>
            </a:endParaRPr>
          </a:p>
        </p:txBody>
      </p:sp>
      <p:sp>
        <p:nvSpPr>
          <p:cNvPr id="6" name="Slide Number Placeholder 5"/>
          <p:cNvSpPr>
            <a:spLocks noGrp="1"/>
          </p:cNvSpPr>
          <p:nvPr>
            <p:ph type="sldNum" sz="quarter" idx="12"/>
          </p:nvPr>
        </p:nvSpPr>
        <p:spPr/>
        <p:txBody>
          <a:bodyPr/>
          <a:lstStyle/>
          <a:p>
            <a:fld id="{AF90A6A5-4BBC-4C8D-9850-BB817983DEE0}" type="slidenum">
              <a:rPr lang="en-US" smtClean="0"/>
              <a:t>17</a:t>
            </a:fld>
            <a:endParaRPr lang="en-US"/>
          </a:p>
        </p:txBody>
      </p:sp>
      <p:sp>
        <p:nvSpPr>
          <p:cNvPr id="2" name="Date Placeholder 1"/>
          <p:cNvSpPr>
            <a:spLocks noGrp="1"/>
          </p:cNvSpPr>
          <p:nvPr>
            <p:ph type="dt" sz="half" idx="10"/>
          </p:nvPr>
        </p:nvSpPr>
        <p:spPr/>
        <p:txBody>
          <a:bodyPr/>
          <a:lstStyle/>
          <a:p>
            <a:fld id="{44053266-35FF-46F4-8CCD-B39E2BD9FD75}" type="datetime1">
              <a:rPr lang="en-US" smtClean="0"/>
              <a:t>2/17/2024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27128874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53420" y="429945"/>
            <a:ext cx="8208960" cy="4870564"/>
          </a:xfrm>
          <a:prstGeom prst="rect">
            <a:avLst/>
          </a:prstGeom>
        </p:spPr>
        <p:txBody>
          <a:bodyPr wrap="square">
            <a:spAutoFit/>
          </a:bodyPr>
          <a:lstStyle/>
          <a:p>
            <a:pPr marL="344488" indent="-284163" algn="just" rtl="1">
              <a:lnSpc>
                <a:spcPct val="115000"/>
              </a:lnSpc>
              <a:buFont typeface="Arial Rounded MT Bold" panose="020F0704030504030204" pitchFamily="34" charset="0"/>
              <a:buChar char="–"/>
            </a:pPr>
            <a:r>
              <a:rPr lang="ar-SA" sz="3000" dirty="0">
                <a:effectLst>
                  <a:outerShdw blurRad="38100" dist="38100" dir="2700000" algn="tl">
                    <a:srgbClr val="000000">
                      <a:alpha val="43137"/>
                    </a:srgbClr>
                  </a:outerShdw>
                </a:effectLst>
                <a:latin typeface="Arial Rounded MT Bold"/>
                <a:cs typeface="+mj-cs"/>
              </a:rPr>
              <a:t>لذلك يضاف مسحوق </a:t>
            </a:r>
            <a:r>
              <a:rPr lang="ar-SA" sz="3000" dirty="0">
                <a:solidFill>
                  <a:srgbClr val="C00000"/>
                </a:solidFill>
                <a:effectLst>
                  <a:outerShdw blurRad="38100" dist="38100" dir="2700000" algn="tl">
                    <a:srgbClr val="000000">
                      <a:alpha val="43137"/>
                    </a:srgbClr>
                  </a:outerShdw>
                </a:effectLst>
                <a:latin typeface="Arial Rounded MT Bold"/>
                <a:cs typeface="+mj-cs"/>
              </a:rPr>
              <a:t>الحجر الجيري </a:t>
            </a:r>
            <a:r>
              <a:rPr lang="ar-SA" sz="3000" dirty="0">
                <a:effectLst>
                  <a:outerShdw blurRad="38100" dist="38100" dir="2700000" algn="tl">
                    <a:srgbClr val="000000">
                      <a:alpha val="43137"/>
                    </a:srgbClr>
                  </a:outerShdw>
                </a:effectLst>
                <a:latin typeface="Arial Rounded MT Bold"/>
                <a:cs typeface="+mj-cs"/>
              </a:rPr>
              <a:t>لإصلاح الأراضي الحامضية لمعادلة زيادة تركيز الأحماض.</a:t>
            </a:r>
          </a:p>
          <a:p>
            <a:pPr marL="344488" indent="-284163" algn="just" rtl="1">
              <a:lnSpc>
                <a:spcPct val="115000"/>
              </a:lnSpc>
              <a:buFont typeface="Arial Rounded MT Bold" panose="020F0704030504030204" pitchFamily="34" charset="0"/>
              <a:buChar char="–"/>
            </a:pPr>
            <a:r>
              <a:rPr lang="ar-SA" sz="3000" dirty="0">
                <a:effectLst>
                  <a:outerShdw blurRad="38100" dist="38100" dir="2700000" algn="tl">
                    <a:srgbClr val="000000">
                      <a:alpha val="43137"/>
                    </a:srgbClr>
                  </a:outerShdw>
                </a:effectLst>
                <a:latin typeface="Arial Rounded MT Bold"/>
                <a:ea typeface="Calibri"/>
                <a:cs typeface="+mj-cs"/>
              </a:rPr>
              <a:t>بينما في الأراضي القلوية يعتبر </a:t>
            </a:r>
            <a:r>
              <a:rPr lang="ar-SA" sz="3000" dirty="0">
                <a:solidFill>
                  <a:srgbClr val="C00000"/>
                </a:solidFill>
                <a:effectLst>
                  <a:outerShdw blurRad="38100" dist="38100" dir="2700000" algn="tl">
                    <a:srgbClr val="000000">
                      <a:alpha val="43137"/>
                    </a:srgbClr>
                  </a:outerShdw>
                </a:effectLst>
                <a:latin typeface="Arial Rounded MT Bold"/>
                <a:ea typeface="Calibri"/>
                <a:cs typeface="+mj-cs"/>
              </a:rPr>
              <a:t>تكرار الغسل والصرف </a:t>
            </a:r>
            <a:r>
              <a:rPr lang="ar-SA" sz="3000" dirty="0">
                <a:effectLst>
                  <a:outerShdw blurRad="38100" dist="38100" dir="2700000" algn="tl">
                    <a:srgbClr val="000000">
                      <a:alpha val="43137"/>
                    </a:srgbClr>
                  </a:outerShdw>
                </a:effectLst>
                <a:latin typeface="Arial Rounded MT Bold"/>
                <a:ea typeface="Calibri"/>
                <a:cs typeface="+mj-cs"/>
              </a:rPr>
              <a:t>هو الحل لإصلاح الأراضي.</a:t>
            </a:r>
          </a:p>
          <a:p>
            <a:pPr algn="just" rtl="1">
              <a:lnSpc>
                <a:spcPct val="115000"/>
              </a:lnSpc>
            </a:pPr>
            <a:endParaRPr lang="ar-SA" sz="3000" dirty="0">
              <a:effectLst>
                <a:outerShdw blurRad="38100" dist="38100" dir="2700000" algn="tl">
                  <a:srgbClr val="000000">
                    <a:alpha val="43137"/>
                  </a:srgbClr>
                </a:outerShdw>
              </a:effectLst>
              <a:latin typeface="Arial Rounded MT Bold"/>
              <a:ea typeface="Calibri"/>
              <a:cs typeface="+mj-cs"/>
            </a:endParaRPr>
          </a:p>
          <a:p>
            <a:pPr algn="just" rtl="1">
              <a:lnSpc>
                <a:spcPct val="115000"/>
              </a:lnSpc>
            </a:pPr>
            <a:r>
              <a:rPr lang="ar-SA" sz="3000" dirty="0">
                <a:solidFill>
                  <a:srgbClr val="17365D"/>
                </a:solidFill>
                <a:effectLst>
                  <a:outerShdw blurRad="38100" dist="38100" dir="2700000" algn="tl">
                    <a:srgbClr val="000000">
                      <a:alpha val="43137"/>
                    </a:srgbClr>
                  </a:outerShdw>
                </a:effectLst>
                <a:latin typeface="Arial Rounded MT Bold"/>
                <a:cs typeface="+mj-cs"/>
              </a:rPr>
              <a:t>وعند تسميد الأراضي ينبغي مراعاة درجة الحموضة باستخدام خليط من المركبات تمد التربة بالعناصر الغذائية وتعمل على معادلة الرقم الهيروجيني.</a:t>
            </a:r>
            <a:endParaRPr lang="en-US" sz="3000" dirty="0">
              <a:solidFill>
                <a:srgbClr val="17365D"/>
              </a:solidFill>
              <a:effectLst>
                <a:outerShdw blurRad="38100" dist="38100" dir="2700000" algn="tl">
                  <a:srgbClr val="000000">
                    <a:alpha val="43137"/>
                  </a:srgbClr>
                </a:outerShdw>
              </a:effectLst>
              <a:latin typeface="Arial Rounded MT Bold"/>
              <a:cs typeface="+mj-cs"/>
            </a:endParaRPr>
          </a:p>
          <a:p>
            <a:pPr algn="just" rtl="1">
              <a:lnSpc>
                <a:spcPct val="115000"/>
              </a:lnSpc>
            </a:pPr>
            <a:endParaRPr lang="en-US" sz="3000" dirty="0">
              <a:effectLst>
                <a:outerShdw blurRad="38100" dist="38100" dir="2700000" algn="tl">
                  <a:srgbClr val="000000">
                    <a:alpha val="43137"/>
                  </a:srgbClr>
                </a:outerShdw>
              </a:effectLst>
              <a:latin typeface="Calibri"/>
              <a:ea typeface="Calibri"/>
              <a:cs typeface="+mj-cs"/>
            </a:endParaRPr>
          </a:p>
        </p:txBody>
      </p:sp>
      <p:sp>
        <p:nvSpPr>
          <p:cNvPr id="6" name="Slide Number Placeholder 5"/>
          <p:cNvSpPr>
            <a:spLocks noGrp="1"/>
          </p:cNvSpPr>
          <p:nvPr>
            <p:ph type="sldNum" sz="quarter" idx="12"/>
          </p:nvPr>
        </p:nvSpPr>
        <p:spPr/>
        <p:txBody>
          <a:bodyPr/>
          <a:lstStyle/>
          <a:p>
            <a:fld id="{AF90A6A5-4BBC-4C8D-9850-BB817983DEE0}" type="slidenum">
              <a:rPr lang="en-US" smtClean="0"/>
              <a:t>18</a:t>
            </a:fld>
            <a:endParaRPr lang="en-US"/>
          </a:p>
        </p:txBody>
      </p:sp>
      <p:sp>
        <p:nvSpPr>
          <p:cNvPr id="2" name="Date Placeholder 1"/>
          <p:cNvSpPr>
            <a:spLocks noGrp="1"/>
          </p:cNvSpPr>
          <p:nvPr>
            <p:ph type="dt" sz="half" idx="10"/>
          </p:nvPr>
        </p:nvSpPr>
        <p:spPr/>
        <p:txBody>
          <a:bodyPr/>
          <a:lstStyle/>
          <a:p>
            <a:fld id="{44053266-35FF-46F4-8CCD-B39E2BD9FD75}" type="datetime1">
              <a:rPr lang="en-US" smtClean="0"/>
              <a:t>2/17/2024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33414182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F90A6A5-4BBC-4C8D-9850-BB817983DEE0}" type="slidenum">
              <a:rPr lang="en-US" smtClean="0"/>
              <a:t>2</a:t>
            </a:fld>
            <a:endParaRPr lang="en-US"/>
          </a:p>
        </p:txBody>
      </p:sp>
      <p:sp>
        <p:nvSpPr>
          <p:cNvPr id="2" name="Date Placeholder 1"/>
          <p:cNvSpPr>
            <a:spLocks noGrp="1"/>
          </p:cNvSpPr>
          <p:nvPr>
            <p:ph type="dt" sz="half" idx="10"/>
          </p:nvPr>
        </p:nvSpPr>
        <p:spPr/>
        <p:txBody>
          <a:bodyPr/>
          <a:lstStyle/>
          <a:p>
            <a:fld id="{7F30E8DA-40C2-4434-9697-E1A2FFFBEE00}" type="datetime1">
              <a:rPr lang="en-US" smtClean="0"/>
              <a:t>2/17/2024</a:t>
            </a:fld>
            <a:endParaRPr lang="en-US"/>
          </a:p>
        </p:txBody>
      </p:sp>
      <p:sp>
        <p:nvSpPr>
          <p:cNvPr id="3" name="Footer Placeholder 2"/>
          <p:cNvSpPr>
            <a:spLocks noGrp="1"/>
          </p:cNvSpPr>
          <p:nvPr>
            <p:ph type="ftr" sz="quarter" idx="11"/>
          </p:nvPr>
        </p:nvSpPr>
        <p:spPr/>
        <p:txBody>
          <a:bodyPr/>
          <a:lstStyle/>
          <a:p>
            <a:r>
              <a:rPr lang="en-US"/>
              <a:t>Dr. Saud Alamri</a:t>
            </a:r>
            <a:endParaRPr lang="ar-SA" dirty="0"/>
          </a:p>
        </p:txBody>
      </p:sp>
      <p:sp>
        <p:nvSpPr>
          <p:cNvPr id="33794" name="Title 1"/>
          <p:cNvSpPr>
            <a:spLocks noGrp="1"/>
          </p:cNvSpPr>
          <p:nvPr>
            <p:ph type="title" idx="4294967295"/>
          </p:nvPr>
        </p:nvSpPr>
        <p:spPr>
          <a:xfrm>
            <a:off x="2080054" y="256160"/>
            <a:ext cx="8001000" cy="1143000"/>
          </a:xfrm>
        </p:spPr>
        <p:txBody>
          <a:bodyPr>
            <a:normAutofit/>
          </a:bodyPr>
          <a:lstStyle/>
          <a:p>
            <a:pPr algn="ctr" rtl="1" eaLnBrk="1" hangingPunct="1"/>
            <a:r>
              <a:rPr lang="ar-SA" altLang="en-US" sz="4000" dirty="0">
                <a:latin typeface="Simplified Arabic" panose="02020603050405020304" pitchFamily="18" charset="-78"/>
                <a:cs typeface="Simplified Arabic" panose="02020603050405020304" pitchFamily="18" charset="-78"/>
              </a:rPr>
              <a:t>المسامية وعلاقتها بالتهوية</a:t>
            </a:r>
            <a:endParaRPr lang="en-US" altLang="en-US" sz="4000" dirty="0">
              <a:latin typeface="Simplified Arabic" panose="02020603050405020304" pitchFamily="18" charset="-78"/>
              <a:cs typeface="Simplified Arabic" panose="02020603050405020304" pitchFamily="18" charset="-78"/>
            </a:endParaRPr>
          </a:p>
        </p:txBody>
      </p:sp>
      <p:sp>
        <p:nvSpPr>
          <p:cNvPr id="33795" name="Content Placeholder 2"/>
          <p:cNvSpPr>
            <a:spLocks noGrp="1"/>
          </p:cNvSpPr>
          <p:nvPr>
            <p:ph idx="4294967295"/>
          </p:nvPr>
        </p:nvSpPr>
        <p:spPr>
          <a:xfrm>
            <a:off x="2080054" y="1399161"/>
            <a:ext cx="8001000" cy="4873625"/>
          </a:xfrm>
        </p:spPr>
        <p:txBody>
          <a:bodyPr/>
          <a:lstStyle/>
          <a:p>
            <a:pPr algn="just" rtl="1" eaLnBrk="1" hangingPunct="1"/>
            <a:r>
              <a:rPr lang="ar-EG" altLang="en-US" sz="3200" dirty="0">
                <a:solidFill>
                  <a:srgbClr val="003399"/>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حركة الماء تتم في المسام الواسعة وتكون محدودة في المسام الشعرية </a:t>
            </a:r>
          </a:p>
          <a:p>
            <a:pPr algn="just" rtl="1" eaLnBrk="1" hangingPunct="1"/>
            <a:r>
              <a:rPr lang="ar-EG" altLang="en-US" sz="3200" dirty="0">
                <a:solidFill>
                  <a:srgbClr val="003399"/>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مشكلة التهوية توجد في ال</a:t>
            </a:r>
            <a:r>
              <a:rPr lang="ar-SA" altLang="en-US" sz="3200" dirty="0">
                <a:solidFill>
                  <a:srgbClr val="003399"/>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أ</a:t>
            </a:r>
            <a:r>
              <a:rPr lang="ar-EG" altLang="en-US" sz="3200" dirty="0">
                <a:solidFill>
                  <a:srgbClr val="003399"/>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راضى الثقيلة القوام – لا بد من تحسين بناء التربة بحيث تزيد من الحبيبات المتجمعة – زيادة نسبة المسام الواسعة </a:t>
            </a:r>
          </a:p>
          <a:p>
            <a:pPr algn="just" rtl="1" eaLnBrk="1" hangingPunct="1"/>
            <a:r>
              <a:rPr lang="ar-EG" altLang="en-US" sz="3200" dirty="0">
                <a:solidFill>
                  <a:srgbClr val="003399"/>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لا بد أن تكون هناك توازن بين </a:t>
            </a:r>
            <a:r>
              <a:rPr lang="ar-SA" altLang="en-US" sz="3200" dirty="0">
                <a:solidFill>
                  <a:srgbClr val="003399"/>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أ</a:t>
            </a:r>
            <a:r>
              <a:rPr lang="ar-EG" altLang="en-US" sz="3200" dirty="0">
                <a:solidFill>
                  <a:srgbClr val="003399"/>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حجام الفراغات الواسعة والشعرية</a:t>
            </a:r>
          </a:p>
          <a:p>
            <a:pPr algn="r" rtl="1" eaLnBrk="1" hangingPunct="1"/>
            <a:r>
              <a:rPr lang="ar-EG" altLang="en-US" sz="3200" dirty="0">
                <a:solidFill>
                  <a:srgbClr val="003399"/>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اتزان بين الماء والهواء في التربة </a:t>
            </a:r>
          </a:p>
          <a:p>
            <a:pPr algn="r" rtl="1" eaLnBrk="1" hangingPunct="1"/>
            <a:endParaRPr lang="en-US" altLang="en-US" dirty="0">
              <a:solidFill>
                <a:srgbClr val="003399"/>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0492215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41500" y="500008"/>
            <a:ext cx="8534400" cy="2180597"/>
          </a:xfrm>
          <a:prstGeom prst="rect">
            <a:avLst/>
          </a:prstGeom>
        </p:spPr>
        <p:txBody>
          <a:bodyPr wrap="square">
            <a:spAutoFit/>
          </a:bodyPr>
          <a:lstStyle/>
          <a:p>
            <a:pPr algn="ctr">
              <a:lnSpc>
                <a:spcPct val="115000"/>
              </a:lnSpc>
            </a:pPr>
            <a:r>
              <a:rPr lang="ar-SA" sz="3600" b="1" dirty="0">
                <a:solidFill>
                  <a:srgbClr val="810000"/>
                </a:solidFill>
                <a:effectLst>
                  <a:outerShdw blurRad="38100" dist="38100" dir="2700000" algn="tl">
                    <a:srgbClr val="000000">
                      <a:alpha val="43137"/>
                    </a:srgbClr>
                  </a:outerShdw>
                </a:effectLst>
                <a:latin typeface="Arial Rounded MT Bold"/>
                <a:cs typeface="Arial"/>
              </a:rPr>
              <a:t>رطوبة التربة</a:t>
            </a:r>
            <a:endParaRPr lang="en-US" sz="1400" b="1" dirty="0">
              <a:effectLst>
                <a:outerShdw blurRad="38100" dist="38100" dir="2700000" algn="tl">
                  <a:srgbClr val="000000">
                    <a:alpha val="43137"/>
                  </a:srgbClr>
                </a:outerShdw>
              </a:effectLst>
              <a:latin typeface="Calibri"/>
              <a:ea typeface="Calibri"/>
              <a:cs typeface="Arial"/>
            </a:endParaRPr>
          </a:p>
          <a:p>
            <a:pPr algn="ctr">
              <a:lnSpc>
                <a:spcPct val="115000"/>
              </a:lnSpc>
            </a:pPr>
            <a:r>
              <a:rPr lang="en-US" sz="3200" b="1" dirty="0">
                <a:solidFill>
                  <a:srgbClr val="810000"/>
                </a:solidFill>
                <a:effectLst>
                  <a:outerShdw blurRad="38100" dist="38100" dir="2700000" algn="tl">
                    <a:srgbClr val="000000">
                      <a:alpha val="43137"/>
                    </a:srgbClr>
                  </a:outerShdw>
                </a:effectLst>
                <a:latin typeface="Arial Rounded MT Bold"/>
                <a:cs typeface="Simplified Arabic"/>
              </a:rPr>
              <a:t>Soil Moisture</a:t>
            </a:r>
            <a:endParaRPr lang="en-US" sz="1200" b="1" dirty="0">
              <a:effectLst>
                <a:outerShdw blurRad="38100" dist="38100" dir="2700000" algn="tl">
                  <a:srgbClr val="000000">
                    <a:alpha val="43137"/>
                  </a:srgbClr>
                </a:outerShdw>
              </a:effectLst>
              <a:latin typeface="Calibri"/>
              <a:ea typeface="Calibri"/>
              <a:cs typeface="Arial"/>
            </a:endParaRPr>
          </a:p>
          <a:p>
            <a:pPr algn="r">
              <a:lnSpc>
                <a:spcPct val="115000"/>
              </a:lnSpc>
            </a:pPr>
            <a:endParaRPr lang="en-US" sz="700" dirty="0">
              <a:effectLst>
                <a:outerShdw blurRad="38100" dist="38100" dir="2700000" algn="tl">
                  <a:srgbClr val="000000">
                    <a:alpha val="43137"/>
                  </a:srgbClr>
                </a:outerShdw>
              </a:effectLst>
              <a:latin typeface="Calibri"/>
              <a:ea typeface="Calibri"/>
              <a:cs typeface="Arial"/>
            </a:endParaRPr>
          </a:p>
          <a:p>
            <a:pPr algn="r">
              <a:lnSpc>
                <a:spcPct val="115000"/>
              </a:lnSpc>
            </a:pPr>
            <a:endParaRPr lang="en-US" sz="3200" dirty="0">
              <a:solidFill>
                <a:schemeClr val="tx1">
                  <a:lumMod val="95000"/>
                  <a:lumOff val="5000"/>
                </a:schemeClr>
              </a:solidFill>
              <a:effectLst>
                <a:outerShdw blurRad="38100" dist="38100" dir="2700000" algn="tl">
                  <a:srgbClr val="000000">
                    <a:alpha val="43137"/>
                  </a:srgbClr>
                </a:outerShdw>
              </a:effectLst>
              <a:latin typeface="Arial Rounded MT Bold"/>
              <a:cs typeface="Arial"/>
            </a:endParaRPr>
          </a:p>
          <a:p>
            <a:pPr algn="r" rtl="1">
              <a:lnSpc>
                <a:spcPct val="115000"/>
              </a:lnSpc>
            </a:pPr>
            <a:endParaRPr lang="en-US" sz="1100" dirty="0">
              <a:effectLst>
                <a:outerShdw blurRad="38100" dist="38100" dir="2700000" algn="tl">
                  <a:srgbClr val="000000">
                    <a:alpha val="43137"/>
                  </a:srgbClr>
                </a:outerShdw>
              </a:effectLst>
              <a:latin typeface="Calibri"/>
              <a:ea typeface="Calibri"/>
              <a:cs typeface="Arial"/>
            </a:endParaRPr>
          </a:p>
        </p:txBody>
      </p:sp>
      <p:sp>
        <p:nvSpPr>
          <p:cNvPr id="4" name="Slide Number Placeholder 3"/>
          <p:cNvSpPr>
            <a:spLocks noGrp="1"/>
          </p:cNvSpPr>
          <p:nvPr>
            <p:ph type="sldNum" sz="quarter" idx="12"/>
          </p:nvPr>
        </p:nvSpPr>
        <p:spPr/>
        <p:txBody>
          <a:bodyPr/>
          <a:lstStyle/>
          <a:p>
            <a:fld id="{AF90A6A5-4BBC-4C8D-9850-BB817983DEE0}" type="slidenum">
              <a:rPr lang="en-US" smtClean="0"/>
              <a:t>3</a:t>
            </a:fld>
            <a:endParaRPr lang="en-US"/>
          </a:p>
        </p:txBody>
      </p:sp>
      <p:sp>
        <p:nvSpPr>
          <p:cNvPr id="2" name="Date Placeholder 1"/>
          <p:cNvSpPr>
            <a:spLocks noGrp="1"/>
          </p:cNvSpPr>
          <p:nvPr>
            <p:ph type="dt" sz="half" idx="10"/>
          </p:nvPr>
        </p:nvSpPr>
        <p:spPr/>
        <p:txBody>
          <a:bodyPr/>
          <a:lstStyle/>
          <a:p>
            <a:fld id="{69D6D85E-F52C-4E2A-AC8D-8CDB717123E3}" type="datetime1">
              <a:rPr lang="en-US" smtClean="0"/>
              <a:t>2/17/2024</a:t>
            </a:fld>
            <a:endParaRPr lang="en-US"/>
          </a:p>
        </p:txBody>
      </p:sp>
      <p:sp>
        <p:nvSpPr>
          <p:cNvPr id="3" name="Footer Placeholder 2"/>
          <p:cNvSpPr>
            <a:spLocks noGrp="1"/>
          </p:cNvSpPr>
          <p:nvPr>
            <p:ph type="ftr" sz="quarter" idx="11"/>
          </p:nvPr>
        </p:nvSpPr>
        <p:spPr/>
        <p:txBody>
          <a:bodyPr/>
          <a:lstStyle/>
          <a:p>
            <a:r>
              <a:rPr lang="en-US"/>
              <a:t>Dr. Saud Alamri</a:t>
            </a:r>
            <a:endParaRPr lang="ar-SA" dirty="0"/>
          </a:p>
        </p:txBody>
      </p:sp>
      <p:pic>
        <p:nvPicPr>
          <p:cNvPr id="1028" name="Picture 4" descr="Extraction and Characterization of Pore Water in Contaminated Soils -  ScienceDire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6670" y="1679996"/>
            <a:ext cx="5902835" cy="49579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60858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41500" y="500007"/>
            <a:ext cx="8534400" cy="5507662"/>
          </a:xfrm>
          <a:prstGeom prst="rect">
            <a:avLst/>
          </a:prstGeom>
        </p:spPr>
        <p:txBody>
          <a:bodyPr wrap="square">
            <a:spAutoFit/>
          </a:bodyPr>
          <a:lstStyle/>
          <a:p>
            <a:pPr algn="ctr">
              <a:lnSpc>
                <a:spcPct val="115000"/>
              </a:lnSpc>
            </a:pPr>
            <a:r>
              <a:rPr lang="ar-SA" sz="3600" b="1" dirty="0">
                <a:solidFill>
                  <a:srgbClr val="810000"/>
                </a:solidFill>
                <a:effectLst>
                  <a:outerShdw blurRad="38100" dist="38100" dir="2700000" algn="tl">
                    <a:srgbClr val="000000">
                      <a:alpha val="43137"/>
                    </a:srgbClr>
                  </a:outerShdw>
                </a:effectLst>
                <a:latin typeface="Arial Rounded MT Bold"/>
                <a:cs typeface="Arial"/>
              </a:rPr>
              <a:t>رطوبة التربة</a:t>
            </a:r>
            <a:endParaRPr lang="en-US" sz="1400" b="1" dirty="0">
              <a:effectLst>
                <a:outerShdw blurRad="38100" dist="38100" dir="2700000" algn="tl">
                  <a:srgbClr val="000000">
                    <a:alpha val="43137"/>
                  </a:srgbClr>
                </a:outerShdw>
              </a:effectLst>
              <a:latin typeface="Calibri"/>
              <a:ea typeface="Calibri"/>
              <a:cs typeface="Arial"/>
            </a:endParaRPr>
          </a:p>
          <a:p>
            <a:pPr algn="ctr">
              <a:lnSpc>
                <a:spcPct val="115000"/>
              </a:lnSpc>
            </a:pPr>
            <a:r>
              <a:rPr lang="en-US" sz="3200" b="1" dirty="0">
                <a:solidFill>
                  <a:srgbClr val="810000"/>
                </a:solidFill>
                <a:effectLst>
                  <a:outerShdw blurRad="38100" dist="38100" dir="2700000" algn="tl">
                    <a:srgbClr val="000000">
                      <a:alpha val="43137"/>
                    </a:srgbClr>
                  </a:outerShdw>
                </a:effectLst>
                <a:latin typeface="Arial Rounded MT Bold"/>
                <a:cs typeface="Simplified Arabic"/>
              </a:rPr>
              <a:t>Soil Moisture</a:t>
            </a:r>
            <a:endParaRPr lang="en-US" sz="1200" b="1" dirty="0">
              <a:effectLst>
                <a:outerShdw blurRad="38100" dist="38100" dir="2700000" algn="tl">
                  <a:srgbClr val="000000">
                    <a:alpha val="43137"/>
                  </a:srgbClr>
                </a:outerShdw>
              </a:effectLst>
              <a:latin typeface="Calibri"/>
              <a:ea typeface="Calibri"/>
              <a:cs typeface="Arial"/>
            </a:endParaRPr>
          </a:p>
          <a:p>
            <a:pPr algn="r">
              <a:lnSpc>
                <a:spcPct val="115000"/>
              </a:lnSpc>
            </a:pPr>
            <a:endParaRPr lang="en-US" sz="700" dirty="0">
              <a:effectLst>
                <a:outerShdw blurRad="38100" dist="38100" dir="2700000" algn="tl">
                  <a:srgbClr val="000000">
                    <a:alpha val="43137"/>
                  </a:srgbClr>
                </a:outerShdw>
              </a:effectLst>
              <a:latin typeface="Calibri"/>
              <a:ea typeface="Calibri"/>
              <a:cs typeface="Arial"/>
            </a:endParaRPr>
          </a:p>
          <a:p>
            <a:pPr algn="ctr">
              <a:lnSpc>
                <a:spcPct val="115000"/>
              </a:lnSpc>
            </a:pPr>
            <a:r>
              <a:rPr lang="en-US" sz="2800" dirty="0">
                <a:solidFill>
                  <a:srgbClr val="810000"/>
                </a:solidFill>
                <a:effectLst>
                  <a:outerShdw blurRad="38100" dist="38100" dir="2700000" algn="tl">
                    <a:srgbClr val="000000">
                      <a:alpha val="43137"/>
                    </a:srgbClr>
                  </a:outerShdw>
                </a:effectLst>
                <a:latin typeface="Arial Rounded MT Bold"/>
                <a:cs typeface="Simplified Arabic"/>
              </a:rPr>
              <a:t>(Soil water Content </a:t>
            </a:r>
            <a:r>
              <a:rPr lang="ar-SA" sz="2800" dirty="0">
                <a:solidFill>
                  <a:srgbClr val="810000"/>
                </a:solidFill>
                <a:effectLst>
                  <a:outerShdw blurRad="38100" dist="38100" dir="2700000" algn="tl">
                    <a:srgbClr val="000000">
                      <a:alpha val="43137"/>
                    </a:srgbClr>
                  </a:outerShdw>
                </a:effectLst>
                <a:latin typeface="Arial Rounded MT Bold"/>
                <a:cs typeface="Simplified Arabic"/>
              </a:rPr>
              <a:t>المحتوى المائي للتربة</a:t>
            </a:r>
            <a:r>
              <a:rPr lang="en-US" sz="2800" dirty="0">
                <a:solidFill>
                  <a:srgbClr val="810000"/>
                </a:solidFill>
                <a:effectLst>
                  <a:outerShdw blurRad="38100" dist="38100" dir="2700000" algn="tl">
                    <a:srgbClr val="000000">
                      <a:alpha val="43137"/>
                    </a:srgbClr>
                  </a:outerShdw>
                </a:effectLst>
                <a:latin typeface="Arial Rounded MT Bold"/>
                <a:cs typeface="Simplified Arabic"/>
              </a:rPr>
              <a:t>)</a:t>
            </a:r>
            <a:endParaRPr lang="en-US" sz="1100" dirty="0">
              <a:effectLst>
                <a:outerShdw blurRad="38100" dist="38100" dir="2700000" algn="tl">
                  <a:srgbClr val="000000">
                    <a:alpha val="43137"/>
                  </a:srgbClr>
                </a:outerShdw>
              </a:effectLst>
              <a:latin typeface="Calibri"/>
              <a:ea typeface="Calibri"/>
              <a:cs typeface="Arial"/>
            </a:endParaRPr>
          </a:p>
          <a:p>
            <a:pPr algn="r">
              <a:lnSpc>
                <a:spcPct val="115000"/>
              </a:lnSpc>
            </a:pPr>
            <a:endParaRPr lang="en-US" sz="3200" dirty="0">
              <a:solidFill>
                <a:schemeClr val="tx1">
                  <a:lumMod val="95000"/>
                  <a:lumOff val="5000"/>
                </a:schemeClr>
              </a:solidFill>
              <a:effectLst>
                <a:outerShdw blurRad="38100" dist="38100" dir="2700000" algn="tl">
                  <a:srgbClr val="000000">
                    <a:alpha val="43137"/>
                  </a:srgbClr>
                </a:outerShdw>
              </a:effectLst>
              <a:latin typeface="Arial Rounded MT Bold"/>
              <a:cs typeface="Arial"/>
            </a:endParaRPr>
          </a:p>
          <a:p>
            <a:pPr algn="r">
              <a:lnSpc>
                <a:spcPct val="115000"/>
              </a:lnSpc>
            </a:pPr>
            <a:r>
              <a:rPr lang="ar-SA" sz="3200" dirty="0">
                <a:solidFill>
                  <a:schemeClr val="tx1">
                    <a:lumMod val="95000"/>
                    <a:lumOff val="5000"/>
                  </a:schemeClr>
                </a:solidFill>
                <a:effectLst>
                  <a:outerShdw blurRad="38100" dist="38100" dir="2700000" algn="tl">
                    <a:srgbClr val="000000">
                      <a:alpha val="43137"/>
                    </a:srgbClr>
                  </a:outerShdw>
                </a:effectLst>
                <a:latin typeface="Arial Rounded MT Bold"/>
                <a:cs typeface="Arial"/>
              </a:rPr>
              <a:t>الماء الشعري يوجد في التربة على الصور التالية:</a:t>
            </a:r>
            <a:endParaRPr lang="en-US" sz="1100" dirty="0">
              <a:solidFill>
                <a:schemeClr val="tx1">
                  <a:lumMod val="95000"/>
                  <a:lumOff val="5000"/>
                </a:schemeClr>
              </a:solidFill>
              <a:effectLst>
                <a:outerShdw blurRad="38100" dist="38100" dir="2700000" algn="tl">
                  <a:srgbClr val="000000">
                    <a:alpha val="43137"/>
                  </a:srgbClr>
                </a:outerShdw>
              </a:effectLst>
              <a:latin typeface="Calibri"/>
              <a:ea typeface="Calibri"/>
              <a:cs typeface="Arial"/>
            </a:endParaRPr>
          </a:p>
          <a:p>
            <a:pPr algn="r">
              <a:lnSpc>
                <a:spcPct val="115000"/>
              </a:lnSpc>
            </a:pPr>
            <a:r>
              <a:rPr lang="ar-SA" sz="3200" dirty="0">
                <a:solidFill>
                  <a:srgbClr val="17365D"/>
                </a:solidFill>
                <a:effectLst>
                  <a:outerShdw blurRad="38100" dist="38100" dir="2700000" algn="tl">
                    <a:srgbClr val="000000">
                      <a:alpha val="43137"/>
                    </a:srgbClr>
                  </a:outerShdw>
                </a:effectLst>
                <a:latin typeface="Arial Rounded MT Bold"/>
                <a:cs typeface="Simplified Arabic"/>
              </a:rPr>
              <a:t>١) أغشية رقيقة حول الحبيبات.</a:t>
            </a:r>
            <a:endParaRPr lang="en-US" sz="1100" dirty="0">
              <a:effectLst>
                <a:outerShdw blurRad="38100" dist="38100" dir="2700000" algn="tl">
                  <a:srgbClr val="000000">
                    <a:alpha val="43137"/>
                  </a:srgbClr>
                </a:outerShdw>
              </a:effectLst>
              <a:latin typeface="Calibri"/>
              <a:ea typeface="Calibri"/>
              <a:cs typeface="Arial"/>
            </a:endParaRPr>
          </a:p>
          <a:p>
            <a:pPr algn="r">
              <a:lnSpc>
                <a:spcPct val="115000"/>
              </a:lnSpc>
            </a:pPr>
            <a:r>
              <a:rPr lang="ar-SA" sz="3200" dirty="0">
                <a:solidFill>
                  <a:srgbClr val="17365D"/>
                </a:solidFill>
                <a:effectLst>
                  <a:outerShdw blurRad="38100" dist="38100" dir="2700000" algn="tl">
                    <a:srgbClr val="000000">
                      <a:alpha val="43137"/>
                    </a:srgbClr>
                  </a:outerShdw>
                </a:effectLst>
                <a:latin typeface="Arial Rounded MT Bold"/>
                <a:cs typeface="Simplified Arabic"/>
              </a:rPr>
              <a:t>٢) في الزوايا التي بين الحبيبات.</a:t>
            </a:r>
            <a:endParaRPr lang="en-US" sz="1100" dirty="0">
              <a:effectLst>
                <a:outerShdw blurRad="38100" dist="38100" dir="2700000" algn="tl">
                  <a:srgbClr val="000000">
                    <a:alpha val="43137"/>
                  </a:srgbClr>
                </a:outerShdw>
              </a:effectLst>
              <a:latin typeface="Calibri"/>
              <a:ea typeface="Calibri"/>
              <a:cs typeface="Arial"/>
            </a:endParaRPr>
          </a:p>
          <a:p>
            <a:pPr algn="r">
              <a:lnSpc>
                <a:spcPct val="115000"/>
              </a:lnSpc>
            </a:pPr>
            <a:r>
              <a:rPr lang="ar-SA" sz="3200" dirty="0">
                <a:solidFill>
                  <a:srgbClr val="17365D"/>
                </a:solidFill>
                <a:effectLst>
                  <a:outerShdw blurRad="38100" dist="38100" dir="2700000" algn="tl">
                    <a:srgbClr val="000000">
                      <a:alpha val="43137"/>
                    </a:srgbClr>
                  </a:outerShdw>
                </a:effectLst>
                <a:latin typeface="Arial Rounded MT Bold"/>
                <a:cs typeface="Simplified Arabic"/>
              </a:rPr>
              <a:t>٣) في الثقوب الضيقة بين الحبيبات.</a:t>
            </a:r>
            <a:endParaRPr lang="en-US" sz="1100" dirty="0">
              <a:effectLst>
                <a:outerShdw blurRad="38100" dist="38100" dir="2700000" algn="tl">
                  <a:srgbClr val="000000">
                    <a:alpha val="43137"/>
                  </a:srgbClr>
                </a:outerShdw>
              </a:effectLst>
              <a:latin typeface="Calibri"/>
              <a:ea typeface="Calibri"/>
              <a:cs typeface="Arial"/>
            </a:endParaRPr>
          </a:p>
          <a:p>
            <a:pPr algn="r">
              <a:lnSpc>
                <a:spcPct val="115000"/>
              </a:lnSpc>
            </a:pPr>
            <a:r>
              <a:rPr lang="ar-SA" sz="3200" dirty="0">
                <a:solidFill>
                  <a:srgbClr val="17365D"/>
                </a:solidFill>
                <a:effectLst>
                  <a:outerShdw blurRad="38100" dist="38100" dir="2700000" algn="tl">
                    <a:srgbClr val="000000">
                      <a:alpha val="43137"/>
                    </a:srgbClr>
                  </a:outerShdw>
                </a:effectLst>
                <a:latin typeface="Arial Rounded MT Bold"/>
                <a:cs typeface="Simplified Arabic"/>
              </a:rPr>
              <a:t>٤) على أسطح الغرويات.</a:t>
            </a:r>
            <a:endParaRPr lang="en-US" sz="1100" dirty="0">
              <a:effectLst>
                <a:outerShdw blurRad="38100" dist="38100" dir="2700000" algn="tl">
                  <a:srgbClr val="000000">
                    <a:alpha val="43137"/>
                  </a:srgbClr>
                </a:outerShdw>
              </a:effectLst>
              <a:latin typeface="Calibri"/>
              <a:ea typeface="Calibri"/>
              <a:cs typeface="Arial"/>
            </a:endParaRPr>
          </a:p>
          <a:p>
            <a:pPr algn="r" rtl="1">
              <a:lnSpc>
                <a:spcPct val="115000"/>
              </a:lnSpc>
            </a:pPr>
            <a:endParaRPr lang="en-US" sz="1100" dirty="0">
              <a:effectLst>
                <a:outerShdw blurRad="38100" dist="38100" dir="2700000" algn="tl">
                  <a:srgbClr val="000000">
                    <a:alpha val="43137"/>
                  </a:srgbClr>
                </a:outerShdw>
              </a:effectLst>
              <a:latin typeface="Calibri"/>
              <a:ea typeface="Calibri"/>
              <a:cs typeface="Arial"/>
            </a:endParaRPr>
          </a:p>
        </p:txBody>
      </p:sp>
      <p:sp>
        <p:nvSpPr>
          <p:cNvPr id="4" name="Slide Number Placeholder 3"/>
          <p:cNvSpPr>
            <a:spLocks noGrp="1"/>
          </p:cNvSpPr>
          <p:nvPr>
            <p:ph type="sldNum" sz="quarter" idx="12"/>
          </p:nvPr>
        </p:nvSpPr>
        <p:spPr/>
        <p:txBody>
          <a:bodyPr/>
          <a:lstStyle/>
          <a:p>
            <a:fld id="{AF90A6A5-4BBC-4C8D-9850-BB817983DEE0}" type="slidenum">
              <a:rPr lang="en-US" smtClean="0"/>
              <a:t>4</a:t>
            </a:fld>
            <a:endParaRPr lang="en-US"/>
          </a:p>
        </p:txBody>
      </p:sp>
      <p:sp>
        <p:nvSpPr>
          <p:cNvPr id="2" name="Date Placeholder 1"/>
          <p:cNvSpPr>
            <a:spLocks noGrp="1"/>
          </p:cNvSpPr>
          <p:nvPr>
            <p:ph type="dt" sz="half" idx="10"/>
          </p:nvPr>
        </p:nvSpPr>
        <p:spPr/>
        <p:txBody>
          <a:bodyPr/>
          <a:lstStyle/>
          <a:p>
            <a:fld id="{69D6D85E-F52C-4E2A-AC8D-8CDB717123E3}" type="datetime1">
              <a:rPr lang="en-US" smtClean="0"/>
              <a:t>2/17/2024</a:t>
            </a:fld>
            <a:endParaRPr lang="en-US"/>
          </a:p>
        </p:txBody>
      </p:sp>
      <p:sp>
        <p:nvSpPr>
          <p:cNvPr id="3" name="Footer Placeholder 2"/>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25606736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65300" y="164534"/>
            <a:ext cx="8826500" cy="6321731"/>
          </a:xfrm>
          <a:prstGeom prst="rect">
            <a:avLst/>
          </a:prstGeom>
        </p:spPr>
        <p:txBody>
          <a:bodyPr wrap="square">
            <a:spAutoFit/>
          </a:bodyPr>
          <a:lstStyle/>
          <a:p>
            <a:pPr algn="r">
              <a:lnSpc>
                <a:spcPct val="115000"/>
              </a:lnSpc>
            </a:pPr>
            <a:r>
              <a:rPr lang="ar-SA" sz="3200" dirty="0">
                <a:solidFill>
                  <a:srgbClr val="810000"/>
                </a:solidFill>
                <a:effectLst>
                  <a:outerShdw blurRad="38100" dist="38100" dir="2700000" algn="tl">
                    <a:srgbClr val="000000">
                      <a:alpha val="43137"/>
                    </a:srgbClr>
                  </a:outerShdw>
                </a:effectLst>
                <a:latin typeface="Arial Rounded MT Bold"/>
                <a:cs typeface="Arial"/>
              </a:rPr>
              <a:t>التركيب الكيميائي للتربة</a:t>
            </a:r>
            <a:endParaRPr lang="en-US" sz="3200" dirty="0">
              <a:effectLst>
                <a:outerShdw blurRad="38100" dist="38100" dir="2700000" algn="tl">
                  <a:srgbClr val="000000">
                    <a:alpha val="43137"/>
                  </a:srgbClr>
                </a:outerShdw>
              </a:effectLst>
              <a:latin typeface="Calibri"/>
              <a:ea typeface="Calibri"/>
              <a:cs typeface="Arial"/>
            </a:endParaRPr>
          </a:p>
          <a:p>
            <a:pPr algn="r">
              <a:lnSpc>
                <a:spcPct val="115000"/>
              </a:lnSpc>
            </a:pPr>
            <a:r>
              <a:rPr lang="en-US" sz="2800" dirty="0">
                <a:solidFill>
                  <a:srgbClr val="810000"/>
                </a:solidFill>
                <a:effectLst>
                  <a:outerShdw blurRad="38100" dist="38100" dir="2700000" algn="tl">
                    <a:srgbClr val="000000">
                      <a:alpha val="43137"/>
                    </a:srgbClr>
                  </a:outerShdw>
                </a:effectLst>
                <a:latin typeface="Arial Rounded MT Bold"/>
                <a:cs typeface="Simplified Arabic"/>
              </a:rPr>
              <a:t>Soil Solution</a:t>
            </a:r>
            <a:r>
              <a:rPr lang="en-US" sz="3200" dirty="0">
                <a:solidFill>
                  <a:srgbClr val="810000"/>
                </a:solidFill>
                <a:effectLst>
                  <a:outerShdw blurRad="38100" dist="38100" dir="2700000" algn="tl">
                    <a:srgbClr val="000000">
                      <a:alpha val="43137"/>
                    </a:srgbClr>
                  </a:outerShdw>
                </a:effectLst>
                <a:latin typeface="Arial Rounded MT Bold"/>
                <a:cs typeface="Simplified Arabic"/>
              </a:rPr>
              <a:t>: </a:t>
            </a:r>
            <a:r>
              <a:rPr lang="ar-SA" sz="3200" dirty="0">
                <a:solidFill>
                  <a:srgbClr val="810000"/>
                </a:solidFill>
                <a:effectLst>
                  <a:outerShdw blurRad="38100" dist="38100" dir="2700000" algn="tl">
                    <a:srgbClr val="000000">
                      <a:alpha val="43137"/>
                    </a:srgbClr>
                  </a:outerShdw>
                </a:effectLst>
                <a:latin typeface="Arial Rounded MT Bold"/>
                <a:cs typeface="Simplified Arabic"/>
              </a:rPr>
              <a:t>محلول التربة</a:t>
            </a:r>
            <a:endParaRPr lang="en-US" sz="3200" dirty="0">
              <a:effectLst>
                <a:outerShdw blurRad="38100" dist="38100" dir="2700000" algn="tl">
                  <a:srgbClr val="000000">
                    <a:alpha val="43137"/>
                  </a:srgbClr>
                </a:outerShdw>
              </a:effectLst>
              <a:latin typeface="Calibri"/>
              <a:ea typeface="Calibri"/>
              <a:cs typeface="Arial"/>
            </a:endParaRPr>
          </a:p>
          <a:p>
            <a:pPr algn="r">
              <a:lnSpc>
                <a:spcPct val="115000"/>
              </a:lnSpc>
            </a:pPr>
            <a:r>
              <a:rPr lang="ar-SA" sz="3200" dirty="0">
                <a:solidFill>
                  <a:schemeClr val="tx1">
                    <a:lumMod val="95000"/>
                    <a:lumOff val="5000"/>
                  </a:schemeClr>
                </a:solidFill>
                <a:effectLst>
                  <a:outerShdw blurRad="38100" dist="38100" dir="2700000" algn="tl">
                    <a:srgbClr val="000000">
                      <a:alpha val="43137"/>
                    </a:srgbClr>
                  </a:outerShdw>
                </a:effectLst>
                <a:latin typeface="Arial Rounded MT Bold"/>
                <a:cs typeface="Simplified Arabic"/>
              </a:rPr>
              <a:t>يحتوى محلول التربة على المواد الآتية:</a:t>
            </a:r>
            <a:r>
              <a:rPr lang="ar-SA" sz="3200" b="1" dirty="0">
                <a:solidFill>
                  <a:schemeClr val="tx1">
                    <a:lumMod val="95000"/>
                    <a:lumOff val="5000"/>
                  </a:schemeClr>
                </a:solidFill>
                <a:effectLst>
                  <a:outerShdw blurRad="38100" dist="38100" dir="2700000" algn="tl">
                    <a:srgbClr val="000000">
                      <a:alpha val="43137"/>
                    </a:srgbClr>
                  </a:outerShdw>
                </a:effectLst>
                <a:latin typeface="Calibri"/>
                <a:cs typeface="Arial Rounded MT Bold"/>
              </a:rPr>
              <a:t> </a:t>
            </a:r>
            <a:endParaRPr lang="en-US" sz="3200" dirty="0">
              <a:solidFill>
                <a:schemeClr val="tx1">
                  <a:lumMod val="95000"/>
                  <a:lumOff val="5000"/>
                </a:schemeClr>
              </a:solidFill>
              <a:effectLst>
                <a:outerShdw blurRad="38100" dist="38100" dir="2700000" algn="tl">
                  <a:srgbClr val="000000">
                    <a:alpha val="43137"/>
                  </a:srgbClr>
                </a:outerShdw>
              </a:effectLst>
              <a:latin typeface="Calibri"/>
              <a:ea typeface="Calibri"/>
              <a:cs typeface="Arial"/>
            </a:endParaRPr>
          </a:p>
          <a:p>
            <a:pPr algn="just" rtl="1">
              <a:lnSpc>
                <a:spcPct val="115000"/>
              </a:lnSpc>
            </a:pPr>
            <a:r>
              <a:rPr lang="ar-SA" sz="3200" dirty="0">
                <a:solidFill>
                  <a:srgbClr val="17365D"/>
                </a:solidFill>
                <a:effectLst>
                  <a:outerShdw blurRad="38100" dist="38100" dir="2700000" algn="tl">
                    <a:srgbClr val="000000">
                      <a:alpha val="43137"/>
                    </a:srgbClr>
                  </a:outerShdw>
                </a:effectLst>
                <a:latin typeface="Arial Rounded MT Bold"/>
                <a:cs typeface="Simplified Arabic"/>
              </a:rPr>
              <a:t>-الأملاح المعدنية التي توجد بالرماد النباتي.</a:t>
            </a:r>
            <a:endParaRPr lang="en-US" sz="3200" dirty="0">
              <a:effectLst>
                <a:outerShdw blurRad="38100" dist="38100" dir="2700000" algn="tl">
                  <a:srgbClr val="000000">
                    <a:alpha val="43137"/>
                  </a:srgbClr>
                </a:outerShdw>
              </a:effectLst>
              <a:latin typeface="Calibri"/>
              <a:ea typeface="Calibri"/>
              <a:cs typeface="Arial"/>
            </a:endParaRPr>
          </a:p>
          <a:p>
            <a:pPr algn="just" rtl="1">
              <a:lnSpc>
                <a:spcPct val="115000"/>
              </a:lnSpc>
            </a:pPr>
            <a:r>
              <a:rPr lang="ar-SA" sz="3200" dirty="0">
                <a:solidFill>
                  <a:srgbClr val="17365D"/>
                </a:solidFill>
                <a:effectLst>
                  <a:outerShdw blurRad="38100" dist="38100" dir="2700000" algn="tl">
                    <a:srgbClr val="000000">
                      <a:alpha val="43137"/>
                    </a:srgbClr>
                  </a:outerShdw>
                </a:effectLst>
                <a:latin typeface="Arial Rounded MT Bold"/>
                <a:cs typeface="Simplified Arabic"/>
              </a:rPr>
              <a:t>-نسبة من النترات أو الكبريتات أو الفوسفات الناتجة عن تحليل النفايات العضوية.</a:t>
            </a:r>
            <a:endParaRPr lang="en-US" sz="3200" dirty="0">
              <a:effectLst>
                <a:outerShdw blurRad="38100" dist="38100" dir="2700000" algn="tl">
                  <a:srgbClr val="000000">
                    <a:alpha val="43137"/>
                  </a:srgbClr>
                </a:outerShdw>
              </a:effectLst>
              <a:latin typeface="Calibri"/>
              <a:ea typeface="Calibri"/>
              <a:cs typeface="Arial"/>
            </a:endParaRPr>
          </a:p>
          <a:p>
            <a:pPr algn="just" rtl="1">
              <a:lnSpc>
                <a:spcPct val="115000"/>
              </a:lnSpc>
            </a:pPr>
            <a:r>
              <a:rPr lang="ar-SA" sz="3200" dirty="0">
                <a:solidFill>
                  <a:srgbClr val="17365D"/>
                </a:solidFill>
                <a:effectLst>
                  <a:outerShdw blurRad="38100" dist="38100" dir="2700000" algn="tl">
                    <a:srgbClr val="000000">
                      <a:alpha val="43137"/>
                    </a:srgbClr>
                  </a:outerShdw>
                </a:effectLst>
                <a:latin typeface="Arial Rounded MT Bold"/>
                <a:cs typeface="Simplified Arabic"/>
              </a:rPr>
              <a:t>-المواد الذائبة التي تبنيها البكتيريا وغيرها من الكائنات التربة الدقيقة.</a:t>
            </a:r>
            <a:endParaRPr lang="en-US" sz="3200" dirty="0">
              <a:effectLst>
                <a:outerShdw blurRad="38100" dist="38100" dir="2700000" algn="tl">
                  <a:srgbClr val="000000">
                    <a:alpha val="43137"/>
                  </a:srgbClr>
                </a:outerShdw>
              </a:effectLst>
              <a:latin typeface="Calibri"/>
              <a:ea typeface="Calibri"/>
              <a:cs typeface="Arial"/>
            </a:endParaRPr>
          </a:p>
          <a:p>
            <a:pPr algn="just" rtl="1">
              <a:lnSpc>
                <a:spcPct val="115000"/>
              </a:lnSpc>
            </a:pPr>
            <a:r>
              <a:rPr lang="ar-SA" sz="3200" dirty="0">
                <a:solidFill>
                  <a:srgbClr val="17365D"/>
                </a:solidFill>
                <a:effectLst>
                  <a:outerShdw blurRad="38100" dist="38100" dir="2700000" algn="tl">
                    <a:srgbClr val="000000">
                      <a:alpha val="43137"/>
                    </a:srgbClr>
                  </a:outerShdw>
                </a:effectLst>
                <a:latin typeface="Arial Rounded MT Bold"/>
                <a:cs typeface="Simplified Arabic"/>
              </a:rPr>
              <a:t>-المواد الذائبة التي تفرزها الجذور النباتية.</a:t>
            </a:r>
            <a:endParaRPr lang="en-US" sz="3200" dirty="0">
              <a:effectLst>
                <a:outerShdw blurRad="38100" dist="38100" dir="2700000" algn="tl">
                  <a:srgbClr val="000000">
                    <a:alpha val="43137"/>
                  </a:srgbClr>
                </a:outerShdw>
              </a:effectLst>
              <a:latin typeface="Calibri"/>
              <a:ea typeface="Calibri"/>
              <a:cs typeface="Arial"/>
            </a:endParaRPr>
          </a:p>
          <a:p>
            <a:pPr algn="just" rtl="1">
              <a:lnSpc>
                <a:spcPct val="115000"/>
              </a:lnSpc>
            </a:pPr>
            <a:r>
              <a:rPr lang="ar-SA" sz="3200" dirty="0">
                <a:solidFill>
                  <a:srgbClr val="17365D"/>
                </a:solidFill>
                <a:effectLst>
                  <a:outerShdw blurRad="38100" dist="38100" dir="2700000" algn="tl">
                    <a:srgbClr val="000000">
                      <a:alpha val="43137"/>
                    </a:srgbClr>
                  </a:outerShdw>
                </a:effectLst>
                <a:latin typeface="Arial Rounded MT Bold"/>
                <a:cs typeface="Simplified Arabic"/>
              </a:rPr>
              <a:t>-مركبات البوتاسيوم.</a:t>
            </a:r>
            <a:endParaRPr lang="en-US" sz="3200" dirty="0">
              <a:effectLst>
                <a:outerShdw blurRad="38100" dist="38100" dir="2700000" algn="tl">
                  <a:srgbClr val="000000">
                    <a:alpha val="43137"/>
                  </a:srgbClr>
                </a:outerShdw>
              </a:effectLst>
              <a:latin typeface="Calibri"/>
              <a:ea typeface="Calibri"/>
              <a:cs typeface="Arial"/>
            </a:endParaRPr>
          </a:p>
          <a:p>
            <a:pPr algn="just" rtl="1">
              <a:lnSpc>
                <a:spcPct val="115000"/>
              </a:lnSpc>
            </a:pPr>
            <a:r>
              <a:rPr lang="ar-SA" sz="3200" dirty="0">
                <a:solidFill>
                  <a:srgbClr val="17365D"/>
                </a:solidFill>
                <a:effectLst>
                  <a:outerShdw blurRad="38100" dist="38100" dir="2700000" algn="tl">
                    <a:srgbClr val="000000">
                      <a:alpha val="43137"/>
                    </a:srgbClr>
                  </a:outerShdw>
                </a:effectLst>
                <a:latin typeface="Arial Rounded MT Bold"/>
                <a:cs typeface="Simplified Arabic"/>
              </a:rPr>
              <a:t>-بعض الغازات المهمة مثل الأكسجين وثاني أكسيد الكربون.</a:t>
            </a:r>
            <a:endParaRPr lang="en-US" sz="3200" dirty="0">
              <a:effectLst>
                <a:outerShdw blurRad="38100" dist="38100" dir="2700000" algn="tl">
                  <a:srgbClr val="000000">
                    <a:alpha val="43137"/>
                  </a:srgbClr>
                </a:outerShdw>
              </a:effectLst>
              <a:latin typeface="Calibri"/>
              <a:ea typeface="Calibri"/>
              <a:cs typeface="Arial"/>
            </a:endParaRPr>
          </a:p>
        </p:txBody>
      </p:sp>
      <p:sp>
        <p:nvSpPr>
          <p:cNvPr id="2" name="مستطيل 1"/>
          <p:cNvSpPr/>
          <p:nvPr/>
        </p:nvSpPr>
        <p:spPr>
          <a:xfrm>
            <a:off x="1495705" y="172527"/>
            <a:ext cx="5003520" cy="517065"/>
          </a:xfrm>
          <a:prstGeom prst="rect">
            <a:avLst/>
          </a:prstGeom>
        </p:spPr>
        <p:txBody>
          <a:bodyPr wrap="square">
            <a:spAutoFit/>
          </a:bodyPr>
          <a:lstStyle/>
          <a:p>
            <a:pPr lvl="0" algn="r">
              <a:lnSpc>
                <a:spcPct val="115000"/>
              </a:lnSpc>
            </a:pPr>
            <a:r>
              <a:rPr lang="en-US" sz="2400" dirty="0">
                <a:solidFill>
                  <a:srgbClr val="810000"/>
                </a:solidFill>
                <a:effectLst>
                  <a:outerShdw blurRad="38100" dist="38100" dir="2700000" algn="tl">
                    <a:srgbClr val="000000">
                      <a:alpha val="43137"/>
                    </a:srgbClr>
                  </a:outerShdw>
                </a:effectLst>
                <a:latin typeface="Arial Rounded MT Bold"/>
                <a:cs typeface="Simplified Arabic"/>
              </a:rPr>
              <a:t>Chemical composition of Soil</a:t>
            </a:r>
            <a:endParaRPr lang="en-US" sz="1050" dirty="0">
              <a:solidFill>
                <a:prstClr val="black"/>
              </a:solidFill>
              <a:effectLst>
                <a:outerShdw blurRad="38100" dist="38100" dir="2700000" algn="tl">
                  <a:srgbClr val="000000">
                    <a:alpha val="43137"/>
                  </a:srgbClr>
                </a:outerShdw>
              </a:effectLst>
              <a:latin typeface="Calibri"/>
              <a:ea typeface="Calibri"/>
              <a:cs typeface="Arial"/>
            </a:endParaRPr>
          </a:p>
        </p:txBody>
      </p:sp>
      <p:sp>
        <p:nvSpPr>
          <p:cNvPr id="6" name="Slide Number Placeholder 5"/>
          <p:cNvSpPr>
            <a:spLocks noGrp="1"/>
          </p:cNvSpPr>
          <p:nvPr>
            <p:ph type="sldNum" sz="quarter" idx="12"/>
          </p:nvPr>
        </p:nvSpPr>
        <p:spPr/>
        <p:txBody>
          <a:bodyPr/>
          <a:lstStyle/>
          <a:p>
            <a:fld id="{AF90A6A5-4BBC-4C8D-9850-BB817983DEE0}" type="slidenum">
              <a:rPr lang="en-US" smtClean="0"/>
              <a:t>5</a:t>
            </a:fld>
            <a:endParaRPr lang="en-US"/>
          </a:p>
        </p:txBody>
      </p:sp>
      <p:sp>
        <p:nvSpPr>
          <p:cNvPr id="3" name="Date Placeholder 2"/>
          <p:cNvSpPr>
            <a:spLocks noGrp="1"/>
          </p:cNvSpPr>
          <p:nvPr>
            <p:ph type="dt" sz="half" idx="10"/>
          </p:nvPr>
        </p:nvSpPr>
        <p:spPr/>
        <p:txBody>
          <a:bodyPr/>
          <a:lstStyle/>
          <a:p>
            <a:fld id="{55265178-5665-437E-A673-590951A462C8}" type="datetime1">
              <a:rPr lang="en-US" smtClean="0"/>
              <a:t>2/17/2024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12422415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7993"/>
            <a:ext cx="9067800" cy="5602303"/>
          </a:xfrm>
          <a:prstGeom prst="rect">
            <a:avLst/>
          </a:prstGeom>
        </p:spPr>
        <p:txBody>
          <a:bodyPr wrap="square">
            <a:spAutoFit/>
          </a:bodyPr>
          <a:lstStyle/>
          <a:p>
            <a:pPr algn="ctr">
              <a:lnSpc>
                <a:spcPct val="115000"/>
              </a:lnSpc>
            </a:pPr>
            <a:r>
              <a:rPr lang="en-US" sz="2800" dirty="0">
                <a:solidFill>
                  <a:srgbClr val="810000"/>
                </a:solidFill>
                <a:effectLst>
                  <a:outerShdw blurRad="38100" dist="38100" dir="2700000" algn="tl">
                    <a:srgbClr val="000000">
                      <a:alpha val="43137"/>
                    </a:srgbClr>
                  </a:outerShdw>
                </a:effectLst>
                <a:latin typeface="Arial Rounded MT Bold"/>
                <a:cs typeface="+mj-cs"/>
              </a:rPr>
              <a:t>Essential Elements </a:t>
            </a:r>
            <a:r>
              <a:rPr lang="ar-SA" sz="3200" dirty="0">
                <a:solidFill>
                  <a:srgbClr val="810000"/>
                </a:solidFill>
                <a:effectLst>
                  <a:outerShdw blurRad="38100" dist="38100" dir="2700000" algn="tl">
                    <a:srgbClr val="000000">
                      <a:alpha val="43137"/>
                    </a:srgbClr>
                  </a:outerShdw>
                </a:effectLst>
                <a:latin typeface="Arial Rounded MT Bold"/>
                <a:cs typeface="+mj-cs"/>
              </a:rPr>
              <a:t>العناصر الأساسية</a:t>
            </a:r>
            <a:endParaRPr lang="en-US" sz="1200" dirty="0">
              <a:effectLst>
                <a:outerShdw blurRad="38100" dist="38100" dir="2700000" algn="tl">
                  <a:srgbClr val="000000">
                    <a:alpha val="43137"/>
                  </a:srgbClr>
                </a:outerShdw>
              </a:effectLst>
              <a:latin typeface="Calibri"/>
              <a:ea typeface="Calibri"/>
              <a:cs typeface="+mj-cs"/>
            </a:endParaRPr>
          </a:p>
          <a:p>
            <a:pPr algn="r">
              <a:lnSpc>
                <a:spcPct val="115000"/>
              </a:lnSpc>
            </a:pPr>
            <a:r>
              <a:rPr lang="ar-SA" sz="3200" dirty="0">
                <a:solidFill>
                  <a:srgbClr val="17365D"/>
                </a:solidFill>
                <a:effectLst>
                  <a:outerShdw blurRad="38100" dist="38100" dir="2700000" algn="tl">
                    <a:srgbClr val="000000">
                      <a:alpha val="43137"/>
                    </a:srgbClr>
                  </a:outerShdw>
                </a:effectLst>
                <a:latin typeface="Arial Rounded MT Bold"/>
                <a:cs typeface="+mj-cs"/>
              </a:rPr>
              <a:t>يحتوي الرماد النباتي عادة على أكثر من ٣٠ عنصرًا، جميعها بطبيعة الحال</a:t>
            </a:r>
            <a:r>
              <a:rPr lang="ar-SA" sz="1100" dirty="0">
                <a:effectLst>
                  <a:outerShdw blurRad="38100" dist="38100" dir="2700000" algn="tl">
                    <a:srgbClr val="000000">
                      <a:alpha val="43137"/>
                    </a:srgbClr>
                  </a:outerShdw>
                </a:effectLst>
                <a:latin typeface="Calibri"/>
                <a:cs typeface="+mj-cs"/>
              </a:rPr>
              <a:t> </a:t>
            </a:r>
            <a:r>
              <a:rPr lang="ar-SA" sz="3200" dirty="0">
                <a:solidFill>
                  <a:srgbClr val="17365D"/>
                </a:solidFill>
                <a:effectLst>
                  <a:outerShdw blurRad="38100" dist="38100" dir="2700000" algn="tl">
                    <a:srgbClr val="000000">
                      <a:alpha val="43137"/>
                    </a:srgbClr>
                  </a:outerShdw>
                </a:effectLst>
                <a:latin typeface="Arial Rounded MT Bold"/>
                <a:cs typeface="+mj-cs"/>
              </a:rPr>
              <a:t>مستمدة من التربة، فإنه سيلاحظ أن النمو الطبيعي للنبات لا يحتاج إلا للقابل</a:t>
            </a:r>
            <a:r>
              <a:rPr lang="ar-SA" sz="1100" dirty="0">
                <a:effectLst>
                  <a:outerShdw blurRad="38100" dist="38100" dir="2700000" algn="tl">
                    <a:srgbClr val="000000">
                      <a:alpha val="43137"/>
                    </a:srgbClr>
                  </a:outerShdw>
                </a:effectLst>
                <a:latin typeface="Calibri"/>
                <a:cs typeface="+mj-cs"/>
              </a:rPr>
              <a:t> </a:t>
            </a:r>
            <a:r>
              <a:rPr lang="ar-SA" sz="3200" dirty="0">
                <a:solidFill>
                  <a:srgbClr val="17365D"/>
                </a:solidFill>
                <a:effectLst>
                  <a:outerShdw blurRad="38100" dist="38100" dir="2700000" algn="tl">
                    <a:srgbClr val="000000">
                      <a:alpha val="43137"/>
                    </a:srgbClr>
                  </a:outerShdw>
                </a:effectLst>
                <a:latin typeface="Arial Rounded MT Bold"/>
                <a:cs typeface="+mj-cs"/>
              </a:rPr>
              <a:t>للذوبان من العناصر الاتية:</a:t>
            </a:r>
            <a:endParaRPr lang="en-US" sz="3200" dirty="0">
              <a:solidFill>
                <a:srgbClr val="17365D"/>
              </a:solidFill>
              <a:effectLst>
                <a:outerShdw blurRad="38100" dist="38100" dir="2700000" algn="tl">
                  <a:srgbClr val="000000">
                    <a:alpha val="43137"/>
                  </a:srgbClr>
                </a:outerShdw>
              </a:effectLst>
              <a:latin typeface="Arial Rounded MT Bold"/>
              <a:cs typeface="+mj-cs"/>
            </a:endParaRPr>
          </a:p>
          <a:p>
            <a:pPr algn="r">
              <a:lnSpc>
                <a:spcPct val="115000"/>
              </a:lnSpc>
            </a:pPr>
            <a:r>
              <a:rPr lang="ar-SA" sz="3200" dirty="0">
                <a:effectLst>
                  <a:outerShdw blurRad="38100" dist="38100" dir="2700000" algn="tl">
                    <a:srgbClr val="000000">
                      <a:alpha val="43137"/>
                    </a:srgbClr>
                  </a:outerShdw>
                </a:effectLst>
                <a:latin typeface="Arial Rounded MT Bold"/>
                <a:cs typeface="+mj-cs"/>
              </a:rPr>
              <a:t>الكربون، النيتروجين، الكبريت، الفسفور، البوتاسيوم، الكالسيوم، الماغنيسيوم، الحديد، وأيضا الكلور في الأحيان.</a:t>
            </a:r>
          </a:p>
          <a:p>
            <a:pPr algn="r">
              <a:lnSpc>
                <a:spcPct val="115000"/>
              </a:lnSpc>
            </a:pPr>
            <a:endParaRPr lang="en-US" sz="1100" dirty="0">
              <a:effectLst>
                <a:outerShdw blurRad="38100" dist="38100" dir="2700000" algn="tl">
                  <a:srgbClr val="000000">
                    <a:alpha val="43137"/>
                  </a:srgbClr>
                </a:outerShdw>
              </a:effectLst>
              <a:latin typeface="Calibri"/>
              <a:ea typeface="Calibri"/>
              <a:cs typeface="+mj-cs"/>
            </a:endParaRPr>
          </a:p>
          <a:p>
            <a:pPr algn="r">
              <a:lnSpc>
                <a:spcPct val="115000"/>
              </a:lnSpc>
            </a:pPr>
            <a:r>
              <a:rPr lang="ar-SA" sz="2800" dirty="0">
                <a:solidFill>
                  <a:srgbClr val="00B0F0"/>
                </a:solidFill>
                <a:effectLst>
                  <a:outerShdw blurRad="38100" dist="38100" dir="2700000" algn="tl">
                    <a:srgbClr val="000000">
                      <a:alpha val="43137"/>
                    </a:srgbClr>
                  </a:outerShdw>
                </a:effectLst>
                <a:latin typeface="Arial Rounded MT Bold"/>
                <a:cs typeface="+mj-cs"/>
              </a:rPr>
              <a:t>لابد من أخذ الاعتبارات التالية تقدير العناصر في التربة </a:t>
            </a:r>
          </a:p>
          <a:p>
            <a:pPr algn="r">
              <a:lnSpc>
                <a:spcPct val="115000"/>
              </a:lnSpc>
            </a:pPr>
            <a:r>
              <a:rPr lang="ar-SA" sz="2800" dirty="0">
                <a:solidFill>
                  <a:srgbClr val="810000"/>
                </a:solidFill>
                <a:effectLst>
                  <a:outerShdw blurRad="38100" dist="38100" dir="2700000" algn="tl">
                    <a:srgbClr val="000000">
                      <a:alpha val="43137"/>
                    </a:srgbClr>
                  </a:outerShdw>
                </a:effectLst>
                <a:latin typeface="Arial Rounded MT Bold"/>
                <a:cs typeface="+mj-cs"/>
              </a:rPr>
              <a:t>استنزاف الكساء الخضري للنترات</a:t>
            </a:r>
            <a:endParaRPr lang="en-US" sz="1100" dirty="0">
              <a:effectLst>
                <a:outerShdw blurRad="38100" dist="38100" dir="2700000" algn="tl">
                  <a:srgbClr val="000000">
                    <a:alpha val="43137"/>
                  </a:srgbClr>
                </a:outerShdw>
              </a:effectLst>
              <a:latin typeface="Calibri"/>
              <a:ea typeface="Calibri"/>
              <a:cs typeface="+mj-cs"/>
            </a:endParaRPr>
          </a:p>
          <a:p>
            <a:pPr algn="r">
              <a:lnSpc>
                <a:spcPct val="115000"/>
              </a:lnSpc>
            </a:pPr>
            <a:r>
              <a:rPr lang="ar-SA" sz="2800" dirty="0">
                <a:solidFill>
                  <a:srgbClr val="810000"/>
                </a:solidFill>
                <a:effectLst>
                  <a:outerShdw blurRad="38100" dist="38100" dir="2700000" algn="tl">
                    <a:srgbClr val="000000">
                      <a:alpha val="43137"/>
                    </a:srgbClr>
                  </a:outerShdw>
                </a:effectLst>
                <a:latin typeface="Arial Rounded MT Bold"/>
                <a:cs typeface="+mj-cs"/>
              </a:rPr>
              <a:t>استنزاف المواد الغذائية الأخرى</a:t>
            </a:r>
            <a:endParaRPr lang="en-US" sz="1100" dirty="0">
              <a:effectLst>
                <a:outerShdw blurRad="38100" dist="38100" dir="2700000" algn="tl">
                  <a:srgbClr val="000000">
                    <a:alpha val="43137"/>
                  </a:srgbClr>
                </a:outerShdw>
              </a:effectLst>
              <a:latin typeface="Calibri"/>
              <a:ea typeface="Calibri"/>
              <a:cs typeface="+mj-cs"/>
            </a:endParaRPr>
          </a:p>
          <a:p>
            <a:pPr algn="r"/>
            <a:r>
              <a:rPr lang="ar-SA" sz="2800" dirty="0">
                <a:solidFill>
                  <a:srgbClr val="810000"/>
                </a:solidFill>
                <a:effectLst>
                  <a:outerShdw blurRad="38100" dist="38100" dir="2700000" algn="tl">
                    <a:srgbClr val="000000">
                      <a:alpha val="43137"/>
                    </a:srgbClr>
                  </a:outerShdw>
                </a:effectLst>
                <a:latin typeface="Arial Rounded MT Bold"/>
                <a:cs typeface="+mj-cs"/>
              </a:rPr>
              <a:t>المركبات التي ترشح إلى أعماق التربة والتي لا ترشح </a:t>
            </a:r>
            <a:endParaRPr lang="en-US" sz="1100" dirty="0">
              <a:effectLst>
                <a:outerShdw blurRad="38100" dist="38100" dir="2700000" algn="tl">
                  <a:srgbClr val="000000">
                    <a:alpha val="43137"/>
                  </a:srgbClr>
                </a:outerShdw>
              </a:effectLst>
              <a:latin typeface="Calibri"/>
              <a:ea typeface="Calibri"/>
              <a:cs typeface="+mj-cs"/>
            </a:endParaRPr>
          </a:p>
        </p:txBody>
      </p:sp>
      <p:sp>
        <p:nvSpPr>
          <p:cNvPr id="4" name="Slide Number Placeholder 3"/>
          <p:cNvSpPr>
            <a:spLocks noGrp="1"/>
          </p:cNvSpPr>
          <p:nvPr>
            <p:ph type="sldNum" sz="quarter" idx="12"/>
          </p:nvPr>
        </p:nvSpPr>
        <p:spPr/>
        <p:txBody>
          <a:bodyPr/>
          <a:lstStyle/>
          <a:p>
            <a:fld id="{AF90A6A5-4BBC-4C8D-9850-BB817983DEE0}" type="slidenum">
              <a:rPr lang="en-US" smtClean="0"/>
              <a:t>6</a:t>
            </a:fld>
            <a:endParaRPr lang="en-US"/>
          </a:p>
        </p:txBody>
      </p:sp>
      <p:sp>
        <p:nvSpPr>
          <p:cNvPr id="2" name="Date Placeholder 1"/>
          <p:cNvSpPr>
            <a:spLocks noGrp="1"/>
          </p:cNvSpPr>
          <p:nvPr>
            <p:ph type="dt" sz="half" idx="10"/>
          </p:nvPr>
        </p:nvSpPr>
        <p:spPr/>
        <p:txBody>
          <a:bodyPr/>
          <a:lstStyle/>
          <a:p>
            <a:fld id="{6E68C65B-2A33-4625-8CC3-324ADD871355}" type="datetime1">
              <a:rPr lang="en-US" smtClean="0"/>
              <a:t>2/17/2024</a:t>
            </a:fld>
            <a:endParaRPr lang="en-US"/>
          </a:p>
        </p:txBody>
      </p:sp>
      <p:sp>
        <p:nvSpPr>
          <p:cNvPr id="3" name="Footer Placeholder 2"/>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33397393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19300" y="325807"/>
            <a:ext cx="8267700" cy="6091668"/>
          </a:xfrm>
          <a:prstGeom prst="rect">
            <a:avLst/>
          </a:prstGeom>
        </p:spPr>
        <p:txBody>
          <a:bodyPr wrap="square">
            <a:spAutoFit/>
          </a:bodyPr>
          <a:lstStyle/>
          <a:p>
            <a:pPr algn="ctr">
              <a:lnSpc>
                <a:spcPct val="115000"/>
              </a:lnSpc>
            </a:pPr>
            <a:r>
              <a:rPr lang="en-US" sz="2800" dirty="0">
                <a:solidFill>
                  <a:srgbClr val="810000"/>
                </a:solidFill>
                <a:effectLst>
                  <a:outerShdw blurRad="38100" dist="38100" dir="2700000" algn="tl">
                    <a:srgbClr val="000000">
                      <a:alpha val="43137"/>
                    </a:srgbClr>
                  </a:outerShdw>
                </a:effectLst>
                <a:latin typeface="Arial Rounded MT Bold"/>
                <a:cs typeface="Simplified Arabic"/>
              </a:rPr>
              <a:t>Soil Reaction </a:t>
            </a:r>
            <a:r>
              <a:rPr lang="ar-SA" sz="4000" dirty="0">
                <a:solidFill>
                  <a:srgbClr val="810000"/>
                </a:solidFill>
                <a:effectLst>
                  <a:outerShdw blurRad="38100" dist="38100" dir="2700000" algn="tl">
                    <a:srgbClr val="000000">
                      <a:alpha val="43137"/>
                    </a:srgbClr>
                  </a:outerShdw>
                </a:effectLst>
                <a:latin typeface="Arial Rounded MT Bold"/>
                <a:cs typeface="Simplified Arabic"/>
              </a:rPr>
              <a:t>تفاعل التربة</a:t>
            </a:r>
            <a:endParaRPr lang="en-US" sz="1600" dirty="0">
              <a:effectLst>
                <a:outerShdw blurRad="38100" dist="38100" dir="2700000" algn="tl">
                  <a:srgbClr val="000000">
                    <a:alpha val="43137"/>
                  </a:srgbClr>
                </a:outerShdw>
              </a:effectLst>
              <a:latin typeface="Calibri"/>
              <a:ea typeface="Calibri"/>
              <a:cs typeface="Arial"/>
            </a:endParaRPr>
          </a:p>
          <a:p>
            <a:pPr algn="just" rtl="1">
              <a:lnSpc>
                <a:spcPct val="115000"/>
              </a:lnSpc>
            </a:pPr>
            <a:r>
              <a:rPr lang="ar-SA" sz="3200" dirty="0">
                <a:solidFill>
                  <a:srgbClr val="17365D"/>
                </a:solidFill>
                <a:effectLst>
                  <a:outerShdw blurRad="38100" dist="38100" dir="2700000" algn="tl">
                    <a:srgbClr val="000000">
                      <a:alpha val="43137"/>
                    </a:srgbClr>
                  </a:outerShdw>
                </a:effectLst>
                <a:latin typeface="Arial Rounded MT Bold"/>
                <a:cs typeface="Simplified Arabic"/>
              </a:rPr>
              <a:t>في المناطق الرطبة ذات الأمطار الغزيرة فتكون التربة عادة حامضية ويعزى ذلك للأسباب التالية:</a:t>
            </a:r>
            <a:endParaRPr lang="en-US" sz="1100" dirty="0">
              <a:effectLst>
                <a:outerShdw blurRad="38100" dist="38100" dir="2700000" algn="tl">
                  <a:srgbClr val="000000">
                    <a:alpha val="43137"/>
                  </a:srgbClr>
                </a:outerShdw>
              </a:effectLst>
              <a:latin typeface="Calibri"/>
              <a:ea typeface="Calibri"/>
              <a:cs typeface="Arial"/>
            </a:endParaRPr>
          </a:p>
          <a:p>
            <a:pPr algn="just" rtl="1">
              <a:lnSpc>
                <a:spcPct val="115000"/>
              </a:lnSpc>
            </a:pPr>
            <a:r>
              <a:rPr lang="ar-SA" sz="3200" dirty="0">
                <a:solidFill>
                  <a:srgbClr val="17365D"/>
                </a:solidFill>
                <a:effectLst>
                  <a:outerShdw blurRad="38100" dist="38100" dir="2700000" algn="tl">
                    <a:srgbClr val="000000">
                      <a:alpha val="43137"/>
                    </a:srgbClr>
                  </a:outerShdw>
                </a:effectLst>
                <a:latin typeface="Arial Rounded MT Bold"/>
                <a:cs typeface="Simplified Arabic"/>
              </a:rPr>
              <a:t>١- رشح الأملاح وخاصة القابلة للذوبان إلى أسفل مع ماء المطر.</a:t>
            </a:r>
            <a:endParaRPr lang="en-US" sz="1100" dirty="0">
              <a:effectLst>
                <a:outerShdw blurRad="38100" dist="38100" dir="2700000" algn="tl">
                  <a:srgbClr val="000000">
                    <a:alpha val="43137"/>
                  </a:srgbClr>
                </a:outerShdw>
              </a:effectLst>
              <a:latin typeface="Calibri"/>
              <a:ea typeface="Calibri"/>
              <a:cs typeface="Arial"/>
            </a:endParaRPr>
          </a:p>
          <a:p>
            <a:pPr algn="just" rtl="1">
              <a:lnSpc>
                <a:spcPct val="115000"/>
              </a:lnSpc>
            </a:pPr>
            <a:r>
              <a:rPr lang="ar-SA" sz="3200" dirty="0">
                <a:solidFill>
                  <a:srgbClr val="17365D"/>
                </a:solidFill>
                <a:effectLst>
                  <a:outerShdw blurRad="38100" dist="38100" dir="2700000" algn="tl">
                    <a:srgbClr val="000000">
                      <a:alpha val="43137"/>
                    </a:srgbClr>
                  </a:outerShdw>
                </a:effectLst>
                <a:latin typeface="Arial Rounded MT Bold"/>
                <a:cs typeface="Simplified Arabic"/>
              </a:rPr>
              <a:t>٢- يتجمع الدبال بالتربة السطحية في ظروف رداءة التهوية وهذا يساعد على</a:t>
            </a:r>
            <a:r>
              <a:rPr lang="ar-SA" sz="1100" dirty="0">
                <a:effectLst>
                  <a:outerShdw blurRad="38100" dist="38100" dir="2700000" algn="tl">
                    <a:srgbClr val="000000">
                      <a:alpha val="43137"/>
                    </a:srgbClr>
                  </a:outerShdw>
                </a:effectLst>
                <a:latin typeface="Calibri"/>
                <a:cs typeface="Arial"/>
              </a:rPr>
              <a:t> </a:t>
            </a:r>
            <a:r>
              <a:rPr lang="ar-SA" sz="3200" dirty="0">
                <a:solidFill>
                  <a:srgbClr val="17365D"/>
                </a:solidFill>
                <a:effectLst>
                  <a:outerShdw blurRad="38100" dist="38100" dir="2700000" algn="tl">
                    <a:srgbClr val="000000">
                      <a:alpha val="43137"/>
                    </a:srgbClr>
                  </a:outerShdw>
                </a:effectLst>
                <a:latin typeface="Arial Rounded MT Bold"/>
                <a:cs typeface="Simplified Arabic"/>
              </a:rPr>
              <a:t>تكوين الأحماض.</a:t>
            </a:r>
            <a:endParaRPr lang="en-US" sz="1100" dirty="0">
              <a:effectLst>
                <a:outerShdw blurRad="38100" dist="38100" dir="2700000" algn="tl">
                  <a:srgbClr val="000000">
                    <a:alpha val="43137"/>
                  </a:srgbClr>
                </a:outerShdw>
              </a:effectLst>
              <a:latin typeface="Calibri"/>
              <a:ea typeface="Calibri"/>
              <a:cs typeface="Arial"/>
            </a:endParaRPr>
          </a:p>
          <a:p>
            <a:pPr algn="just" rtl="1">
              <a:lnSpc>
                <a:spcPct val="115000"/>
              </a:lnSpc>
            </a:pPr>
            <a:r>
              <a:rPr lang="ar-SA" sz="3200" dirty="0">
                <a:solidFill>
                  <a:srgbClr val="17365D"/>
                </a:solidFill>
                <a:effectLst>
                  <a:outerShdw blurRad="38100" dist="38100" dir="2700000" algn="tl">
                    <a:srgbClr val="000000">
                      <a:alpha val="43137"/>
                    </a:srgbClr>
                  </a:outerShdw>
                </a:effectLst>
                <a:latin typeface="Arial Rounded MT Bold"/>
                <a:cs typeface="Simplified Arabic"/>
              </a:rPr>
              <a:t>٣- تتحرر أحماض من المكونات المعدنية للتربة ومن المواد العضوية المتحللة</a:t>
            </a:r>
            <a:r>
              <a:rPr lang="ar-SA" sz="1100" dirty="0">
                <a:effectLst>
                  <a:outerShdw blurRad="38100" dist="38100" dir="2700000" algn="tl">
                    <a:srgbClr val="000000">
                      <a:alpha val="43137"/>
                    </a:srgbClr>
                  </a:outerShdw>
                </a:effectLst>
                <a:latin typeface="Calibri"/>
                <a:cs typeface="Arial"/>
              </a:rPr>
              <a:t> </a:t>
            </a:r>
            <a:r>
              <a:rPr lang="ar-SA" sz="3200" dirty="0">
                <a:solidFill>
                  <a:srgbClr val="17365D"/>
                </a:solidFill>
                <a:effectLst>
                  <a:outerShdw blurRad="38100" dist="38100" dir="2700000" algn="tl">
                    <a:srgbClr val="000000">
                      <a:alpha val="43137"/>
                    </a:srgbClr>
                  </a:outerShdw>
                </a:effectLst>
                <a:latin typeface="Arial Rounded MT Bold"/>
                <a:cs typeface="Simplified Arabic"/>
              </a:rPr>
              <a:t>الموجودة بها.</a:t>
            </a:r>
            <a:endParaRPr lang="en-US" sz="1100" dirty="0">
              <a:effectLst>
                <a:outerShdw blurRad="38100" dist="38100" dir="2700000" algn="tl">
                  <a:srgbClr val="000000">
                    <a:alpha val="43137"/>
                  </a:srgbClr>
                </a:outerShdw>
              </a:effectLst>
              <a:latin typeface="Calibri"/>
              <a:ea typeface="Calibri"/>
              <a:cs typeface="Arial"/>
            </a:endParaRPr>
          </a:p>
          <a:p>
            <a:pPr algn="ctr">
              <a:lnSpc>
                <a:spcPct val="115000"/>
              </a:lnSpc>
            </a:pPr>
            <a:r>
              <a:rPr lang="ar-SA" sz="3200" dirty="0">
                <a:effectLst>
                  <a:outerShdw blurRad="38100" dist="38100" dir="2700000" algn="tl">
                    <a:srgbClr val="000000">
                      <a:alpha val="43137"/>
                    </a:srgbClr>
                  </a:outerShdw>
                </a:effectLst>
                <a:latin typeface="Arial Rounded MT Bold"/>
                <a:ea typeface="Times New Roman"/>
              </a:rPr>
              <a:t> </a:t>
            </a:r>
            <a:endParaRPr lang="en-US" sz="1100" dirty="0">
              <a:effectLst>
                <a:outerShdw blurRad="38100" dist="38100" dir="2700000" algn="tl">
                  <a:srgbClr val="000000">
                    <a:alpha val="43137"/>
                  </a:srgbClr>
                </a:outerShdw>
              </a:effectLst>
              <a:latin typeface="Calibri"/>
              <a:ea typeface="Calibri"/>
              <a:cs typeface="Arial"/>
            </a:endParaRPr>
          </a:p>
          <a:p>
            <a:pPr algn="r" rtl="1">
              <a:lnSpc>
                <a:spcPct val="115000"/>
              </a:lnSpc>
            </a:pPr>
            <a:endParaRPr lang="en-US" sz="1100" dirty="0">
              <a:effectLst>
                <a:outerShdw blurRad="38100" dist="38100" dir="2700000" algn="tl">
                  <a:srgbClr val="000000">
                    <a:alpha val="43137"/>
                  </a:srgbClr>
                </a:outerShdw>
              </a:effectLst>
              <a:latin typeface="Calibri"/>
              <a:ea typeface="Calibri"/>
              <a:cs typeface="Arial"/>
            </a:endParaRPr>
          </a:p>
        </p:txBody>
      </p:sp>
      <p:sp>
        <p:nvSpPr>
          <p:cNvPr id="4" name="Slide Number Placeholder 3"/>
          <p:cNvSpPr>
            <a:spLocks noGrp="1"/>
          </p:cNvSpPr>
          <p:nvPr>
            <p:ph type="sldNum" sz="quarter" idx="12"/>
          </p:nvPr>
        </p:nvSpPr>
        <p:spPr/>
        <p:txBody>
          <a:bodyPr/>
          <a:lstStyle/>
          <a:p>
            <a:fld id="{AF90A6A5-4BBC-4C8D-9850-BB817983DEE0}" type="slidenum">
              <a:rPr lang="en-US" smtClean="0"/>
              <a:t>7</a:t>
            </a:fld>
            <a:endParaRPr lang="en-US"/>
          </a:p>
        </p:txBody>
      </p:sp>
      <p:sp>
        <p:nvSpPr>
          <p:cNvPr id="2" name="Date Placeholder 1"/>
          <p:cNvSpPr>
            <a:spLocks noGrp="1"/>
          </p:cNvSpPr>
          <p:nvPr>
            <p:ph type="dt" sz="half" idx="10"/>
          </p:nvPr>
        </p:nvSpPr>
        <p:spPr/>
        <p:txBody>
          <a:bodyPr/>
          <a:lstStyle/>
          <a:p>
            <a:fld id="{3E3A9A33-4738-45AF-9724-81327E892295}" type="datetime1">
              <a:rPr lang="en-US" smtClean="0"/>
              <a:t>2/17/2024</a:t>
            </a:fld>
            <a:endParaRPr lang="en-US"/>
          </a:p>
        </p:txBody>
      </p:sp>
      <p:sp>
        <p:nvSpPr>
          <p:cNvPr id="3" name="Footer Placeholder 2"/>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29075584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F90A6A5-4BBC-4C8D-9850-BB817983DEE0}" type="slidenum">
              <a:rPr lang="en-US" smtClean="0"/>
              <a:t>8</a:t>
            </a:fld>
            <a:endParaRPr lang="en-US"/>
          </a:p>
        </p:txBody>
      </p:sp>
      <p:sp>
        <p:nvSpPr>
          <p:cNvPr id="3" name="Date Placeholder 2"/>
          <p:cNvSpPr>
            <a:spLocks noGrp="1"/>
          </p:cNvSpPr>
          <p:nvPr>
            <p:ph type="dt" sz="half" idx="10"/>
          </p:nvPr>
        </p:nvSpPr>
        <p:spPr/>
        <p:txBody>
          <a:bodyPr/>
          <a:lstStyle/>
          <a:p>
            <a:fld id="{99B0E98C-74E9-4D2B-850D-CE141F376173}" type="datetime1">
              <a:rPr lang="en-US" smtClean="0"/>
              <a:t>2/17/2024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5" name="Rectangle 4"/>
          <p:cNvSpPr/>
          <p:nvPr/>
        </p:nvSpPr>
        <p:spPr>
          <a:xfrm>
            <a:off x="1955321" y="182802"/>
            <a:ext cx="8532085" cy="5539978"/>
          </a:xfrm>
          <a:prstGeom prst="rect">
            <a:avLst/>
          </a:prstGeom>
        </p:spPr>
        <p:txBody>
          <a:bodyPr wrap="square">
            <a:spAutoFit/>
          </a:bodyPr>
          <a:lstStyle/>
          <a:p>
            <a:pPr marL="1079500" algn="r" rtl="1"/>
            <a:r>
              <a:rPr lang="ar-SA" sz="2800" dirty="0">
                <a:solidFill>
                  <a:srgbClr val="C00000"/>
                </a:solidFill>
                <a:effectLst>
                  <a:outerShdw blurRad="38100" dist="38100" dir="2700000" algn="tl">
                    <a:srgbClr val="000000">
                      <a:alpha val="43137"/>
                    </a:srgbClr>
                  </a:outerShdw>
                </a:effectLst>
              </a:rPr>
              <a:t>الرقم الھيدورجيني </a:t>
            </a:r>
            <a:r>
              <a:rPr lang="en-US" sz="2800" dirty="0">
                <a:solidFill>
                  <a:srgbClr val="C00000"/>
                </a:solidFill>
                <a:effectLst>
                  <a:outerShdw blurRad="38100" dist="38100" dir="2700000" algn="tl">
                    <a:srgbClr val="000000">
                      <a:alpha val="43137"/>
                    </a:srgbClr>
                  </a:outerShdw>
                </a:effectLst>
              </a:rPr>
              <a:t>(pH)</a:t>
            </a:r>
            <a:endParaRPr lang="ar-SA" sz="2800" dirty="0">
              <a:solidFill>
                <a:srgbClr val="C00000"/>
              </a:solidFill>
              <a:effectLst>
                <a:outerShdw blurRad="38100" dist="38100" dir="2700000" algn="tl">
                  <a:srgbClr val="000000">
                    <a:alpha val="43137"/>
                  </a:srgbClr>
                </a:outerShdw>
              </a:effectLst>
            </a:endParaRPr>
          </a:p>
          <a:p>
            <a:pPr algn="r" rtl="1"/>
            <a:r>
              <a:rPr lang="ar-SA" sz="3200" dirty="0">
                <a:effectLst>
                  <a:outerShdw blurRad="38100" dist="38100" dir="2700000" algn="tl">
                    <a:srgbClr val="000000">
                      <a:alpha val="43137"/>
                    </a:srgbClr>
                  </a:outerShdw>
                </a:effectLst>
                <a:cs typeface="+mj-cs"/>
              </a:rPr>
              <a:t>تركيز أيونات الھيدروجين في الماء</a:t>
            </a:r>
            <a:endParaRPr lang="ar-SA" sz="3200" dirty="0">
              <a:solidFill>
                <a:schemeClr val="bg2">
                  <a:lumMod val="10000"/>
                </a:schemeClr>
              </a:solidFill>
              <a:effectLst>
                <a:outerShdw blurRad="38100" dist="38100" dir="2700000" algn="tl">
                  <a:srgbClr val="000000">
                    <a:alpha val="43137"/>
                  </a:srgbClr>
                </a:outerShdw>
              </a:effectLst>
              <a:cs typeface="+mj-cs"/>
            </a:endParaRPr>
          </a:p>
          <a:p>
            <a:pPr algn="l">
              <a:lnSpc>
                <a:spcPct val="150000"/>
              </a:lnSpc>
            </a:pPr>
            <a:r>
              <a:rPr lang="en-US" sz="2800" dirty="0">
                <a:solidFill>
                  <a:schemeClr val="bg2">
                    <a:lumMod val="10000"/>
                  </a:schemeClr>
                </a:solidFill>
                <a:effectLst>
                  <a:outerShdw blurRad="38100" dist="38100" dir="2700000" algn="tl">
                    <a:srgbClr val="000000">
                      <a:alpha val="43137"/>
                    </a:srgbClr>
                  </a:outerShdw>
                </a:effectLst>
                <a:cs typeface="+mj-cs"/>
              </a:rPr>
              <a:t>H</a:t>
            </a:r>
            <a:r>
              <a:rPr lang="en-US" sz="2800" baseline="-25000" dirty="0">
                <a:solidFill>
                  <a:schemeClr val="bg2">
                    <a:lumMod val="10000"/>
                  </a:schemeClr>
                </a:solidFill>
                <a:effectLst>
                  <a:outerShdw blurRad="38100" dist="38100" dir="2700000" algn="tl">
                    <a:srgbClr val="000000">
                      <a:alpha val="43137"/>
                    </a:srgbClr>
                  </a:outerShdw>
                </a:effectLst>
                <a:cs typeface="+mj-cs"/>
              </a:rPr>
              <a:t>2</a:t>
            </a:r>
            <a:r>
              <a:rPr lang="en-US" sz="2800" dirty="0">
                <a:solidFill>
                  <a:schemeClr val="bg2">
                    <a:lumMod val="10000"/>
                  </a:schemeClr>
                </a:solidFill>
                <a:effectLst>
                  <a:outerShdw blurRad="38100" dist="38100" dir="2700000" algn="tl">
                    <a:srgbClr val="000000">
                      <a:alpha val="43137"/>
                    </a:srgbClr>
                  </a:outerShdw>
                </a:effectLst>
                <a:cs typeface="+mj-cs"/>
              </a:rPr>
              <a:t>O ↔ H</a:t>
            </a:r>
            <a:r>
              <a:rPr lang="en-US" sz="2800" baseline="30000" dirty="0">
                <a:solidFill>
                  <a:schemeClr val="bg2">
                    <a:lumMod val="10000"/>
                  </a:schemeClr>
                </a:solidFill>
                <a:effectLst>
                  <a:outerShdw blurRad="38100" dist="38100" dir="2700000" algn="tl">
                    <a:srgbClr val="000000">
                      <a:alpha val="43137"/>
                    </a:srgbClr>
                  </a:outerShdw>
                </a:effectLst>
                <a:cs typeface="+mj-cs"/>
              </a:rPr>
              <a:t>+</a:t>
            </a:r>
            <a:r>
              <a:rPr lang="en-US" sz="2800" dirty="0">
                <a:solidFill>
                  <a:schemeClr val="bg2">
                    <a:lumMod val="10000"/>
                  </a:schemeClr>
                </a:solidFill>
                <a:effectLst>
                  <a:outerShdw blurRad="38100" dist="38100" dir="2700000" algn="tl">
                    <a:srgbClr val="000000">
                      <a:alpha val="43137"/>
                    </a:srgbClr>
                  </a:outerShdw>
                </a:effectLst>
                <a:cs typeface="+mj-cs"/>
              </a:rPr>
              <a:t> + OH</a:t>
            </a:r>
            <a:r>
              <a:rPr lang="en-US" sz="2800" baseline="30000" dirty="0">
                <a:solidFill>
                  <a:schemeClr val="bg2">
                    <a:lumMod val="10000"/>
                  </a:schemeClr>
                </a:solidFill>
                <a:effectLst>
                  <a:outerShdw blurRad="38100" dist="38100" dir="2700000" algn="tl">
                    <a:srgbClr val="000000">
                      <a:alpha val="43137"/>
                    </a:srgbClr>
                  </a:outerShdw>
                </a:effectLst>
                <a:cs typeface="+mj-cs"/>
              </a:rPr>
              <a:t>‐</a:t>
            </a:r>
          </a:p>
          <a:p>
            <a:pPr>
              <a:lnSpc>
                <a:spcPct val="150000"/>
              </a:lnSpc>
            </a:pPr>
            <a:r>
              <a:rPr lang="en-US" sz="2800" dirty="0">
                <a:solidFill>
                  <a:schemeClr val="bg2">
                    <a:lumMod val="10000"/>
                  </a:schemeClr>
                </a:solidFill>
                <a:effectLst>
                  <a:outerShdw blurRad="38100" dist="38100" dir="2700000" algn="tl">
                    <a:srgbClr val="000000">
                      <a:alpha val="43137"/>
                    </a:srgbClr>
                  </a:outerShdw>
                </a:effectLst>
                <a:cs typeface="+mj-cs"/>
              </a:rPr>
              <a:t>[H</a:t>
            </a:r>
            <a:r>
              <a:rPr lang="en-US" sz="2800" baseline="30000" dirty="0">
                <a:solidFill>
                  <a:schemeClr val="bg2">
                    <a:lumMod val="10000"/>
                  </a:schemeClr>
                </a:solidFill>
                <a:effectLst>
                  <a:outerShdw blurRad="38100" dist="38100" dir="2700000" algn="tl">
                    <a:srgbClr val="000000">
                      <a:alpha val="43137"/>
                    </a:srgbClr>
                  </a:outerShdw>
                </a:effectLst>
                <a:cs typeface="+mj-cs"/>
              </a:rPr>
              <a:t>+</a:t>
            </a:r>
            <a:r>
              <a:rPr lang="en-US" sz="2800" dirty="0">
                <a:solidFill>
                  <a:schemeClr val="bg2">
                    <a:lumMod val="10000"/>
                  </a:schemeClr>
                </a:solidFill>
                <a:effectLst>
                  <a:outerShdw blurRad="38100" dist="38100" dir="2700000" algn="tl">
                    <a:srgbClr val="000000">
                      <a:alpha val="43137"/>
                    </a:srgbClr>
                  </a:outerShdw>
                </a:effectLst>
                <a:cs typeface="+mj-cs"/>
              </a:rPr>
              <a:t>] [OH</a:t>
            </a:r>
            <a:r>
              <a:rPr lang="en-US" sz="2800" baseline="30000" dirty="0">
                <a:solidFill>
                  <a:schemeClr val="bg2">
                    <a:lumMod val="10000"/>
                  </a:schemeClr>
                </a:solidFill>
                <a:effectLst>
                  <a:outerShdw blurRad="38100" dist="38100" dir="2700000" algn="tl">
                    <a:srgbClr val="000000">
                      <a:alpha val="43137"/>
                    </a:srgbClr>
                  </a:outerShdw>
                </a:effectLst>
                <a:cs typeface="+mj-cs"/>
              </a:rPr>
              <a:t>‐</a:t>
            </a:r>
            <a:r>
              <a:rPr lang="en-US" sz="2800" dirty="0">
                <a:solidFill>
                  <a:schemeClr val="bg2">
                    <a:lumMod val="10000"/>
                  </a:schemeClr>
                </a:solidFill>
                <a:effectLst>
                  <a:outerShdw blurRad="38100" dist="38100" dir="2700000" algn="tl">
                    <a:srgbClr val="000000">
                      <a:alpha val="43137"/>
                    </a:srgbClr>
                  </a:outerShdw>
                </a:effectLst>
                <a:cs typeface="+mj-cs"/>
              </a:rPr>
              <a:t>] = </a:t>
            </a:r>
            <a:r>
              <a:rPr lang="en-US" sz="2800" dirty="0">
                <a:solidFill>
                  <a:schemeClr val="bg2">
                    <a:lumMod val="10000"/>
                  </a:schemeClr>
                </a:solidFill>
                <a:effectLst>
                  <a:outerShdw blurRad="38100" dist="38100" dir="2700000" algn="tl">
                    <a:srgbClr val="000000">
                      <a:alpha val="43137"/>
                    </a:srgbClr>
                  </a:outerShdw>
                </a:effectLst>
              </a:rPr>
              <a:t>10</a:t>
            </a:r>
            <a:r>
              <a:rPr lang="en-US" sz="2800" baseline="30000" dirty="0">
                <a:solidFill>
                  <a:schemeClr val="bg2">
                    <a:lumMod val="10000"/>
                  </a:schemeClr>
                </a:solidFill>
                <a:effectLst>
                  <a:outerShdw blurRad="38100" dist="38100" dir="2700000" algn="tl">
                    <a:srgbClr val="000000">
                      <a:alpha val="43137"/>
                    </a:srgbClr>
                  </a:outerShdw>
                </a:effectLst>
              </a:rPr>
              <a:t>‐14 </a:t>
            </a:r>
          </a:p>
          <a:p>
            <a:pPr>
              <a:lnSpc>
                <a:spcPct val="150000"/>
              </a:lnSpc>
            </a:pPr>
            <a:r>
              <a:rPr lang="en-US" sz="2800" dirty="0">
                <a:solidFill>
                  <a:schemeClr val="bg2">
                    <a:lumMod val="10000"/>
                  </a:schemeClr>
                </a:solidFill>
                <a:effectLst>
                  <a:outerShdw blurRad="38100" dist="38100" dir="2700000" algn="tl">
                    <a:srgbClr val="000000">
                      <a:alpha val="43137"/>
                    </a:srgbClr>
                  </a:outerShdw>
                </a:effectLst>
              </a:rPr>
              <a:t>10</a:t>
            </a:r>
            <a:r>
              <a:rPr lang="en-US" sz="2800" baseline="30000" dirty="0">
                <a:solidFill>
                  <a:schemeClr val="bg2">
                    <a:lumMod val="10000"/>
                  </a:schemeClr>
                </a:solidFill>
                <a:effectLst>
                  <a:outerShdw blurRad="38100" dist="38100" dir="2700000" algn="tl">
                    <a:srgbClr val="000000">
                      <a:alpha val="43137"/>
                    </a:srgbClr>
                  </a:outerShdw>
                </a:effectLst>
              </a:rPr>
              <a:t>‐7 </a:t>
            </a:r>
            <a:r>
              <a:rPr lang="en-US" sz="2800" dirty="0">
                <a:solidFill>
                  <a:schemeClr val="bg2">
                    <a:lumMod val="10000"/>
                  </a:schemeClr>
                </a:solidFill>
                <a:effectLst>
                  <a:outerShdw blurRad="38100" dist="38100" dir="2700000" algn="tl">
                    <a:srgbClr val="000000">
                      <a:alpha val="43137"/>
                    </a:srgbClr>
                  </a:outerShdw>
                </a:effectLst>
                <a:cs typeface="+mj-cs"/>
              </a:rPr>
              <a:t>x 10</a:t>
            </a:r>
            <a:r>
              <a:rPr lang="en-US" sz="2800" baseline="30000" dirty="0">
                <a:solidFill>
                  <a:schemeClr val="bg2">
                    <a:lumMod val="10000"/>
                  </a:schemeClr>
                </a:solidFill>
                <a:effectLst>
                  <a:outerShdw blurRad="38100" dist="38100" dir="2700000" algn="tl">
                    <a:srgbClr val="000000">
                      <a:alpha val="43137"/>
                    </a:srgbClr>
                  </a:outerShdw>
                </a:effectLst>
                <a:cs typeface="+mj-cs"/>
              </a:rPr>
              <a:t>‐7</a:t>
            </a:r>
            <a:r>
              <a:rPr lang="en-US" sz="2800" dirty="0">
                <a:solidFill>
                  <a:schemeClr val="bg2">
                    <a:lumMod val="10000"/>
                  </a:schemeClr>
                </a:solidFill>
                <a:effectLst>
                  <a:outerShdw blurRad="38100" dist="38100" dir="2700000" algn="tl">
                    <a:srgbClr val="000000">
                      <a:alpha val="43137"/>
                    </a:srgbClr>
                  </a:outerShdw>
                </a:effectLst>
                <a:cs typeface="+mj-cs"/>
              </a:rPr>
              <a:t> = 10</a:t>
            </a:r>
            <a:r>
              <a:rPr lang="en-US" sz="2800" baseline="30000" dirty="0">
                <a:solidFill>
                  <a:schemeClr val="bg2">
                    <a:lumMod val="10000"/>
                  </a:schemeClr>
                </a:solidFill>
                <a:effectLst>
                  <a:outerShdw blurRad="38100" dist="38100" dir="2700000" algn="tl">
                    <a:srgbClr val="000000">
                      <a:alpha val="43137"/>
                    </a:srgbClr>
                  </a:outerShdw>
                </a:effectLst>
                <a:cs typeface="+mj-cs"/>
              </a:rPr>
              <a:t>‐14</a:t>
            </a:r>
          </a:p>
          <a:p>
            <a:pPr algn="ctr">
              <a:lnSpc>
                <a:spcPct val="150000"/>
              </a:lnSpc>
            </a:pPr>
            <a:r>
              <a:rPr lang="en-US" sz="2800" dirty="0">
                <a:solidFill>
                  <a:schemeClr val="bg2">
                    <a:lumMod val="10000"/>
                  </a:schemeClr>
                </a:solidFill>
                <a:effectLst>
                  <a:outerShdw blurRad="38100" dist="38100" dir="2700000" algn="tl">
                    <a:srgbClr val="000000">
                      <a:alpha val="43137"/>
                    </a:srgbClr>
                  </a:outerShdw>
                </a:effectLst>
                <a:cs typeface="+mj-cs"/>
              </a:rPr>
              <a:t>[</a:t>
            </a:r>
            <a:r>
              <a:rPr lang="en-US" sz="2800" baseline="30000" dirty="0">
                <a:solidFill>
                  <a:schemeClr val="bg2">
                    <a:lumMod val="10000"/>
                  </a:schemeClr>
                </a:solidFill>
                <a:effectLst>
                  <a:outerShdw blurRad="38100" dist="38100" dir="2700000" algn="tl">
                    <a:srgbClr val="000000">
                      <a:alpha val="43137"/>
                    </a:srgbClr>
                  </a:outerShdw>
                </a:effectLst>
                <a:cs typeface="+mj-cs"/>
              </a:rPr>
              <a:t>‐</a:t>
            </a:r>
            <a:r>
              <a:rPr lang="en-US" sz="2800" dirty="0">
                <a:solidFill>
                  <a:schemeClr val="bg2">
                    <a:lumMod val="10000"/>
                  </a:schemeClr>
                </a:solidFill>
                <a:effectLst>
                  <a:outerShdw blurRad="38100" dist="38100" dir="2700000" algn="tl">
                    <a:srgbClr val="000000">
                      <a:alpha val="43137"/>
                    </a:srgbClr>
                  </a:outerShdw>
                </a:effectLst>
                <a:cs typeface="+mj-cs"/>
              </a:rPr>
              <a:t>log (10</a:t>
            </a:r>
            <a:r>
              <a:rPr lang="en-US" sz="2800" baseline="30000" dirty="0">
                <a:solidFill>
                  <a:schemeClr val="bg2">
                    <a:lumMod val="10000"/>
                  </a:schemeClr>
                </a:solidFill>
                <a:effectLst>
                  <a:outerShdw blurRad="38100" dist="38100" dir="2700000" algn="tl">
                    <a:srgbClr val="000000">
                      <a:alpha val="43137"/>
                    </a:srgbClr>
                  </a:outerShdw>
                </a:effectLst>
                <a:cs typeface="+mj-cs"/>
              </a:rPr>
              <a:t>‐7</a:t>
            </a:r>
            <a:r>
              <a:rPr lang="en-US" sz="2800" dirty="0">
                <a:solidFill>
                  <a:schemeClr val="bg2">
                    <a:lumMod val="10000"/>
                  </a:schemeClr>
                </a:solidFill>
                <a:effectLst>
                  <a:outerShdw blurRad="38100" dist="38100" dir="2700000" algn="tl">
                    <a:srgbClr val="000000">
                      <a:alpha val="43137"/>
                    </a:srgbClr>
                  </a:outerShdw>
                </a:effectLst>
                <a:cs typeface="+mj-cs"/>
              </a:rPr>
              <a:t> )] + [</a:t>
            </a:r>
            <a:r>
              <a:rPr lang="en-US" sz="2800" baseline="30000" dirty="0">
                <a:solidFill>
                  <a:schemeClr val="bg2">
                    <a:lumMod val="10000"/>
                  </a:schemeClr>
                </a:solidFill>
                <a:effectLst>
                  <a:outerShdw blurRad="38100" dist="38100" dir="2700000" algn="tl">
                    <a:srgbClr val="000000">
                      <a:alpha val="43137"/>
                    </a:srgbClr>
                  </a:outerShdw>
                </a:effectLst>
                <a:cs typeface="+mj-cs"/>
              </a:rPr>
              <a:t>‐</a:t>
            </a:r>
            <a:r>
              <a:rPr lang="en-US" sz="2800" dirty="0">
                <a:solidFill>
                  <a:schemeClr val="bg2">
                    <a:lumMod val="10000"/>
                  </a:schemeClr>
                </a:solidFill>
                <a:effectLst>
                  <a:outerShdw blurRad="38100" dist="38100" dir="2700000" algn="tl">
                    <a:srgbClr val="000000">
                      <a:alpha val="43137"/>
                    </a:srgbClr>
                  </a:outerShdw>
                </a:effectLst>
                <a:cs typeface="+mj-cs"/>
              </a:rPr>
              <a:t>log (10</a:t>
            </a:r>
            <a:r>
              <a:rPr lang="en-US" sz="2800" baseline="30000" dirty="0">
                <a:solidFill>
                  <a:schemeClr val="bg2">
                    <a:lumMod val="10000"/>
                  </a:schemeClr>
                </a:solidFill>
                <a:effectLst>
                  <a:outerShdw blurRad="38100" dist="38100" dir="2700000" algn="tl">
                    <a:srgbClr val="000000">
                      <a:alpha val="43137"/>
                    </a:srgbClr>
                  </a:outerShdw>
                </a:effectLst>
                <a:cs typeface="+mj-cs"/>
              </a:rPr>
              <a:t>‐7</a:t>
            </a:r>
            <a:r>
              <a:rPr lang="en-US" sz="2800" dirty="0">
                <a:solidFill>
                  <a:schemeClr val="bg2">
                    <a:lumMod val="10000"/>
                  </a:schemeClr>
                </a:solidFill>
                <a:effectLst>
                  <a:outerShdw blurRad="38100" dist="38100" dir="2700000" algn="tl">
                    <a:srgbClr val="000000">
                      <a:alpha val="43137"/>
                    </a:srgbClr>
                  </a:outerShdw>
                </a:effectLst>
                <a:cs typeface="+mj-cs"/>
              </a:rPr>
              <a:t> )] = </a:t>
            </a:r>
            <a:r>
              <a:rPr lang="en-US" sz="2800" baseline="30000" dirty="0">
                <a:solidFill>
                  <a:schemeClr val="bg2">
                    <a:lumMod val="10000"/>
                  </a:schemeClr>
                </a:solidFill>
                <a:effectLst>
                  <a:outerShdw blurRad="38100" dist="38100" dir="2700000" algn="tl">
                    <a:srgbClr val="000000">
                      <a:alpha val="43137"/>
                    </a:srgbClr>
                  </a:outerShdw>
                </a:effectLst>
                <a:cs typeface="+mj-cs"/>
              </a:rPr>
              <a:t>‐</a:t>
            </a:r>
            <a:r>
              <a:rPr lang="en-US" sz="2800" dirty="0">
                <a:solidFill>
                  <a:schemeClr val="bg2">
                    <a:lumMod val="10000"/>
                  </a:schemeClr>
                </a:solidFill>
                <a:effectLst>
                  <a:outerShdw blurRad="38100" dist="38100" dir="2700000" algn="tl">
                    <a:srgbClr val="000000">
                      <a:alpha val="43137"/>
                    </a:srgbClr>
                  </a:outerShdw>
                </a:effectLst>
                <a:cs typeface="+mj-cs"/>
              </a:rPr>
              <a:t>log (10</a:t>
            </a:r>
            <a:r>
              <a:rPr lang="en-US" sz="2800" baseline="30000" dirty="0">
                <a:solidFill>
                  <a:schemeClr val="bg2">
                    <a:lumMod val="10000"/>
                  </a:schemeClr>
                </a:solidFill>
                <a:effectLst>
                  <a:outerShdw blurRad="38100" dist="38100" dir="2700000" algn="tl">
                    <a:srgbClr val="000000">
                      <a:alpha val="43137"/>
                    </a:srgbClr>
                  </a:outerShdw>
                </a:effectLst>
                <a:cs typeface="+mj-cs"/>
              </a:rPr>
              <a:t>‐14</a:t>
            </a:r>
            <a:r>
              <a:rPr lang="en-US" sz="2800" dirty="0">
                <a:solidFill>
                  <a:schemeClr val="bg2">
                    <a:lumMod val="10000"/>
                  </a:schemeClr>
                </a:solidFill>
                <a:effectLst>
                  <a:outerShdw blurRad="38100" dist="38100" dir="2700000" algn="tl">
                    <a:srgbClr val="000000">
                      <a:alpha val="43137"/>
                    </a:srgbClr>
                  </a:outerShdw>
                </a:effectLst>
                <a:cs typeface="+mj-cs"/>
              </a:rPr>
              <a:t> )</a:t>
            </a:r>
          </a:p>
          <a:p>
            <a:pPr algn="ctr">
              <a:lnSpc>
                <a:spcPct val="150000"/>
              </a:lnSpc>
            </a:pPr>
            <a:r>
              <a:rPr lang="en-US" sz="2800" dirty="0">
                <a:solidFill>
                  <a:schemeClr val="bg2">
                    <a:lumMod val="10000"/>
                  </a:schemeClr>
                </a:solidFill>
                <a:effectLst>
                  <a:outerShdw blurRad="38100" dist="38100" dir="2700000" algn="tl">
                    <a:srgbClr val="000000">
                      <a:alpha val="43137"/>
                    </a:srgbClr>
                  </a:outerShdw>
                </a:effectLst>
                <a:cs typeface="+mj-cs"/>
              </a:rPr>
              <a:t>(7) + (7) = 14</a:t>
            </a:r>
          </a:p>
          <a:p>
            <a:pPr algn="ctr">
              <a:lnSpc>
                <a:spcPct val="150000"/>
              </a:lnSpc>
            </a:pPr>
            <a:r>
              <a:rPr lang="en-US" sz="2800" baseline="30000" dirty="0">
                <a:solidFill>
                  <a:schemeClr val="bg2">
                    <a:lumMod val="10000"/>
                  </a:schemeClr>
                </a:solidFill>
                <a:effectLst>
                  <a:outerShdw blurRad="38100" dist="38100" dir="2700000" algn="tl">
                    <a:srgbClr val="000000">
                      <a:alpha val="43137"/>
                    </a:srgbClr>
                  </a:outerShdw>
                </a:effectLst>
                <a:cs typeface="+mj-cs"/>
              </a:rPr>
              <a:t>‐</a:t>
            </a:r>
            <a:r>
              <a:rPr lang="en-US" sz="2800" dirty="0">
                <a:solidFill>
                  <a:schemeClr val="bg2">
                    <a:lumMod val="10000"/>
                  </a:schemeClr>
                </a:solidFill>
                <a:effectLst>
                  <a:outerShdw blurRad="38100" dist="38100" dir="2700000" algn="tl">
                    <a:srgbClr val="000000">
                      <a:alpha val="43137"/>
                    </a:srgbClr>
                  </a:outerShdw>
                </a:effectLst>
                <a:cs typeface="+mj-cs"/>
              </a:rPr>
              <a:t>log [H</a:t>
            </a:r>
            <a:r>
              <a:rPr lang="en-US" sz="2800" baseline="30000" dirty="0">
                <a:solidFill>
                  <a:schemeClr val="bg2">
                    <a:lumMod val="10000"/>
                  </a:schemeClr>
                </a:solidFill>
                <a:effectLst>
                  <a:outerShdw blurRad="38100" dist="38100" dir="2700000" algn="tl">
                    <a:srgbClr val="000000">
                      <a:alpha val="43137"/>
                    </a:srgbClr>
                  </a:outerShdw>
                </a:effectLst>
                <a:cs typeface="+mj-cs"/>
              </a:rPr>
              <a:t>+</a:t>
            </a:r>
            <a:r>
              <a:rPr lang="en-US" sz="2800" dirty="0">
                <a:solidFill>
                  <a:schemeClr val="bg2">
                    <a:lumMod val="10000"/>
                  </a:schemeClr>
                </a:solidFill>
                <a:effectLst>
                  <a:outerShdw blurRad="38100" dist="38100" dir="2700000" algn="tl">
                    <a:srgbClr val="000000">
                      <a:alpha val="43137"/>
                    </a:srgbClr>
                  </a:outerShdw>
                </a:effectLst>
                <a:cs typeface="+mj-cs"/>
              </a:rPr>
              <a:t>] = pH         </a:t>
            </a:r>
            <a:r>
              <a:rPr lang="en-US" sz="2800" baseline="30000" dirty="0">
                <a:solidFill>
                  <a:schemeClr val="bg2">
                    <a:lumMod val="10000"/>
                  </a:schemeClr>
                </a:solidFill>
                <a:effectLst>
                  <a:outerShdw blurRad="38100" dist="38100" dir="2700000" algn="tl">
                    <a:srgbClr val="000000">
                      <a:alpha val="43137"/>
                    </a:srgbClr>
                  </a:outerShdw>
                </a:effectLst>
                <a:cs typeface="+mj-cs"/>
              </a:rPr>
              <a:t>‐</a:t>
            </a:r>
            <a:r>
              <a:rPr lang="en-US" sz="2800" dirty="0">
                <a:solidFill>
                  <a:schemeClr val="bg2">
                    <a:lumMod val="10000"/>
                  </a:schemeClr>
                </a:solidFill>
                <a:effectLst>
                  <a:outerShdw blurRad="38100" dist="38100" dir="2700000" algn="tl">
                    <a:srgbClr val="000000">
                      <a:alpha val="43137"/>
                    </a:srgbClr>
                  </a:outerShdw>
                </a:effectLst>
                <a:cs typeface="+mj-cs"/>
              </a:rPr>
              <a:t>log [OH</a:t>
            </a:r>
            <a:r>
              <a:rPr lang="en-US" sz="2800" baseline="30000" dirty="0">
                <a:solidFill>
                  <a:schemeClr val="bg2">
                    <a:lumMod val="10000"/>
                  </a:schemeClr>
                </a:solidFill>
                <a:effectLst>
                  <a:outerShdw blurRad="38100" dist="38100" dir="2700000" algn="tl">
                    <a:srgbClr val="000000">
                      <a:alpha val="43137"/>
                    </a:srgbClr>
                  </a:outerShdw>
                </a:effectLst>
                <a:cs typeface="+mj-cs"/>
              </a:rPr>
              <a:t>‐</a:t>
            </a:r>
            <a:r>
              <a:rPr lang="en-US" sz="2800" dirty="0">
                <a:solidFill>
                  <a:schemeClr val="bg2">
                    <a:lumMod val="10000"/>
                  </a:schemeClr>
                </a:solidFill>
                <a:effectLst>
                  <a:outerShdw blurRad="38100" dist="38100" dir="2700000" algn="tl">
                    <a:srgbClr val="000000">
                      <a:alpha val="43137"/>
                    </a:srgbClr>
                  </a:outerShdw>
                </a:effectLst>
                <a:cs typeface="+mj-cs"/>
              </a:rPr>
              <a:t>] = pOH</a:t>
            </a:r>
          </a:p>
          <a:p>
            <a:pPr algn="ctr">
              <a:lnSpc>
                <a:spcPct val="150000"/>
              </a:lnSpc>
            </a:pPr>
            <a:r>
              <a:rPr lang="en-US" sz="2800" dirty="0">
                <a:solidFill>
                  <a:schemeClr val="bg2">
                    <a:lumMod val="10000"/>
                  </a:schemeClr>
                </a:solidFill>
                <a:effectLst>
                  <a:outerShdw blurRad="38100" dist="38100" dir="2700000" algn="tl">
                    <a:srgbClr val="000000">
                      <a:alpha val="43137"/>
                    </a:srgbClr>
                  </a:outerShdw>
                </a:effectLst>
                <a:cs typeface="+mj-cs"/>
              </a:rPr>
              <a:t>pH + pOH = 14</a:t>
            </a:r>
          </a:p>
        </p:txBody>
      </p:sp>
      <p:sp>
        <p:nvSpPr>
          <p:cNvPr id="6" name="Rectangle 5"/>
          <p:cNvSpPr/>
          <p:nvPr/>
        </p:nvSpPr>
        <p:spPr>
          <a:xfrm>
            <a:off x="5125511" y="1934201"/>
            <a:ext cx="3459601" cy="369332"/>
          </a:xfrm>
          <a:prstGeom prst="rect">
            <a:avLst/>
          </a:prstGeom>
        </p:spPr>
        <p:txBody>
          <a:bodyPr wrap="none">
            <a:spAutoFit/>
          </a:bodyPr>
          <a:lstStyle/>
          <a:p>
            <a:r>
              <a:rPr lang="ar-SA" dirty="0">
                <a:solidFill>
                  <a:schemeClr val="bg2">
                    <a:lumMod val="10000"/>
                  </a:schemeClr>
                </a:solidFill>
                <a:effectLst>
                  <a:outerShdw blurRad="38100" dist="38100" dir="2700000" algn="tl">
                    <a:srgbClr val="000000">
                      <a:alpha val="43137"/>
                    </a:srgbClr>
                  </a:outerShdw>
                </a:effectLst>
              </a:rPr>
              <a:t>عند درجة حرارة 25 درجة مئوية(مول/لتر) </a:t>
            </a:r>
            <a:endParaRPr lang="ar-SA" dirty="0"/>
          </a:p>
        </p:txBody>
      </p:sp>
    </p:spTree>
    <p:extLst>
      <p:ext uri="{BB962C8B-B14F-4D97-AF65-F5344CB8AC3E}">
        <p14:creationId xmlns:p14="http://schemas.microsoft.com/office/powerpoint/2010/main" val="24758086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F90A6A5-4BBC-4C8D-9850-BB817983DEE0}" type="slidenum">
              <a:rPr lang="en-US" smtClean="0"/>
              <a:t>9</a:t>
            </a:fld>
            <a:endParaRPr lang="en-US"/>
          </a:p>
        </p:txBody>
      </p:sp>
      <p:sp>
        <p:nvSpPr>
          <p:cNvPr id="3" name="Date Placeholder 2"/>
          <p:cNvSpPr>
            <a:spLocks noGrp="1"/>
          </p:cNvSpPr>
          <p:nvPr>
            <p:ph type="dt" sz="half" idx="10"/>
          </p:nvPr>
        </p:nvSpPr>
        <p:spPr/>
        <p:txBody>
          <a:bodyPr/>
          <a:lstStyle/>
          <a:p>
            <a:fld id="{99B0E98C-74E9-4D2B-850D-CE141F376173}" type="datetime1">
              <a:rPr lang="en-US" smtClean="0"/>
              <a:t>2/17/2024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5" name="Rectangle 4"/>
          <p:cNvSpPr/>
          <p:nvPr/>
        </p:nvSpPr>
        <p:spPr>
          <a:xfrm>
            <a:off x="1593012" y="8627"/>
            <a:ext cx="9074989" cy="2862322"/>
          </a:xfrm>
          <a:prstGeom prst="rect">
            <a:avLst/>
          </a:prstGeom>
        </p:spPr>
        <p:txBody>
          <a:bodyPr wrap="square">
            <a:spAutoFit/>
          </a:bodyPr>
          <a:lstStyle/>
          <a:p>
            <a:pPr algn="ctr" rtl="1"/>
            <a:r>
              <a:rPr lang="en-US" sz="2800" dirty="0">
                <a:solidFill>
                  <a:srgbClr val="C00000"/>
                </a:solidFill>
                <a:effectLst>
                  <a:outerShdw blurRad="38100" dist="38100" dir="2700000" algn="tl">
                    <a:srgbClr val="000000">
                      <a:alpha val="43137"/>
                    </a:srgbClr>
                  </a:outerShdw>
                </a:effectLst>
              </a:rPr>
              <a:t>pH = ‐log [H</a:t>
            </a:r>
            <a:r>
              <a:rPr lang="en-US" sz="2800" baseline="30000" dirty="0">
                <a:solidFill>
                  <a:srgbClr val="C00000"/>
                </a:solidFill>
                <a:effectLst>
                  <a:outerShdw blurRad="38100" dist="38100" dir="2700000" algn="tl">
                    <a:srgbClr val="000000">
                      <a:alpha val="43137"/>
                    </a:srgbClr>
                  </a:outerShdw>
                </a:effectLst>
              </a:rPr>
              <a:t>+</a:t>
            </a:r>
            <a:r>
              <a:rPr lang="en-US" sz="2800" dirty="0">
                <a:solidFill>
                  <a:srgbClr val="C00000"/>
                </a:solidFill>
                <a:effectLst>
                  <a:outerShdw blurRad="38100" dist="38100" dir="2700000" algn="tl">
                    <a:srgbClr val="000000">
                      <a:alpha val="43137"/>
                    </a:srgbClr>
                  </a:outerShdw>
                </a:effectLst>
              </a:rPr>
              <a:t>]</a:t>
            </a:r>
          </a:p>
          <a:p>
            <a:pPr algn="ctr" rtl="1"/>
            <a:r>
              <a:rPr lang="ar-SA" sz="3200" dirty="0">
                <a:effectLst>
                  <a:outerShdw blurRad="38100" dist="38100" dir="2700000" algn="tl">
                    <a:srgbClr val="000000">
                      <a:alpha val="43137"/>
                    </a:srgbClr>
                  </a:outerShdw>
                </a:effectLst>
                <a:cs typeface="+mj-cs"/>
              </a:rPr>
              <a:t>الرقم الھيدروجيني: سالب لوغاريتم تركيز أيونات الھيدروجين</a:t>
            </a:r>
          </a:p>
          <a:p>
            <a:pPr algn="ctr" rtl="1"/>
            <a:endParaRPr lang="ar-SA" sz="3200" dirty="0">
              <a:effectLst>
                <a:outerShdw blurRad="38100" dist="38100" dir="2700000" algn="tl">
                  <a:srgbClr val="000000">
                    <a:alpha val="43137"/>
                  </a:srgbClr>
                </a:outerShdw>
              </a:effectLst>
              <a:cs typeface="+mj-cs"/>
            </a:endParaRPr>
          </a:p>
          <a:p>
            <a:pPr algn="ctr"/>
            <a:r>
              <a:rPr lang="ar-SA" sz="2800" dirty="0">
                <a:solidFill>
                  <a:schemeClr val="bg2">
                    <a:lumMod val="10000"/>
                  </a:schemeClr>
                </a:solidFill>
                <a:effectLst>
                  <a:outerShdw blurRad="38100" dist="38100" dir="2700000" algn="tl">
                    <a:srgbClr val="000000">
                      <a:alpha val="43137"/>
                    </a:srgbClr>
                  </a:outerShdw>
                </a:effectLst>
                <a:cs typeface="+mj-cs"/>
              </a:rPr>
              <a:t>	</a:t>
            </a:r>
            <a:r>
              <a:rPr lang="pt-BR" sz="2800" dirty="0">
                <a:solidFill>
                  <a:schemeClr val="bg2">
                    <a:lumMod val="10000"/>
                  </a:schemeClr>
                </a:solidFill>
                <a:effectLst>
                  <a:outerShdw blurRad="38100" dist="38100" dir="2700000" algn="tl">
                    <a:srgbClr val="000000">
                      <a:alpha val="43137"/>
                    </a:srgbClr>
                  </a:outerShdw>
                </a:effectLst>
                <a:cs typeface="+mj-cs"/>
              </a:rPr>
              <a:t>[H</a:t>
            </a:r>
            <a:r>
              <a:rPr lang="pt-BR" sz="2800" baseline="30000" dirty="0">
                <a:solidFill>
                  <a:schemeClr val="bg2">
                    <a:lumMod val="10000"/>
                  </a:schemeClr>
                </a:solidFill>
                <a:effectLst>
                  <a:outerShdw blurRad="38100" dist="38100" dir="2700000" algn="tl">
                    <a:srgbClr val="000000">
                      <a:alpha val="43137"/>
                    </a:srgbClr>
                  </a:outerShdw>
                </a:effectLst>
                <a:cs typeface="+mj-cs"/>
              </a:rPr>
              <a:t>+</a:t>
            </a:r>
            <a:r>
              <a:rPr lang="pt-BR" sz="2800" dirty="0">
                <a:solidFill>
                  <a:schemeClr val="bg2">
                    <a:lumMod val="10000"/>
                  </a:schemeClr>
                </a:solidFill>
                <a:effectLst>
                  <a:outerShdw blurRad="38100" dist="38100" dir="2700000" algn="tl">
                    <a:srgbClr val="000000">
                      <a:alpha val="43137"/>
                    </a:srgbClr>
                  </a:outerShdw>
                </a:effectLst>
                <a:cs typeface="+mj-cs"/>
              </a:rPr>
              <a:t>] = 10</a:t>
            </a:r>
            <a:r>
              <a:rPr lang="pt-BR" sz="2800" baseline="30000" dirty="0">
                <a:solidFill>
                  <a:schemeClr val="bg2">
                    <a:lumMod val="10000"/>
                  </a:schemeClr>
                </a:solidFill>
                <a:effectLst>
                  <a:outerShdw blurRad="38100" dist="38100" dir="2700000" algn="tl">
                    <a:srgbClr val="000000">
                      <a:alpha val="43137"/>
                    </a:srgbClr>
                  </a:outerShdw>
                </a:effectLst>
                <a:cs typeface="+mj-cs"/>
              </a:rPr>
              <a:t>‐4</a:t>
            </a:r>
            <a:r>
              <a:rPr lang="pt-BR" sz="2800" dirty="0">
                <a:solidFill>
                  <a:schemeClr val="bg2">
                    <a:lumMod val="10000"/>
                  </a:schemeClr>
                </a:solidFill>
                <a:effectLst>
                  <a:outerShdw blurRad="38100" dist="38100" dir="2700000" algn="tl">
                    <a:srgbClr val="000000">
                      <a:alpha val="43137"/>
                    </a:srgbClr>
                  </a:outerShdw>
                </a:effectLst>
                <a:cs typeface="+mj-cs"/>
              </a:rPr>
              <a:t> → pH = 4</a:t>
            </a:r>
          </a:p>
          <a:p>
            <a:pPr algn="ctr"/>
            <a:r>
              <a:rPr lang="ar-SA" sz="2800" dirty="0">
                <a:solidFill>
                  <a:schemeClr val="bg2">
                    <a:lumMod val="10000"/>
                  </a:schemeClr>
                </a:solidFill>
                <a:effectLst>
                  <a:outerShdw blurRad="38100" dist="38100" dir="2700000" algn="tl">
                    <a:srgbClr val="000000">
                      <a:alpha val="43137"/>
                    </a:srgbClr>
                  </a:outerShdw>
                </a:effectLst>
                <a:cs typeface="+mj-cs"/>
              </a:rPr>
              <a:t>	</a:t>
            </a:r>
            <a:r>
              <a:rPr lang="pt-BR" sz="2800" dirty="0">
                <a:solidFill>
                  <a:schemeClr val="bg2">
                    <a:lumMod val="10000"/>
                  </a:schemeClr>
                </a:solidFill>
                <a:effectLst>
                  <a:outerShdw blurRad="38100" dist="38100" dir="2700000" algn="tl">
                    <a:srgbClr val="000000">
                      <a:alpha val="43137"/>
                    </a:srgbClr>
                  </a:outerShdw>
                </a:effectLst>
                <a:cs typeface="+mj-cs"/>
              </a:rPr>
              <a:t>[H</a:t>
            </a:r>
            <a:r>
              <a:rPr lang="pt-BR" sz="2800" baseline="30000" dirty="0">
                <a:solidFill>
                  <a:schemeClr val="bg2">
                    <a:lumMod val="10000"/>
                  </a:schemeClr>
                </a:solidFill>
                <a:effectLst>
                  <a:outerShdw blurRad="38100" dist="38100" dir="2700000" algn="tl">
                    <a:srgbClr val="000000">
                      <a:alpha val="43137"/>
                    </a:srgbClr>
                  </a:outerShdw>
                </a:effectLst>
                <a:cs typeface="+mj-cs"/>
              </a:rPr>
              <a:t>+</a:t>
            </a:r>
            <a:r>
              <a:rPr lang="pt-BR" sz="2800" dirty="0">
                <a:solidFill>
                  <a:schemeClr val="bg2">
                    <a:lumMod val="10000"/>
                  </a:schemeClr>
                </a:solidFill>
                <a:effectLst>
                  <a:outerShdw blurRad="38100" dist="38100" dir="2700000" algn="tl">
                    <a:srgbClr val="000000">
                      <a:alpha val="43137"/>
                    </a:srgbClr>
                  </a:outerShdw>
                </a:effectLst>
                <a:cs typeface="+mj-cs"/>
              </a:rPr>
              <a:t>] = 10</a:t>
            </a:r>
            <a:r>
              <a:rPr lang="pt-BR" sz="2800" baseline="30000" dirty="0">
                <a:solidFill>
                  <a:schemeClr val="bg2">
                    <a:lumMod val="10000"/>
                  </a:schemeClr>
                </a:solidFill>
                <a:effectLst>
                  <a:outerShdw blurRad="38100" dist="38100" dir="2700000" algn="tl">
                    <a:srgbClr val="000000">
                      <a:alpha val="43137"/>
                    </a:srgbClr>
                  </a:outerShdw>
                </a:effectLst>
                <a:cs typeface="+mj-cs"/>
              </a:rPr>
              <a:t>‐</a:t>
            </a:r>
            <a:r>
              <a:rPr lang="en-US" sz="2800" baseline="30000" dirty="0">
                <a:solidFill>
                  <a:schemeClr val="bg2">
                    <a:lumMod val="10000"/>
                  </a:schemeClr>
                </a:solidFill>
                <a:effectLst>
                  <a:outerShdw blurRad="38100" dist="38100" dir="2700000" algn="tl">
                    <a:srgbClr val="000000">
                      <a:alpha val="43137"/>
                    </a:srgbClr>
                  </a:outerShdw>
                </a:effectLst>
                <a:cs typeface="+mj-cs"/>
              </a:rPr>
              <a:t>7</a:t>
            </a:r>
            <a:r>
              <a:rPr lang="pt-BR" sz="2800" dirty="0">
                <a:solidFill>
                  <a:schemeClr val="bg2">
                    <a:lumMod val="10000"/>
                  </a:schemeClr>
                </a:solidFill>
                <a:effectLst>
                  <a:outerShdw blurRad="38100" dist="38100" dir="2700000" algn="tl">
                    <a:srgbClr val="000000">
                      <a:alpha val="43137"/>
                    </a:srgbClr>
                  </a:outerShdw>
                </a:effectLst>
                <a:cs typeface="+mj-cs"/>
              </a:rPr>
              <a:t> → pH = 7</a:t>
            </a:r>
          </a:p>
          <a:p>
            <a:pPr algn="ctr"/>
            <a:r>
              <a:rPr lang="ar-SA" sz="2800" dirty="0">
                <a:solidFill>
                  <a:schemeClr val="bg2">
                    <a:lumMod val="10000"/>
                  </a:schemeClr>
                </a:solidFill>
                <a:effectLst>
                  <a:outerShdw blurRad="38100" dist="38100" dir="2700000" algn="tl">
                    <a:srgbClr val="000000">
                      <a:alpha val="43137"/>
                    </a:srgbClr>
                  </a:outerShdw>
                </a:effectLst>
                <a:cs typeface="+mj-cs"/>
              </a:rPr>
              <a:t>	</a:t>
            </a:r>
            <a:r>
              <a:rPr lang="pt-BR" sz="2800" dirty="0">
                <a:solidFill>
                  <a:schemeClr val="bg2">
                    <a:lumMod val="10000"/>
                  </a:schemeClr>
                </a:solidFill>
                <a:effectLst>
                  <a:outerShdw blurRad="38100" dist="38100" dir="2700000" algn="tl">
                    <a:srgbClr val="000000">
                      <a:alpha val="43137"/>
                    </a:srgbClr>
                  </a:outerShdw>
                </a:effectLst>
                <a:cs typeface="+mj-cs"/>
              </a:rPr>
              <a:t>[H</a:t>
            </a:r>
            <a:r>
              <a:rPr lang="pt-BR" sz="2800" baseline="30000" dirty="0">
                <a:solidFill>
                  <a:schemeClr val="bg2">
                    <a:lumMod val="10000"/>
                  </a:schemeClr>
                </a:solidFill>
                <a:effectLst>
                  <a:outerShdw blurRad="38100" dist="38100" dir="2700000" algn="tl">
                    <a:srgbClr val="000000">
                      <a:alpha val="43137"/>
                    </a:srgbClr>
                  </a:outerShdw>
                </a:effectLst>
                <a:cs typeface="+mj-cs"/>
              </a:rPr>
              <a:t>+</a:t>
            </a:r>
            <a:r>
              <a:rPr lang="pt-BR" sz="2800" dirty="0">
                <a:solidFill>
                  <a:schemeClr val="bg2">
                    <a:lumMod val="10000"/>
                  </a:schemeClr>
                </a:solidFill>
                <a:effectLst>
                  <a:outerShdw blurRad="38100" dist="38100" dir="2700000" algn="tl">
                    <a:srgbClr val="000000">
                      <a:alpha val="43137"/>
                    </a:srgbClr>
                  </a:outerShdw>
                </a:effectLst>
                <a:cs typeface="+mj-cs"/>
              </a:rPr>
              <a:t>] = 10</a:t>
            </a:r>
            <a:r>
              <a:rPr lang="pt-BR" sz="2800" baseline="30000" dirty="0">
                <a:solidFill>
                  <a:schemeClr val="bg2">
                    <a:lumMod val="10000"/>
                  </a:schemeClr>
                </a:solidFill>
                <a:effectLst>
                  <a:outerShdw blurRad="38100" dist="38100" dir="2700000" algn="tl">
                    <a:srgbClr val="000000">
                      <a:alpha val="43137"/>
                    </a:srgbClr>
                  </a:outerShdw>
                </a:effectLst>
                <a:cs typeface="+mj-cs"/>
              </a:rPr>
              <a:t>‐9</a:t>
            </a:r>
            <a:r>
              <a:rPr lang="pt-BR" sz="2800" dirty="0">
                <a:solidFill>
                  <a:schemeClr val="bg2">
                    <a:lumMod val="10000"/>
                  </a:schemeClr>
                </a:solidFill>
                <a:effectLst>
                  <a:outerShdw blurRad="38100" dist="38100" dir="2700000" algn="tl">
                    <a:srgbClr val="000000">
                      <a:alpha val="43137"/>
                    </a:srgbClr>
                  </a:outerShdw>
                </a:effectLst>
                <a:cs typeface="+mj-cs"/>
              </a:rPr>
              <a:t> → pH = 9</a:t>
            </a:r>
            <a:endParaRPr lang="en-US" sz="2800" dirty="0">
              <a:solidFill>
                <a:schemeClr val="bg2">
                  <a:lumMod val="10000"/>
                </a:schemeClr>
              </a:solidFill>
              <a:effectLst>
                <a:outerShdw blurRad="38100" dist="38100" dir="2700000" algn="tl">
                  <a:srgbClr val="000000">
                    <a:alpha val="43137"/>
                  </a:srgbClr>
                </a:outerShdw>
              </a:effectLst>
              <a:cs typeface="+mj-cs"/>
            </a:endParaRPr>
          </a:p>
        </p:txBody>
      </p:sp>
      <p:pic>
        <p:nvPicPr>
          <p:cNvPr id="6" name="Picture 5"/>
          <p:cNvPicPr>
            <a:picLocks noChangeAspect="1"/>
          </p:cNvPicPr>
          <p:nvPr/>
        </p:nvPicPr>
        <p:blipFill>
          <a:blip r:embed="rId2"/>
          <a:stretch>
            <a:fillRect/>
          </a:stretch>
        </p:blipFill>
        <p:spPr>
          <a:xfrm>
            <a:off x="2311146" y="2847156"/>
            <a:ext cx="7696200" cy="2847975"/>
          </a:xfrm>
          <a:prstGeom prst="rect">
            <a:avLst/>
          </a:prstGeom>
        </p:spPr>
      </p:pic>
    </p:spTree>
    <p:extLst>
      <p:ext uri="{BB962C8B-B14F-4D97-AF65-F5344CB8AC3E}">
        <p14:creationId xmlns:p14="http://schemas.microsoft.com/office/powerpoint/2010/main" val="23455071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1036</Words>
  <Application>Microsoft Office PowerPoint</Application>
  <PresentationFormat>Widescreen</PresentationFormat>
  <Paragraphs>148</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Arial Rounded MT Bold</vt:lpstr>
      <vt:lpstr>Calibri</vt:lpstr>
      <vt:lpstr>Calibri Light</vt:lpstr>
      <vt:lpstr>Simplified Arabic</vt:lpstr>
      <vt:lpstr>Times New Roman</vt:lpstr>
      <vt:lpstr>Office Theme</vt:lpstr>
      <vt:lpstr>المسامية وعلاقتها بالتهوية</vt:lpstr>
      <vt:lpstr>المسامية وعلاقتها بالتهوية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المسامية وعلاقتها بالتهوية</dc:title>
  <dc:creator>maha abanomai</dc:creator>
  <cp:lastModifiedBy>maha abanomai</cp:lastModifiedBy>
  <cp:revision>2</cp:revision>
  <dcterms:created xsi:type="dcterms:W3CDTF">2024-02-17T19:49:16Z</dcterms:created>
  <dcterms:modified xsi:type="dcterms:W3CDTF">2024-02-17T19:20:34Z</dcterms:modified>
</cp:coreProperties>
</file>