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90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22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7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5" y="1346948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5" y="4282764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5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9646373" y="4107023"/>
            <a:ext cx="12192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4400" b="1" cap="none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59041" y="4227195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AF90A6A5-4BBC-4C8D-9850-BB817983DEE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Date Placeholder 6"/>
          <p:cNvSpPr>
            <a:spLocks noGrp="1"/>
          </p:cNvSpPr>
          <p:nvPr>
            <p:ph type="dt" sz="half" idx="10"/>
          </p:nvPr>
        </p:nvSpPr>
        <p:spPr>
          <a:xfrm>
            <a:off x="10185208" y="6504904"/>
            <a:ext cx="1092392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fld id="{FFEBD985-36F6-4903-B7A4-4C7378439FF4}" type="datetime1">
              <a:rPr lang="en-US" smtClean="0"/>
              <a:t>1/19/2024</a:t>
            </a:fld>
            <a:endParaRPr lang="en-US"/>
          </a:p>
        </p:txBody>
      </p:sp>
      <p:sp>
        <p:nvSpPr>
          <p:cNvPr id="1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6"/>
            <a:ext cx="1482811" cy="365125"/>
          </a:xfrm>
        </p:spPr>
        <p:txBody>
          <a:bodyPr/>
          <a:lstStyle>
            <a:lvl1pPr>
              <a:defRPr sz="120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defRPr>
            </a:lvl1pPr>
          </a:lstStyle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28301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4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88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841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1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4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2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32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833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47283-9C6E-4845-B120-3270BB28C5AE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54257-7D6D-4F0B-B4FC-706C6DE3F2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90678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524000" y="1844341"/>
            <a:ext cx="9067800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الماء كعامل بيئي 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115000"/>
              </a:lnSpc>
            </a:pPr>
            <a:endParaRPr lang="ar-SA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791639" y="2806433"/>
            <a:ext cx="6066469" cy="1224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Water as an Ecological Factor</a:t>
            </a:r>
          </a:p>
          <a:p>
            <a:pPr lvl="0" algn="r">
              <a:lnSpc>
                <a:spcPct val="115000"/>
              </a:lnSpc>
            </a:pP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A381-86EE-41AA-8297-E38E0117749D}" type="datetime1">
              <a:rPr lang="en-US" smtClean="0"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Saud </a:t>
            </a:r>
            <a:r>
              <a:rPr lang="en-US" dirty="0" err="1"/>
              <a:t>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4233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440" y="374392"/>
            <a:ext cx="8763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endParaRPr lang="ar-SA" sz="20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الضباب والسحاب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يتشابهان من حيث تكوينهما من قطرات الماء أو أحيانًا من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بلورات الثلج الصغيرة جدا، ولكنهما يختلفان من حيث الموضع:</a:t>
            </a:r>
          </a:p>
          <a:p>
            <a:pPr lvl="0" algn="just" rtl="1">
              <a:lnSpc>
                <a:spcPct val="115000"/>
              </a:lnSpc>
            </a:pPr>
            <a:endParaRPr lang="ar-SA" sz="16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إذ يتكون السحاب نتيجة لبرودة الهواء في طبقات الجو العليا ولذلك يكون بعيدا عن سطح الأرض.</a:t>
            </a:r>
          </a:p>
          <a:p>
            <a:pPr lvl="0" algn="just" rtl="1">
              <a:lnSpc>
                <a:spcPct val="115000"/>
              </a:lnSpc>
            </a:pPr>
            <a:r>
              <a:rPr lang="ar-SA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أما الضباب فيحدث نتيجة لتبريد الهواء على سطح الأرض أو بالقرب منها ولذلك يبدو عادة ممتدا من سطح الأرض إلى أعلى.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10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A15D-C789-42DF-B536-8B78625953EC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0126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65069" y="-7993"/>
            <a:ext cx="8521931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يتكون الضباب في الحالات الآتية:</a:t>
            </a:r>
            <a:endParaRPr lang="ar-S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عندما يمر هواء دافئ فوق سطح تيار مائي بارد.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عندما يصعد هواء دافئ عبر سطح أرض ترتفع بميل إلى أعلى.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عندما يكون الهواء ساكنًا بالليل وتبرد الأرض نتيجة لفقد الحرارة بالإشعاع.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endParaRPr lang="ar-SA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عند انخفاض درجة الحرارة تتكاثف السحب فتكون قطيرات ماء في شكل أمطار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Rain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أو ثلج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Snow</a:t>
            </a:r>
            <a:r>
              <a:rPr 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أو برد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Hails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 </a:t>
            </a:r>
            <a:endParaRPr lang="ar-SA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يعتبر المطر من الناحية البيئية أهم هذه الصور جميعًا </a:t>
            </a: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البرد قليل السقوط ولذلك فليس له تأثير فعال على ماء التربة </a:t>
            </a: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بينما للثلوج أهمية كبيرة وقد يشكل ذوبانها فيضانات مدمرة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11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62B3D-9DDE-4184-9320-E6D9B6E53ABE}" type="datetime1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400319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59300" y="525888"/>
            <a:ext cx="8627701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أما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الندى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Dew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 فكميته دائمًا قليلة وتأثيره عابر لدرجة أنه لا يكاد يضيف إضافة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تذكر لماء التربة ولكنه حينما يتبخر يساعد على تقليل التبخر من سطح التربة وتقليل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معدل النتح.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  <a:p>
            <a:pPr lvl="0" algn="just" rtl="1">
              <a:lnSpc>
                <a:spcPct val="115000"/>
              </a:lnSpc>
            </a:pPr>
            <a:endParaRPr lang="ar-SA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implified Arabic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وتعتمد كمية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الأمطار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 في منطقة معينة كثيرًا على وضعها الجغرافي من حيث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خطوط العرض،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وتكون إمكانية هطول الأمطار الغزيرة كبيرة في المناطق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الاستوائية وتنخفض في المناطق القطبية لأن الهواء في المناطق القطبية يكون بارداً ومستقراً بدرجة لا تمكنه من أن يحتفظ بكمية كبيرة من بخار الماء.</a:t>
            </a:r>
            <a:endParaRPr lang="en-US" sz="32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Simplified Arab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2224C-E6FC-402C-9518-B7A839A872BF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45899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3596" y="-7993"/>
            <a:ext cx="8462463" cy="593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Arial"/>
              </a:rPr>
              <a:t>فعالية الأمطار</a:t>
            </a:r>
            <a:r>
              <a:rPr lang="en-US" sz="20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Simplified Arabic"/>
              </a:rPr>
              <a:t>Affectivity of Rainfall </a:t>
            </a:r>
            <a:endParaRPr lang="en-US" sz="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ctr" rtl="1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تعتمد النباتات في كل البيئات (عدا تلك التي تنمو قريب من الأنهار والينابيع) في موردها المائي على الماء المترسب.</a:t>
            </a:r>
          </a:p>
          <a:p>
            <a:pPr algn="just" rtl="1">
              <a:lnSpc>
                <a:spcPct val="115000"/>
              </a:lnSpc>
            </a:pPr>
            <a:endParaRPr lang="ar-SA" sz="20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تأخذ النباتات الأرضية حاجتها من الماء عن طريق التربة التي</a:t>
            </a:r>
            <a:r>
              <a:rPr lang="ar-SA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تضرب جذورها فيها، وعلى ذلك فالمياه المترسبة يجب أن تتسرب إلى داخل التربة قبل أن تكون في متناول النباتات.</a:t>
            </a:r>
          </a:p>
          <a:p>
            <a:pPr algn="just" rtl="1">
              <a:lnSpc>
                <a:spcPct val="115000"/>
              </a:lnSpc>
            </a:pPr>
            <a:endParaRPr lang="en-US" sz="11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Arial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Simplified Arabic"/>
              </a:rPr>
              <a:t>المعدلات المجردة للأمطار التي تسجلها أجهزة قياس الأمطار لا تعطي صورة حقيقة لوجود الماء في التربة وبحالة متاحة للامتصاص النباتي.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Simplified Arabic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A89E-9B7B-42E5-8CBF-A37C9EDFB508}" type="datetime1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32030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52474" y="-7993"/>
            <a:ext cx="8434526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  <a:cs typeface="+mj-cs"/>
            </a:endParaRPr>
          </a:p>
          <a:p>
            <a:pPr lvl="0" algn="r">
              <a:lnSpc>
                <a:spcPct val="115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المحتوى المائي للتربة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يختلف من مكان لآخر ويعتمد ذلك على</a:t>
            </a:r>
            <a:r>
              <a:rPr lang="ar-SA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عدة عوامل أهمها: </a:t>
            </a:r>
          </a:p>
          <a:p>
            <a:pPr marL="628650" indent="36195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كمية وطبيعة الأمطار</a:t>
            </a:r>
          </a:p>
          <a:p>
            <a:pPr marL="628650" indent="36195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قدرة النباتات على اعتراض طريق الأمطار </a:t>
            </a:r>
          </a:p>
          <a:p>
            <a:pPr marL="628650" indent="36195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طبيعة سطح و نوع التربة</a:t>
            </a:r>
          </a:p>
          <a:p>
            <a:pPr marL="628650" indent="36195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طبوغرافية وطبيعة</a:t>
            </a:r>
            <a:r>
              <a:rPr lang="en-US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الأرض</a:t>
            </a:r>
          </a:p>
          <a:p>
            <a:pPr marL="628650" indent="36195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درجة الانحدار </a:t>
            </a:r>
          </a:p>
          <a:p>
            <a:pPr marL="628650" indent="361950" algn="just" rtl="1">
              <a:lnSpc>
                <a:spcPct val="115000"/>
              </a:lnSpc>
            </a:pP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- تيارات الهواء تزيد من التبخير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52D79-DE7B-4168-8935-4F79AAA4F427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811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asu.edu/courses/gph111/Hydrology/Water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7" y="1108781"/>
            <a:ext cx="8142923" cy="501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3397B-2270-4F63-BBEB-93C9F06A91C0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sp>
        <p:nvSpPr>
          <p:cNvPr id="15" name="مستطيل 1"/>
          <p:cNvSpPr/>
          <p:nvPr/>
        </p:nvSpPr>
        <p:spPr>
          <a:xfrm>
            <a:off x="3505201" y="63481"/>
            <a:ext cx="4925291" cy="89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32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en-US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Soil Moisture</a:t>
            </a:r>
            <a:r>
              <a:rPr lang="ar-SA" sz="32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رطوبة التربة </a:t>
            </a:r>
          </a:p>
          <a:p>
            <a:pPr lvl="0" algn="r">
              <a:lnSpc>
                <a:spcPct val="115000"/>
              </a:lnSpc>
            </a:pP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0491B5A-D4ED-49A4-B12A-86D1C0D1E3B4}"/>
              </a:ext>
            </a:extLst>
          </p:cNvPr>
          <p:cNvSpPr/>
          <p:nvPr/>
        </p:nvSpPr>
        <p:spPr>
          <a:xfrm>
            <a:off x="1453595" y="4784045"/>
            <a:ext cx="1370887" cy="248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0721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24406" y="623775"/>
            <a:ext cx="8763000" cy="5012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ea typeface="Times New Roman"/>
                <a:cs typeface="+mj-cs"/>
              </a:rPr>
              <a:t> </a:t>
            </a: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الذي لا تستطيع التربة الاحتفاظ به ضد قوى الجاذبية الأرضية والذي يستمر في التسرب حتى يصبح جزءًا من المياه الجوفية يسمى </a:t>
            </a:r>
            <a:r>
              <a:rPr lang="ar-SA" sz="3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بالماء الحر أو ماء الجاذبية الأرضية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Free or gravitational water </a:t>
            </a:r>
            <a:endParaRPr lang="ar-SA" sz="24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algn="just" rtl="1">
              <a:lnSpc>
                <a:spcPct val="115000"/>
              </a:lnSpc>
            </a:pPr>
            <a:endParaRPr lang="ar-SA" sz="32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يسمى الماء الحر المتوفر في طبقة التربة دائمة التشبع الماء الأرضي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Ground water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كما يعرف السطح العلوي لهذه الطبقة باسم </a:t>
            </a:r>
            <a:r>
              <a:rPr lang="ar-SA" sz="3200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«مستوى الماء الأرضي»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Water table </a:t>
            </a:r>
          </a:p>
          <a:p>
            <a:pPr algn="just" rtl="1">
              <a:lnSpc>
                <a:spcPct val="115000"/>
              </a:lnSpc>
            </a:pPr>
            <a:endParaRPr lang="en-US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3505201" y="63481"/>
            <a:ext cx="4925291" cy="89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32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en-US" sz="28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Soil Moisture</a:t>
            </a:r>
            <a:r>
              <a:rPr lang="ar-SA" sz="3200" b="1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رطوبة التربة </a:t>
            </a:r>
          </a:p>
          <a:p>
            <a:pPr lvl="0" algn="r">
              <a:lnSpc>
                <a:spcPct val="115000"/>
              </a:lnSpc>
            </a:pPr>
            <a:endParaRPr lang="en-US" sz="12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16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7386A-518F-44C3-9A7C-F78629F9DDCE}" type="datetime1">
              <a:rPr lang="en-US" smtClean="0"/>
              <a:t>1/19/2024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225170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15093" y="1095303"/>
            <a:ext cx="8801118" cy="4109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وعندما يتوقف تسرب ماء الجاذبية الأرضية تبلغ التربة</a:t>
            </a:r>
          </a:p>
          <a:p>
            <a:pPr lvl="0" algn="ctr" rtl="1">
              <a:lnSpc>
                <a:spcPct val="115000"/>
              </a:lnSpc>
            </a:pP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سعتها الحقلية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Field capacity</a:t>
            </a:r>
            <a:endParaRPr lang="ar-SA" sz="24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ea typeface="Calibri"/>
              <a:cs typeface="+mj-cs"/>
            </a:endParaRPr>
          </a:p>
          <a:p>
            <a:pPr lvl="0" algn="ctr" rtl="1">
              <a:lnSpc>
                <a:spcPct val="115000"/>
              </a:lnSpc>
            </a:pP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lvl="0" algn="ctr" rtl="1">
              <a:lnSpc>
                <a:spcPct val="115000"/>
              </a:lnSpc>
            </a:pPr>
            <a:r>
              <a:rPr lang="en-US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وماء التربة عند سعتها الحقلية هو مجموع؛ </a:t>
            </a:r>
          </a:p>
          <a:p>
            <a:pPr algn="ctr" rtl="1">
              <a:lnSpc>
                <a:spcPct val="115000"/>
              </a:lnSpc>
            </a:pPr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الشعري	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Capillary water</a:t>
            </a: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algn="ctr" rtl="1">
              <a:lnSpc>
                <a:spcPct val="115000"/>
              </a:lnSpc>
            </a:pPr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الإيجروسكوبي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Hygroscopic water </a:t>
            </a:r>
            <a:endParaRPr lang="ar-SA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ctr" rtl="1">
              <a:lnSpc>
                <a:spcPct val="115000"/>
              </a:lnSpc>
            </a:pPr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المتحد	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Combined water</a:t>
            </a:r>
            <a:endParaRPr lang="en-US" sz="20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ctr" rtl="1">
              <a:lnSpc>
                <a:spcPct val="115000"/>
              </a:lnSpc>
            </a:pPr>
            <a:r>
              <a:rPr lang="ar-SA" sz="24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بخار الماء	 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Water </a:t>
            </a:r>
            <a:r>
              <a:rPr lang="en-US" sz="20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vapour</a:t>
            </a:r>
            <a:r>
              <a:rPr lang="en-US" sz="2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  <a:p>
            <a:pPr lvl="0" algn="ctr" rtl="1">
              <a:lnSpc>
                <a:spcPct val="115000"/>
              </a:lnSpc>
            </a:pPr>
            <a:r>
              <a:rPr lang="ar-SA" sz="2400" b="1" dirty="0">
                <a:solidFill>
                  <a:srgbClr val="008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17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19A90-E6FA-419F-BD84-8C7DF0B9269C}" type="datetime1">
              <a:rPr lang="en-US" smtClean="0"/>
              <a:t>1/19/2024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18488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88575" y="570940"/>
            <a:ext cx="829105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الشعري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Capillary water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هو ذلك الجزء من ماء التربة الملتصق بحبيباتها بالقوى</a:t>
            </a:r>
            <a:r>
              <a:rPr lang="ar-SA" sz="11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السطحية والشعرية ويكون على هيئة أغشية أو طبقات رقيقة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Films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تغلف حبيبات التربة.</a:t>
            </a:r>
            <a:endParaRPr lang="en-US" sz="11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+mj-cs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61513" y="2667001"/>
            <a:ext cx="8221377" cy="334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الإيجروسكوبي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Hygroscopic water </a:t>
            </a:r>
            <a:r>
              <a:rPr lang="ar-SA" alt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هو ماء التربة الذي تحتفظ به عندما تجف في الهواء في صورة أغشيه رقيقة جداً و ملتصقة بقوة كبيرة يستحيل على الجذور أن تستفيد منه.</a:t>
            </a:r>
          </a:p>
          <a:p>
            <a:pPr lvl="0" algn="r">
              <a:lnSpc>
                <a:spcPct val="115000"/>
              </a:lnSpc>
            </a:pPr>
            <a:endParaRPr lang="ar-SA" altLang="ar-SA" sz="2400" dirty="0">
              <a:solidFill>
                <a:srgbClr val="17365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  <a:cs typeface="+mj-cs"/>
            </a:endParaRPr>
          </a:p>
          <a:p>
            <a:pPr algn="just" rtl="1">
              <a:lnSpc>
                <a:spcPct val="115000"/>
              </a:lnSpc>
            </a:pPr>
            <a:r>
              <a:rPr lang="ar-SA" altLang="ar-SA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الماء المتحد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Combined water </a:t>
            </a:r>
            <a:r>
              <a:rPr lang="ar-SA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altLang="ar-SA" sz="3200" dirty="0">
                <a:solidFill>
                  <a:srgbClr val="17365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  <a:cs typeface="+mj-cs"/>
              </a:rPr>
              <a:t>هو الماء الذي يدخل في التركيب الكيميائي لحبيات التربة.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18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8C80F-FFC0-4BB6-AF15-8D58608AF893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75621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E98C-74E9-4D2B-850D-CE141F376173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pic>
        <p:nvPicPr>
          <p:cNvPr id="6" name="Picture 4" descr="http://cnx.org/resources/47a08c5ca4b8a9346fe0c81a7a88c696/Figure_20_02_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 t="3917" r="2357" b="3245"/>
          <a:stretch/>
        </p:blipFill>
        <p:spPr bwMode="auto">
          <a:xfrm>
            <a:off x="2080055" y="590737"/>
            <a:ext cx="8171113" cy="5127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5107122" y="3597165"/>
            <a:ext cx="1058488" cy="407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70425" y="2336401"/>
            <a:ext cx="1058488" cy="4073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544690" y="2169148"/>
            <a:ext cx="1629491" cy="4909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6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E98C-74E9-4D2B-850D-CE141F376173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  <p:pic>
        <p:nvPicPr>
          <p:cNvPr id="1026" name="Picture 2" descr="http://motherjones.com/files/images/120410_durack_globalwatercycleschematic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6" y="75618"/>
            <a:ext cx="7490961" cy="641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81826" y="4229285"/>
            <a:ext cx="2092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723900" algn="r" rtl="1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X 10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3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 km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3</a:t>
            </a:r>
            <a:endParaRPr lang="ar-SA" sz="1600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81826" y="1419711"/>
            <a:ext cx="20924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12800" indent="-723900" algn="r" rtl="1"/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X 10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6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 m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3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 s</a:t>
            </a:r>
            <a:r>
              <a:rPr lang="en-US" sz="16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-1</a:t>
            </a:r>
            <a:r>
              <a:rPr lang="en-US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/>
                <a:cs typeface="+mj-cs"/>
              </a:rPr>
              <a:t> </a:t>
            </a:r>
            <a:endParaRPr lang="ar-SA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83781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90678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981200" y="1702204"/>
            <a:ext cx="8241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للماء أهمية كبيرة في حياة الكائنات الحية، ففي عدم وجود الماء تنعدم الحياة (وجعلنا من الماء كل شيء حي)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524000" y="-7993"/>
            <a:ext cx="90678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الماء كعامل بيئي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algn="r">
              <a:lnSpc>
                <a:spcPct val="115000"/>
              </a:lnSpc>
            </a:pPr>
            <a:endParaRPr lang="ar-SA" sz="36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90440" y="467446"/>
            <a:ext cx="5372561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Water as an Ecological Factor</a:t>
            </a:r>
          </a:p>
          <a:p>
            <a:pPr lvl="0" algn="r">
              <a:lnSpc>
                <a:spcPct val="115000"/>
              </a:lnSpc>
            </a:pP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1981200" y="3266182"/>
            <a:ext cx="82416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يعتبر الماء أحد العوامل البيئية الرئيسية المحددة لحياة وتوزيع الكائنات الحية على الكرة الأرضية.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4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5A381-86EE-41AA-8297-E38E0117749D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6607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7993"/>
            <a:ext cx="90678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524000" y="-7993"/>
            <a:ext cx="90678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الماء كعامل بيئي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algn="r">
              <a:lnSpc>
                <a:spcPct val="115000"/>
              </a:lnSpc>
            </a:pPr>
            <a:endParaRPr lang="ar-SA" sz="36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90440" y="467446"/>
            <a:ext cx="5372561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Water as an Ecological Factor</a:t>
            </a:r>
          </a:p>
          <a:p>
            <a:pPr lvl="0" algn="r">
              <a:lnSpc>
                <a:spcPct val="115000"/>
              </a:lnSpc>
            </a:pP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81200" y="1219200"/>
            <a:ext cx="824164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SA" sz="28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أهمية الماء في حياة الكائنات الحية: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أحد مكونات </a:t>
            </a:r>
            <a:r>
              <a:rPr lang="ar-SA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البروتوبلازم</a:t>
            </a:r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(70-95% من الكتلة).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الماء مكوّن أساسيّ في عمليّة البناء الضوئي. 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سائل مذيب ويعتبر الوسط الناقل للغذاء والأملاح. 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المحافظة على الخلايا في حالة امتلاء. 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عمليّة غلق وفتح ثغور أوراق النباتات تحدث بشكل طبيعيّ ومنظّم بفضل الماء. 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للماء دور الماء في تلطيف وحفظ الحرارة داخل أجزاء النباتات. 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يساهم في عملية تكاثر و نموّ النبات. </a:t>
            </a:r>
          </a:p>
          <a:p>
            <a:pPr algn="r"/>
            <a:r>
              <a:rPr lang="ar-S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إنّ معظم الثمار تتكوّن بشكل كبير من الماء ونقصان الماء سيعني ثمار جافّة غير صالحة للاستخدام.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5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9D12-0DA9-4D46-BAD3-BA19CE5603C6}" type="datetime1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8673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-240895"/>
            <a:ext cx="8839200" cy="674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ar-SA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الصور التي يتوفر بها الماء في البيئة:</a:t>
            </a:r>
            <a:endParaRPr lang="en-US" sz="3200" dirty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algn="r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يتوفر الماء في البيئة في ثلاث صور: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algn="r" rtl="1">
              <a:lnSpc>
                <a:spcPct val="115000"/>
              </a:lnSpc>
            </a:pPr>
            <a:r>
              <a:rPr lang="ar-SA" sz="32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1- في صورة بخار ماء غير مرئي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Invisible </a:t>
            </a:r>
            <a:r>
              <a:rPr lang="en-US" sz="2400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vapour</a:t>
            </a:r>
            <a:endParaRPr lang="en-US" sz="24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الرطوبة</a:t>
            </a:r>
            <a:r>
              <a:rPr lang="en-US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humidity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ويمكن الاستدلال عليه بالماء الذي يتكثف على سطح بارد</a:t>
            </a:r>
          </a:p>
          <a:p>
            <a:pPr algn="r" rtl="1">
              <a:lnSpc>
                <a:spcPct val="115000"/>
              </a:lnSpc>
            </a:pPr>
            <a:endParaRPr lang="en-US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algn="r" rtl="1">
              <a:lnSpc>
                <a:spcPct val="115000"/>
              </a:lnSpc>
            </a:pPr>
            <a:r>
              <a:rPr lang="ar-SA" sz="32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2- صورة بخار الماء المرئي 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Visible </a:t>
            </a:r>
            <a:r>
              <a:rPr lang="en-US" sz="2400" dirty="0" err="1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vapour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endParaRPr lang="ar-SA" sz="24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الممثلة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في السحب والضباب 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Clouds and fog</a:t>
            </a:r>
            <a:endParaRPr lang="ar-SA" sz="24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r" rtl="1">
              <a:lnSpc>
                <a:spcPct val="115000"/>
              </a:lnSpc>
            </a:pPr>
            <a:endParaRPr lang="ar-SA" sz="9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r" rtl="1">
              <a:lnSpc>
                <a:spcPct val="115000"/>
              </a:lnSpc>
            </a:pPr>
            <a:r>
              <a:rPr lang="ar-SA" sz="32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3- الماء المترسب على شكل قطرات ماء سائل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كالأمطار 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Rain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أو في </a:t>
            </a:r>
            <a:r>
              <a:rPr lang="ar-SA" sz="3200" u="sng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شكل صلب</a:t>
            </a:r>
            <a:r>
              <a:rPr lang="ar-SA" sz="32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مثل البرد </a:t>
            </a:r>
            <a:r>
              <a:rPr lang="en-US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Hail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والثلج 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Snow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4038601" y="35052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076701" y="39789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25940" y="4572000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 </a:t>
            </a:r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282244" y="51567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419601" y="51567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ar-S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4"/>
          <p:cNvSpPr/>
          <p:nvPr/>
        </p:nvSpPr>
        <p:spPr>
          <a:xfrm>
            <a:off x="1524000" y="-7993"/>
            <a:ext cx="90678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36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الماء كعامل بيئي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  <a:p>
            <a:pPr algn="r">
              <a:lnSpc>
                <a:spcPct val="115000"/>
              </a:lnSpc>
            </a:pPr>
            <a:endParaRPr lang="ar-SA" sz="36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90440" y="467446"/>
            <a:ext cx="5372561" cy="1083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Water as an Ecological Factor</a:t>
            </a:r>
          </a:p>
          <a:p>
            <a:pPr lvl="0" algn="r">
              <a:lnSpc>
                <a:spcPct val="115000"/>
              </a:lnSpc>
            </a:pP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17725-FF8A-46D2-B97E-106EF39D9A19}" type="datetime1">
              <a:rPr lang="en-US" smtClean="0"/>
              <a:t>1/19/2024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65493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0" y="504242"/>
            <a:ext cx="876300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الماء الموجود في صورة بخار غير مرئي </a:t>
            </a:r>
            <a:r>
              <a:rPr lang="en-US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Simplified Arabic"/>
              </a:rPr>
              <a:t>Humidity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يعبر عنها بالرطوبة النسبية.</a:t>
            </a:r>
          </a:p>
          <a:p>
            <a:pPr lvl="0" algn="r" rtl="1">
              <a:lnSpc>
                <a:spcPct val="115000"/>
              </a:lnSpc>
            </a:pPr>
            <a:r>
              <a:rPr lang="ar-SA" sz="24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</a:p>
          <a:p>
            <a:pPr lvl="0" algn="r" rtl="1">
              <a:lnSpc>
                <a:spcPct val="115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الرطوبة النسبية </a:t>
            </a:r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وهي عبارة عن النسبة بين كمية بخار الماء الموجود في الهواء (في وحدة الحجم) عند درجة حرارة معينه وكميته اللازمة لتشبع هذه الوحدة من الحجم تحت ظروف مماثلة.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lvl="0" algn="r" rtl="1">
              <a:lnSpc>
                <a:spcPct val="115000"/>
              </a:lnSpc>
            </a:pPr>
            <a:endParaRPr lang="ar-SA" sz="1600" dirty="0">
              <a:solidFill>
                <a:srgbClr val="1737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lvl="0" algn="r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تتأثر الرطوبة النسبية بعدة عوامل وهي:</a:t>
            </a:r>
          </a:p>
          <a:p>
            <a:pPr lvl="0" algn="r" rtl="1">
              <a:lnSpc>
                <a:spcPct val="115000"/>
              </a:lnSpc>
            </a:pPr>
            <a:r>
              <a:rPr lang="ar-SA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درجة الحرارة 		- الرياح</a:t>
            </a:r>
          </a:p>
          <a:p>
            <a:pPr lvl="0" algn="r" rtl="1">
              <a:lnSpc>
                <a:spcPct val="115000"/>
              </a:lnSpc>
            </a:pPr>
            <a:r>
              <a:rPr lang="ar-SA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الارتفاع 			-التعرض </a:t>
            </a:r>
          </a:p>
          <a:p>
            <a:pPr lvl="0" algn="r" rtl="1">
              <a:lnSpc>
                <a:spcPct val="115000"/>
              </a:lnSpc>
            </a:pPr>
            <a:r>
              <a:rPr lang="ar-SA" sz="32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الغطاء النباتي 		-المحتوى المائي للتربة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057401" y="44441"/>
            <a:ext cx="411480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r>
              <a:rPr lang="en-US" sz="28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Relative humidity</a:t>
            </a:r>
            <a:endParaRPr lang="ar-SA" sz="28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/>
            </a:endParaRPr>
          </a:p>
        </p:txBody>
      </p:sp>
      <p:sp>
        <p:nvSpPr>
          <p:cNvPr id="2" name="مستطيل 1"/>
          <p:cNvSpPr/>
          <p:nvPr/>
        </p:nvSpPr>
        <p:spPr>
          <a:xfrm>
            <a:off x="6305306" y="0"/>
            <a:ext cx="2185214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ar-SA" sz="3200" dirty="0">
                <a:solidFill>
                  <a:srgbClr val="81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/>
              </a:rPr>
              <a:t>الرطوبة النسبية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7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9FD7B-60F4-47CE-A06E-E1F1C3027A5C}" type="datetime1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08250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8567" y="183200"/>
            <a:ext cx="86731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درجة الحرارة العالية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تزيد من قدرة الهواء على حمل بخار الماء، وعليه تعمل على خفض الرطوبة النسبية.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algn="just" rtl="1">
              <a:lnSpc>
                <a:spcPct val="115000"/>
              </a:lnSpc>
            </a:pPr>
            <a:endParaRPr lang="ar-SA" sz="3200" dirty="0">
              <a:solidFill>
                <a:srgbClr val="81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الرياح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الجافة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تقلل من كمية بخار الماء في الهواء وذلك بإزالة الهواء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الرطب المحيط بالنباتات ومزجه بالهواء الجاف، الأمر الذي يخفض الرطوبة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النسبية في الهواء المحيط بالنباتات.</a:t>
            </a:r>
          </a:p>
          <a:p>
            <a:pPr lvl="0" algn="just" rtl="1">
              <a:lnSpc>
                <a:spcPct val="115000"/>
              </a:lnSpc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الغطاء النباتي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يعمل على تقليل تأثير درجة الحرارة والرياح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بالإضافة إلى إمداد الهواء ببخار الماء المنطلق من عملية النتح فإنه يعمل على زيادة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الرطوبة النسبية في الجو.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8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789BD-C47C-4359-A039-EB23737B2796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5181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0255" y="762000"/>
            <a:ext cx="8596745" cy="557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تعتبر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المناطق الساحلية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من المناطق الرطبة بينما تعتبر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المناطق الداخلية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البعيدة عن المسطحات المائية جافة نسبيًا.</a:t>
            </a:r>
          </a:p>
          <a:p>
            <a:pPr algn="just" rtl="1">
              <a:lnSpc>
                <a:spcPct val="115000"/>
              </a:lnSpc>
            </a:pPr>
            <a:endParaRPr lang="ar-S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algn="just" rtl="1">
              <a:lnSpc>
                <a:spcPct val="115000"/>
              </a:lnSpc>
            </a:pP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قد تصل إلى حالة التشبع في الأيام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المطيرة.</a:t>
            </a:r>
          </a:p>
          <a:p>
            <a:pPr algn="just" rtl="1">
              <a:lnSpc>
                <a:spcPct val="115000"/>
              </a:lnSpc>
            </a:pPr>
            <a:endParaRPr lang="ar-S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algn="just" rtl="1">
              <a:lnSpc>
                <a:spcPct val="115000"/>
              </a:lnSpc>
            </a:pP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 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تتقلب الرطوبة النسبية بين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الليل والنهار</a:t>
            </a:r>
            <a:r>
              <a:rPr lang="ar-SA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MT"/>
              </a:rPr>
              <a:t>، تزداد بانخفاض درجة الحرارة ليلاً وتنخفض بارتفاعها نهارا.</a:t>
            </a:r>
          </a:p>
          <a:p>
            <a:pPr algn="just" rtl="1">
              <a:lnSpc>
                <a:spcPct val="115000"/>
              </a:lnSpc>
            </a:pPr>
            <a:endParaRPr lang="ar-SA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MT"/>
            </a:endParaRPr>
          </a:p>
          <a:p>
            <a:pPr lvl="0" algn="just" rtl="1">
              <a:lnSpc>
                <a:spcPct val="115000"/>
              </a:lnSpc>
            </a:pP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وتعتبر الرطوبة النسبية من العوامل البيئية الهامة نظرًا لكونها تؤثر مباشرة</a:t>
            </a:r>
            <a:r>
              <a:rPr lang="ar-S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على معدل عمليتي النتح في النبات والتبخر من سطح </a:t>
            </a:r>
            <a:r>
              <a:rPr lang="ar-SA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التربة</a:t>
            </a:r>
            <a:r>
              <a:rPr lang="ar-SA" sz="3200" dirty="0">
                <a:solidFill>
                  <a:srgbClr val="1737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.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0A6A5-4BBC-4C8D-9850-BB817983DEE0}" type="slidenum">
              <a:rPr lang="en-US" smtClean="0"/>
              <a:t>9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761BF-04E4-4F8A-BE31-E4E23AADFADE}" type="datetime1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Dr. Saud Alamri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6645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1016</Words>
  <Application>Microsoft Office PowerPoint</Application>
  <PresentationFormat>Widescreen</PresentationFormat>
  <Paragraphs>162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Rounded MT Bold</vt:lpstr>
      <vt:lpstr>ArialMT</vt:lpstr>
      <vt:lpstr>Brush Script MT</vt:lpstr>
      <vt:lpstr>Calibri</vt:lpstr>
      <vt:lpstr>Calibri Light</vt:lpstr>
      <vt:lpstr>Simplified Arabic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 abanomai</dc:creator>
  <cp:lastModifiedBy>maha abanomai</cp:lastModifiedBy>
  <cp:revision>10</cp:revision>
  <dcterms:created xsi:type="dcterms:W3CDTF">2024-01-19T11:04:11Z</dcterms:created>
  <dcterms:modified xsi:type="dcterms:W3CDTF">2024-01-19T11:19:24Z</dcterms:modified>
</cp:coreProperties>
</file>