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97E7-661D-4B64-BF12-04CE135EF3E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6B31-FCAD-46CA-B980-E8E7DA6C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826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97E7-661D-4B64-BF12-04CE135EF3E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6B31-FCAD-46CA-B980-E8E7DA6C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860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97E7-661D-4B64-BF12-04CE135EF3E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6B31-FCAD-46CA-B980-E8E7DA6C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695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5" y="1346948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5" y="4282764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5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9646373" y="4107023"/>
            <a:ext cx="12192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4400" b="1" cap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59041" y="4227195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AF90A6A5-4BBC-4C8D-9850-BB817983DEE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0"/>
          </p:nvPr>
        </p:nvSpPr>
        <p:spPr>
          <a:xfrm>
            <a:off x="10185208" y="6504904"/>
            <a:ext cx="1092392" cy="365125"/>
          </a:xfrm>
        </p:spPr>
        <p:txBody>
          <a:bodyPr/>
          <a:lstStyle>
            <a:lvl1pPr>
              <a:defRPr sz="1200">
                <a:solidFill>
                  <a:schemeClr val="accent1">
                    <a:lumMod val="75000"/>
                  </a:schemeClr>
                </a:solidFill>
                <a:latin typeface="Brush Script MT" panose="03060802040406070304" pitchFamily="66" charset="0"/>
              </a:defRPr>
            </a:lvl1pPr>
          </a:lstStyle>
          <a:p>
            <a:fld id="{FFEBD985-36F6-4903-B7A4-4C7378439FF4}" type="datetime1">
              <a:rPr lang="en-US" smtClean="0"/>
              <a:t>2/9/2024</a:t>
            </a:fld>
            <a:endParaRPr lang="en-US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2876"/>
            <a:ext cx="1482811" cy="365125"/>
          </a:xfrm>
        </p:spPr>
        <p:txBody>
          <a:bodyPr/>
          <a:lstStyle>
            <a:lvl1pPr>
              <a:defRPr sz="1200">
                <a:solidFill>
                  <a:schemeClr val="accent1">
                    <a:lumMod val="75000"/>
                  </a:schemeClr>
                </a:solidFill>
                <a:latin typeface="Brush Script MT" panose="03060802040406070304" pitchFamily="66" charset="0"/>
              </a:defRPr>
            </a:lvl1pPr>
          </a:lstStyle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491637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97E7-661D-4B64-BF12-04CE135EF3E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6B31-FCAD-46CA-B980-E8E7DA6C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640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97E7-661D-4B64-BF12-04CE135EF3E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6B31-FCAD-46CA-B980-E8E7DA6C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152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97E7-661D-4B64-BF12-04CE135EF3E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6B31-FCAD-46CA-B980-E8E7DA6C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678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97E7-661D-4B64-BF12-04CE135EF3E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6B31-FCAD-46CA-B980-E8E7DA6C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517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97E7-661D-4B64-BF12-04CE135EF3E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6B31-FCAD-46CA-B980-E8E7DA6C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714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97E7-661D-4B64-BF12-04CE135EF3E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6B31-FCAD-46CA-B980-E8E7DA6C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493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97E7-661D-4B64-BF12-04CE135EF3E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6B31-FCAD-46CA-B980-E8E7DA6C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317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97E7-661D-4B64-BF12-04CE135EF3E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6B31-FCAD-46CA-B980-E8E7DA6C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135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A97E7-661D-4B64-BF12-04CE135EF3E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56B31-FCAD-46CA-B980-E8E7DA6C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0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/>
              <a:t> عوامل التربة</a:t>
            </a:r>
            <a:br>
              <a:rPr lang="ar-SA" dirty="0"/>
            </a:br>
            <a:r>
              <a:rPr lang="en-US" dirty="0"/>
              <a:t>Soil ( Edaphic Factors)</a:t>
            </a:r>
            <a:br>
              <a:rPr lang="en-US" dirty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CAA6-16C3-410C-8001-CEBCDCD74788}" type="datetime1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963490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10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A2DF3-E458-4BE9-AA21-A471215AD457}" type="datetime1">
              <a:rPr lang="en-US" smtClean="0"/>
              <a:t>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28600"/>
            <a:ext cx="8015288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EFCA0"/>
                </a:solidFill>
              </a14:hiddenFill>
            </a:ext>
          </a:extLst>
        </p:spPr>
        <p:txBody>
          <a:bodyPr>
            <a:normAutofit/>
          </a:bodyPr>
          <a:lstStyle/>
          <a:p>
            <a:pPr algn="r"/>
            <a:r>
              <a:rPr lang="ar-SA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مكونات التربة </a:t>
            </a:r>
            <a:r>
              <a:rPr lang="ar-SA" altLang="en-US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ثالثاً:</a:t>
            </a:r>
            <a:r>
              <a:rPr lang="ar-SA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altLang="en-US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ماء التربة</a:t>
            </a:r>
            <a:endParaRPr lang="en-US" altLang="en-US" sz="4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17" name="Picture 3" descr="soil_breakdow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263" y="937842"/>
            <a:ext cx="3180626" cy="172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4"/>
          <p:cNvSpPr txBox="1">
            <a:spLocks noChangeArrowheads="1"/>
          </p:cNvSpPr>
          <p:nvPr/>
        </p:nvSpPr>
        <p:spPr>
          <a:xfrm>
            <a:off x="2322576" y="2073275"/>
            <a:ext cx="7924800" cy="441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altLang="en-US" sz="28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الماء هو المذيب الأول بين المذيبات.</a:t>
            </a:r>
          </a:p>
          <a:p>
            <a:pPr algn="r" rtl="1"/>
            <a:r>
              <a:rPr lang="ar-SA" altLang="en-US" sz="28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الماء هو الناقل الرئيسي خلال وبين أنظمة التربة.</a:t>
            </a:r>
          </a:p>
          <a:p>
            <a:pPr algn="r" rtl="1"/>
            <a:r>
              <a:rPr lang="ar-SA" altLang="en-US" sz="28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الماء متطلب أساسي في جميع مناشط الحياة.</a:t>
            </a:r>
          </a:p>
          <a:p>
            <a:pPr algn="r" rtl="1"/>
            <a:r>
              <a:rPr lang="ar-SA" altLang="en-US" sz="28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يشارك في الدورات الجيوكيميائية عن طريق:</a:t>
            </a:r>
          </a:p>
          <a:p>
            <a:pPr lvl="1" algn="r" rtl="1"/>
            <a:r>
              <a:rPr lang="ar-SA" altLang="en-US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التجوية.</a:t>
            </a:r>
          </a:p>
          <a:p>
            <a:pPr lvl="1" algn="r" rtl="1"/>
            <a:r>
              <a:rPr lang="ar-SA" altLang="en-US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غسيل المواد إلى المياه الجوفية.</a:t>
            </a:r>
          </a:p>
          <a:p>
            <a:pPr lvl="1" algn="r" rtl="1"/>
            <a:r>
              <a:rPr lang="ar-SA" altLang="en-US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نقل الأيونات والحبيبات خلال قطاع التربة.</a:t>
            </a:r>
          </a:p>
          <a:p>
            <a:pPr algn="r" rtl="1"/>
            <a:r>
              <a:rPr lang="ar-SA" altLang="en-US" sz="28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النباتات والكائنات الأخرى تغير حالة الذوائب في الماء المتسرب إلى التربة.</a:t>
            </a:r>
            <a:endParaRPr lang="en-US" altLang="en-US" sz="28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9" name="AutoShape 5"/>
          <p:cNvSpPr>
            <a:spLocks noChangeArrowheads="1"/>
          </p:cNvSpPr>
          <p:nvPr/>
        </p:nvSpPr>
        <p:spPr bwMode="auto">
          <a:xfrm rot="17404204">
            <a:off x="665345" y="1827352"/>
            <a:ext cx="719138" cy="144462"/>
          </a:xfrm>
          <a:prstGeom prst="rightArrow">
            <a:avLst>
              <a:gd name="adj1" fmla="val 50000"/>
              <a:gd name="adj2" fmla="val 124451"/>
            </a:avLst>
          </a:prstGeom>
          <a:solidFill>
            <a:srgbClr val="3508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88478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11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EAC0-F5B9-4B45-B2F1-99FD7BEA49A9}" type="datetime1">
              <a:rPr lang="en-US" smtClean="0"/>
              <a:t>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28600"/>
            <a:ext cx="8015288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EFCA0"/>
                </a:solidFill>
              </a14:hiddenFill>
            </a:ext>
          </a:extLst>
        </p:spPr>
        <p:txBody>
          <a:bodyPr>
            <a:normAutofit/>
          </a:bodyPr>
          <a:lstStyle/>
          <a:p>
            <a:pPr algn="r"/>
            <a:r>
              <a:rPr lang="ar-SA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مكونات التربة </a:t>
            </a:r>
            <a:r>
              <a:rPr lang="ar-SA" altLang="en-US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رابعاً:</a:t>
            </a:r>
            <a:r>
              <a:rPr lang="ar-SA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altLang="en-US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هواء التربة</a:t>
            </a:r>
            <a:endParaRPr lang="en-US" altLang="en-US" sz="4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8" name="Picture 3" descr="soil_breakdow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932" y="1562764"/>
            <a:ext cx="3137614" cy="1698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2207419" y="3222345"/>
            <a:ext cx="7924800" cy="281043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altLang="en-US" sz="28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يشغل هواء التربة المسامات</a:t>
            </a:r>
            <a:r>
              <a:rPr lang="en-US" altLang="en-US" sz="28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altLang="en-US" sz="28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”الفراغات“.</a:t>
            </a:r>
          </a:p>
          <a:p>
            <a:pPr algn="r" rtl="1"/>
            <a:r>
              <a:rPr lang="ar-SA" altLang="en-US" sz="28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تركيب هواء التربة يختلف عن الهواء الجوي.</a:t>
            </a:r>
          </a:p>
          <a:p>
            <a:pPr algn="r" rtl="1"/>
            <a:r>
              <a:rPr lang="ar-SA" altLang="en-US" sz="28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يتأثر هواء التربة بالنشاط الحيوي لجذور النبات وميكروبات التربة.</a:t>
            </a:r>
          </a:p>
          <a:p>
            <a:pPr algn="r" rtl="1"/>
            <a:r>
              <a:rPr lang="ar-SA" altLang="en-US" sz="28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يتأثر هواء التربة بالمحتوى المائي في التربة.</a:t>
            </a:r>
            <a:endParaRPr lang="en-US" altLang="en-US" sz="28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1847850" y="1700213"/>
            <a:ext cx="719138" cy="144462"/>
          </a:xfrm>
          <a:prstGeom prst="rightArrow">
            <a:avLst>
              <a:gd name="adj1" fmla="val 50000"/>
              <a:gd name="adj2" fmla="val 124451"/>
            </a:avLst>
          </a:prstGeom>
          <a:solidFill>
            <a:srgbClr val="3508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98750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66900" y="1083250"/>
            <a:ext cx="8458200" cy="214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</a:pPr>
            <a:r>
              <a:rPr lang="ar-SA" sz="28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التركيب مصطلح يعبر عن </a:t>
            </a:r>
            <a:r>
              <a:rPr lang="ar-SA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طريقة ترتيب الحبيبات المنفردة </a:t>
            </a:r>
            <a:r>
              <a:rPr lang="ar-SA" sz="28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( كما في الأراضي الرملية الخشنة ) أو </a:t>
            </a:r>
            <a:r>
              <a:rPr lang="ar-SA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مجموعات الحبيبات </a:t>
            </a:r>
            <a:r>
              <a:rPr lang="ar-SA" sz="28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(كما في الأراضي الغرينية والطينية ) التي تتكون منها التربة. </a:t>
            </a:r>
            <a:endParaRPr lang="en-US" sz="28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>
              <a:lnSpc>
                <a:spcPct val="115000"/>
              </a:lnSpc>
            </a:pPr>
            <a:endParaRPr lang="en-US" sz="32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662556" y="132727"/>
            <a:ext cx="479068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</a:pPr>
            <a:r>
              <a:rPr lang="ar-SA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تركيب التربة </a:t>
            </a:r>
            <a:r>
              <a:rPr lang="en-US" sz="28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Soil Structure</a:t>
            </a:r>
            <a:endParaRPr lang="en-US" sz="1100" dirty="0">
              <a:solidFill>
                <a:srgbClr val="2929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8" name="Rectangle 4"/>
          <p:cNvSpPr/>
          <p:nvPr/>
        </p:nvSpPr>
        <p:spPr>
          <a:xfrm>
            <a:off x="1828800" y="3505201"/>
            <a:ext cx="8458200" cy="2257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</a:pPr>
            <a:r>
              <a:rPr lang="ar-SA" sz="28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التربة ليست مجرد خليط طبيعي للأجزاء التي تتكون فيها، فالحبيبات في الأراضي الثقيلة ومتوسطة القوام مترابطة بإحكام في مجاميع تلتحم فيها بتأثير </a:t>
            </a:r>
            <a:r>
              <a:rPr lang="ar-SA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المواد الغروية </a:t>
            </a:r>
            <a:r>
              <a:rPr lang="ar-SA" sz="28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التي إما أن تكون غرويات عضوية ( الدبال ) أو غير عضوية ( حبيبات الطين الدقيقة )</a:t>
            </a:r>
            <a:endParaRPr lang="en-US" sz="28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>
              <a:lnSpc>
                <a:spcPct val="115000"/>
              </a:lnSpc>
            </a:pP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77C0-06FF-4EB1-B50B-3C8B18384EC2}" type="datetime1">
              <a:rPr lang="en-US" smtClean="0"/>
              <a:t>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614925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/>
          <p:nvPr/>
        </p:nvSpPr>
        <p:spPr>
          <a:xfrm>
            <a:off x="1714500" y="1343798"/>
            <a:ext cx="8686800" cy="4239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</a:pPr>
            <a:r>
              <a:rPr lang="ar-SA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الأراضي ذات الحبيبات المنفردة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– وهي التي تؤدي فيها الحبيبات وظائفها</a:t>
            </a:r>
            <a:r>
              <a:rPr lang="ar-S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مستقلة عن بعضها البعض- تعتبر </a:t>
            </a:r>
            <a:r>
              <a:rPr lang="ar-SA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بسيطة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نسبيا، وتوجد هذه الأراضي في المواضع التي لا يوجد بها القدر الكافي من الغرويات الملصقة، كالأراضي الرملية.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</a:pPr>
            <a:endParaRPr lang="ar-SA" sz="2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just" rtl="1">
              <a:lnSpc>
                <a:spcPct val="115000"/>
              </a:lnSpc>
            </a:pPr>
            <a:r>
              <a:rPr lang="ar-SA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التربة الطينية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ذات تركيب </a:t>
            </a:r>
            <a:r>
              <a:rPr lang="ar-SA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معقد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غاية التعقيد لأن حبيباتها أو مجاميع الحبيبات بها</a:t>
            </a:r>
            <a:r>
              <a:rPr lang="ar-S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تلتصق معًا بواسطة مواد غروية ناشئة عن أدق حبيبات الطين ومن الدبال.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</a:pP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2716-D0D4-4D02-8828-763C9C175DC6}" type="datetime1">
              <a:rPr lang="en-US" smtClean="0"/>
              <a:t>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9" name="مستطيل 5"/>
          <p:cNvSpPr/>
          <p:nvPr/>
        </p:nvSpPr>
        <p:spPr>
          <a:xfrm>
            <a:off x="3662556" y="132727"/>
            <a:ext cx="479068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</a:pPr>
            <a:r>
              <a:rPr lang="ar-SA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تركيب التربة </a:t>
            </a:r>
            <a:r>
              <a:rPr lang="en-US" sz="28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Soil Structure</a:t>
            </a:r>
            <a:endParaRPr lang="en-US" sz="1100" dirty="0">
              <a:solidFill>
                <a:srgbClr val="2929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72166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24406" y="195524"/>
            <a:ext cx="8763000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</a:pPr>
            <a:r>
              <a:rPr lang="ar-SA" sz="28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ويترتب على وجود فيض من الحبيبات الدقيقة أن يصغر حجم الفراغات البينية أو الثقوب التي بالتربة حتى لا يعود الماء والهواء قادرين على التحرك فيها بحرية.</a:t>
            </a:r>
          </a:p>
          <a:p>
            <a:pPr algn="r" rtl="1">
              <a:lnSpc>
                <a:spcPct val="115000"/>
              </a:lnSpc>
            </a:pPr>
            <a:endParaRPr lang="en-US" sz="28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>
              <a:lnSpc>
                <a:spcPct val="115000"/>
              </a:lnSpc>
            </a:pPr>
            <a:r>
              <a:rPr lang="ar-SA" sz="28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مثل هذه الأرضي تغرق بسهولة، وعندما تجف تشقق تشققًا شديدًا غائرًا يؤدي إلى الإضرار بجذور النباتات.</a:t>
            </a:r>
          </a:p>
          <a:p>
            <a:pPr algn="r">
              <a:lnSpc>
                <a:spcPct val="115000"/>
              </a:lnSpc>
            </a:pPr>
            <a:endParaRPr lang="ar-SA" sz="28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3494088" algn="r">
              <a:lnSpc>
                <a:spcPct val="115000"/>
              </a:lnSpc>
            </a:pPr>
            <a:r>
              <a:rPr lang="ar-SA" sz="28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في أثناء الجفاف يكون تحرك الماء في مثل هذه التربة الطينية بطيئًا جدًا، وقد لا تستطيع النباتات أن تحصل على احتياجاتها الضرورية بالسرعة اللازمة.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FD838-3FE6-48A4-A78D-398B01EB55AA}" type="datetime1">
              <a:rPr lang="en-US" smtClean="0"/>
              <a:t>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pic>
        <p:nvPicPr>
          <p:cNvPr id="2050" name="Picture 2" descr="http://www.dfp.co.uk/img/userfiles/images/Subsidence%2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58" y="2967052"/>
            <a:ext cx="2111124" cy="1721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3166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24406" y="398929"/>
            <a:ext cx="87630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</a:pP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التربة الصفراء الخصبة تمثل التربة ذات </a:t>
            </a:r>
            <a:r>
              <a:rPr lang="ar-SA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التركيب الممتاز،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وذلك لأن بعض حبيباتها كبيرة وتؤدي وظائفها منفردة، بينما تكوّن الأصغر منها حجما أنوية تتجمع حولها أدق الحبيبات مكونة مجاميع الحبيبات </a:t>
            </a:r>
            <a:r>
              <a:rPr lang="en-US" sz="24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Simplified Arabic" panose="02020603050405020304" pitchFamily="18" charset="-78"/>
              </a:rPr>
              <a:t>crumbs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وهي عملية تعرف </a:t>
            </a:r>
            <a:r>
              <a:rPr lang="ar-SA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بالتخثر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وتجعل التربة أكثر مسامية. </a:t>
            </a:r>
          </a:p>
          <a:p>
            <a:pPr algn="just" rtl="1">
              <a:lnSpc>
                <a:spcPct val="115000"/>
              </a:lnSpc>
            </a:pPr>
            <a:endParaRPr lang="ar-SA" sz="2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>
              <a:lnSpc>
                <a:spcPct val="115000"/>
              </a:lnSpc>
            </a:pP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زيادة نسبة الحبيبات الدقيقة بالتربة تعوق إلى حد ما تحرك الماء والهواء</a:t>
            </a:r>
            <a:r>
              <a:rPr lang="ar-S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كليهما، ولذلك فإن </a:t>
            </a:r>
            <a:r>
              <a:rPr lang="ar-SA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الأراضي الصفراء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تتميز </a:t>
            </a:r>
            <a:r>
              <a:rPr lang="ar-SA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بمحتوى مائي أعلى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وأكثر انتظامًا من</a:t>
            </a:r>
            <a:r>
              <a:rPr lang="ar-S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الأراضي الرملية وأكثر أنواع التربة ملاءمة للنبات هي تلك المعروفة بالتربة</a:t>
            </a:r>
            <a:r>
              <a:rPr lang="ar-S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الزراعية الجيدة، وهي التي تتركب من حبيبات دقيقة ولكن في مجاميع. مثل تلك</a:t>
            </a:r>
            <a:r>
              <a:rPr lang="ar-S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التربة لا بد أن تكون ذات تركيب تجمعي ثابت لا يغيره الماء.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ea typeface="Calibri"/>
              <a:cs typeface="Simplified Arabic" panose="02020603050405020304" pitchFamily="18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15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6F8D-BEAD-43E6-AA2D-7B2B545AA0B6}" type="datetime1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056226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96631" y="706885"/>
            <a:ext cx="8686800" cy="4535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</a:pPr>
            <a:r>
              <a:rPr lang="ar-S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ea typeface="Times New Roman"/>
                <a:cs typeface="Simplified Arabic" panose="02020603050405020304" pitchFamily="18" charset="-78"/>
              </a:rPr>
              <a:t> </a:t>
            </a:r>
            <a:r>
              <a:rPr lang="ar-SA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تركيب التربة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هو الذي يحدد </a:t>
            </a:r>
            <a:r>
              <a:rPr lang="ar-SA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مساميتها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إلى حد بعيد، وتؤثر المسامية بدورها على </a:t>
            </a:r>
            <a:r>
              <a:rPr lang="ar-SA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امتصاص الماء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وبالتالي على </a:t>
            </a:r>
            <a:r>
              <a:rPr lang="ar-SA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الانسياب السطحي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وما يترتب عليه من</a:t>
            </a:r>
            <a:r>
              <a:rPr lang="ar-S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انجراف التربة.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</a:p>
          <a:p>
            <a:pPr algn="just" rtl="1">
              <a:lnSpc>
                <a:spcPct val="115000"/>
              </a:lnSpc>
            </a:pPr>
            <a:endParaRPr lang="ar-SA" sz="2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>
              <a:lnSpc>
                <a:spcPct val="115000"/>
              </a:lnSpc>
            </a:pPr>
            <a:r>
              <a:rPr lang="ar-S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لتركيب التربة تأثير واضح على مدى تأثر التربة </a:t>
            </a:r>
            <a:r>
              <a:rPr lang="ar-SA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بالتعرية</a:t>
            </a:r>
            <a:r>
              <a:rPr lang="ar-S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التي تسببها الرياح والماء.</a:t>
            </a:r>
          </a:p>
          <a:p>
            <a:pPr algn="just" rtl="1">
              <a:lnSpc>
                <a:spcPct val="115000"/>
              </a:lnSpc>
            </a:pP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</a:p>
          <a:p>
            <a:pPr algn="just" rtl="1">
              <a:lnSpc>
                <a:spcPct val="115000"/>
              </a:lnSpc>
            </a:pP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في أثناء </a:t>
            </a:r>
            <a:r>
              <a:rPr lang="ar-SA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الجفاف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الذي يستمر طويلا تتعرض التربة العارية من</a:t>
            </a:r>
            <a:r>
              <a:rPr lang="ar-S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الغطاء النباتي أحيانًا لتعرية سيئة بالرياح – حتى لو كانت بها نسبة عالية من الطين.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ea typeface="Calibri"/>
              <a:cs typeface="Simplified Arabic" panose="02020603050405020304" pitchFamily="18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16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EFE1-E47C-4648-9A3B-254DD1A267CD}" type="datetime1">
              <a:rPr lang="en-US" smtClean="0"/>
              <a:t>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738928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1215" y="511012"/>
            <a:ext cx="86106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</a:pP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مما يحفظ على التربة </a:t>
            </a:r>
            <a:r>
              <a:rPr lang="ar-SA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جودة تركيبها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في الظروف العادية </a:t>
            </a:r>
            <a:r>
              <a:rPr lang="ar-SA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تناوب الابتلال</a:t>
            </a:r>
            <a:r>
              <a:rPr lang="ar-SA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/>
              </a:rPr>
              <a:t> </a:t>
            </a:r>
            <a:r>
              <a:rPr lang="ar-SA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والجفاف والتجمد والانصهار، وفعل المادة العضوية والجير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. </a:t>
            </a:r>
            <a:endParaRPr lang="en-US" sz="2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just" rtl="1">
              <a:lnSpc>
                <a:spcPct val="115000"/>
              </a:lnSpc>
            </a:pPr>
            <a:endParaRPr lang="ar-SA" sz="2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just" rtl="1">
              <a:lnSpc>
                <a:spcPct val="115000"/>
              </a:lnSpc>
            </a:pP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كذلك</a:t>
            </a:r>
            <a:r>
              <a:rPr lang="ar-SA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التأثير الميكانيكي للنباتات والحيوانات </a:t>
            </a:r>
            <a:r>
              <a:rPr lang="ar-SA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الق</a:t>
            </a:r>
            <a:r>
              <a:rPr lang="ar-SA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</a:t>
            </a:r>
            <a:r>
              <a:rPr lang="ar-SA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رضة </a:t>
            </a:r>
            <a:r>
              <a:rPr lang="ar-SA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وديدان </a:t>
            </a:r>
            <a:r>
              <a:rPr lang="ar-SA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الأرض. </a:t>
            </a:r>
          </a:p>
          <a:p>
            <a:pPr algn="just" rtl="1">
              <a:lnSpc>
                <a:spcPct val="115000"/>
              </a:lnSpc>
            </a:pPr>
            <a:endParaRPr lang="ar-SA" sz="2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just" rtl="1">
              <a:lnSpc>
                <a:spcPct val="115000"/>
              </a:lnSpc>
            </a:pP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ويصبح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التركيب رديئًا بتأثير الأمطار الغزيرة التي تحول سطح التربة العارية إلى وحل.</a:t>
            </a:r>
            <a:endParaRPr lang="en-US" sz="2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just" rtl="1">
              <a:lnSpc>
                <a:spcPct val="115000"/>
              </a:lnSpc>
            </a:pPr>
            <a:endParaRPr lang="ar-SA" sz="2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just" rtl="1">
              <a:lnSpc>
                <a:spcPct val="115000"/>
              </a:lnSpc>
            </a:pPr>
            <a:r>
              <a:rPr lang="ar-SA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أهمية الجذور في المحافظة على جودة تركيب التربة من الأمور التي لا يلتفت إليها غالبًا؟؟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17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3D23-5199-4233-839E-CE93FA90906C}" type="datetime1">
              <a:rPr lang="en-US" smtClean="0"/>
              <a:t>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491587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31034" y="1676400"/>
            <a:ext cx="8686800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</a:pP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وتأثير </a:t>
            </a:r>
            <a:r>
              <a:rPr lang="ar-SA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الحيوانات الحفارة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في تكوين التربة مهم كذلك. </a:t>
            </a:r>
            <a:r>
              <a:rPr lang="ar-SA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فديدان الأرض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تلعب دورًا كبيرا، ونشاطها في المناطق نصف الجافة على الأقل – ليس مقصور على الطبقات السطحية، إذ أنها تتغلغل أحيانًا إلى عمق ١٠ أقدام.</a:t>
            </a:r>
            <a:endParaRPr lang="en-US" sz="2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18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5031D-38E3-41A5-81CC-60FEA34D2CEF}" type="datetime1">
              <a:rPr lang="en-US" smtClean="0"/>
              <a:t>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927397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2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60AEC-1435-44A3-8302-9363CB5638CC}" type="datetime1">
              <a:rPr lang="en-US" smtClean="0"/>
              <a:t>2/9/2024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5" name="Rectangle 4"/>
          <p:cNvSpPr/>
          <p:nvPr/>
        </p:nvSpPr>
        <p:spPr>
          <a:xfrm>
            <a:off x="1679276" y="-7993"/>
            <a:ext cx="8808131" cy="6481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>
              <a:lnSpc>
                <a:spcPct val="115000"/>
              </a:lnSpc>
            </a:pPr>
            <a:r>
              <a:rPr lang="ar-SA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عوامل التربة </a:t>
            </a:r>
            <a:r>
              <a:rPr lang="en-US" sz="24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Soil ( Edaphic Factors)</a:t>
            </a:r>
            <a:endParaRPr lang="en-US" sz="1400" dirty="0">
              <a:solidFill>
                <a:srgbClr val="2929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</a:pP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+mj-cs"/>
            </a:endParaRP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البيئة هي مجموعة من الظروف أو العوامل التي تؤثر في حياة النباتات</a:t>
            </a:r>
            <a:r>
              <a:rPr lang="ar-SA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j-cs"/>
              </a:rPr>
              <a:t> 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ويقصد بالبيئة المكان أو الوسط الذي يوجد به النبات أو مجتمعاته.</a:t>
            </a:r>
          </a:p>
          <a:p>
            <a:pPr algn="just" rtl="1">
              <a:lnSpc>
                <a:spcPct val="115000"/>
              </a:lnSpc>
            </a:pPr>
            <a:endParaRPr lang="en-US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+mj-cs"/>
            </a:endParaRP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 من بين مجموعات العوامل الرئيسية التي تؤثر تأثيرًا مباشرة في حياة النبات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عوامل التربة 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Soil factors</a:t>
            </a:r>
            <a:r>
              <a:rPr lang="ar-SA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 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وهذه العوامل لها صلة وثيقة </a:t>
            </a:r>
            <a:r>
              <a:rPr lang="ar-SA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بعلم البيئة الاجتماعية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Synecology</a:t>
            </a:r>
            <a:r>
              <a:rPr lang="ar-SA" sz="24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</a:t>
            </a:r>
            <a:endParaRPr lang="en-US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just" rtl="1">
              <a:lnSpc>
                <a:spcPct val="115000"/>
              </a:lnSpc>
            </a:pPr>
            <a:r>
              <a:rPr lang="ar-SA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j-cs"/>
              </a:rPr>
              <a:t> </a:t>
            </a: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التربة تمثل الوسط الذي تعيش</a:t>
            </a:r>
            <a:r>
              <a:rPr lang="ar-SA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j-cs"/>
              </a:rPr>
              <a:t> 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فيه النباتات بمجتمعاتها المختلفة حيث تتشعب جذورها لامتصاص الغذاء المعدني</a:t>
            </a:r>
            <a:r>
              <a:rPr lang="ar-SA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j-cs"/>
              </a:rPr>
              <a:t> 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الذي تحتويه التربة وتحمي نفسها فيها من التعرض لعوادي الرياح.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+mj-cs"/>
            </a:endParaRPr>
          </a:p>
          <a:p>
            <a:pPr algn="just" rtl="1">
              <a:lnSpc>
                <a:spcPct val="115000"/>
              </a:lnSpc>
            </a:pP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947415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5BA8-EB94-4022-87BB-F0617710E612}" type="datetime1">
              <a:rPr lang="en-US" smtClean="0"/>
              <a:t>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pic>
        <p:nvPicPr>
          <p:cNvPr id="5" name="Picture 5" descr="soil_breakdown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1749" y="1688475"/>
            <a:ext cx="3139440" cy="169929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5811329" y="76200"/>
            <a:ext cx="4475671" cy="44196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buFont typeface="Wingdings" panose="05000000000000000000" pitchFamily="2" charset="2"/>
              <a:buNone/>
            </a:pPr>
            <a:r>
              <a:rPr lang="ar-SA" alt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التربة ! </a:t>
            </a:r>
          </a:p>
          <a:p>
            <a:pPr algn="just" rtl="1">
              <a:buFont typeface="Arial" panose="020B0604020202020204" pitchFamily="34" charset="0"/>
              <a:buChar char="•"/>
            </a:pPr>
            <a:r>
              <a:rPr lang="ar-SA" altLang="en-US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جسم طبيعي مكون من مواد عضوية ومعدنية وحية. </a:t>
            </a:r>
            <a:endParaRPr lang="ar-SA" altLang="en-US" sz="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just" rtl="1">
              <a:buFont typeface="Arial" panose="020B0604020202020204" pitchFamily="34" charset="0"/>
              <a:buChar char="•"/>
            </a:pPr>
            <a:r>
              <a:rPr lang="ar-SA" altLang="en-US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يغطي أجزاءً كبيرة من سطح الأرض</a:t>
            </a:r>
            <a:r>
              <a:rPr lang="ar-SA" altLang="en-US" sz="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	</a:t>
            </a:r>
          </a:p>
          <a:p>
            <a:pPr algn="just" rtl="1">
              <a:buFont typeface="Arial" panose="020B0604020202020204" pitchFamily="34" charset="0"/>
              <a:buChar char="•"/>
            </a:pPr>
            <a:r>
              <a:rPr lang="ar-SA" altLang="en-US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يحده من أعلى الهواء أو المياه الضحلة. </a:t>
            </a:r>
            <a:endParaRPr lang="ar-SA" altLang="en-US" sz="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just" rtl="1">
              <a:buFont typeface="Arial" panose="020B0604020202020204" pitchFamily="34" charset="0"/>
              <a:buChar char="•"/>
            </a:pPr>
            <a:r>
              <a:rPr lang="ar-SA" altLang="en-US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من الأسفل حيث تنتهي منطقة جذور النبات. </a:t>
            </a:r>
            <a:endParaRPr lang="ar-SA" altLang="en-US" sz="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just" rtl="1">
              <a:buFont typeface="Arial" panose="020B0604020202020204" pitchFamily="34" charset="0"/>
              <a:buChar char="•"/>
            </a:pPr>
            <a:r>
              <a:rPr lang="ar-SA" altLang="en-US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يستطيع إمداد النبات بما يحتاجه في الحقل.</a:t>
            </a:r>
            <a:endParaRPr lang="en-US" altLang="en-US" sz="32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40542429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62019" y="604480"/>
            <a:ext cx="8686800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ar-SA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ماهية التربة !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+mj-cs"/>
            </a:endParaRPr>
          </a:p>
          <a:p>
            <a:pPr algn="r">
              <a:lnSpc>
                <a:spcPct val="115000"/>
              </a:lnSpc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التربة هي تجمع الأجسام الطبيعية على سطح الكرة الأرضية تقوم بدعم</a:t>
            </a:r>
            <a:r>
              <a:rPr lang="ar-SA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j-cs"/>
              </a:rPr>
              <a:t> 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النباتات وتتكون التربة من مواد رئيسية تشكل هيكلها الأساسي وهذه المواد تتلخص</a:t>
            </a:r>
            <a:r>
              <a:rPr lang="ar-SA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j-cs"/>
              </a:rPr>
              <a:t> 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فيما يلي: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+mj-cs"/>
            </a:endParaRPr>
          </a:p>
          <a:p>
            <a:pPr algn="r">
              <a:lnSpc>
                <a:spcPct val="115000"/>
              </a:lnSpc>
            </a:pPr>
            <a:r>
              <a:rPr lang="en-US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Mineral particles</a:t>
            </a:r>
            <a:r>
              <a:rPr lang="ar-SA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 </a:t>
            </a:r>
            <a:r>
              <a:rPr lang="ar-SA" sz="32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أ) حبيبات معدنية </a:t>
            </a:r>
            <a:endParaRPr lang="en-US" sz="11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+mj-cs"/>
            </a:endParaRPr>
          </a:p>
          <a:p>
            <a:pPr algn="r">
              <a:lnSpc>
                <a:spcPct val="115000"/>
              </a:lnSpc>
            </a:pPr>
            <a:r>
              <a:rPr lang="en-US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Organic matter</a:t>
            </a:r>
            <a:r>
              <a:rPr lang="ar-SA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 </a:t>
            </a:r>
            <a:r>
              <a:rPr lang="ar-SA" sz="32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ب) مادة عضوية </a:t>
            </a:r>
            <a:endParaRPr lang="en-US" sz="11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+mj-cs"/>
            </a:endParaRPr>
          </a:p>
          <a:p>
            <a:pPr algn="r">
              <a:lnSpc>
                <a:spcPct val="115000"/>
              </a:lnSpc>
            </a:pPr>
            <a:r>
              <a:rPr lang="en-US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Water</a:t>
            </a:r>
            <a:r>
              <a:rPr lang="ar-SA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 </a:t>
            </a:r>
            <a:r>
              <a:rPr lang="ar-SA" sz="32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ج) ماء </a:t>
            </a:r>
            <a:endParaRPr lang="en-US" sz="11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+mj-cs"/>
            </a:endParaRPr>
          </a:p>
          <a:p>
            <a:pPr algn="r">
              <a:lnSpc>
                <a:spcPct val="115000"/>
              </a:lnSpc>
            </a:pPr>
            <a:r>
              <a:rPr lang="en-US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Air</a:t>
            </a:r>
            <a:r>
              <a:rPr lang="ar-SA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 </a:t>
            </a:r>
            <a:r>
              <a:rPr lang="ar-SA" sz="32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د) هواء </a:t>
            </a:r>
            <a:endParaRPr lang="en-US" sz="11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C315-3FD3-410B-8933-767FADF2B553}" type="datetime1">
              <a:rPr lang="en-US" smtClean="0"/>
              <a:t>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202455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24406" y="552724"/>
            <a:ext cx="8763000" cy="4251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ea typeface="Times New Roman"/>
                <a:cs typeface="+mj-cs"/>
              </a:rPr>
              <a:t> 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+mj-cs"/>
            </a:endParaRPr>
          </a:p>
          <a:p>
            <a:pPr algn="just" rtl="1">
              <a:lnSpc>
                <a:spcPct val="115000"/>
              </a:lnSpc>
            </a:pPr>
            <a:r>
              <a:rPr lang="en-US" sz="3200" b="1" dirty="0">
                <a:solidFill>
                  <a:srgbClr val="0081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 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+mj-cs"/>
            </a:endParaRP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منشأ التربة !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+mj-cs"/>
            </a:endParaRP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تنشأ هذه المواد المكونة للتربة في العادة من تفتت الصخور بفعل عوامل</a:t>
            </a:r>
            <a:r>
              <a:rPr lang="ar-SA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j-cs"/>
              </a:rPr>
              <a:t> 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التعرية المختلفة وهذه العوامل بعضها هوائي والبعض الآخر مائي عن طريق تأثير</a:t>
            </a:r>
            <a:r>
              <a:rPr lang="ar-SA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j-cs"/>
              </a:rPr>
              <a:t> </a:t>
            </a: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الأمطار التي تسقط وتؤدي إلى تكوين السيول الجارفة.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+mj-cs"/>
            </a:endParaRPr>
          </a:p>
          <a:p>
            <a:pPr algn="just" rtl="1">
              <a:lnSpc>
                <a:spcPct val="115000"/>
              </a:lnSpc>
            </a:pP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5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E751-8041-4D21-8A0D-D36B1773B4E2}" type="datetime1">
              <a:rPr lang="en-US" smtClean="0"/>
              <a:t>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293836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00606" y="1285236"/>
            <a:ext cx="8686800" cy="4626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lnSpc>
                <a:spcPct val="115000"/>
              </a:lnSpc>
            </a:pPr>
            <a:r>
              <a:rPr lang="ar-SA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عملية تكوين التربة </a:t>
            </a:r>
            <a:r>
              <a:rPr lang="en-US" sz="24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Soil Formation</a:t>
            </a:r>
            <a:endParaRPr lang="en-US" sz="1400" dirty="0">
              <a:solidFill>
                <a:srgbClr val="2929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+mj-cs"/>
            </a:endParaRPr>
          </a:p>
          <a:p>
            <a:pPr algn="just" rtl="1">
              <a:lnSpc>
                <a:spcPct val="115000"/>
              </a:lnSpc>
            </a:pP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+mj-cs"/>
            </a:endParaRPr>
          </a:p>
          <a:p>
            <a:pPr algn="just" rtl="1">
              <a:lnSpc>
                <a:spcPct val="115000"/>
              </a:lnSpc>
            </a:pP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هناك العديد من أنواع التربة سواء السطحية أو التحتية وتعزى الاختلافات</a:t>
            </a:r>
            <a:r>
              <a:rPr lang="ar-S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j-cs"/>
              </a:rPr>
              <a:t>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بين هذه الأنواع إلى اختلاف أنواع الصخور التي نشأت منها، فالعمليات التي تؤدي</a:t>
            </a:r>
            <a:r>
              <a:rPr lang="ar-S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j-cs"/>
              </a:rPr>
              <a:t>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إلى تكوين التربية تنقسم إلى قسمين: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+mj-cs"/>
            </a:endParaRP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أ) عمليات هدم.</a:t>
            </a:r>
            <a:endParaRPr lang="en-US" sz="11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+mj-cs"/>
            </a:endParaRP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ب) عمليات بناء.</a:t>
            </a:r>
            <a:endParaRPr lang="en-US" sz="11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+mj-cs"/>
            </a:endParaRPr>
          </a:p>
          <a:p>
            <a:pPr algn="just" rtl="1"/>
            <a:endParaRPr lang="ar-SA" sz="32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+mj-cs"/>
            </a:endParaRPr>
          </a:p>
          <a:p>
            <a:pPr algn="just" rtl="1"/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+mj-cs"/>
              </a:rPr>
              <a:t> </a:t>
            </a:r>
          </a:p>
          <a:p>
            <a:pPr algn="just" rtl="1"/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+mj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6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8764F-3BEB-4A4A-948D-92068BFE3424}" type="datetime1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437254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2529594" y="1268893"/>
          <a:ext cx="7121158" cy="45300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60579">
                  <a:extLst>
                    <a:ext uri="{9D8B030D-6E8A-4147-A177-3AD203B41FA5}">
                      <a16:colId xmlns:a16="http://schemas.microsoft.com/office/drawing/2014/main" val="2394866368"/>
                    </a:ext>
                  </a:extLst>
                </a:gridCol>
                <a:gridCol w="3560579">
                  <a:extLst>
                    <a:ext uri="{9D8B030D-6E8A-4147-A177-3AD203B41FA5}">
                      <a16:colId xmlns:a16="http://schemas.microsoft.com/office/drawing/2014/main" val="2320151446"/>
                    </a:ext>
                  </a:extLst>
                </a:gridCol>
              </a:tblGrid>
              <a:tr h="567352">
                <a:tc>
                  <a:txBody>
                    <a:bodyPr/>
                    <a:lstStyle/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SA" sz="2800" b="0" kern="1200" dirty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/>
                          <a:ea typeface="+mn-ea"/>
                          <a:cs typeface="Simplified Arabic"/>
                        </a:rPr>
                        <a:t>1- الرياح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kern="1200" dirty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Simplified Arabic"/>
                        </a:rPr>
                        <a:t>Wind</a:t>
                      </a:r>
                      <a:endParaRPr lang="ar-SA" sz="2000" b="1" kern="1200" dirty="0"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Simplified Arabic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2285192"/>
                  </a:ext>
                </a:extLst>
              </a:tr>
              <a:tr h="660454">
                <a:tc>
                  <a:txBody>
                    <a:bodyPr/>
                    <a:lstStyle/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SA" sz="2800" b="0" kern="1200" dirty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/>
                          <a:ea typeface="+mn-ea"/>
                          <a:cs typeface="Simplified Arabic"/>
                        </a:rPr>
                        <a:t>2- تحرك الثلاجات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Simplified Arabic"/>
                        </a:rPr>
                        <a:t>Glacial Drift </a:t>
                      </a:r>
                      <a:endParaRPr lang="ar-SA" sz="2000" b="1" kern="1200" dirty="0"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Simplified Arabic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054355"/>
                  </a:ext>
                </a:extLst>
              </a:tr>
              <a:tr h="660454">
                <a:tc>
                  <a:txBody>
                    <a:bodyPr/>
                    <a:lstStyle/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SA" sz="2800" b="0" kern="1200" dirty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/>
                          <a:ea typeface="+mn-ea"/>
                          <a:cs typeface="Simplified Arabic"/>
                        </a:rPr>
                        <a:t>3- تقلبات درجات الحرارة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Simplified Arabic"/>
                        </a:rPr>
                        <a:t>Temperature Fluctuations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0085784"/>
                  </a:ext>
                </a:extLst>
              </a:tr>
              <a:tr h="660454">
                <a:tc>
                  <a:txBody>
                    <a:bodyPr/>
                    <a:lstStyle/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SA" sz="2800" b="0" kern="1200" dirty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/>
                          <a:ea typeface="+mn-ea"/>
                          <a:cs typeface="Simplified Arabic"/>
                        </a:rPr>
                        <a:t>4- السطح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Simplified Arabic"/>
                        </a:rPr>
                        <a:t>Topography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61199"/>
                  </a:ext>
                </a:extLst>
              </a:tr>
              <a:tr h="660454">
                <a:tc>
                  <a:txBody>
                    <a:bodyPr/>
                    <a:lstStyle/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SA" sz="2800" b="0" kern="1200" dirty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/>
                          <a:ea typeface="+mn-ea"/>
                          <a:cs typeface="Simplified Arabic"/>
                        </a:rPr>
                        <a:t>5- النشاط الحيوي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Simplified Arabic"/>
                        </a:rPr>
                        <a:t>Biological Activity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4125496"/>
                  </a:ext>
                </a:extLst>
              </a:tr>
              <a:tr h="660454">
                <a:tc>
                  <a:txBody>
                    <a:bodyPr/>
                    <a:lstStyle/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SA" sz="2800" b="0" kern="1200" dirty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/>
                          <a:ea typeface="+mn-ea"/>
                          <a:cs typeface="Simplified Arabic"/>
                        </a:rPr>
                        <a:t>6- العمليات الزراعية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Simplified Arabic"/>
                        </a:rPr>
                        <a:t>Farming operation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8998905"/>
                  </a:ext>
                </a:extLst>
              </a:tr>
              <a:tr h="660454">
                <a:tc>
                  <a:txBody>
                    <a:bodyPr/>
                    <a:lstStyle/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SA" sz="2800" b="0" kern="1200" dirty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/>
                          <a:ea typeface="+mn-ea"/>
                          <a:cs typeface="Simplified Arabic"/>
                        </a:rPr>
                        <a:t>7- العمليات الكيميائية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Simplified Arabic"/>
                        </a:rPr>
                        <a:t>Chemical Process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389902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635034" y="-34384"/>
            <a:ext cx="8610600" cy="4233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</a:pPr>
            <a:r>
              <a:rPr lang="ar-SA" sz="32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تحدث عمليات الهدم والتي تؤدي إلى هذا التفتت نتيجة للعوامل التالية: </a:t>
            </a:r>
          </a:p>
          <a:p>
            <a:pPr algn="r" rtl="1">
              <a:lnSpc>
                <a:spcPct val="115000"/>
              </a:lnSpc>
            </a:pPr>
            <a:r>
              <a:rPr lang="ar-SA" sz="28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Arial"/>
              </a:rPr>
              <a:t>	</a:t>
            </a:r>
            <a:endParaRPr lang="ar-SA" sz="240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Arial"/>
            </a:endParaRPr>
          </a:p>
          <a:p>
            <a:pPr algn="r" rtl="1">
              <a:lnSpc>
                <a:spcPct val="115000"/>
              </a:lnSpc>
            </a:pPr>
            <a:endParaRPr lang="en-US" sz="320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r" rtl="1">
              <a:lnSpc>
                <a:spcPct val="115000"/>
              </a:lnSpc>
            </a:pPr>
            <a:endParaRPr lang="en-US" sz="110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</a:pPr>
            <a:endParaRPr lang="ar-SA" sz="320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Arial"/>
            </a:endParaRPr>
          </a:p>
          <a:p>
            <a:pPr algn="r" rtl="1">
              <a:lnSpc>
                <a:spcPct val="115000"/>
              </a:lnSpc>
            </a:pPr>
            <a:endParaRPr lang="ar-SA" sz="2800" dirty="0">
              <a:solidFill>
                <a:srgbClr val="81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Calibri"/>
              <a:cs typeface="Simplified Arabic"/>
            </a:endParaRPr>
          </a:p>
          <a:p>
            <a:pPr algn="r" rtl="1">
              <a:lnSpc>
                <a:spcPct val="115000"/>
              </a:lnSpc>
            </a:pPr>
            <a:endParaRPr lang="ar-SA" sz="2800" dirty="0">
              <a:solidFill>
                <a:srgbClr val="81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ea typeface="Calibri"/>
              <a:cs typeface="Simplified Arabic"/>
            </a:endParaRPr>
          </a:p>
          <a:p>
            <a:pPr algn="r" rtl="1">
              <a:lnSpc>
                <a:spcPct val="115000"/>
              </a:lnSpc>
            </a:pP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8" name="Rectangle 4"/>
          <p:cNvSpPr/>
          <p:nvPr/>
        </p:nvSpPr>
        <p:spPr>
          <a:xfrm>
            <a:off x="1524000" y="3652872"/>
            <a:ext cx="9067800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en-US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EAF8-3871-4032-9E45-B09F535D92EF}" type="datetime1">
              <a:rPr lang="en-US" smtClean="0"/>
              <a:t>2/9/2024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428193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oil_breakdow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33" y="326844"/>
            <a:ext cx="2877095" cy="19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8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0862-F3F1-4B30-AA9F-382026D2F6CC}" type="datetime1">
              <a:rPr lang="en-US" smtClean="0"/>
              <a:t>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28600"/>
            <a:ext cx="8015288" cy="914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EFCA0"/>
                </a:solidFill>
              </a14:hiddenFill>
            </a:ext>
          </a:extLst>
        </p:spPr>
        <p:txBody>
          <a:bodyPr>
            <a:normAutofit/>
          </a:bodyPr>
          <a:lstStyle/>
          <a:p>
            <a:pPr algn="r"/>
            <a:r>
              <a:rPr lang="ar-SA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مكونات التربة </a:t>
            </a:r>
            <a:r>
              <a:rPr lang="ar-SA" altLang="en-US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أولاً:</a:t>
            </a:r>
            <a:r>
              <a:rPr lang="ar-SA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alt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الجزء المعدني</a:t>
            </a:r>
            <a:endParaRPr lang="en-US" altLang="en-US" sz="40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7" name="Picture 5" descr="soil20">
            <a:hlinkClick r:id="" action="ppaction://noaction">
              <a:snd r:embed="rId3" name="applause.wav"/>
            </a:hlinkClick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5392" y="1852885"/>
            <a:ext cx="3075565" cy="2212430"/>
          </a:xfrm>
          <a:prstGeom prst="rect">
            <a:avLst/>
          </a:prstGeom>
          <a:ln/>
        </p:spPr>
      </p:pic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167438" y="1447800"/>
            <a:ext cx="4210106" cy="32766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ar-SA" altLang="en-US" sz="28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المعادن:</a:t>
            </a:r>
          </a:p>
          <a:p>
            <a:pPr lvl="1" algn="r" rtl="1">
              <a:lnSpc>
                <a:spcPct val="90000"/>
              </a:lnSpc>
            </a:pPr>
            <a:r>
              <a:rPr lang="ar-SA" altLang="en-US" sz="26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مادة متجانسة، غير حية، ذات تركيب كيميائي محدد، صفات فيزيائية محددة ”الشكل، اللون، درجة الذوبان، الصلابة، ...“.</a:t>
            </a:r>
          </a:p>
          <a:p>
            <a:pPr lvl="1" algn="r" rtl="1">
              <a:lnSpc>
                <a:spcPct val="90000"/>
              </a:lnSpc>
            </a:pPr>
            <a:r>
              <a:rPr lang="ar-SA" altLang="en-US" sz="26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نواتج عمليات تجوية وتعرية للصخور.</a:t>
            </a:r>
            <a:endParaRPr lang="ar-SA" altLang="en-US" sz="30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135188" y="4470400"/>
            <a:ext cx="7999412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ar-SA" alt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أولية وثانوية.</a:t>
            </a:r>
          </a:p>
          <a:p>
            <a:pPr lvl="2" algn="r" rtl="1">
              <a:lnSpc>
                <a:spcPct val="90000"/>
              </a:lnSpc>
            </a:pPr>
            <a:r>
              <a:rPr lang="ar-SA" altLang="en-US" sz="26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أولية: تكونت بواسطة تبريد الصخور الذائبة ”الصهير الصخري“.</a:t>
            </a:r>
          </a:p>
          <a:p>
            <a:pPr lvl="2" algn="r" rtl="1">
              <a:lnSpc>
                <a:spcPct val="90000"/>
              </a:lnSpc>
            </a:pPr>
            <a:r>
              <a:rPr lang="ar-SA" altLang="en-US" sz="26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ثانوية: ترسبت أو تبلورت مرة أخرى من محاليل تحوي عناصر نتجت من ذوبان معادن أخرى.</a:t>
            </a:r>
          </a:p>
        </p:txBody>
      </p:sp>
    </p:spTree>
    <p:extLst>
      <p:ext uri="{BB962C8B-B14F-4D97-AF65-F5344CB8AC3E}">
        <p14:creationId xmlns:p14="http://schemas.microsoft.com/office/powerpoint/2010/main" val="31566948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9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1520-EA00-4E8A-8CCA-33E0270FF004}" type="datetime1">
              <a:rPr lang="en-US" smtClean="0"/>
              <a:t>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0"/>
            <a:ext cx="8015288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EFCA0"/>
                </a:solidFill>
              </a14:hiddenFill>
            </a:ext>
          </a:extLst>
        </p:spPr>
        <p:txBody>
          <a:bodyPr>
            <a:normAutofit/>
          </a:bodyPr>
          <a:lstStyle/>
          <a:p>
            <a:pPr algn="r"/>
            <a:r>
              <a:rPr lang="ar-SA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مكونات التربة </a:t>
            </a:r>
            <a:r>
              <a:rPr lang="ar-SA" altLang="en-US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ثانياً:</a:t>
            </a:r>
            <a:r>
              <a:rPr lang="ar-SA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altLang="en-US" sz="4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المواد العضوية</a:t>
            </a:r>
            <a:endParaRPr lang="en-US" altLang="en-US" sz="4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10" name="Picture 3" descr="soil_breakdown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51322" y="1072872"/>
            <a:ext cx="3336206" cy="180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6053137" y="882778"/>
            <a:ext cx="4038600" cy="2185988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alt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المادة العضوية في التربة هي بقايا النباتات والحيوانات في التربة جذور النباتات والكائنات الحية الدقيقة في التربة.</a:t>
            </a:r>
          </a:p>
          <a:p>
            <a:pPr algn="r" rtl="1"/>
            <a:r>
              <a:rPr lang="ar-SA" alt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نسبة المادة العضوية في ترب العالم يتراوح بين 1-6%.</a:t>
            </a:r>
          </a:p>
          <a:p>
            <a:pPr algn="r" rtl="1"/>
            <a:r>
              <a:rPr lang="ar-SA" alt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الدبال (</a:t>
            </a:r>
            <a:r>
              <a:rPr lang="en-US" alt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(</a:t>
            </a:r>
            <a:r>
              <a:rPr lang="en-US" altLang="en-US" sz="20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Simplified Arabic" panose="02020603050405020304" pitchFamily="18" charset="-78"/>
              </a:rPr>
              <a:t>Humus</a:t>
            </a:r>
            <a:r>
              <a:rPr lang="ar-SA" alt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هو المادة العضوية المتحللة.</a:t>
            </a:r>
            <a:endParaRPr lang="en-US" altLang="en-US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>
          <a:xfrm>
            <a:off x="1873251" y="3957638"/>
            <a:ext cx="8218487" cy="244316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90000"/>
              </a:lnSpc>
            </a:pPr>
            <a:r>
              <a:rPr lang="ar-SA" alt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الترب العضوية </a:t>
            </a:r>
            <a:r>
              <a:rPr lang="en-US" alt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(</a:t>
            </a:r>
            <a:r>
              <a:rPr lang="en-US" altLang="en-US" sz="20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Simplified Arabic" panose="02020603050405020304" pitchFamily="18" charset="-78"/>
              </a:rPr>
              <a:t>Organic Soils</a:t>
            </a:r>
            <a:r>
              <a:rPr lang="en-US" alt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)</a:t>
            </a:r>
            <a:r>
              <a:rPr lang="ar-SA" alt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: تكونت من بقايا النبات والحيوان المتراكمة في برك ماء حيث يفقد الأكسجين، أو مناطق رطبة باردة جداً، حيث يكون تحلل المادة العضوية </a:t>
            </a:r>
            <a:r>
              <a:rPr lang="en-US" alt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(</a:t>
            </a:r>
            <a:r>
              <a:rPr lang="en-US" altLang="en-US" sz="20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Simplified Arabic" panose="02020603050405020304" pitchFamily="18" charset="-78"/>
              </a:rPr>
              <a:t>Organic matter</a:t>
            </a:r>
            <a:r>
              <a:rPr lang="en-US" alt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)</a:t>
            </a:r>
            <a:r>
              <a:rPr lang="ar-SA" alt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بطيء جداً.</a:t>
            </a:r>
          </a:p>
          <a:p>
            <a:pPr algn="r" rtl="1">
              <a:lnSpc>
                <a:spcPct val="90000"/>
              </a:lnSpc>
            </a:pPr>
            <a:r>
              <a:rPr lang="ar-SA" altLang="en-US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أهمية المادة العضوية في التربة:</a:t>
            </a:r>
          </a:p>
          <a:p>
            <a:pPr lvl="1" algn="r" rtl="1">
              <a:lnSpc>
                <a:spcPct val="90000"/>
              </a:lnSpc>
            </a:pPr>
            <a:r>
              <a:rPr lang="ar-SA" altLang="en-US" sz="22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مصدر </a:t>
            </a:r>
            <a:r>
              <a:rPr lang="ar-SA" altLang="en-US" sz="20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Simplified Arabic" panose="02020603050405020304" pitchFamily="18" charset="-78"/>
              </a:rPr>
              <a:t>للـ </a:t>
            </a:r>
            <a:r>
              <a:rPr lang="en-US" altLang="en-US" sz="20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Simplified Arabic" panose="02020603050405020304" pitchFamily="18" charset="-78"/>
              </a:rPr>
              <a:t>N</a:t>
            </a:r>
            <a:r>
              <a:rPr lang="ar-SA" altLang="en-US" sz="20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Simplified Arabic" panose="02020603050405020304" pitchFamily="18" charset="-78"/>
              </a:rPr>
              <a:t> والـ </a:t>
            </a:r>
            <a:r>
              <a:rPr lang="en-US" altLang="en-US" sz="20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Simplified Arabic" panose="02020603050405020304" pitchFamily="18" charset="-78"/>
              </a:rPr>
              <a:t>P</a:t>
            </a:r>
            <a:r>
              <a:rPr lang="ar-SA" altLang="en-US" sz="20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Simplified Arabic" panose="02020603050405020304" pitchFamily="18" charset="-78"/>
              </a:rPr>
              <a:t> والـ </a:t>
            </a:r>
            <a:r>
              <a:rPr lang="en-US" altLang="en-US" sz="20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Simplified Arabic" panose="02020603050405020304" pitchFamily="18" charset="-78"/>
              </a:rPr>
              <a:t>S</a:t>
            </a:r>
            <a:r>
              <a:rPr lang="ar-SA" altLang="en-US" sz="22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</a:p>
          <a:p>
            <a:pPr lvl="1" algn="r" rtl="1">
              <a:lnSpc>
                <a:spcPct val="90000"/>
              </a:lnSpc>
            </a:pPr>
            <a:r>
              <a:rPr lang="ar-SA" altLang="en-US" sz="22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مادة لاحمة لتجمعات التربة.</a:t>
            </a:r>
          </a:p>
          <a:p>
            <a:pPr lvl="1" algn="r" rtl="1">
              <a:lnSpc>
                <a:spcPct val="90000"/>
              </a:lnSpc>
            </a:pPr>
            <a:r>
              <a:rPr lang="ar-SA" altLang="en-US" sz="22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زيادة قدرة التربة على الاحتفاظ بالماء.</a:t>
            </a:r>
            <a:endParaRPr lang="en-US" altLang="en-US" sz="22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 rot="12434922">
            <a:off x="3426962" y="2509087"/>
            <a:ext cx="719138" cy="144462"/>
          </a:xfrm>
          <a:prstGeom prst="rightArrow">
            <a:avLst>
              <a:gd name="adj1" fmla="val 50000"/>
              <a:gd name="adj2" fmla="val 124451"/>
            </a:avLst>
          </a:prstGeom>
          <a:solidFill>
            <a:srgbClr val="3508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109100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1051</Words>
  <Application>Microsoft Office PowerPoint</Application>
  <PresentationFormat>Widescreen</PresentationFormat>
  <Paragraphs>164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Arial Rounded MT Bold</vt:lpstr>
      <vt:lpstr>Brush Script MT</vt:lpstr>
      <vt:lpstr>Calibri</vt:lpstr>
      <vt:lpstr>Calibri Light</vt:lpstr>
      <vt:lpstr>Simplified Arabic</vt:lpstr>
      <vt:lpstr>Times New Roman</vt:lpstr>
      <vt:lpstr>Wingdings</vt:lpstr>
      <vt:lpstr>Wingdings 2</vt:lpstr>
      <vt:lpstr>Office Theme</vt:lpstr>
      <vt:lpstr> عوامل التربة Soil ( Edaphic Factors)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مكونات التربة أولاً: الجزء المعدني</vt:lpstr>
      <vt:lpstr>مكونات التربة ثانياً: المواد العضوية</vt:lpstr>
      <vt:lpstr>مكونات التربة ثالثاً: ماء التربة</vt:lpstr>
      <vt:lpstr>مكونات التربة رابعاً: هواء التربة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عوامل التربة Soil ( Edaphic Factors) </dc:title>
  <dc:creator>maha abanomai</dc:creator>
  <cp:lastModifiedBy>maha abanomai</cp:lastModifiedBy>
  <cp:revision>2</cp:revision>
  <dcterms:created xsi:type="dcterms:W3CDTF">2024-02-09T05:34:07Z</dcterms:created>
  <dcterms:modified xsi:type="dcterms:W3CDTF">2024-02-09T05:37:56Z</dcterms:modified>
</cp:coreProperties>
</file>