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1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69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17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98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31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72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10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92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69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21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06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3120B-66B5-4D50-A16A-707BAEC6B07D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B583E-EDED-4BA8-B61E-9A9B1FBA2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9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50646" y="275427"/>
            <a:ext cx="4690708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Saline Soils </a:t>
            </a: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الأراضي الملحية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637903" y="1260981"/>
            <a:ext cx="1091619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إجهاد أملاح الصوديوم: معظم الإجهادات الملحية في الطبيعة ناشئة من وجود أملاح الصوديوم خاصة كلوريد الصوديوم وعليه فالنباتات تقسم إلى: </a:t>
            </a:r>
          </a:p>
          <a:p>
            <a:pPr algn="just" rtl="1"/>
            <a:endParaRPr lang="en-US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457200" indent="-457200" algn="just" rtl="1">
              <a:buFontTx/>
              <a:buChar char="-"/>
            </a:pPr>
            <a:r>
              <a:rPr lang="ar-SA" sz="2800" b="1" dirty="0">
                <a:solidFill>
                  <a:srgbClr val="C00000"/>
                </a:solidFill>
                <a:latin typeface="Arial Rounded MT Bold"/>
                <a:cs typeface="Simplified Arabic"/>
              </a:rPr>
              <a:t>ملحية إجبارية</a:t>
            </a:r>
            <a:r>
              <a:rPr lang="en-US" sz="2800" b="1" dirty="0">
                <a:solidFill>
                  <a:srgbClr val="C00000"/>
                </a:solidFill>
                <a:latin typeface="Arial Rounded MT Bold"/>
                <a:cs typeface="Simplified Arabic"/>
              </a:rPr>
              <a:t>Obligate Halophytes </a:t>
            </a:r>
            <a:endParaRPr lang="ar-SA" sz="2800" b="1" dirty="0" smtClean="0">
              <a:solidFill>
                <a:srgbClr val="C00000"/>
              </a:solidFill>
              <a:latin typeface="Arial Rounded MT Bold"/>
              <a:cs typeface="Simplified Arabic"/>
            </a:endParaRPr>
          </a:p>
          <a:p>
            <a:pPr marL="0" lvl="3" algn="just" rtl="1"/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وهذه تتطلب وجود أملاح الصوديوم لازدهارها. </a:t>
            </a:r>
          </a:p>
          <a:p>
            <a:pPr marL="457200" indent="-457200" algn="just" rtl="1">
              <a:buFontTx/>
              <a:buChar char="-"/>
            </a:pPr>
            <a:endParaRPr lang="ar-SA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457200" indent="-457200" algn="just" rtl="1">
              <a:buFontTx/>
              <a:buChar char="-"/>
            </a:pPr>
            <a:r>
              <a:rPr lang="ar-SA" sz="2800" b="1" dirty="0">
                <a:solidFill>
                  <a:srgbClr val="C00000"/>
                </a:solidFill>
                <a:latin typeface="Arial Rounded MT Bold"/>
                <a:cs typeface="Simplified Arabic"/>
              </a:rPr>
              <a:t>ملحية اختيارية</a:t>
            </a:r>
            <a:r>
              <a:rPr lang="en-US" sz="2800" b="1" dirty="0">
                <a:solidFill>
                  <a:srgbClr val="C00000"/>
                </a:solidFill>
                <a:latin typeface="Arial Rounded MT Bold"/>
                <a:cs typeface="Simplified Arabic"/>
              </a:rPr>
              <a:t>Facultative Halophytes </a:t>
            </a:r>
            <a:r>
              <a:rPr lang="ar-SA" sz="2800" b="1" dirty="0">
                <a:solidFill>
                  <a:srgbClr val="C00000"/>
                </a:solidFill>
                <a:latin typeface="Arial Rounded MT Bold"/>
                <a:cs typeface="Simplified Arabic"/>
              </a:rPr>
              <a:t> </a:t>
            </a:r>
          </a:p>
          <a:p>
            <a:pPr algn="just" rtl="1"/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تنمو وتزدهر في غياب أملاح الصوديوم وصنفت النباتات إلى مجموعتين حسب طريقة تحملها: </a:t>
            </a:r>
            <a:endParaRPr lang="en-US" sz="2800" dirty="0" smtClean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257300" indent="-457200" algn="just" rtl="1">
              <a:buFontTx/>
              <a:buChar char="-"/>
            </a:pPr>
            <a:r>
              <a:rPr lang="ar-SA" sz="2800" b="1" dirty="0" smtClean="0">
                <a:solidFill>
                  <a:srgbClr val="00B0F0"/>
                </a:solidFill>
                <a:latin typeface="Arial Rounded MT Bold"/>
                <a:cs typeface="+mj-cs"/>
              </a:rPr>
              <a:t>نباتات ملحية حقيقية </a:t>
            </a:r>
            <a:r>
              <a:rPr lang="en-US" sz="2800" b="1" dirty="0" err="1" smtClean="0">
                <a:solidFill>
                  <a:srgbClr val="00B0F0"/>
                </a:solidFill>
                <a:latin typeface="Arial Rounded MT Bold"/>
                <a:cs typeface="+mj-cs"/>
              </a:rPr>
              <a:t>Euhalophytes</a:t>
            </a:r>
            <a:r>
              <a:rPr lang="ar-SA" sz="2800" b="1" dirty="0" smtClean="0">
                <a:solidFill>
                  <a:srgbClr val="17365D"/>
                </a:solidFill>
                <a:latin typeface="Arial Rounded MT Bold"/>
                <a:cs typeface="+mj-cs"/>
              </a:rPr>
              <a:t> </a:t>
            </a:r>
          </a:p>
          <a:p>
            <a:pPr marL="1714500" lvl="2" algn="just" rtl="1"/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تتحمل تركيز عال من أملاح الصوديوم. </a:t>
            </a:r>
            <a:endParaRPr lang="en-US" sz="2800" dirty="0" smtClean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800100" algn="just" rtl="1"/>
            <a:endParaRPr lang="ar-SA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457200" indent="-457200" algn="just" rtl="1">
              <a:buFontTx/>
              <a:buChar char="-"/>
            </a:pPr>
            <a:endParaRPr lang="ar-SA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671520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711706" y="794541"/>
            <a:ext cx="8775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513" lvl="3" indent="-160338" algn="just" rtl="1">
              <a:buFontTx/>
              <a:buChar char="-"/>
            </a:pP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كثبان طولية (</a:t>
            </a:r>
            <a:r>
              <a:rPr lang="ar-SA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سيفية</a:t>
            </a: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) :</a:t>
            </a:r>
            <a:endParaRPr lang="ar-SA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صفوف من التلال الرملية يصل ارتفاعها إلى 100م.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كل كثيب على شكل قمة حادة كحد السيف.</a:t>
            </a:r>
          </a:p>
          <a:p>
            <a:pPr marL="1481138" lvl="3" indent="-457200" algn="just" rtl="1">
              <a:buFontTx/>
              <a:buChar char="-"/>
            </a:pP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023938" lvl="3" algn="just" rtl="1"/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804863" lvl="3" indent="-457200" algn="just" rtl="1">
              <a:buFontTx/>
              <a:buChar char="-"/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pic>
        <p:nvPicPr>
          <p:cNvPr id="5122" name="Picture 2" descr="صحراء مرزوكة… حين كشفت &quot;السّياحة الدّاخلية&quot; عن جمالٍ يُخفي كوارث تنْموية!  (صور) 1\2 | Marayana - مرايان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974" y="2398643"/>
            <a:ext cx="2804517" cy="18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203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711706" y="794541"/>
            <a:ext cx="8775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513" lvl="3" indent="-160338" algn="just" rtl="1">
              <a:buFontTx/>
              <a:buChar char="-"/>
            </a:pP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الكثبان الهرمية (النجمية):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تشكلت بفعل اختلاف اتجاهات الرياح في شكل أهرام نجمية 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يصل ارتفاعها الى 300 م 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تتكون من ثلاثة أذرع أو أكثر من ذلك وتلتقى تلك الاذرع في القمة</a:t>
            </a: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023938" lvl="3" algn="just" rtl="1"/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804863" lvl="3" indent="-457200" algn="just" rtl="1">
              <a:buFontTx/>
              <a:buChar char="-"/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pic>
        <p:nvPicPr>
          <p:cNvPr id="1028" name="Picture 4" descr="لا يتوفر وصف للصورة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069" y="2777606"/>
            <a:ext cx="3005140" cy="176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59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711706" y="794541"/>
            <a:ext cx="8775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513" lvl="3" indent="-160338" algn="just" rtl="1">
              <a:buFontTx/>
              <a:buChar char="-"/>
            </a:pP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الكثبان الصغيرة: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التي تترسب على العوائق الأرضية كجوانب الأودية.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تتميز بتموجات تكاد تكون منتظمة.</a:t>
            </a:r>
          </a:p>
          <a:p>
            <a:pPr marL="1481138" lvl="3" indent="-457200" algn="just" rtl="1">
              <a:buFontTx/>
              <a:buChar char="-"/>
            </a:pP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023938" lvl="3" algn="just" rtl="1"/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804863" lvl="3" indent="-457200" algn="just" rtl="1">
              <a:buFontTx/>
              <a:buChar char="-"/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pic>
        <p:nvPicPr>
          <p:cNvPr id="6146" name="Picture 2" descr="مها النصار 🌴 🇸🇦 on Twitter: &quot;#الدهناء ♥️يقول ابن نبهان كنت مع الشاعر ذي  الرمة حين حضرته الوفاة، فلما أحس بالموت قال إن مثلي لا يدفن في غموض في  الأرض ولا في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790" y="2348812"/>
            <a:ext cx="3052250" cy="138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939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654630" y="771230"/>
            <a:ext cx="9013371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513" lvl="3" indent="-160338" algn="ctr" rtl="1">
              <a:buFontTx/>
              <a:buChar char="-"/>
            </a:pP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من آثار حركة الرمال على حياة النبات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طمر النباتات.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تعرية المجموع الجذري.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جفاف النبات.</a:t>
            </a:r>
          </a:p>
          <a:p>
            <a:pPr marL="1030288" lvl="3" indent="-219075" algn="just" rtl="1">
              <a:buFontTx/>
              <a:buChar char="-"/>
            </a:pPr>
            <a:endParaRPr lang="ar-SA" sz="11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231775" lvl="3" indent="-174625" algn="ctr" rtl="1">
              <a:buFontTx/>
              <a:buChar char="-"/>
            </a:pP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من تكيفات النبات للتغلب على حركة الرمال</a:t>
            </a:r>
          </a:p>
          <a:p>
            <a:pPr marL="290513" lvl="3" indent="-219075" algn="just" rtl="1">
              <a:buFontTx/>
              <a:buChar char="-"/>
            </a:pPr>
            <a:r>
              <a:rPr lang="ar-SA" sz="27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تشكيل جذور عرضية على الجذع أو الساق المطمورة.</a:t>
            </a:r>
          </a:p>
          <a:p>
            <a:pPr marL="290513" lvl="3" indent="-219075" algn="just" rtl="1">
              <a:buFontTx/>
              <a:buChar char="-"/>
            </a:pPr>
            <a:r>
              <a:rPr lang="ar-SA" sz="27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تشكل الكيس الرملي المغلف للجذور للحماية من الجفاف.</a:t>
            </a:r>
          </a:p>
          <a:p>
            <a:pPr marL="290513" lvl="3" indent="-219075" algn="just" rtl="1">
              <a:buFontTx/>
              <a:buChar char="-"/>
            </a:pPr>
            <a:r>
              <a:rPr lang="ar-SA" sz="27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بعض النباتات لها القدرة على إنتاج بذور أو ثمار تستطيع الطيران مع حبيبات الرمال لتتحاشى الطمر بالرمال.</a:t>
            </a:r>
          </a:p>
          <a:p>
            <a:pPr marL="290513" lvl="3" indent="-219075" algn="just" rtl="1">
              <a:buFontTx/>
              <a:buChar char="-"/>
            </a:pPr>
            <a:r>
              <a:rPr lang="ar-SA" sz="27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استطالة المجموع الجذري.</a:t>
            </a:r>
          </a:p>
          <a:p>
            <a:pPr marL="290513" lvl="3" indent="-219075" algn="just" rtl="1">
              <a:buFontTx/>
              <a:buChar char="-"/>
            </a:pPr>
            <a:r>
              <a:rPr lang="ar-SA" sz="27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تتكيف بعض النباتات بإسقاط أوراقها الربيعية وإنتاج أوراق ذات صفات جفافية.</a:t>
            </a:r>
            <a:endParaRPr lang="ar-SA" sz="27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490837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654630" y="513156"/>
            <a:ext cx="90133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513" lvl="3" indent="-160338" algn="ctr" rtl="1">
              <a:buFontTx/>
              <a:buChar char="-"/>
            </a:pPr>
            <a:endParaRPr lang="ar-SA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15888" lvl="3" algn="just" rtl="1"/>
            <a:endParaRPr lang="ar-SA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15888" lvl="3" algn="just" rtl="1"/>
            <a:endParaRPr lang="ar-SA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15888" lvl="3" algn="just" rtl="1"/>
            <a:endParaRPr lang="ar-SA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15888" lvl="3" algn="just" rtl="1"/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الرغم 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من التكيفات النباتية لظروف البيئة الرملية إلا أنه في كثير من الأحيان الرمال تشكل عائقاً لحياة النبات؛ خاصة عند حركة الرمال بكميات كبيرة؛ وهو ما يعرف بـ </a:t>
            </a:r>
            <a:r>
              <a:rPr lang="ar-SA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زحف الرمال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.</a:t>
            </a: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663" y="808383"/>
            <a:ext cx="3246673" cy="127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91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2077831" y="799238"/>
            <a:ext cx="84293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738" lvl="3" algn="ctr" rtl="1"/>
            <a:r>
              <a:rPr lang="ar-SA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تثبيت الرمال </a:t>
            </a:r>
            <a:r>
              <a:rPr lang="en-U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Sand Fixation</a:t>
            </a:r>
            <a:endParaRPr lang="ar-SA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/>
            </a:endParaRP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زحف الرمال </a:t>
            </a:r>
            <a:r>
              <a:rPr lang="en-US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Sand Encroachment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يعتبر من أكبر العوائق التي تحد من التنمية وبخاصة التنمية الزراعية.</a:t>
            </a: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أيضاً ..</a:t>
            </a: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- تعتبر من أحد أسباب تحويل أراضي زراعية ورعوية الى مساحات رملية.</a:t>
            </a: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- قطع الطرقات البرية وعرقلة السير.</a:t>
            </a: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- تهجير السكان من قراهم بعد عزو الرمال</a:t>
            </a: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- تدهور الوسط الطبيعي والقضاء على التنوع البيولوجي (الحيوانات و النبات)</a:t>
            </a: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0"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1378075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892301" y="330594"/>
            <a:ext cx="84847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0" lvl="3" algn="ctr" rtl="1"/>
            <a:r>
              <a:rPr lang="ar-SA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تثبيت الكثبان الرملية</a:t>
            </a: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أ- إقامة الحواجز الأمامية والدفاعية كخطوط أولى أمام تقدم الرمال.</a:t>
            </a: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ب- إقامة </a:t>
            </a:r>
            <a:r>
              <a:rPr lang="ar-SA" sz="2800" dirty="0" err="1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مصدات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 الرياح الصغيرة. </a:t>
            </a: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ج- تغطية الكثبان الرملية :</a:t>
            </a:r>
          </a:p>
          <a:p>
            <a:pPr marL="623888" lvl="3" indent="-166688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- المواد النباتية الميتة. </a:t>
            </a:r>
          </a:p>
          <a:p>
            <a:pPr marL="623888" lvl="3" indent="-166688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- المشتقات النفطية والمواد الكيميائية أو المطاطية أو الطينية. </a:t>
            </a:r>
          </a:p>
          <a:p>
            <a:pPr marL="623888" lvl="3" indent="-166688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- تشجير الكثبان الرملية بنباتات مناسبة لوسط الكثبان الرملية.</a:t>
            </a:r>
          </a:p>
          <a:p>
            <a:pPr marL="0"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/>
            </a:endParaRPr>
          </a:p>
          <a:p>
            <a:pPr marL="0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ومن أفضل النباتات التي تستخدم لتثبيت الرمال: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743983" y="4731798"/>
          <a:ext cx="4781389" cy="163068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15495">
                  <a:extLst>
                    <a:ext uri="{9D8B030D-6E8A-4147-A177-3AD203B41FA5}">
                      <a16:colId xmlns:a16="http://schemas.microsoft.com/office/drawing/2014/main" val="1397788595"/>
                    </a:ext>
                  </a:extLst>
                </a:gridCol>
                <a:gridCol w="3165894">
                  <a:extLst>
                    <a:ext uri="{9D8B030D-6E8A-4147-A177-3AD203B41FA5}">
                      <a16:colId xmlns:a16="http://schemas.microsoft.com/office/drawing/2014/main" val="17303517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0" kern="120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نبات الصفصاص</a:t>
                      </a:r>
                      <a:endParaRPr lang="en-US" sz="2000" b="0" kern="1200">
                        <a:solidFill>
                          <a:srgbClr val="17365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Simplified Arabic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kern="120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Salix acutifolia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425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0" kern="1200" dirty="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نبات </a:t>
                      </a:r>
                      <a:r>
                        <a:rPr lang="ar-SA" sz="2000" b="0" kern="1200" dirty="0" err="1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الأرطي</a:t>
                      </a:r>
                      <a:endParaRPr lang="en-US" sz="2000" b="0" kern="1200" dirty="0">
                        <a:solidFill>
                          <a:srgbClr val="17365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Simplified Arabic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kern="120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Calligonum comosum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40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0" kern="120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نبات الرمث</a:t>
                      </a:r>
                      <a:endParaRPr lang="en-US" sz="2000" b="0" kern="1200">
                        <a:solidFill>
                          <a:srgbClr val="17365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Simplified Arabic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kern="120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Haloxylon salicornica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734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ar-SA" sz="2000" b="0" kern="120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نبات الإثل</a:t>
                      </a:r>
                      <a:endParaRPr lang="en-US" sz="2000" b="0" kern="1200">
                        <a:solidFill>
                          <a:srgbClr val="17365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Simplified Arabic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kern="120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Tamarix spp.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622747"/>
                  </a:ext>
                </a:extLst>
              </a:tr>
              <a:tr h="15717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0" kern="1200" dirty="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نبات الغضا</a:t>
                      </a:r>
                      <a:endParaRPr lang="en-US" sz="2000" b="0" kern="1200" dirty="0">
                        <a:solidFill>
                          <a:srgbClr val="17365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Simplified Arabic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kern="1200" dirty="0" err="1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Haloxylon</a:t>
                      </a:r>
                      <a:r>
                        <a:rPr lang="en-US" sz="2000" b="0" i="1" kern="1200" dirty="0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 </a:t>
                      </a:r>
                      <a:r>
                        <a:rPr lang="en-US" sz="2000" b="0" i="1" kern="1200" dirty="0" err="1">
                          <a:solidFill>
                            <a:srgbClr val="17365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Simplified Arabic"/>
                        </a:rPr>
                        <a:t>persicum</a:t>
                      </a:r>
                      <a:endParaRPr lang="en-US" sz="2000" b="0" i="1" kern="1200" dirty="0">
                        <a:solidFill>
                          <a:srgbClr val="17365D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Simplified Arabic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156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931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BE43-C370-49E5-97EC-3E7717359667}" type="datetime1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1860242" y="2206486"/>
            <a:ext cx="86271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 Variants" pitchFamily="2" charset="-78"/>
              </a:rPr>
              <a:t>وصلى الله وسلم وبارك على نبينا محمد وعلى آله وصحبه وسلم</a:t>
            </a:r>
            <a:endParaRPr lang="en-US" sz="6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 Variant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2174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76532" y="579511"/>
            <a:ext cx="6627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algn="r" rtl="1"/>
            <a:r>
              <a:rPr lang="ar-SA" sz="2800" b="1" dirty="0" smtClean="0">
                <a:solidFill>
                  <a:srgbClr val="00B0F0"/>
                </a:solidFill>
                <a:latin typeface="Arial Rounded MT Bold"/>
                <a:cs typeface="+mj-cs"/>
              </a:rPr>
              <a:t>- نباتات </a:t>
            </a:r>
            <a:r>
              <a:rPr lang="ar-SA" sz="2800" b="1" dirty="0">
                <a:solidFill>
                  <a:srgbClr val="00B0F0"/>
                </a:solidFill>
                <a:latin typeface="Arial Rounded MT Bold"/>
                <a:cs typeface="+mj-cs"/>
              </a:rPr>
              <a:t>ملحية متوسطة </a:t>
            </a:r>
            <a:r>
              <a:rPr lang="en-US" sz="2800" b="1" dirty="0" err="1">
                <a:solidFill>
                  <a:srgbClr val="00B0F0"/>
                </a:solidFill>
                <a:latin typeface="Arial Rounded MT Bold"/>
                <a:cs typeface="+mj-cs"/>
              </a:rPr>
              <a:t>Oligohalophytes</a:t>
            </a:r>
            <a:endParaRPr lang="ar-SA" sz="2800" b="1" dirty="0">
              <a:solidFill>
                <a:srgbClr val="00B0F0"/>
              </a:solidFill>
              <a:latin typeface="Arial Rounded MT Bold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05514" y="1041176"/>
            <a:ext cx="5198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algn="r" rtl="1"/>
            <a:r>
              <a:rPr lang="ar-SA" sz="2400" b="1" dirty="0">
                <a:solidFill>
                  <a:srgbClr val="17365D"/>
                </a:solidFill>
                <a:latin typeface="Arial Rounded MT Bold"/>
                <a:cs typeface="+mj-cs"/>
              </a:rPr>
              <a:t>تتحمل تركيز متوسط من أملاح الصوديوم. </a:t>
            </a:r>
            <a:endParaRPr lang="ar-SA" sz="2400" b="1" dirty="0">
              <a:solidFill>
                <a:srgbClr val="C00000"/>
              </a:solidFill>
              <a:latin typeface="Arial Rounded MT Bold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15337" y="1779840"/>
            <a:ext cx="499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 rtl="1">
              <a:buFontTx/>
              <a:buChar char="-"/>
            </a:pPr>
            <a:r>
              <a:rPr lang="ar-SA" sz="2800" b="1" dirty="0">
                <a:solidFill>
                  <a:srgbClr val="C00000"/>
                </a:solidFill>
                <a:latin typeface="Arial Rounded MT Bold"/>
                <a:cs typeface="+mj-cs"/>
              </a:rPr>
              <a:t>نباتات غير ملحية </a:t>
            </a:r>
            <a:r>
              <a:rPr lang="en-US" sz="2800" b="1" dirty="0" err="1">
                <a:solidFill>
                  <a:srgbClr val="C00000"/>
                </a:solidFill>
                <a:latin typeface="Arial Rounded MT Bold"/>
                <a:cs typeface="+mj-cs"/>
              </a:rPr>
              <a:t>Glycophytes</a:t>
            </a:r>
            <a:r>
              <a:rPr lang="ar-SA" sz="2800" b="1" dirty="0">
                <a:solidFill>
                  <a:srgbClr val="C00000"/>
                </a:solidFill>
                <a:latin typeface="Arial Rounded MT Bold"/>
                <a:cs typeface="+mj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944590" y="2041450"/>
            <a:ext cx="866106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2000" b="1" dirty="0">
              <a:solidFill>
                <a:srgbClr val="17365D"/>
              </a:solidFill>
              <a:latin typeface="Arial Rounded MT Bold"/>
              <a:cs typeface="+mj-cs"/>
            </a:endParaRPr>
          </a:p>
          <a:p>
            <a:pPr lvl="3" algn="r" rtl="1"/>
            <a:r>
              <a:rPr lang="ar-SA" sz="2400" b="1" dirty="0" smtClean="0">
                <a:solidFill>
                  <a:srgbClr val="17365D"/>
                </a:solidFill>
                <a:latin typeface="Arial Rounded MT Bold"/>
                <a:cs typeface="+mj-cs"/>
              </a:rPr>
              <a:t>نباتات </a:t>
            </a:r>
            <a:r>
              <a:rPr lang="ar-SA" sz="2400" b="1" dirty="0">
                <a:solidFill>
                  <a:srgbClr val="17365D"/>
                </a:solidFill>
                <a:latin typeface="Arial Rounded MT Bold"/>
                <a:cs typeface="+mj-cs"/>
              </a:rPr>
              <a:t>لا تستطيع النمو في البيئات التي تحوي أملاح الصوديوم ذات التركيز الأكبر من المياه الصالحة للزراعة. </a:t>
            </a:r>
            <a:endParaRPr lang="en-US" sz="2400" b="1" dirty="0">
              <a:solidFill>
                <a:srgbClr val="17365D"/>
              </a:solidFill>
              <a:latin typeface="Arial Rounded MT Bold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2775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87738" y="474453"/>
            <a:ext cx="2417072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الدبال </a:t>
            </a: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Humus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pic>
        <p:nvPicPr>
          <p:cNvPr id="10" name="Picture 3" descr="soil_breakd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357" y="1949824"/>
            <a:ext cx="3643285" cy="197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440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7683" y="745274"/>
            <a:ext cx="83158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 algn="just" rtl="1"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الدبال هو الجزء العضوي من التربة يتكون من مواد متحللة أو آخذة في التحلل عن طريق كائنات التربة الدقيقة.</a:t>
            </a:r>
          </a:p>
          <a:p>
            <a:pPr algn="just" rtl="1"/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284163" indent="-284163" algn="just" rtl="1"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ليس للدبال تركيب كيميائي محدد لاختلاف مصادره؛ ولكن وجود الدبال في التربة يؤدي إلى زيادة خصوبة التربة.</a:t>
            </a:r>
          </a:p>
          <a:p>
            <a:pPr algn="just" rtl="1"/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284163" indent="-284163" algn="just" rtl="1"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يتكون من بقايا ومخلفات الكائنات الحية ويتركب من مواد كيميائياً من مواد </a:t>
            </a:r>
            <a:r>
              <a:rPr lang="ar-S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كربوهيدراتية وبروتين وأصباغ ودهون </a:t>
            </a:r>
            <a:r>
              <a:rPr lang="ar-SA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وأصماغ</a:t>
            </a:r>
            <a:r>
              <a:rPr lang="ar-S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وشموع</a:t>
            </a: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.</a:t>
            </a:r>
          </a:p>
          <a:p>
            <a:pPr algn="just" rtl="1"/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284163" indent="-284163" algn="just" rtl="1"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يعتبر الدبال إلى حد ما ذا خصائص فيزيائية كتلك التي للطين.</a:t>
            </a:r>
          </a:p>
          <a:p>
            <a:pPr algn="just" rtl="1"/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284163" indent="-284163" algn="just" rtl="1"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55% من وزن الدبال كربون.</a:t>
            </a:r>
          </a:p>
          <a:p>
            <a:pPr algn="just" rtl="1"/>
            <a:endParaRPr lang="ar-SA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284163" indent="-284163" algn="just" rtl="1"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الكربون والنيتروجين بنسبة 1:10.</a:t>
            </a:r>
          </a:p>
        </p:txBody>
      </p:sp>
      <p:sp>
        <p:nvSpPr>
          <p:cNvPr id="6" name="Rectangle 5"/>
          <p:cNvSpPr/>
          <p:nvPr/>
        </p:nvSpPr>
        <p:spPr>
          <a:xfrm>
            <a:off x="4717134" y="60385"/>
            <a:ext cx="2417072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الدبال </a:t>
            </a: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Humus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71278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5654" y="1363694"/>
            <a:ext cx="74273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الأراضي الجافة الموجودة في مناطق ذات مناخ حار وجاف تحتوي على نسبة قليلة من الدبال للأسباب التالية:</a:t>
            </a:r>
          </a:p>
          <a:p>
            <a:pPr marL="690563" indent="-223838" algn="just" rtl="1">
              <a:buFontTx/>
              <a:buChar char="-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نقص كثافة الكساء الخضري.</a:t>
            </a:r>
          </a:p>
          <a:p>
            <a:pPr marL="690563" indent="-223838" algn="just" rtl="1">
              <a:buFontTx/>
              <a:buChar char="-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سرعة تأكسد الدبال لارتفاع درجة الحرارة.</a:t>
            </a:r>
          </a:p>
          <a:p>
            <a:pPr marL="690563" indent="-223838" algn="just" rtl="1">
              <a:buFontTx/>
              <a:buChar char="-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انخفاض كمية الأمطار.</a:t>
            </a:r>
          </a:p>
          <a:p>
            <a:pPr marL="690563" indent="-223838" algn="just" rtl="1">
              <a:buFontTx/>
              <a:buChar char="-"/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العوامل التي تؤثر على سرعة تكوين الدبال:</a:t>
            </a:r>
          </a:p>
          <a:p>
            <a:pPr marL="690563" indent="-233363" algn="just" rtl="1">
              <a:buFontTx/>
              <a:buChar char="-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طبيعة المخلفات</a:t>
            </a:r>
          </a:p>
          <a:p>
            <a:pPr marL="690563" indent="-233363" algn="just" rtl="1">
              <a:buFontTx/>
              <a:buChar char="-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درجة الحرارة والرطوبة</a:t>
            </a:r>
          </a:p>
          <a:p>
            <a:pPr marL="690563" indent="-233363" algn="just" rtl="1">
              <a:buFontTx/>
              <a:buChar char="-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درجة الحموضة</a:t>
            </a:r>
          </a:p>
          <a:p>
            <a:pPr marL="690563" indent="-233363" algn="just" rtl="1">
              <a:buFontTx/>
              <a:buChar char="-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المواد النيتروجينية</a:t>
            </a:r>
          </a:p>
          <a:p>
            <a:pPr marL="690563" indent="-233363" algn="just" rtl="1">
              <a:buFontTx/>
              <a:buChar char="-"/>
            </a:pPr>
            <a:r>
              <a:rPr lang="ar-SA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الكائنات الدقيقة</a:t>
            </a:r>
          </a:p>
        </p:txBody>
      </p:sp>
      <p:sp>
        <p:nvSpPr>
          <p:cNvPr id="6" name="Rectangle 5"/>
          <p:cNvSpPr/>
          <p:nvPr/>
        </p:nvSpPr>
        <p:spPr>
          <a:xfrm>
            <a:off x="4587738" y="474453"/>
            <a:ext cx="2417072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>
              <a:lnSpc>
                <a:spcPct val="115000"/>
              </a:lnSpc>
            </a:pP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الدبال </a:t>
            </a: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Humus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27548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153" y="1363693"/>
            <a:ext cx="1125518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الجفاف له علاقة كبيرة بالأمطار الساقطة؛ وعلى أساس كميات الأمطار التي تسقط على مختلف الأراضي الجافة تقسم إلى:</a:t>
            </a:r>
          </a:p>
          <a:p>
            <a:pPr algn="just" rtl="1"/>
            <a:endParaRPr lang="en-US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457200" indent="-457200" algn="just" rtl="1">
              <a:buFontTx/>
              <a:buChar char="-"/>
            </a:pPr>
            <a:r>
              <a:rPr lang="ar-S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أراضي شديدة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الجفاف:</a:t>
            </a:r>
          </a:p>
          <a:p>
            <a:pPr lvl="3" algn="just" rtl="1"/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الأراضي التي يمر عام دون أن تحظى بنصيب يذكر من الماء.</a:t>
            </a:r>
          </a:p>
          <a:p>
            <a:pPr lvl="3" algn="just" rtl="1"/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تمثل 4% من مساحة اليابسة.</a:t>
            </a:r>
          </a:p>
          <a:p>
            <a:pPr lvl="3" algn="just" rtl="1"/>
            <a:endParaRPr lang="ar-SA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457200" indent="-457200" algn="just" rtl="1">
              <a:buFontTx/>
              <a:buChar char="-"/>
            </a:pPr>
            <a:r>
              <a:rPr lang="ar-S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أراضي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جافة:</a:t>
            </a:r>
          </a:p>
          <a:p>
            <a:pPr lvl="3" algn="just" rtl="1"/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الأراضي ذات المطر القليل والذي لا يتجاوز متوسطه السنوي 120 ملم.</a:t>
            </a:r>
          </a:p>
          <a:p>
            <a:pPr lvl="3" algn="just" rtl="1"/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تمثل 16% من مساحة اليابسة.</a:t>
            </a:r>
          </a:p>
        </p:txBody>
      </p:sp>
      <p:sp>
        <p:nvSpPr>
          <p:cNvPr id="6" name="Rectangle 5"/>
          <p:cNvSpPr/>
          <p:nvPr/>
        </p:nvSpPr>
        <p:spPr>
          <a:xfrm>
            <a:off x="4901351" y="474453"/>
            <a:ext cx="2103461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Sand</a:t>
            </a: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الرمال 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-2510670" y="2461977"/>
            <a:ext cx="87757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endParaRPr lang="en-US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457200" indent="-457200" algn="just" rtl="1">
              <a:buFontTx/>
              <a:buChar char="-"/>
            </a:pPr>
            <a:endParaRPr lang="ar-SA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16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307093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5412"/>
            <a:ext cx="116815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just" rtl="1"/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أراضي شبه جافة:</a:t>
            </a:r>
            <a:endParaRPr lang="ar-SA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الأراضي التي يتراوح المتوسط السنوي  بين 125 – 250 ملم.</a:t>
            </a:r>
          </a:p>
          <a:p>
            <a:pPr lvl="3" algn="just" rtl="1"/>
            <a:r>
              <a:rPr lang="ar-SA" sz="2800" dirty="0" smtClean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/>
              </a:rPr>
              <a:t>تمثل 17% من مساحة اليابسة.</a:t>
            </a: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667274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01350" y="0"/>
            <a:ext cx="2103461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Sand</a:t>
            </a:r>
            <a:r>
              <a:rPr lang="ar-SA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الرمال 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646323" y="365767"/>
            <a:ext cx="87757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endParaRPr lang="en-US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58738" lvl="3" algn="just" rtl="1"/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من ميزات هذه الأقسام الثلاثة:</a:t>
            </a:r>
          </a:p>
          <a:p>
            <a:pPr marL="804863" lvl="3" indent="-457200" algn="just" rtl="1">
              <a:buFontTx/>
              <a:buChar char="-"/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قلة الكساء الخضري وبالتالي تعرضها لعوامل التعرية.</a:t>
            </a:r>
          </a:p>
          <a:p>
            <a:pPr marL="804863" lvl="3" indent="-457200" algn="just" rtl="1">
              <a:buFontTx/>
              <a:buChar char="-"/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تفكك حبيبات رمالها وسهولة تحركها تحت تأثير العواصف.</a:t>
            </a:r>
          </a:p>
          <a:p>
            <a:pPr marL="804863" lvl="3" indent="-457200" algn="just" rtl="1">
              <a:buFontTx/>
              <a:buChar char="-"/>
            </a:pPr>
            <a:r>
              <a:rPr lang="ar-SA" sz="2800" dirty="0">
                <a:solidFill>
                  <a:srgbClr val="173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تتجمع الرمال المنقولة في صورة كثبان رملية ومن أنواعها:</a:t>
            </a:r>
          </a:p>
          <a:p>
            <a:pPr marL="798513" lvl="3" indent="-160338" algn="just" rtl="1">
              <a:buFontTx/>
              <a:buChar char="-"/>
            </a:pP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الكثبان الهلالية الشكل (الغرود </a:t>
            </a:r>
            <a:r>
              <a:rPr lang="ar-SA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البرخانية</a:t>
            </a: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Barkhans</a:t>
            </a: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):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يصل ارتفاعها إلى 30م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سرعة تحركها 20م في السنة</a:t>
            </a:r>
          </a:p>
          <a:p>
            <a:pPr marL="1481138" lvl="3" indent="-457200" algn="just" rtl="1">
              <a:buFontTx/>
              <a:buChar char="-"/>
            </a:pP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023938" lvl="3" algn="just" rtl="1"/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804863" lvl="3" indent="-457200" algn="just" rtl="1">
              <a:buFontTx/>
              <a:buChar char="-"/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pic>
        <p:nvPicPr>
          <p:cNvPr id="2050" name="Picture 2" descr="wind depositional landforms, describe of barkhan and seif dune ,AEOLIAN,BH 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5205" r="112" b="13684"/>
          <a:stretch/>
        </p:blipFill>
        <p:spPr bwMode="auto">
          <a:xfrm>
            <a:off x="3705211" y="3737112"/>
            <a:ext cx="2392277" cy="153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لا يتوفر وصف للصورة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811" y="3737112"/>
            <a:ext cx="2031081" cy="152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014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C2E-8D67-4AF7-964B-7584511CC7BE}" type="datetime1">
              <a:rPr lang="en-US" smtClean="0"/>
              <a:t>2/17/2024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711706" y="794541"/>
            <a:ext cx="8775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513" lvl="3" indent="-160338" algn="just" rtl="1">
              <a:buFontTx/>
              <a:buChar char="-"/>
            </a:pPr>
            <a:r>
              <a:rPr lang="ar-S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الكثبان العرضية: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تنشأ من التحام منحدرات الغرود </a:t>
            </a:r>
            <a:r>
              <a:rPr lang="ar-SA" sz="28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البرخانية</a:t>
            </a: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 المتجاورة.</a:t>
            </a:r>
          </a:p>
          <a:p>
            <a:pPr marL="1030288" lvl="3" indent="-219075" algn="just" rtl="1">
              <a:buFontTx/>
              <a:buChar char="-"/>
            </a:pPr>
            <a:r>
              <a:rPr lang="ar-SA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  <a:cs typeface="Simplified Arabic"/>
              </a:rPr>
              <a:t>سفوحها شديدة الانحدار ومتعامدة مع اتجاه الريح.</a:t>
            </a:r>
          </a:p>
          <a:p>
            <a:pPr marL="1481138" lvl="3" indent="-457200" algn="just" rtl="1">
              <a:buFontTx/>
              <a:buChar char="-"/>
            </a:pPr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1023938" lvl="3" algn="just" rtl="1"/>
            <a:endParaRPr lang="ar-SA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marL="804863" lvl="3" indent="-457200" algn="just" rtl="1">
              <a:buFontTx/>
              <a:buChar char="-"/>
            </a:pPr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  <a:p>
            <a:pPr lvl="3" algn="just" rtl="1"/>
            <a:endParaRPr lang="ar-SA" sz="2800" dirty="0">
              <a:solidFill>
                <a:srgbClr val="1736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/>
              <a:cs typeface="Simplified Arab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708" y="2385286"/>
            <a:ext cx="2102678" cy="1541813"/>
          </a:xfrm>
          <a:prstGeom prst="rect">
            <a:avLst/>
          </a:prstGeom>
        </p:spPr>
      </p:pic>
      <p:pic>
        <p:nvPicPr>
          <p:cNvPr id="3078" name="Picture 6" descr="بالصور..أمواج الكثبان الرملية متعة السفاري في غرود الوادي | مصر العربية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388" y="2385286"/>
            <a:ext cx="2558143" cy="162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349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827</Words>
  <Application>Microsoft Office PowerPoint</Application>
  <PresentationFormat>Widescreen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DecoType Naskh Variants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abanomai</dc:creator>
  <cp:lastModifiedBy>maha abanomai</cp:lastModifiedBy>
  <cp:revision>5</cp:revision>
  <dcterms:created xsi:type="dcterms:W3CDTF">2024-02-17T20:01:29Z</dcterms:created>
  <dcterms:modified xsi:type="dcterms:W3CDTF">2024-02-17T19:21:47Z</dcterms:modified>
</cp:coreProperties>
</file>