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1EF7FD-965E-4D0E-84A5-91A1DB313C8A}"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83579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EF7FD-965E-4D0E-84A5-91A1DB313C8A}"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47040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EF7FD-965E-4D0E-84A5-91A1DB313C8A}"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1046843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ectangle 6"/>
          <p:cNvSpPr/>
          <p:nvPr/>
        </p:nvSpPr>
        <p:spPr>
          <a:xfrm>
            <a:off x="920835" y="1346948"/>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5" y="4282764"/>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5"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9646373" y="4107023"/>
            <a:ext cx="12192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4400" b="1" cap="none" baseline="0">
                <a:solidFill>
                  <a:schemeClr val="accent2">
                    <a:lumMod val="50000"/>
                  </a:schemeClr>
                </a:solidFill>
              </a:defRPr>
            </a:lvl1pPr>
          </a:lstStyle>
          <a:p>
            <a:r>
              <a:rPr lang="en-US" dirty="0"/>
              <a:t>Click to edit Master title style</a:t>
            </a:r>
          </a:p>
        </p:txBody>
      </p:sp>
      <p:sp>
        <p:nvSpPr>
          <p:cNvPr id="6" name="Slide Number Placeholder 5"/>
          <p:cNvSpPr>
            <a:spLocks noGrp="1"/>
          </p:cNvSpPr>
          <p:nvPr>
            <p:ph type="sldNum" sz="quarter" idx="12"/>
          </p:nvPr>
        </p:nvSpPr>
        <p:spPr>
          <a:xfrm>
            <a:off x="9659041" y="4227195"/>
            <a:ext cx="1193868" cy="640080"/>
          </a:xfrm>
        </p:spPr>
        <p:txBody>
          <a:bodyPr/>
          <a:lstStyle>
            <a:lvl1pPr>
              <a:defRPr sz="2800" b="1"/>
            </a:lvl1pPr>
          </a:lstStyle>
          <a:p>
            <a:fld id="{AF90A6A5-4BBC-4C8D-9850-BB817983DEE0}" type="slidenum">
              <a:rPr lang="en-US" smtClean="0"/>
              <a:t>‹#›</a:t>
            </a:fld>
            <a:endParaRPr lang="en-US"/>
          </a:p>
        </p:txBody>
      </p:sp>
      <p:sp>
        <p:nvSpPr>
          <p:cNvPr id="13" name="Date Placeholder 6"/>
          <p:cNvSpPr>
            <a:spLocks noGrp="1"/>
          </p:cNvSpPr>
          <p:nvPr>
            <p:ph type="dt" sz="half" idx="10"/>
          </p:nvPr>
        </p:nvSpPr>
        <p:spPr>
          <a:xfrm>
            <a:off x="10185208" y="6504904"/>
            <a:ext cx="1092392" cy="365125"/>
          </a:xfrm>
        </p:spPr>
        <p:txBody>
          <a:bodyPr/>
          <a:lstStyle>
            <a:lvl1pPr>
              <a:defRPr sz="1200">
                <a:solidFill>
                  <a:schemeClr val="accent1">
                    <a:lumMod val="75000"/>
                  </a:schemeClr>
                </a:solidFill>
                <a:latin typeface="Brush Script MT" panose="03060802040406070304" pitchFamily="66" charset="0"/>
              </a:defRPr>
            </a:lvl1pPr>
          </a:lstStyle>
          <a:p>
            <a:fld id="{FFEBD985-36F6-4903-B7A4-4C7378439FF4}" type="datetime1">
              <a:rPr lang="en-US" smtClean="0"/>
              <a:t>1/16/2024</a:t>
            </a:fld>
            <a:endParaRPr lang="en-US"/>
          </a:p>
        </p:txBody>
      </p:sp>
      <p:sp>
        <p:nvSpPr>
          <p:cNvPr id="14" name="Footer Placeholder 7"/>
          <p:cNvSpPr>
            <a:spLocks noGrp="1"/>
          </p:cNvSpPr>
          <p:nvPr>
            <p:ph type="ftr" sz="quarter" idx="11"/>
          </p:nvPr>
        </p:nvSpPr>
        <p:spPr>
          <a:xfrm>
            <a:off x="0" y="6492876"/>
            <a:ext cx="1482811" cy="365125"/>
          </a:xfrm>
        </p:spPr>
        <p:txBody>
          <a:bodyPr/>
          <a:lstStyle>
            <a:lvl1pPr>
              <a:defRPr sz="1200">
                <a:solidFill>
                  <a:schemeClr val="accent1">
                    <a:lumMod val="75000"/>
                  </a:schemeClr>
                </a:solidFill>
                <a:latin typeface="Brush Script MT" panose="03060802040406070304" pitchFamily="66" charset="0"/>
              </a:defRPr>
            </a:lvl1pPr>
          </a:lstStyle>
          <a:p>
            <a:r>
              <a:rPr lang="en-US"/>
              <a:t>Dr. Saud Alamri</a:t>
            </a:r>
            <a:endParaRPr lang="ar-SA" dirty="0"/>
          </a:p>
        </p:txBody>
      </p:sp>
    </p:spTree>
    <p:extLst>
      <p:ext uri="{BB962C8B-B14F-4D97-AF65-F5344CB8AC3E}">
        <p14:creationId xmlns:p14="http://schemas.microsoft.com/office/powerpoint/2010/main" val="1329116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EF7FD-965E-4D0E-84A5-91A1DB313C8A}"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2483183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1EF7FD-965E-4D0E-84A5-91A1DB313C8A}"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62760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1EF7FD-965E-4D0E-84A5-91A1DB313C8A}"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290279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1EF7FD-965E-4D0E-84A5-91A1DB313C8A}"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2209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1EF7FD-965E-4D0E-84A5-91A1DB313C8A}" type="datetimeFigureOut">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43050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EF7FD-965E-4D0E-84A5-91A1DB313C8A}"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146922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1EF7FD-965E-4D0E-84A5-91A1DB313C8A}"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317568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1EF7FD-965E-4D0E-84A5-91A1DB313C8A}"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C246-826B-4C51-AD53-2B39D65C2DB3}" type="slidenum">
              <a:rPr lang="en-US" smtClean="0"/>
              <a:t>‹#›</a:t>
            </a:fld>
            <a:endParaRPr lang="en-US"/>
          </a:p>
        </p:txBody>
      </p:sp>
    </p:spTree>
    <p:extLst>
      <p:ext uri="{BB962C8B-B14F-4D97-AF65-F5344CB8AC3E}">
        <p14:creationId xmlns:p14="http://schemas.microsoft.com/office/powerpoint/2010/main" val="1213850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EF7FD-965E-4D0E-84A5-91A1DB313C8A}" type="datetimeFigureOut">
              <a:rPr lang="en-US" smtClean="0"/>
              <a:t>1/16/2024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6C246-826B-4C51-AD53-2B39D65C2DB3}" type="slidenum">
              <a:rPr lang="en-US" smtClean="0"/>
              <a:t>‹#›</a:t>
            </a:fld>
            <a:endParaRPr lang="en-US"/>
          </a:p>
        </p:txBody>
      </p:sp>
    </p:spTree>
    <p:extLst>
      <p:ext uri="{BB962C8B-B14F-4D97-AF65-F5344CB8AC3E}">
        <p14:creationId xmlns:p14="http://schemas.microsoft.com/office/powerpoint/2010/main" val="199328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youtu.be/u7E1v24Dll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GE-302-381%20&#1575;&#1604;&#1589;&#1606;&#1575;&#1593;&#1577;%20&#1608;&#1575;&#1604;&#1576;&#1610;&#1574;&#1577;/Supplements/Poster%20Tmplate.pptx"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GE-302-381%20&#1575;&#1604;&#1589;&#1606;&#1575;&#1593;&#1577;%20&#1608;&#1575;&#1604;&#1576;&#1610;&#1574;&#1577;/Supplements/Poster%20Tmplate2.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8.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32313" y="1760245"/>
            <a:ext cx="9067800" cy="1578894"/>
          </a:xfrm>
          <a:prstGeom prst="rect">
            <a:avLst/>
          </a:prstGeom>
        </p:spPr>
        <p:txBody>
          <a:bodyPr wrap="square">
            <a:spAutoFit/>
          </a:bodyPr>
          <a:lstStyle/>
          <a:p>
            <a:pPr algn="ctr">
              <a:lnSpc>
                <a:spcPct val="115000"/>
              </a:lnSpc>
            </a:pPr>
            <a:r>
              <a:rPr lang="ar-SA" sz="4400" b="1" dirty="0">
                <a:solidFill>
                  <a:schemeClr val="accent2">
                    <a:lumMod val="50000"/>
                  </a:schemeClr>
                </a:solidFill>
                <a:effectLst>
                  <a:outerShdw blurRad="38100" dist="38100" dir="2700000" algn="tl">
                    <a:srgbClr val="000000">
                      <a:alpha val="43137"/>
                    </a:srgbClr>
                  </a:outerShdw>
                </a:effectLst>
                <a:latin typeface="+mj-lt"/>
                <a:ea typeface="+mj-ea"/>
                <a:cs typeface="+mj-cs"/>
              </a:rPr>
              <a:t>درجة الحرارة كعامل بيئي</a:t>
            </a:r>
            <a:endParaRPr lang="en-US" sz="4400" b="1" dirty="0">
              <a:solidFill>
                <a:schemeClr val="accent2">
                  <a:lumMod val="50000"/>
                </a:schemeClr>
              </a:solidFill>
              <a:effectLst>
                <a:outerShdw blurRad="38100" dist="38100" dir="2700000" algn="tl">
                  <a:srgbClr val="000000">
                    <a:alpha val="43137"/>
                  </a:srgbClr>
                </a:outerShdw>
              </a:effectLst>
              <a:latin typeface="+mj-lt"/>
              <a:ea typeface="+mj-ea"/>
              <a:cs typeface="+mj-cs"/>
            </a:endParaRPr>
          </a:p>
          <a:p>
            <a:pPr algn="ctr">
              <a:lnSpc>
                <a:spcPct val="115000"/>
              </a:lnSpc>
            </a:pPr>
            <a:r>
              <a:rPr lang="en-US" sz="4000" b="1" dirty="0">
                <a:solidFill>
                  <a:schemeClr val="accent2">
                    <a:lumMod val="50000"/>
                  </a:schemeClr>
                </a:solidFill>
                <a:effectLst>
                  <a:outerShdw blurRad="38100" dist="38100" dir="2700000" algn="tl">
                    <a:srgbClr val="000000">
                      <a:alpha val="43137"/>
                    </a:srgbClr>
                  </a:outerShdw>
                </a:effectLst>
                <a:latin typeface="+mj-lt"/>
                <a:ea typeface="+mj-ea"/>
                <a:cs typeface="+mj-cs"/>
              </a:rPr>
              <a:t>Temperature as an Ecological Factor</a:t>
            </a:r>
          </a:p>
        </p:txBody>
      </p:sp>
      <p:sp>
        <p:nvSpPr>
          <p:cNvPr id="6" name="Slide Number Placeholder 5"/>
          <p:cNvSpPr>
            <a:spLocks noGrp="1"/>
          </p:cNvSpPr>
          <p:nvPr>
            <p:ph type="sldNum" sz="quarter" idx="12"/>
          </p:nvPr>
        </p:nvSpPr>
        <p:spPr/>
        <p:txBody>
          <a:bodyPr/>
          <a:lstStyle/>
          <a:p>
            <a:fld id="{AF90A6A5-4BBC-4C8D-9850-BB817983DEE0}" type="slidenum">
              <a:rPr lang="en-US" smtClean="0"/>
              <a:t>1</a:t>
            </a:fld>
            <a:endParaRPr lang="en-US"/>
          </a:p>
        </p:txBody>
      </p:sp>
      <p:sp>
        <p:nvSpPr>
          <p:cNvPr id="2" name="Date Placeholder 1"/>
          <p:cNvSpPr>
            <a:spLocks noGrp="1"/>
          </p:cNvSpPr>
          <p:nvPr>
            <p:ph type="dt" sz="half" idx="10"/>
          </p:nvPr>
        </p:nvSpPr>
        <p:spPr/>
        <p:txBody>
          <a:bodyPr/>
          <a:lstStyle/>
          <a:p>
            <a:fld id="{D82464C5-C4BA-4CCE-8A4B-64AC2FCE8986}"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409911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8763000" cy="5967788"/>
          </a:xfrm>
          <a:prstGeom prst="rect">
            <a:avLst/>
          </a:prstGeom>
        </p:spPr>
        <p:txBody>
          <a:bodyPr wrap="square">
            <a:spAutoFit/>
          </a:bodyPr>
          <a:lstStyle/>
          <a:p>
            <a:pPr lvl="0" algn="ctr" rtl="1">
              <a:lnSpc>
                <a:spcPct val="115000"/>
              </a:lnSpc>
            </a:pP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درجة الحرارة المثلى</a:t>
            </a:r>
            <a:r>
              <a:rPr lang="en-US" sz="2800" dirty="0">
                <a:solidFill>
                  <a:srgbClr val="C00000"/>
                </a:solidFill>
                <a:effectLst>
                  <a:outerShdw blurRad="38100" dist="38100" dir="2700000" algn="tl">
                    <a:srgbClr val="000000">
                      <a:alpha val="43137"/>
                    </a:srgbClr>
                  </a:outerShdw>
                </a:effectLst>
                <a:latin typeface="Arial Rounded MT Bold" panose="020F0704030504030204" pitchFamily="34" charset="0"/>
              </a:rPr>
              <a:t>Optimum temperature </a:t>
            </a:r>
            <a:endParaRPr lang="en-US" sz="3200" dirty="0">
              <a:solidFill>
                <a:srgbClr val="C00000"/>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r" rtl="1">
              <a:lnSpc>
                <a:spcPct val="115000"/>
              </a:lnSpc>
            </a:pPr>
            <a:r>
              <a:rPr lang="ar-SA"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rPr>
              <a:t>درجة الحرارة التي تكون عندها الوظائف النباتية في أعلى معدلاتها</a:t>
            </a:r>
            <a:endParaRPr lang="en-US"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endParaRPr>
          </a:p>
          <a:p>
            <a:pPr lvl="0" algn="r" rtl="1">
              <a:lnSpc>
                <a:spcPct val="115000"/>
              </a:lnSpc>
            </a:pPr>
            <a:r>
              <a:rPr lang="ar-SA" sz="3200" dirty="0">
                <a:solidFill>
                  <a:srgbClr val="003300"/>
                </a:solidFill>
                <a:effectLst>
                  <a:outerShdw blurRad="38100" dist="38100" dir="2700000" algn="tl">
                    <a:srgbClr val="000000">
                      <a:alpha val="43137"/>
                    </a:srgbClr>
                  </a:outerShdw>
                </a:effectLst>
                <a:latin typeface="Arial Rounded MT Bold" panose="020F0704030504030204" pitchFamily="34" charset="0"/>
              </a:rPr>
              <a:t>وتنقسم النباتات حسب استجابتها لدرجات الحرارة إلى:</a:t>
            </a:r>
            <a:endParaRPr lang="en-US" sz="3200" dirty="0">
              <a:solidFill>
                <a:srgbClr val="003300"/>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r"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1- النباتات المحبة للبرودة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rPr>
              <a:t>Psychrophiles</a:t>
            </a:r>
            <a:r>
              <a:rPr lang="ar-SA" sz="2800" dirty="0">
                <a:solidFill>
                  <a:srgbClr val="810000"/>
                </a:solidFill>
                <a:effectLst>
                  <a:outerShdw blurRad="38100" dist="38100" dir="2700000" algn="tl">
                    <a:srgbClr val="000000">
                      <a:alpha val="43137"/>
                    </a:srgbClr>
                  </a:outerShdw>
                </a:effectLst>
                <a:latin typeface="Arial Rounded MT Bold" panose="020F0704030504030204" pitchFamily="34" charset="0"/>
              </a:rPr>
              <a:t>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r" rtl="1">
              <a:lnSpc>
                <a:spcPct val="115000"/>
              </a:lnSpc>
            </a:pP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rPr>
              <a:t>وتضم النباتات التي تنمو وتتم دورة حياتها في أوساط تتراوح درجة حرارتها بين 0-20 °م.</a:t>
            </a:r>
            <a:endParaRPr lang="en-US" sz="28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lvl="0" algn="r"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2- النباتات المحبة للحرارة المعتدلة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rPr>
              <a:t>Mesophiles</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algn="r" rtl="1">
              <a:lnSpc>
                <a:spcPct val="115000"/>
              </a:lnSpc>
            </a:pP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rPr>
              <a:t>وهي نباتات تنمو وتتم دورة حياتها في درجات حرارة </a:t>
            </a: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تتراوح بين 10-30°م </a:t>
            </a: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rPr>
              <a:t>وأي درجة حرارة أعلى من 35°م تسبب لها إجهادا حراريًا.</a:t>
            </a:r>
            <a:endParaRPr lang="en-US" sz="28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lvl="0" algn="r"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3- النبات المحبة للحرارة المرتفعة </a:t>
            </a:r>
            <a:r>
              <a:rPr lang="en-US" sz="2400" dirty="0">
                <a:solidFill>
                  <a:srgbClr val="810000"/>
                </a:solidFill>
                <a:effectLst>
                  <a:outerShdw blurRad="38100" dist="38100" dir="2700000" algn="tl">
                    <a:srgbClr val="000000">
                      <a:alpha val="43137"/>
                    </a:srgbClr>
                  </a:outerShdw>
                </a:effectLst>
                <a:latin typeface="Arial Rounded MT Bold" panose="020F0704030504030204" pitchFamily="34" charset="0"/>
              </a:rPr>
              <a:t>Thermophiles</a:t>
            </a:r>
            <a:r>
              <a:rPr lang="ar-SA" sz="2800" dirty="0">
                <a:solidFill>
                  <a:srgbClr val="810000"/>
                </a:solidFill>
                <a:effectLst>
                  <a:outerShdw blurRad="38100" dist="38100" dir="2700000" algn="tl">
                    <a:srgbClr val="000000">
                      <a:alpha val="43137"/>
                    </a:srgbClr>
                  </a:outerShdw>
                </a:effectLst>
                <a:latin typeface="Arial Rounded MT Bold" panose="020F0704030504030204" pitchFamily="34" charset="0"/>
              </a:rPr>
              <a:t>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r" rtl="1">
              <a:lnSpc>
                <a:spcPct val="115000"/>
              </a:lnSpc>
            </a:pP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rPr>
              <a:t>وهي نباتات تنمو وتتم دورة حياتها في درجات حرارة أعلى من 45°م.</a:t>
            </a:r>
            <a:endParaRPr lang="en-US" sz="28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10</a:t>
            </a:fld>
            <a:endParaRPr lang="en-US"/>
          </a:p>
        </p:txBody>
      </p:sp>
      <p:sp>
        <p:nvSpPr>
          <p:cNvPr id="2" name="Date Placeholder 1"/>
          <p:cNvSpPr>
            <a:spLocks noGrp="1"/>
          </p:cNvSpPr>
          <p:nvPr>
            <p:ph type="dt" sz="half" idx="10"/>
          </p:nvPr>
        </p:nvSpPr>
        <p:spPr/>
        <p:txBody>
          <a:bodyPr/>
          <a:lstStyle/>
          <a:p>
            <a:fld id="{AA5D57B6-B9C5-48FC-BE15-6311869EA12D}"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132838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2823" y="609600"/>
            <a:ext cx="8584583" cy="5507662"/>
          </a:xfrm>
          <a:prstGeom prst="rect">
            <a:avLst/>
          </a:prstGeom>
        </p:spPr>
        <p:txBody>
          <a:bodyPr wrap="square">
            <a:spAutoFit/>
          </a:bodyPr>
          <a:lstStyle/>
          <a:p>
            <a:pPr lvl="0" algn="just" rtl="1">
              <a:lnSpc>
                <a:spcPct val="115000"/>
              </a:lnSpc>
            </a:pPr>
            <a:r>
              <a:rPr lang="ar-SA" sz="3200" dirty="0">
                <a:solidFill>
                  <a:srgbClr val="FF0000"/>
                </a:solidFill>
                <a:effectLst>
                  <a:outerShdw blurRad="38100" dist="38100" dir="2700000" algn="tl">
                    <a:srgbClr val="000000">
                      <a:alpha val="43137"/>
                    </a:srgbClr>
                  </a:outerShdw>
                </a:effectLst>
                <a:latin typeface="Arial Rounded MT Bold" panose="020F0704030504030204" pitchFamily="34" charset="0"/>
              </a:rPr>
              <a:t>وتسبب درجات الحرارة المرتفعة جملة من الأخطار تهدد النبات وأهمها:</a:t>
            </a:r>
          </a:p>
          <a:p>
            <a:pPr marL="801688" indent="-534988" algn="just" rtl="1">
              <a:lnSpc>
                <a:spcPct val="115000"/>
              </a:lnSpc>
            </a:pPr>
            <a:r>
              <a:rPr lang="ar-SA" sz="3200" dirty="0">
                <a:solidFill>
                  <a:srgbClr val="008000"/>
                </a:solidFill>
                <a:effectLst>
                  <a:outerShdw blurRad="38100" dist="38100" dir="2700000" algn="tl">
                    <a:srgbClr val="000000">
                      <a:alpha val="43137"/>
                    </a:srgbClr>
                  </a:outerShdw>
                </a:effectLst>
                <a:latin typeface="Arial Rounded MT Bold" panose="020F0704030504030204" pitchFamily="34" charset="0"/>
              </a:rPr>
              <a:t>1- فقدان كميات كبيرة من الماء والجفاف حيث تؤدي درجات الحرارة المرتفعة التي تتعرض لها الأوراق عدم التوازن بين معدلي التنفس والبناء الضوئي تشكل عاملاً سامًا أو مواد سامة. </a:t>
            </a:r>
          </a:p>
          <a:p>
            <a:pPr marL="801688" indent="-534988" algn="just" rtl="1">
              <a:lnSpc>
                <a:spcPct val="115000"/>
              </a:lnSpc>
            </a:pPr>
            <a:endParaRPr lang="ar-SA" dirty="0">
              <a:solidFill>
                <a:srgbClr val="008000"/>
              </a:solidFill>
              <a:effectLst>
                <a:outerShdw blurRad="38100" dist="38100" dir="2700000" algn="tl">
                  <a:srgbClr val="000000">
                    <a:alpha val="43137"/>
                  </a:srgbClr>
                </a:outerShdw>
              </a:effectLst>
              <a:latin typeface="Arial Rounded MT Bold" panose="020F0704030504030204" pitchFamily="34" charset="0"/>
            </a:endParaRPr>
          </a:p>
          <a:p>
            <a:pPr marL="801688" indent="-534988" algn="just" rtl="1">
              <a:lnSpc>
                <a:spcPct val="115000"/>
              </a:lnSpc>
            </a:pPr>
            <a:r>
              <a:rPr lang="ar-SA" sz="3200" dirty="0">
                <a:solidFill>
                  <a:srgbClr val="008000"/>
                </a:solidFill>
                <a:effectLst>
                  <a:outerShdw blurRad="38100" dist="38100" dir="2700000" algn="tl">
                    <a:srgbClr val="000000">
                      <a:alpha val="43137"/>
                    </a:srgbClr>
                  </a:outerShdw>
                </a:effectLst>
                <a:latin typeface="Arial Rounded MT Bold" panose="020F0704030504030204" pitchFamily="34" charset="0"/>
              </a:rPr>
              <a:t>2- تلف المكونات البروتينية للبروتوبلازم وموته وإتلافه الكلوروفيل وأصفرار لون الأوراق وتثبيط النمو.</a:t>
            </a:r>
            <a:endParaRPr lang="en-US" sz="3200" dirty="0">
              <a:solidFill>
                <a:srgbClr val="008000"/>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11</a:t>
            </a:fld>
            <a:endParaRPr lang="en-US"/>
          </a:p>
        </p:txBody>
      </p:sp>
      <p:sp>
        <p:nvSpPr>
          <p:cNvPr id="2" name="Date Placeholder 1"/>
          <p:cNvSpPr>
            <a:spLocks noGrp="1"/>
          </p:cNvSpPr>
          <p:nvPr>
            <p:ph type="dt" sz="half" idx="10"/>
          </p:nvPr>
        </p:nvSpPr>
        <p:spPr/>
        <p:txBody>
          <a:bodyPr/>
          <a:lstStyle/>
          <a:p>
            <a:fld id="{539B7800-1052-4710-BC68-EAC471C0791E}"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479850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31025" y="807968"/>
            <a:ext cx="7516484" cy="3342453"/>
          </a:xfrm>
          <a:prstGeom prst="rect">
            <a:avLst/>
          </a:prstGeom>
        </p:spPr>
        <p:txBody>
          <a:bodyPr wrap="square">
            <a:spAutoFit/>
          </a:bodyPr>
          <a:lstStyle/>
          <a:p>
            <a:pPr lvl="0" algn="r"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تكيفات النبات لدرجات الحرارة المرتفعة:</a:t>
            </a:r>
          </a:p>
          <a:p>
            <a:pPr lvl="0" algn="r" rtl="1">
              <a:lnSpc>
                <a:spcPct val="115000"/>
              </a:lnSpc>
            </a:pP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marL="1698625" indent="-352425" algn="r"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١- تكيفات مورفولوجية وتشريحية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marL="1698625" indent="-352425" algn="r"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٢- النتح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marL="1698625" indent="-352425" algn="r" rtl="1">
              <a:tabLst>
                <a:tab pos="1165225" algn="l"/>
              </a:tabLst>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٣- تقوم كثير من النباتات بوظائفها الحيوية في الساعات الصباحية من النهار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12</a:t>
            </a:fld>
            <a:endParaRPr lang="en-US"/>
          </a:p>
        </p:txBody>
      </p:sp>
      <p:sp>
        <p:nvSpPr>
          <p:cNvPr id="2" name="Date Placeholder 1"/>
          <p:cNvSpPr>
            <a:spLocks noGrp="1"/>
          </p:cNvSpPr>
          <p:nvPr>
            <p:ph type="dt" sz="half" idx="10"/>
          </p:nvPr>
        </p:nvSpPr>
        <p:spPr/>
        <p:txBody>
          <a:bodyPr/>
          <a:lstStyle/>
          <a:p>
            <a:fld id="{54C36334-992D-4F9B-B0F1-8CC1317536B9}"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684182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28825" y="406397"/>
            <a:ext cx="8258175" cy="6268639"/>
          </a:xfrm>
          <a:prstGeom prst="rect">
            <a:avLst/>
          </a:prstGeom>
        </p:spPr>
        <p:txBody>
          <a:bodyPr wrap="square">
            <a:spAutoFit/>
          </a:bodyPr>
          <a:lstStyle/>
          <a:p>
            <a:pPr algn="ctr" rtl="1">
              <a:lnSpc>
                <a:spcPct val="115000"/>
              </a:lnSpc>
            </a:pPr>
            <a:r>
              <a:rPr lang="ar-SA" sz="3200" b="1" dirty="0">
                <a:solidFill>
                  <a:srgbClr val="810000"/>
                </a:solidFill>
                <a:effectLst>
                  <a:outerShdw blurRad="38100" dist="38100" dir="2700000" algn="tl">
                    <a:srgbClr val="000000">
                      <a:alpha val="43137"/>
                    </a:srgbClr>
                  </a:outerShdw>
                </a:effectLst>
                <a:latin typeface="Arial Rounded MT Bold" panose="020F0704030504030204" pitchFamily="34" charset="0"/>
              </a:rPr>
              <a:t>أضرار البرد</a:t>
            </a:r>
            <a:r>
              <a:rPr lang="en-US" sz="2400" b="1" dirty="0">
                <a:solidFill>
                  <a:srgbClr val="810000"/>
                </a:solidFill>
                <a:effectLst>
                  <a:outerShdw blurRad="38100" dist="38100" dir="2700000" algn="tl">
                    <a:srgbClr val="000000">
                      <a:alpha val="43137"/>
                    </a:srgbClr>
                  </a:outerShdw>
                </a:effectLst>
                <a:latin typeface="Arial Rounded MT Bold" panose="020F0704030504030204" pitchFamily="34" charset="0"/>
              </a:rPr>
              <a:t>Chilling injury </a:t>
            </a:r>
            <a:endParaRPr lang="en-US" sz="3200" b="1"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endParaRPr lang="ar-SA" sz="16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الجفاف نتيجة ارتفاع معدل النتح وانخفاض معدل الامتصاص.</a:t>
            </a:r>
            <a:endPar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endParaRPr lang="ar-SA" sz="15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قد تؤدي درجات الحرارة المنخفضة إلى </a:t>
            </a: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تغيير الوسط الداخلي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للنباتات عن طريق تثبيط تحول المواد المدخرة وانتقالها.</a:t>
            </a:r>
            <a:endPar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endParaRPr lang="ar-SA" sz="15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قد يعود السبب في إصابة النباتات في درجات الحرارة المنخفضة إلى </a:t>
            </a: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تفكك البروتين وتثبيط نشاط الأنزيمات</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p>
          <a:p>
            <a:pPr algn="just" rtl="1">
              <a:lnSpc>
                <a:spcPct val="115000"/>
              </a:lnSpc>
            </a:pPr>
            <a:endParaRPr lang="ar-SA" sz="15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تؤدي درجات الحرارة المنخفضة إلى </a:t>
            </a: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تشكل مواد سامة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ناتجة عن اضطرابات في العمليات البيوكيميائية في الخلية.</a:t>
            </a:r>
            <a:endPar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13</a:t>
            </a:fld>
            <a:endParaRPr lang="en-US"/>
          </a:p>
        </p:txBody>
      </p:sp>
      <p:sp>
        <p:nvSpPr>
          <p:cNvPr id="2" name="Date Placeholder 1"/>
          <p:cNvSpPr>
            <a:spLocks noGrp="1"/>
          </p:cNvSpPr>
          <p:nvPr>
            <p:ph type="dt" sz="half" idx="10"/>
          </p:nvPr>
        </p:nvSpPr>
        <p:spPr/>
        <p:txBody>
          <a:bodyPr/>
          <a:lstStyle/>
          <a:p>
            <a:fld id="{47A5419B-4227-430F-99F4-7DF82C364C2A}"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6821912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90267" y="1184696"/>
            <a:ext cx="7082286" cy="2923877"/>
          </a:xfrm>
          <a:prstGeom prst="rect">
            <a:avLst/>
          </a:prstGeom>
        </p:spPr>
        <p:txBody>
          <a:bodyPr wrap="square">
            <a:spAutoFit/>
          </a:bodyPr>
          <a:lstStyle/>
          <a:p>
            <a:pPr algn="r">
              <a:lnSpc>
                <a:spcPct val="115000"/>
              </a:lnSpc>
            </a:pP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r">
              <a:lnSpc>
                <a:spcPct val="115000"/>
              </a:lnSpc>
            </a:pPr>
            <a:r>
              <a:rPr lang="en-US" sz="2400" b="1" dirty="0">
                <a:solidFill>
                  <a:srgbClr val="810000"/>
                </a:solidFill>
                <a:effectLst>
                  <a:outerShdw blurRad="38100" dist="38100" dir="2700000" algn="tl">
                    <a:srgbClr val="000000">
                      <a:alpha val="43137"/>
                    </a:srgbClr>
                  </a:outerShdw>
                </a:effectLst>
                <a:latin typeface="Arial Rounded MT Bold" panose="020F0704030504030204" pitchFamily="34" charset="0"/>
              </a:rPr>
              <a:t>Freezing injury </a:t>
            </a:r>
            <a:r>
              <a:rPr lang="ar-SA" sz="3200" b="1" dirty="0">
                <a:solidFill>
                  <a:srgbClr val="810000"/>
                </a:solidFill>
                <a:effectLst>
                  <a:outerShdw blurRad="38100" dist="38100" dir="2700000" algn="tl">
                    <a:srgbClr val="000000">
                      <a:alpha val="43137"/>
                    </a:srgbClr>
                  </a:outerShdw>
                </a:effectLst>
                <a:latin typeface="Arial Rounded MT Bold" panose="020F0704030504030204" pitchFamily="34" charset="0"/>
              </a:rPr>
              <a:t>أضرار التجمد</a:t>
            </a:r>
            <a:endParaRPr lang="en-US" sz="3200" b="1"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ويحدث التلف الناشئ عن التجمد بسبب تكون </a:t>
            </a: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بلورات من الجليد في المسافات</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وإذا تكونت بلورات الجليد في المسافات البينية فربما يحدث موت</a:t>
            </a:r>
            <a:r>
              <a:rPr lang="ar-SA" sz="3200" dirty="0">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الخلايا.</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14</a:t>
            </a:fld>
            <a:endParaRPr lang="en-US"/>
          </a:p>
        </p:txBody>
      </p:sp>
      <p:sp>
        <p:nvSpPr>
          <p:cNvPr id="2" name="Date Placeholder 1"/>
          <p:cNvSpPr>
            <a:spLocks noGrp="1"/>
          </p:cNvSpPr>
          <p:nvPr>
            <p:ph type="dt" sz="half" idx="10"/>
          </p:nvPr>
        </p:nvSpPr>
        <p:spPr/>
        <p:txBody>
          <a:bodyPr/>
          <a:lstStyle/>
          <a:p>
            <a:fld id="{758062BB-EAAC-4E41-8BBD-A766BBC4BC16}"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743013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7276" y="514350"/>
            <a:ext cx="8420100" cy="5543056"/>
          </a:xfrm>
          <a:prstGeom prst="rect">
            <a:avLst/>
          </a:prstGeom>
        </p:spPr>
        <p:txBody>
          <a:bodyPr wrap="square">
            <a:spAutoFit/>
          </a:bodyPr>
          <a:lstStyle/>
          <a:p>
            <a:pPr lvl="0" algn="ctr">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مقاومة الصقيع</a:t>
            </a:r>
          </a:p>
          <a:p>
            <a:pPr lvl="0" algn="just" rtl="1">
              <a:lnSpc>
                <a:spcPct val="115000"/>
              </a:lnSpc>
            </a:pPr>
            <a:r>
              <a:rPr lang="ar-SA" sz="3200" dirty="0">
                <a:solidFill>
                  <a:srgbClr val="00B050"/>
                </a:solidFill>
                <a:effectLst>
                  <a:outerShdw blurRad="38100" dist="38100" dir="2700000" algn="tl">
                    <a:srgbClr val="000000">
                      <a:alpha val="43137"/>
                    </a:srgbClr>
                  </a:outerShdw>
                </a:effectLst>
                <a:latin typeface="Arial Rounded MT Bold" panose="020F0704030504030204" pitchFamily="34" charset="0"/>
              </a:rPr>
              <a:t>تتميز النباتات التي تعيش في المناطق المنخفضة الحرارة، وخاصة مناطق الصحاري الباردة وأعالي الجبال، بالعديد من المميزات الشكلية والتكيفات الفسيولوجية؛ ومنها:</a:t>
            </a:r>
          </a:p>
          <a:p>
            <a:pPr lvl="0" algn="r">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1- التكيفات الشكلية:</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marL="449263" indent="-87313" algn="r" rtl="1">
              <a:lnSpc>
                <a:spcPct val="115000"/>
              </a:lnSpc>
            </a:pPr>
            <a:r>
              <a:rPr lang="ar-SA" sz="3200" dirty="0">
                <a:solidFill>
                  <a:prstClr val="black"/>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الأوراق الصغيرة والمكتظة والثخينة والمغطاة</a:t>
            </a:r>
            <a:r>
              <a:rPr lang="ar-SA" sz="3200" dirty="0">
                <a:solidFill>
                  <a:prstClr val="black"/>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بالشعيرات </a:t>
            </a:r>
          </a:p>
          <a:p>
            <a:pPr marL="449263" indent="-87313" algn="r" rtl="1">
              <a:lnSpc>
                <a:spcPct val="115000"/>
              </a:lnSpc>
            </a:pPr>
            <a:endParaRPr lang="ar-SA" sz="1000" dirty="0">
              <a:solidFill>
                <a:prstClr val="black"/>
              </a:solidFill>
              <a:effectLst>
                <a:outerShdw blurRad="38100" dist="38100" dir="2700000" algn="tl">
                  <a:srgbClr val="000000">
                    <a:alpha val="43137"/>
                  </a:srgbClr>
                </a:outerShdw>
              </a:effectLst>
              <a:latin typeface="Arial Rounded MT Bold" panose="020F0704030504030204" pitchFamily="34" charset="0"/>
            </a:endParaRPr>
          </a:p>
          <a:p>
            <a:pPr marL="449263" indent="-87313" algn="r" rtl="1">
              <a:lnSpc>
                <a:spcPct val="115000"/>
              </a:lnSpc>
            </a:pPr>
            <a:r>
              <a:rPr lang="ar-SA" sz="3200" dirty="0">
                <a:solidFill>
                  <a:prstClr val="black"/>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تغطية البراعم بالحراشف البرعمية والشعيرات أو المواد الصمغية</a:t>
            </a:r>
            <a:r>
              <a:rPr lang="ar-SA" sz="3200" dirty="0">
                <a:solidFill>
                  <a:prstClr val="black"/>
                </a:solidFill>
                <a:effectLst>
                  <a:outerShdw blurRad="38100" dist="38100" dir="2700000" algn="tl">
                    <a:srgbClr val="000000">
                      <a:alpha val="43137"/>
                    </a:srgbClr>
                  </a:outerShdw>
                </a:effectLst>
                <a:latin typeface="Arial Rounded MT Bold" panose="020F0704030504030204" pitchFamily="34" charset="0"/>
              </a:rPr>
              <a:t> </a:t>
            </a:r>
          </a:p>
          <a:p>
            <a:pPr marL="449263" indent="-87313" algn="r" rtl="1">
              <a:lnSpc>
                <a:spcPct val="115000"/>
              </a:lnSpc>
            </a:pPr>
            <a:endParaRPr lang="ar-SA" sz="1000" dirty="0">
              <a:solidFill>
                <a:prstClr val="black"/>
              </a:solidFill>
              <a:effectLst>
                <a:outerShdw blurRad="38100" dist="38100" dir="2700000" algn="tl">
                  <a:srgbClr val="000000">
                    <a:alpha val="43137"/>
                  </a:srgbClr>
                </a:outerShdw>
              </a:effectLst>
              <a:latin typeface="Arial Rounded MT Bold" panose="020F0704030504030204" pitchFamily="34" charset="0"/>
            </a:endParaRPr>
          </a:p>
          <a:p>
            <a:pPr marL="449263" indent="-87313" algn="r" rtl="1">
              <a:lnSpc>
                <a:spcPct val="115000"/>
              </a:lnSpc>
            </a:pPr>
            <a:r>
              <a:rPr lang="ar-SA" sz="3200" dirty="0">
                <a:solidFill>
                  <a:prstClr val="black"/>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زيادة سمك القلف والأدمة</a:t>
            </a:r>
          </a:p>
        </p:txBody>
      </p:sp>
      <p:sp>
        <p:nvSpPr>
          <p:cNvPr id="6" name="Slide Number Placeholder 5"/>
          <p:cNvSpPr>
            <a:spLocks noGrp="1"/>
          </p:cNvSpPr>
          <p:nvPr>
            <p:ph type="sldNum" sz="quarter" idx="12"/>
          </p:nvPr>
        </p:nvSpPr>
        <p:spPr/>
        <p:txBody>
          <a:bodyPr/>
          <a:lstStyle/>
          <a:p>
            <a:fld id="{AF90A6A5-4BBC-4C8D-9850-BB817983DEE0}" type="slidenum">
              <a:rPr lang="en-US" smtClean="0"/>
              <a:t>15</a:t>
            </a:fld>
            <a:endParaRPr lang="en-US"/>
          </a:p>
        </p:txBody>
      </p:sp>
      <p:sp>
        <p:nvSpPr>
          <p:cNvPr id="2" name="Date Placeholder 1"/>
          <p:cNvSpPr>
            <a:spLocks noGrp="1"/>
          </p:cNvSpPr>
          <p:nvPr>
            <p:ph type="dt" sz="half" idx="10"/>
          </p:nvPr>
        </p:nvSpPr>
        <p:spPr/>
        <p:txBody>
          <a:bodyPr/>
          <a:lstStyle/>
          <a:p>
            <a:fld id="{3062092F-D7BC-4F7B-9C8B-BAF8C333AD3B}"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4085404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
            <a:ext cx="8763000" cy="6321731"/>
          </a:xfrm>
          <a:prstGeom prst="rect">
            <a:avLst/>
          </a:prstGeom>
        </p:spPr>
        <p:txBody>
          <a:bodyPr wrap="square">
            <a:spAutoFit/>
          </a:bodyPr>
          <a:lstStyle/>
          <a:p>
            <a:pPr lvl="0" algn="r">
              <a:lnSpc>
                <a:spcPct val="115000"/>
              </a:lnSpc>
            </a:pPr>
            <a:endParaRPr lang="en-US" sz="3200" dirty="0">
              <a:effectLst>
                <a:outerShdw blurRad="38100" dist="38100" dir="2700000" algn="tl">
                  <a:srgbClr val="000000">
                    <a:alpha val="43137"/>
                  </a:srgbClr>
                </a:outerShdw>
              </a:effectLst>
              <a:latin typeface="Calibri"/>
              <a:ea typeface="Calibri"/>
            </a:endParaRPr>
          </a:p>
          <a:p>
            <a:pPr algn="r">
              <a:lnSpc>
                <a:spcPct val="115000"/>
              </a:lnSpc>
            </a:pPr>
            <a:r>
              <a:rPr lang="ar-SA" sz="3200" dirty="0">
                <a:solidFill>
                  <a:srgbClr val="810000"/>
                </a:solidFill>
                <a:effectLst>
                  <a:outerShdw blurRad="38100" dist="38100" dir="2700000" algn="tl">
                    <a:srgbClr val="000000">
                      <a:alpha val="43137"/>
                    </a:srgbClr>
                  </a:outerShdw>
                </a:effectLst>
                <a:latin typeface="ArialMT"/>
              </a:rPr>
              <a:t>2- التكيفات الفسيولوجية:</a:t>
            </a:r>
            <a:endParaRPr lang="en-US" sz="3200" dirty="0">
              <a:effectLst>
                <a:outerShdw blurRad="38100" dist="38100" dir="2700000" algn="tl">
                  <a:srgbClr val="000000">
                    <a:alpha val="43137"/>
                  </a:srgbClr>
                </a:outerShdw>
              </a:effectLst>
              <a:latin typeface="Calibri"/>
              <a:ea typeface="Calibri"/>
            </a:endParaRPr>
          </a:p>
          <a:p>
            <a:pPr indent="449263" algn="r"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١- انخفاض المحتوى المائي </a:t>
            </a:r>
            <a:r>
              <a:rPr lang="ar-SA" sz="3200" dirty="0" err="1">
                <a:solidFill>
                  <a:schemeClr val="accent1">
                    <a:lumMod val="75000"/>
                  </a:schemeClr>
                </a:solidFill>
                <a:effectLst>
                  <a:outerShdw blurRad="38100" dist="38100" dir="2700000" algn="tl">
                    <a:srgbClr val="000000">
                      <a:alpha val="43137"/>
                    </a:srgbClr>
                  </a:outerShdw>
                </a:effectLst>
                <a:latin typeface="Calibri"/>
              </a:rPr>
              <a:t>للبروتوبلازم</a:t>
            </a:r>
            <a:r>
              <a:rPr lang="ar-SA" sz="3200" dirty="0">
                <a:solidFill>
                  <a:schemeClr val="accent1">
                    <a:lumMod val="75000"/>
                  </a:schemeClr>
                </a:solidFill>
                <a:effectLst>
                  <a:outerShdw blurRad="38100" dist="38100" dir="2700000" algn="tl">
                    <a:srgbClr val="000000">
                      <a:alpha val="43137"/>
                    </a:srgbClr>
                  </a:outerShdw>
                </a:effectLst>
                <a:latin typeface="Calibri"/>
              </a:rPr>
              <a:t>.</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indent="449263" algn="r" rtl="1">
              <a:lnSpc>
                <a:spcPct val="115000"/>
              </a:lnSpc>
            </a:pPr>
            <a:endParaRPr lang="ar-SA" dirty="0">
              <a:solidFill>
                <a:schemeClr val="accent1">
                  <a:lumMod val="75000"/>
                </a:schemeClr>
              </a:solidFill>
              <a:effectLst>
                <a:outerShdw blurRad="38100" dist="38100" dir="2700000" algn="tl">
                  <a:srgbClr val="000000">
                    <a:alpha val="43137"/>
                  </a:srgbClr>
                </a:outerShdw>
              </a:effectLst>
              <a:latin typeface="Calibri"/>
            </a:endParaRPr>
          </a:p>
          <a:p>
            <a:pPr indent="449263" algn="r"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٢- زيادة نسبة المواد الذائبة.</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indent="449263" algn="r" rtl="1">
              <a:lnSpc>
                <a:spcPct val="115000"/>
              </a:lnSpc>
            </a:pPr>
            <a:endParaRPr lang="ar-SA" dirty="0">
              <a:solidFill>
                <a:schemeClr val="accent1">
                  <a:lumMod val="75000"/>
                </a:schemeClr>
              </a:solidFill>
              <a:effectLst>
                <a:outerShdw blurRad="38100" dist="38100" dir="2700000" algn="tl">
                  <a:srgbClr val="000000">
                    <a:alpha val="43137"/>
                  </a:srgbClr>
                </a:outerShdw>
              </a:effectLst>
              <a:latin typeface="Calibri"/>
            </a:endParaRPr>
          </a:p>
          <a:p>
            <a:pPr indent="449263" algn="r"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٣- ارتفاع الضغط </a:t>
            </a:r>
            <a:r>
              <a:rPr lang="ar-SA" sz="3200" dirty="0" err="1">
                <a:solidFill>
                  <a:schemeClr val="accent1">
                    <a:lumMod val="75000"/>
                  </a:schemeClr>
                </a:solidFill>
                <a:effectLst>
                  <a:outerShdw blurRad="38100" dist="38100" dir="2700000" algn="tl">
                    <a:srgbClr val="000000">
                      <a:alpha val="43137"/>
                    </a:srgbClr>
                  </a:outerShdw>
                </a:effectLst>
                <a:latin typeface="Calibri"/>
              </a:rPr>
              <a:t>الأزموزي</a:t>
            </a:r>
            <a:r>
              <a:rPr lang="ar-SA" sz="3200" dirty="0">
                <a:solidFill>
                  <a:schemeClr val="accent1">
                    <a:lumMod val="75000"/>
                  </a:schemeClr>
                </a:solidFill>
                <a:effectLst>
                  <a:outerShdw blurRad="38100" dist="38100" dir="2700000" algn="tl">
                    <a:srgbClr val="000000">
                      <a:alpha val="43137"/>
                    </a:srgbClr>
                  </a:outerShdw>
                </a:effectLst>
                <a:latin typeface="Calibri"/>
              </a:rPr>
              <a:t>.</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indent="449263" algn="r" rtl="1">
              <a:lnSpc>
                <a:spcPct val="115000"/>
              </a:lnSpc>
            </a:pPr>
            <a:endParaRPr lang="ar-SA" dirty="0">
              <a:solidFill>
                <a:schemeClr val="accent1">
                  <a:lumMod val="75000"/>
                </a:schemeClr>
              </a:solidFill>
              <a:effectLst>
                <a:outerShdw blurRad="38100" dist="38100" dir="2700000" algn="tl">
                  <a:srgbClr val="000000">
                    <a:alpha val="43137"/>
                  </a:srgbClr>
                </a:outerShdw>
              </a:effectLst>
              <a:latin typeface="Calibri"/>
            </a:endParaRPr>
          </a:p>
          <a:p>
            <a:pPr indent="449263" algn="r"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٤- تحول المختزن من النشا إلى زيوت ودهون.</a:t>
            </a:r>
          </a:p>
          <a:p>
            <a:pPr indent="449263" algn="r" rtl="1">
              <a:lnSpc>
                <a:spcPct val="115000"/>
              </a:lnSpc>
            </a:pPr>
            <a:endParaRPr lang="en-US" dirty="0">
              <a:solidFill>
                <a:schemeClr val="accent1">
                  <a:lumMod val="75000"/>
                </a:schemeClr>
              </a:solidFill>
              <a:effectLst>
                <a:outerShdw blurRad="38100" dist="38100" dir="2700000" algn="tl">
                  <a:srgbClr val="000000">
                    <a:alpha val="43137"/>
                  </a:srgbClr>
                </a:outerShdw>
              </a:effectLst>
              <a:latin typeface="Calibri"/>
              <a:ea typeface="Calibri"/>
            </a:endParaRPr>
          </a:p>
          <a:p>
            <a:pPr indent="449263" algn="r"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٥- تجميع المواد الغروية المحبة للماء.</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indent="449263" algn="r" rtl="1">
              <a:lnSpc>
                <a:spcPct val="115000"/>
              </a:lnSpc>
            </a:pPr>
            <a:endParaRPr lang="ar-SA" dirty="0">
              <a:solidFill>
                <a:schemeClr val="accent1">
                  <a:lumMod val="75000"/>
                </a:schemeClr>
              </a:solidFill>
              <a:effectLst>
                <a:outerShdw blurRad="38100" dist="38100" dir="2700000" algn="tl">
                  <a:srgbClr val="000000">
                    <a:alpha val="43137"/>
                  </a:srgbClr>
                </a:outerShdw>
              </a:effectLst>
              <a:latin typeface="Calibri"/>
            </a:endParaRPr>
          </a:p>
          <a:p>
            <a:pPr indent="449263" algn="r"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٦- زيادة نفاذية الأغشية </a:t>
            </a:r>
            <a:r>
              <a:rPr lang="ar-SA" sz="3200" dirty="0" err="1">
                <a:solidFill>
                  <a:schemeClr val="accent1">
                    <a:lumMod val="75000"/>
                  </a:schemeClr>
                </a:solidFill>
                <a:effectLst>
                  <a:outerShdw blurRad="38100" dist="38100" dir="2700000" algn="tl">
                    <a:srgbClr val="000000">
                      <a:alpha val="43137"/>
                    </a:srgbClr>
                  </a:outerShdw>
                </a:effectLst>
                <a:latin typeface="Calibri"/>
              </a:rPr>
              <a:t>البروتوبلازمية</a:t>
            </a:r>
            <a:r>
              <a:rPr lang="ar-SA" sz="3200" dirty="0">
                <a:solidFill>
                  <a:schemeClr val="accent1">
                    <a:lumMod val="75000"/>
                  </a:schemeClr>
                </a:solidFill>
                <a:effectLst>
                  <a:outerShdw blurRad="38100" dist="38100" dir="2700000" algn="tl">
                    <a:srgbClr val="000000">
                      <a:alpha val="43137"/>
                    </a:srgbClr>
                  </a:outerShdw>
                </a:effectLst>
                <a:latin typeface="Calibri"/>
              </a:rPr>
              <a:t>.</a:t>
            </a:r>
            <a:r>
              <a:rPr lang="ar-SA" sz="3200"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t>
            </a:r>
            <a:endParaRPr lang="en-US" sz="3200"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16</a:t>
            </a:fld>
            <a:endParaRPr lang="en-US"/>
          </a:p>
        </p:txBody>
      </p:sp>
      <p:sp>
        <p:nvSpPr>
          <p:cNvPr id="2" name="Date Placeholder 1"/>
          <p:cNvSpPr>
            <a:spLocks noGrp="1"/>
          </p:cNvSpPr>
          <p:nvPr>
            <p:ph type="dt" sz="half" idx="10"/>
          </p:nvPr>
        </p:nvSpPr>
        <p:spPr/>
        <p:txBody>
          <a:bodyPr/>
          <a:lstStyle/>
          <a:p>
            <a:fld id="{D6AC0DC8-3105-45FC-9E5D-1EE68AAAF611}"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745084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6389" y="0"/>
            <a:ext cx="11168742" cy="6038576"/>
          </a:xfrm>
          <a:prstGeom prst="rect">
            <a:avLst/>
          </a:prstGeom>
        </p:spPr>
        <p:txBody>
          <a:bodyPr wrap="square">
            <a:spAutoFit/>
          </a:bodyPr>
          <a:lstStyle/>
          <a:p>
            <a:pPr algn="just"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١- انخفاض المحتوى المائي للبروتوبلازم:</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الأعضاء الغضة الغنية بالماء تتجمد عند درجة 0م، بينما الأعضاء المنطمرة لا تحتوي على كميات كبيره من الماء وتقاوم حتى 20-30</a:t>
            </a:r>
            <a:r>
              <a:rPr lang="ar-SA" sz="2400" dirty="0">
                <a:solidFill>
                  <a:srgbClr val="17375E"/>
                </a:solidFill>
                <a:effectLst>
                  <a:outerShdw blurRad="38100" dist="38100" dir="2700000" algn="tl">
                    <a:srgbClr val="000000">
                      <a:alpha val="43137"/>
                    </a:srgbClr>
                  </a:outerShdw>
                </a:effectLst>
                <a:latin typeface="Arial Rounded MT Bold" panose="020F0704030504030204" pitchFamily="34" charset="0"/>
              </a:rPr>
              <a:t>°م</a:t>
            </a:r>
            <a:r>
              <a:rPr lang="ar-SA" sz="2400" dirty="0">
                <a:solidFill>
                  <a:srgbClr val="17375E"/>
                </a:solidFill>
                <a:effectLst>
                  <a:outerShdw blurRad="38100" dist="38100" dir="2700000" algn="tl">
                    <a:srgbClr val="000000">
                      <a:alpha val="43137"/>
                    </a:srgbClr>
                  </a:outerShdw>
                </a:effectLst>
                <a:latin typeface="Calibri"/>
              </a:rPr>
              <a:t> تحت الصفر.</a:t>
            </a: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البذور تقاوم درجات حرارة منخفضة تصل إلى -192</a:t>
            </a:r>
            <a:r>
              <a:rPr lang="ar-SA" sz="2400" dirty="0">
                <a:solidFill>
                  <a:srgbClr val="17375E"/>
                </a:solidFill>
                <a:effectLst>
                  <a:outerShdw blurRad="38100" dist="38100" dir="2700000" algn="tl">
                    <a:srgbClr val="000000">
                      <a:alpha val="43137"/>
                    </a:srgbClr>
                  </a:outerShdw>
                </a:effectLst>
                <a:latin typeface="Arial Rounded MT Bold" panose="020F0704030504030204" pitchFamily="34" charset="0"/>
              </a:rPr>
              <a:t>°م</a:t>
            </a:r>
            <a:r>
              <a:rPr lang="ar-SA" sz="2400" dirty="0">
                <a:solidFill>
                  <a:srgbClr val="17375E"/>
                </a:solidFill>
                <a:effectLst>
                  <a:outerShdw blurRad="38100" dist="38100" dir="2700000" algn="tl">
                    <a:srgbClr val="000000">
                      <a:alpha val="43137"/>
                    </a:srgbClr>
                  </a:outerShdw>
                </a:effectLst>
                <a:latin typeface="Calibri"/>
              </a:rPr>
              <a:t>. </a:t>
            </a:r>
          </a:p>
          <a:p>
            <a:pPr algn="just"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٢- زيادة نسبة المواد الذائبة:</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العصارة الخلوية قد لا تتجمد تحت الصفر المئوي وذلك نتيجة لزيادة المواد الذائبة.</a:t>
            </a: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مثالك درنة البطاطس تصبح حلوة المذاق في درجات الحرارة المنخفضة نتيجة لتحول النشا إلى سكاكر.</a:t>
            </a: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وبشكل عام الأملاح والسكاكر تعمل على خفض درجة حرارة التجمد.</a:t>
            </a:r>
          </a:p>
          <a:p>
            <a:pPr algn="just"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٣- ارتفاع الضغط الأزموزي:</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نتيجة تحول النشأ إلى سكاكر يزداد تركيز المواد النشطة أزموزياً في العصارة الخلوية وبالتالي يرتفع الضغط الأزموزي.</a:t>
            </a: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إرتفاع الضغط الأسموزي يعود ايضاً إلى ارتفاع نسبة الماء المقيد في الخلايا (نتيجة ارتباط الماء بغرويات البروتوبلازم).</a:t>
            </a:r>
          </a:p>
        </p:txBody>
      </p:sp>
      <p:sp>
        <p:nvSpPr>
          <p:cNvPr id="6" name="Slide Number Placeholder 5"/>
          <p:cNvSpPr>
            <a:spLocks noGrp="1"/>
          </p:cNvSpPr>
          <p:nvPr>
            <p:ph type="sldNum" sz="quarter" idx="12"/>
          </p:nvPr>
        </p:nvSpPr>
        <p:spPr/>
        <p:txBody>
          <a:bodyPr/>
          <a:lstStyle/>
          <a:p>
            <a:fld id="{AF90A6A5-4BBC-4C8D-9850-BB817983DEE0}" type="slidenum">
              <a:rPr lang="en-US" smtClean="0"/>
              <a:t>17</a:t>
            </a:fld>
            <a:endParaRPr lang="en-US"/>
          </a:p>
        </p:txBody>
      </p:sp>
      <p:sp>
        <p:nvSpPr>
          <p:cNvPr id="2" name="Date Placeholder 1"/>
          <p:cNvSpPr>
            <a:spLocks noGrp="1"/>
          </p:cNvSpPr>
          <p:nvPr>
            <p:ph type="dt" sz="half" idx="10"/>
          </p:nvPr>
        </p:nvSpPr>
        <p:spPr/>
        <p:txBody>
          <a:bodyPr/>
          <a:lstStyle/>
          <a:p>
            <a:fld id="{D6AC0DC8-3105-45FC-9E5D-1EE68AAAF611}"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692814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199" y="1"/>
            <a:ext cx="11377749" cy="5932393"/>
          </a:xfrm>
          <a:prstGeom prst="rect">
            <a:avLst/>
          </a:prstGeom>
        </p:spPr>
        <p:txBody>
          <a:bodyPr wrap="square">
            <a:spAutoFit/>
          </a:bodyPr>
          <a:lstStyle/>
          <a:p>
            <a:pPr algn="just" rtl="1">
              <a:lnSpc>
                <a:spcPct val="115000"/>
              </a:lnSpc>
            </a:pPr>
            <a:endParaRPr lang="ar-SA" dirty="0">
              <a:solidFill>
                <a:schemeClr val="accent1">
                  <a:lumMod val="75000"/>
                </a:schemeClr>
              </a:solidFill>
              <a:effectLst>
                <a:outerShdw blurRad="38100" dist="38100" dir="2700000" algn="tl">
                  <a:srgbClr val="000000">
                    <a:alpha val="43137"/>
                  </a:srgbClr>
                </a:outerShdw>
              </a:effectLst>
              <a:latin typeface="Calibri"/>
            </a:endParaRPr>
          </a:p>
          <a:p>
            <a:pPr algn="just"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٤- تحول المختزن من النشا إلى زيوت ودهون.</a:t>
            </a: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تنخفض درجة حرارة المستحلب الدهني عدة درجات تحت درجة التجمد دون أن يبدأ تكون الجليد، بالتالي فإن تحول النشا إلى مواد زيتية ودهون يزيد من مقاومة النبات للبرد.</a:t>
            </a: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النبات يخزن النشا في فصل الصيف، ومع إنخفاض درجة الحرارة في فصل الشتاء يبدأ تحول النشويات إلى دهون مقاومة للبرد؛ والعكس صحيح.</a:t>
            </a:r>
            <a:endParaRPr lang="en-US" sz="2400" dirty="0">
              <a:solidFill>
                <a:srgbClr val="17375E"/>
              </a:solidFill>
              <a:effectLst>
                <a:outerShdw blurRad="38100" dist="38100" dir="2700000" algn="tl">
                  <a:srgbClr val="000000">
                    <a:alpha val="43137"/>
                  </a:srgbClr>
                </a:outerShdw>
              </a:effectLst>
              <a:latin typeface="Calibri"/>
            </a:endParaRPr>
          </a:p>
          <a:p>
            <a:pPr algn="just"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٥- تجميع المواد الغروية المحبة للماء.</a:t>
            </a:r>
            <a:endParaRPr lang="en-US" sz="3200" dirty="0">
              <a:solidFill>
                <a:schemeClr val="accent1">
                  <a:lumMod val="75000"/>
                </a:schemeClr>
              </a:solidFill>
              <a:effectLst>
                <a:outerShdw blurRad="38100" dist="38100" dir="2700000" algn="tl">
                  <a:srgbClr val="000000">
                    <a:alpha val="43137"/>
                  </a:srgbClr>
                </a:outerShdw>
              </a:effectLst>
              <a:latin typeface="Calibri"/>
              <a:ea typeface="Calibri"/>
            </a:endParaRP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المواد الغروية </a:t>
            </a:r>
            <a:r>
              <a:rPr lang="en-US" sz="2000" dirty="0">
                <a:solidFill>
                  <a:srgbClr val="17375E"/>
                </a:solidFill>
                <a:effectLst>
                  <a:outerShdw blurRad="38100" dist="38100" dir="2700000" algn="tl">
                    <a:srgbClr val="000000">
                      <a:alpha val="43137"/>
                    </a:srgbClr>
                  </a:outerShdw>
                </a:effectLst>
                <a:cs typeface="+mj-cs"/>
              </a:rPr>
              <a:t>The Colloids </a:t>
            </a:r>
            <a:r>
              <a:rPr lang="ar-SA" sz="2400" dirty="0">
                <a:solidFill>
                  <a:srgbClr val="17375E"/>
                </a:solidFill>
                <a:effectLst>
                  <a:outerShdw blurRad="38100" dist="38100" dir="2700000" algn="tl">
                    <a:srgbClr val="000000">
                      <a:alpha val="43137"/>
                    </a:srgbClr>
                  </a:outerShdw>
                </a:effectLst>
                <a:latin typeface="Calibri"/>
              </a:rPr>
              <a:t>(البنتوزات، المواد البكتينية والمخاطية) تزيد من مقاومة البرد عن طريق زيادة لزوجة تلك المواد وزيادة تماسكها مع جزيئات الماء، وبالتالي تقاوم الموت بالتجلد ( الجفاف الفسيولوجي</a:t>
            </a:r>
            <a:r>
              <a:rPr lang="en-US" sz="2000" dirty="0">
                <a:solidFill>
                  <a:srgbClr val="17375E"/>
                </a:solidFill>
                <a:effectLst>
                  <a:outerShdw blurRad="38100" dist="38100" dir="2700000" algn="tl">
                    <a:srgbClr val="000000">
                      <a:alpha val="43137"/>
                    </a:srgbClr>
                  </a:outerShdw>
                </a:effectLst>
                <a:cs typeface="+mj-cs"/>
              </a:rPr>
              <a:t>Physiological drought </a:t>
            </a:r>
            <a:r>
              <a:rPr lang="ar-SA" sz="2400" dirty="0">
                <a:solidFill>
                  <a:srgbClr val="17375E"/>
                </a:solidFill>
                <a:effectLst>
                  <a:outerShdw blurRad="38100" dist="38100" dir="2700000" algn="tl">
                    <a:srgbClr val="000000">
                      <a:alpha val="43137"/>
                    </a:srgbClr>
                  </a:outerShdw>
                </a:effectLst>
                <a:latin typeface="Calibri"/>
              </a:rPr>
              <a:t>).</a:t>
            </a:r>
          </a:p>
          <a:p>
            <a:pPr algn="just" rtl="1">
              <a:lnSpc>
                <a:spcPct val="115000"/>
              </a:lnSpc>
            </a:pPr>
            <a:r>
              <a:rPr lang="ar-SA" sz="3200" dirty="0">
                <a:solidFill>
                  <a:schemeClr val="accent1">
                    <a:lumMod val="75000"/>
                  </a:schemeClr>
                </a:solidFill>
                <a:effectLst>
                  <a:outerShdw blurRad="38100" dist="38100" dir="2700000" algn="tl">
                    <a:srgbClr val="000000">
                      <a:alpha val="43137"/>
                    </a:srgbClr>
                  </a:outerShdw>
                </a:effectLst>
                <a:latin typeface="Calibri"/>
              </a:rPr>
              <a:t>٦- زيادة نفاذية الأغشية البروتوبلازمية.</a:t>
            </a:r>
            <a:r>
              <a:rPr lang="ar-SA" sz="3200"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t>
            </a:r>
          </a:p>
          <a:p>
            <a:pPr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تزداد نفاذية الأغشية البروتوبلازمية خلال تكوين الجليد، وذلك لتساعد على خروج الماء من الخلية وتقليل احتمال تكون بلورات الجليد داخل الخلايا.</a:t>
            </a:r>
            <a:endParaRPr lang="en-US" sz="2400" dirty="0">
              <a:solidFill>
                <a:srgbClr val="17375E"/>
              </a:solidFill>
              <a:effectLst>
                <a:outerShdw blurRad="38100" dist="38100" dir="2700000" algn="tl">
                  <a:srgbClr val="000000">
                    <a:alpha val="43137"/>
                  </a:srgbClr>
                </a:outerShdw>
              </a:effectLst>
              <a:latin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18</a:t>
            </a:fld>
            <a:endParaRPr lang="en-US"/>
          </a:p>
        </p:txBody>
      </p:sp>
      <p:sp>
        <p:nvSpPr>
          <p:cNvPr id="2" name="Date Placeholder 1"/>
          <p:cNvSpPr>
            <a:spLocks noGrp="1"/>
          </p:cNvSpPr>
          <p:nvPr>
            <p:ph type="dt" sz="half" idx="10"/>
          </p:nvPr>
        </p:nvSpPr>
        <p:spPr/>
        <p:txBody>
          <a:bodyPr/>
          <a:lstStyle/>
          <a:p>
            <a:fld id="{D6AC0DC8-3105-45FC-9E5D-1EE68AAAF611}"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591978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4766" y="304801"/>
            <a:ext cx="11038113" cy="6321731"/>
          </a:xfrm>
          <a:prstGeom prst="rect">
            <a:avLst/>
          </a:prstGeom>
        </p:spPr>
        <p:txBody>
          <a:bodyPr wrap="square">
            <a:spAutoFit/>
          </a:bodyPr>
          <a:lstStyle/>
          <a:p>
            <a:pPr algn="ctr" rtl="1">
              <a:lnSpc>
                <a:spcPct val="115000"/>
              </a:lnSpc>
            </a:pPr>
            <a:r>
              <a:rPr lang="ar-SA" sz="3200" b="1" dirty="0">
                <a:solidFill>
                  <a:srgbClr val="810000"/>
                </a:solidFill>
                <a:effectLst>
                  <a:outerShdw blurRad="38100" dist="38100" dir="2700000" algn="tl">
                    <a:srgbClr val="000000">
                      <a:alpha val="43137"/>
                    </a:srgbClr>
                  </a:outerShdw>
                </a:effectLst>
                <a:latin typeface="ArialMT"/>
                <a:cs typeface="Simplified Arabic"/>
              </a:rPr>
              <a:t>التقسية </a:t>
            </a:r>
            <a:r>
              <a:rPr lang="en-US" sz="2400" b="1"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Hardening</a:t>
            </a:r>
            <a:endParaRPr lang="ar-SA" sz="3200" b="1" dirty="0">
              <a:solidFill>
                <a:srgbClr val="810000"/>
              </a:solidFill>
              <a:effectLst>
                <a:outerShdw blurRad="38100" dist="38100" dir="2700000" algn="tl">
                  <a:srgbClr val="000000">
                    <a:alpha val="43137"/>
                  </a:srgbClr>
                </a:outerShdw>
              </a:effectLst>
              <a:latin typeface="ArialMT"/>
              <a:cs typeface="Simplified Arabic"/>
            </a:endParaRPr>
          </a:p>
          <a:p>
            <a:pPr algn="just" rtl="1">
              <a:lnSpc>
                <a:spcPct val="115000"/>
              </a:lnSpc>
            </a:pPr>
            <a:endParaRPr lang="ar-SA" sz="3200" dirty="0">
              <a:solidFill>
                <a:srgbClr val="17375E"/>
              </a:solidFill>
              <a:effectLst>
                <a:outerShdw blurRad="38100" dist="38100" dir="2700000" algn="tl">
                  <a:srgbClr val="000000">
                    <a:alpha val="43137"/>
                  </a:srgbClr>
                </a:outerShdw>
              </a:effectLst>
              <a:latin typeface="Calibri"/>
              <a:cs typeface="Simplified Arabic"/>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cs typeface="Simplified Arabic"/>
              </a:rPr>
              <a:t>ويتفاوت مدى تحمل النباتات لدرجات الحرارة المنخفضة، منها ما يتحمل درجات حرارة منخفضة جداً (-46°م) بينما نباتات أخرى تموت في درجات حرارة بين -3 إلى -5°م.</a:t>
            </a:r>
          </a:p>
          <a:p>
            <a:pPr algn="just" rtl="1">
              <a:lnSpc>
                <a:spcPct val="115000"/>
              </a:lnSpc>
            </a:pPr>
            <a:endParaRPr lang="ar-SA" sz="3200" dirty="0">
              <a:solidFill>
                <a:srgbClr val="17375E"/>
              </a:solidFill>
              <a:effectLst>
                <a:outerShdw blurRad="38100" dist="38100" dir="2700000" algn="tl">
                  <a:srgbClr val="000000">
                    <a:alpha val="43137"/>
                  </a:srgbClr>
                </a:outerShdw>
              </a:effectLst>
              <a:latin typeface="Calibri"/>
              <a:cs typeface="Simplified Arabic"/>
            </a:endParaRPr>
          </a:p>
          <a:p>
            <a:pPr algn="just" rtl="1">
              <a:lnSpc>
                <a:spcPct val="115000"/>
              </a:lnSpc>
            </a:pPr>
            <a:r>
              <a:rPr lang="ar-SA" sz="3200" b="1" dirty="0">
                <a:solidFill>
                  <a:srgbClr val="810000"/>
                </a:solidFill>
                <a:effectLst>
                  <a:outerShdw blurRad="38100" dist="38100" dir="2700000" algn="tl">
                    <a:srgbClr val="000000">
                      <a:alpha val="43137"/>
                    </a:srgbClr>
                  </a:outerShdw>
                </a:effectLst>
                <a:latin typeface="ArialMT"/>
                <a:cs typeface="Simplified Arabic"/>
              </a:rPr>
              <a:t>التقسية </a:t>
            </a:r>
            <a:r>
              <a:rPr lang="ar-SA" sz="3200" dirty="0">
                <a:effectLst>
                  <a:outerShdw blurRad="38100" dist="38100" dir="2700000" algn="tl">
                    <a:srgbClr val="000000">
                      <a:alpha val="43137"/>
                    </a:srgbClr>
                  </a:outerShdw>
                </a:effectLst>
                <a:latin typeface="Calibri"/>
                <a:cs typeface="Simplified Arabic"/>
              </a:rPr>
              <a:t>هي تغيرات فيزيائية كيميائية تعمل على زيادة تحمل الأنسجة النباتية لتكوين بلورات جليدية داخلها دون أن تموت عن طريق تعريضها لدرجات حرارة تقل قليلا عن درجات التجمد </a:t>
            </a:r>
          </a:p>
          <a:p>
            <a:pPr algn="just" rtl="1">
              <a:lnSpc>
                <a:spcPct val="115000"/>
              </a:lnSpc>
            </a:pPr>
            <a:r>
              <a:rPr lang="ar-SA" sz="3200" dirty="0">
                <a:effectLst>
                  <a:outerShdw blurRad="38100" dist="38100" dir="2700000" algn="tl">
                    <a:srgbClr val="000000">
                      <a:alpha val="43137"/>
                    </a:srgbClr>
                  </a:outerShdw>
                </a:effectLst>
                <a:latin typeface="Calibri"/>
                <a:cs typeface="Simplified Arabic"/>
              </a:rPr>
              <a:t>(-2 إلى -5°م).</a:t>
            </a:r>
          </a:p>
          <a:p>
            <a:pPr algn="just" rtl="1">
              <a:lnSpc>
                <a:spcPct val="115000"/>
              </a:lnSpc>
            </a:pPr>
            <a:endParaRPr lang="ar-SA" sz="3200" dirty="0">
              <a:solidFill>
                <a:srgbClr val="17375E"/>
              </a:solidFill>
              <a:effectLst>
                <a:outerShdw blurRad="38100" dist="38100" dir="2700000" algn="tl">
                  <a:srgbClr val="000000">
                    <a:alpha val="43137"/>
                  </a:srgbClr>
                </a:outerShdw>
              </a:effectLst>
              <a:latin typeface="Calibri"/>
              <a:cs typeface="Simplified Arabic"/>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19</a:t>
            </a:fld>
            <a:endParaRPr lang="en-US"/>
          </a:p>
        </p:txBody>
      </p:sp>
      <p:sp>
        <p:nvSpPr>
          <p:cNvPr id="2" name="Date Placeholder 1"/>
          <p:cNvSpPr>
            <a:spLocks noGrp="1"/>
          </p:cNvSpPr>
          <p:nvPr>
            <p:ph type="dt" sz="half" idx="10"/>
          </p:nvPr>
        </p:nvSpPr>
        <p:spPr/>
        <p:txBody>
          <a:bodyPr/>
          <a:lstStyle/>
          <a:p>
            <a:fld id="{F2C25940-7A86-410F-AEEA-4BB0E4967D44}"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096629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36109" y="1005173"/>
            <a:ext cx="7096125" cy="3914918"/>
          </a:xfrm>
          <a:prstGeom prst="rect">
            <a:avLst/>
          </a:prstGeom>
        </p:spPr>
        <p:txBody>
          <a:bodyPr wrap="square">
            <a:spAutoFit/>
          </a:bodyPr>
          <a:lstStyle/>
          <a:p>
            <a:pPr algn="just" rtl="1">
              <a:lnSpc>
                <a:spcPct val="115000"/>
              </a:lnSpc>
            </a:pPr>
            <a:endParaRPr lang="en-US" sz="2400"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تؤثر درجة الحرارة تأثيرًا كبيرا في النباتات فهي تؤثر على كافة العمليات الحيوية للنبات (امتصاص، نتح، تنفس، بناء ضوئي... إلخ)</a:t>
            </a:r>
          </a:p>
          <a:p>
            <a:pPr algn="just" rtl="1">
              <a:lnSpc>
                <a:spcPct val="115000"/>
              </a:lnSpc>
            </a:pPr>
            <a:endPar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endParaRPr>
          </a:p>
          <a:p>
            <a:pPr algn="just" rtl="1">
              <a:lnSpc>
                <a:spcPct val="115000"/>
              </a:lnSpc>
            </a:pPr>
            <a:r>
              <a:rPr lang="ar-SA" sz="32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كما يرتبط توزيع الأنواع النباتية على سطح الكرة الأرضة بدرجة الحرارة.</a:t>
            </a:r>
            <a:endParaRPr lang="en-US" sz="32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ea typeface="Calibri"/>
              <a:cs typeface="+mj-cs"/>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2</a:t>
            </a:fld>
            <a:endParaRPr lang="en-US"/>
          </a:p>
        </p:txBody>
      </p:sp>
      <p:sp>
        <p:nvSpPr>
          <p:cNvPr id="2" name="Date Placeholder 1"/>
          <p:cNvSpPr>
            <a:spLocks noGrp="1"/>
          </p:cNvSpPr>
          <p:nvPr>
            <p:ph type="dt" sz="half" idx="10"/>
          </p:nvPr>
        </p:nvSpPr>
        <p:spPr/>
        <p:txBody>
          <a:bodyPr/>
          <a:lstStyle/>
          <a:p>
            <a:fld id="{432F5AA0-AAB7-40CF-B360-6BF61596DE08}"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763401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0892" y="605961"/>
            <a:ext cx="10646228" cy="4587410"/>
          </a:xfrm>
          <a:prstGeom prst="rect">
            <a:avLst/>
          </a:prstGeom>
        </p:spPr>
        <p:txBody>
          <a:bodyPr wrap="square">
            <a:spAutoFit/>
          </a:bodyPr>
          <a:lstStyle/>
          <a:p>
            <a:pPr algn="ctr" rtl="1">
              <a:lnSpc>
                <a:spcPct val="115000"/>
              </a:lnSpc>
            </a:pPr>
            <a:r>
              <a:rPr lang="ar-SA" sz="3200" b="1" dirty="0">
                <a:solidFill>
                  <a:srgbClr val="008000"/>
                </a:solidFill>
                <a:effectLst>
                  <a:outerShdw blurRad="38100" dist="38100" dir="2700000" algn="tl">
                    <a:srgbClr val="000000">
                      <a:alpha val="43137"/>
                    </a:srgbClr>
                  </a:outerShdw>
                </a:effectLst>
                <a:latin typeface="ArialMT"/>
                <a:cs typeface="Simplified Arabic"/>
              </a:rPr>
              <a:t>درجة حرارة التربة</a:t>
            </a:r>
            <a:r>
              <a:rPr lang="en-US" sz="3200" b="1" dirty="0">
                <a:solidFill>
                  <a:srgbClr val="008000"/>
                </a:solidFill>
                <a:effectLst>
                  <a:outerShdw blurRad="38100" dist="38100" dir="2700000" algn="tl">
                    <a:srgbClr val="000000">
                      <a:alpha val="43137"/>
                    </a:srgbClr>
                  </a:outerShdw>
                </a:effectLst>
                <a:latin typeface="ArialMT"/>
                <a:cs typeface="Simplified Arabic"/>
              </a:rPr>
              <a:t> </a:t>
            </a:r>
            <a:r>
              <a:rPr lang="en-US" sz="2400" b="1" dirty="0">
                <a:solidFill>
                  <a:srgbClr val="008000"/>
                </a:solidFill>
                <a:effectLst>
                  <a:outerShdw blurRad="38100" dist="38100" dir="2700000" algn="tl">
                    <a:srgbClr val="000000">
                      <a:alpha val="43137"/>
                    </a:srgbClr>
                  </a:outerShdw>
                </a:effectLst>
                <a:latin typeface="Arial Rounded MT Bold" panose="020F0704030504030204" pitchFamily="34" charset="0"/>
                <a:cs typeface="Arial"/>
              </a:rPr>
              <a:t>Soil temperature </a:t>
            </a:r>
            <a:endParaRPr lang="ar-SA" sz="3200" b="1" dirty="0">
              <a:solidFill>
                <a:srgbClr val="008000"/>
              </a:solidFill>
              <a:effectLst>
                <a:outerShdw blurRad="38100" dist="38100" dir="2700000" algn="tl">
                  <a:srgbClr val="000000">
                    <a:alpha val="43137"/>
                  </a:srgbClr>
                </a:outerShdw>
              </a:effectLst>
              <a:latin typeface="ArialMT"/>
              <a:cs typeface="Simplified Arabic"/>
            </a:endParaRPr>
          </a:p>
          <a:p>
            <a:pPr algn="r" rtl="1">
              <a:lnSpc>
                <a:spcPct val="115000"/>
              </a:lnSpc>
            </a:pPr>
            <a:endParaRPr lang="en-US" sz="1400" b="1" dirty="0">
              <a:solidFill>
                <a:srgbClr val="008000"/>
              </a:solidFill>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MT"/>
                <a:cs typeface="Arial"/>
              </a:rPr>
              <a:t>التغيرات اليومية والسنوية في درجة حرارة التربة:</a:t>
            </a:r>
            <a:r>
              <a:rPr lang="ar-SA" sz="3200" b="1" dirty="0">
                <a:solidFill>
                  <a:srgbClr val="008100"/>
                </a:solidFill>
                <a:effectLst>
                  <a:outerShdw blurRad="38100" dist="38100" dir="2700000" algn="tl">
                    <a:srgbClr val="000000">
                      <a:alpha val="43137"/>
                    </a:srgbClr>
                  </a:outerShdw>
                </a:effectLst>
                <a:latin typeface="Calibri"/>
                <a:cs typeface="TimesNewRomanPS-BoldMT"/>
              </a:rPr>
              <a:t> </a:t>
            </a:r>
            <a:endParaRPr lang="en-US" sz="3200" dirty="0">
              <a:effectLst>
                <a:outerShdw blurRad="38100" dist="38100" dir="2700000" algn="tl">
                  <a:srgbClr val="000000">
                    <a:alpha val="43137"/>
                  </a:srgbClr>
                </a:outerShdw>
              </a:effectLst>
              <a:latin typeface="Calibri"/>
              <a:ea typeface="Calibri"/>
              <a:cs typeface="Arial"/>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cs typeface="Simplified Arabic"/>
              </a:rPr>
              <a:t>تستمد التربة حرارتها من أشعة الشمس، كما يحتمل أن تستمد بعض</a:t>
            </a:r>
            <a:r>
              <a:rPr lang="en-US" sz="3200" dirty="0">
                <a:effectLst>
                  <a:outerShdw blurRad="38100" dist="38100" dir="2700000" algn="tl">
                    <a:srgbClr val="000000">
                      <a:alpha val="43137"/>
                    </a:srgbClr>
                  </a:outerShdw>
                </a:effectLst>
                <a:latin typeface="Calibri"/>
                <a:cs typeface="Arial"/>
              </a:rPr>
              <a:t> </a:t>
            </a:r>
            <a:r>
              <a:rPr lang="ar-SA" sz="3200" dirty="0">
                <a:solidFill>
                  <a:srgbClr val="17375E"/>
                </a:solidFill>
                <a:effectLst>
                  <a:outerShdw blurRad="38100" dist="38100" dir="2700000" algn="tl">
                    <a:srgbClr val="000000">
                      <a:alpha val="43137"/>
                    </a:srgbClr>
                  </a:outerShdw>
                </a:effectLst>
                <a:latin typeface="Calibri"/>
                <a:cs typeface="Simplified Arabic"/>
              </a:rPr>
              <a:t>الحرارة أيضا من أعماق الأرض ومن الأمطار الدافئة ومن تحلل المادة العضوية</a:t>
            </a:r>
            <a:r>
              <a:rPr lang="ar-SA" sz="3200" dirty="0">
                <a:effectLst>
                  <a:outerShdw blurRad="38100" dist="38100" dir="2700000" algn="tl">
                    <a:srgbClr val="000000">
                      <a:alpha val="43137"/>
                    </a:srgbClr>
                  </a:outerShdw>
                </a:effectLst>
                <a:latin typeface="Calibri"/>
                <a:cs typeface="Arial"/>
              </a:rPr>
              <a:t> </a:t>
            </a:r>
            <a:r>
              <a:rPr lang="ar-SA" sz="3200" dirty="0">
                <a:solidFill>
                  <a:srgbClr val="17375E"/>
                </a:solidFill>
                <a:effectLst>
                  <a:outerShdw blurRad="38100" dist="38100" dir="2700000" algn="tl">
                    <a:srgbClr val="000000">
                      <a:alpha val="43137"/>
                    </a:srgbClr>
                  </a:outerShdw>
                </a:effectLst>
                <a:latin typeface="Calibri"/>
                <a:cs typeface="Simplified Arabic"/>
              </a:rPr>
              <a:t>فيها.</a:t>
            </a:r>
            <a:endParaRPr lang="en-US" sz="3200" dirty="0">
              <a:effectLst>
                <a:outerShdw blurRad="38100" dist="38100" dir="2700000" algn="tl">
                  <a:srgbClr val="000000">
                    <a:alpha val="43137"/>
                  </a:srgbClr>
                </a:outerShdw>
              </a:effectLst>
              <a:latin typeface="Calibri"/>
              <a:ea typeface="Calibri"/>
              <a:cs typeface="Arial"/>
            </a:endParaRPr>
          </a:p>
          <a:p>
            <a:pPr algn="just" rtl="1">
              <a:lnSpc>
                <a:spcPct val="115000"/>
              </a:lnSpc>
            </a:pPr>
            <a:endParaRPr lang="ar-SA" sz="1600" dirty="0">
              <a:solidFill>
                <a:schemeClr val="bg1">
                  <a:lumMod val="95000"/>
                </a:schemeClr>
              </a:solidFill>
              <a:effectLst>
                <a:outerShdw blurRad="38100" dist="38100" dir="2700000" algn="tl">
                  <a:srgbClr val="000000">
                    <a:alpha val="43137"/>
                  </a:srgbClr>
                </a:outerShdw>
              </a:effectLst>
              <a:latin typeface="ArialMT"/>
              <a:cs typeface="Arial"/>
            </a:endParaRPr>
          </a:p>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MT"/>
                <a:cs typeface="Arial"/>
              </a:rPr>
              <a:t>العوامل التي تؤثر في درجة حرارة التربة:</a:t>
            </a:r>
            <a:endParaRPr lang="en-US" sz="3200" dirty="0">
              <a:solidFill>
                <a:srgbClr val="810000"/>
              </a:solidFill>
              <a:effectLst>
                <a:outerShdw blurRad="38100" dist="38100" dir="2700000" algn="tl">
                  <a:srgbClr val="000000">
                    <a:alpha val="43137"/>
                  </a:srgbClr>
                </a:outerShdw>
              </a:effectLst>
              <a:latin typeface="ArialMT"/>
              <a:cs typeface="Arial"/>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cs typeface="Simplified Arabic"/>
              </a:rPr>
              <a:t>يؤثر عدد من العوامل تأثيرًا مباشرًا في درجة حرارة التربة كاللون والقوام والتركيب والمحتوى المائي والانحدار ووجود الغطاء النباتي أو عدم وجوده.</a:t>
            </a:r>
            <a:endParaRPr lang="en-US" sz="3200" dirty="0">
              <a:solidFill>
                <a:srgbClr val="17375E"/>
              </a:solidFill>
              <a:effectLst>
                <a:outerShdw blurRad="38100" dist="38100" dir="2700000" algn="tl">
                  <a:srgbClr val="000000">
                    <a:alpha val="43137"/>
                  </a:srgbClr>
                </a:outerShdw>
              </a:effectLst>
              <a:latin typeface="Calibri"/>
              <a:cs typeface="Simplified Arabic"/>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20</a:t>
            </a:fld>
            <a:endParaRPr lang="en-US"/>
          </a:p>
        </p:txBody>
      </p:sp>
      <p:sp>
        <p:nvSpPr>
          <p:cNvPr id="2" name="Date Placeholder 1"/>
          <p:cNvSpPr>
            <a:spLocks noGrp="1"/>
          </p:cNvSpPr>
          <p:nvPr>
            <p:ph type="dt" sz="half" idx="10"/>
          </p:nvPr>
        </p:nvSpPr>
        <p:spPr/>
        <p:txBody>
          <a:bodyPr/>
          <a:lstStyle/>
          <a:p>
            <a:fld id="{46B14EFA-B130-448B-A59C-2CBD7C73BA19}"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886113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0263" y="384766"/>
            <a:ext cx="10789920" cy="5990486"/>
          </a:xfrm>
          <a:prstGeom prst="rect">
            <a:avLst/>
          </a:prstGeom>
        </p:spPr>
        <p:txBody>
          <a:bodyPr wrap="square">
            <a:spAutoFit/>
          </a:bodyPr>
          <a:lstStyle/>
          <a:p>
            <a:pPr algn="ctr" rtl="1">
              <a:lnSpc>
                <a:spcPct val="115000"/>
              </a:lnSpc>
            </a:pPr>
            <a:endParaRPr lang="ar-SA" sz="3200" dirty="0" smtClean="0">
              <a:solidFill>
                <a:srgbClr val="810000"/>
              </a:solidFill>
              <a:effectLst>
                <a:outerShdw blurRad="38100" dist="38100" dir="2700000" algn="tl">
                  <a:srgbClr val="000000">
                    <a:alpha val="43137"/>
                  </a:srgbClr>
                </a:outerShdw>
              </a:effectLst>
              <a:latin typeface="Arial Rounded MT Bold"/>
              <a:cs typeface="Arial"/>
            </a:endParaRPr>
          </a:p>
          <a:p>
            <a:pPr algn="ctr" rtl="1">
              <a:lnSpc>
                <a:spcPct val="115000"/>
              </a:lnSpc>
            </a:pPr>
            <a:r>
              <a:rPr lang="ar-SA" sz="3200" dirty="0" smtClean="0">
                <a:solidFill>
                  <a:srgbClr val="810000"/>
                </a:solidFill>
                <a:effectLst>
                  <a:outerShdw blurRad="38100" dist="38100" dir="2700000" algn="tl">
                    <a:srgbClr val="000000">
                      <a:alpha val="43137"/>
                    </a:srgbClr>
                  </a:outerShdw>
                </a:effectLst>
                <a:latin typeface="Arial Rounded MT Bold"/>
                <a:cs typeface="Arial"/>
              </a:rPr>
              <a:t>صور </a:t>
            </a:r>
            <a:r>
              <a:rPr lang="ar-SA" sz="3200" dirty="0">
                <a:solidFill>
                  <a:srgbClr val="810000"/>
                </a:solidFill>
                <a:effectLst>
                  <a:outerShdw blurRad="38100" dist="38100" dir="2700000" algn="tl">
                    <a:srgbClr val="000000">
                      <a:alpha val="43137"/>
                    </a:srgbClr>
                  </a:outerShdw>
                </a:effectLst>
                <a:latin typeface="Arial Rounded MT Bold"/>
                <a:cs typeface="Arial"/>
              </a:rPr>
              <a:t>نمو النباتات (صور الحياة)</a:t>
            </a:r>
          </a:p>
          <a:p>
            <a:pPr algn="r" rtl="1">
              <a:lnSpc>
                <a:spcPct val="115000"/>
              </a:lnSpc>
            </a:pPr>
            <a:r>
              <a:rPr lang="ar-SA" sz="3200" dirty="0">
                <a:solidFill>
                  <a:schemeClr val="tx1">
                    <a:lumMod val="75000"/>
                    <a:lumOff val="25000"/>
                  </a:schemeClr>
                </a:solidFill>
                <a:effectLst>
                  <a:outerShdw blurRad="38100" dist="38100" dir="2700000" algn="tl">
                    <a:srgbClr val="000000">
                      <a:alpha val="43137"/>
                    </a:srgbClr>
                  </a:outerShdw>
                </a:effectLst>
                <a:latin typeface="Arial Rounded MT Bold"/>
                <a:ea typeface="Calibri"/>
                <a:cs typeface="Arial"/>
              </a:rPr>
              <a:t>تصنف النباتات حسب موضع براعم التجديد بالنسبة لسطح التربة:</a:t>
            </a:r>
          </a:p>
          <a:p>
            <a:pPr algn="r" rtl="1">
              <a:lnSpc>
                <a:spcPct val="115000"/>
              </a:lnSpc>
            </a:pPr>
            <a:endParaRPr lang="en-US" sz="1050" dirty="0">
              <a:effectLst>
                <a:outerShdw blurRad="38100" dist="38100" dir="2700000" algn="tl">
                  <a:srgbClr val="000000">
                    <a:alpha val="43137"/>
                  </a:srgbClr>
                </a:outerShdw>
              </a:effectLst>
              <a:latin typeface="Calibri"/>
              <a:ea typeface="Calibri"/>
              <a:cs typeface="Arial"/>
            </a:endParaRPr>
          </a:p>
          <a:p>
            <a:pPr lvl="0" algn="r"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a:cs typeface="Simplified Arabic"/>
              </a:rPr>
              <a:t>١- قسم النباتات الظاهرة</a:t>
            </a:r>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ar-SA" sz="3200" dirty="0">
                <a:solidFill>
                  <a:srgbClr val="17375E"/>
                </a:solidFill>
                <a:effectLst>
                  <a:outerShdw blurRad="38100" dist="38100" dir="2700000" algn="tl">
                    <a:srgbClr val="000000">
                      <a:alpha val="43137"/>
                    </a:srgbClr>
                  </a:outerShdw>
                </a:effectLst>
                <a:latin typeface="Arial Rounded MT Bold"/>
                <a:cs typeface="Simplified Arabic"/>
              </a:rPr>
              <a:t> </a:t>
            </a:r>
            <a:r>
              <a:rPr lang="en-US" sz="28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Phanerophytes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en-US" sz="3200" dirty="0">
              <a:effectLst>
                <a:outerShdw blurRad="38100" dist="38100" dir="2700000" algn="tl">
                  <a:srgbClr val="000000">
                    <a:alpha val="43137"/>
                  </a:srgbClr>
                </a:outerShdw>
              </a:effectLst>
              <a:latin typeface="Calibri"/>
              <a:ea typeface="Calibri"/>
              <a:cs typeface="Arial"/>
            </a:endParaRPr>
          </a:p>
          <a:p>
            <a:pPr algn="r" rtl="1"/>
            <a:r>
              <a:rPr lang="ar-SA" sz="3200" dirty="0">
                <a:solidFill>
                  <a:srgbClr val="17375E"/>
                </a:solidFill>
                <a:effectLst>
                  <a:outerShdw blurRad="38100" dist="38100" dir="2700000" algn="tl">
                    <a:srgbClr val="000000">
                      <a:alpha val="43137"/>
                    </a:srgbClr>
                  </a:outerShdw>
                </a:effectLst>
                <a:latin typeface="Arial Rounded MT Bold"/>
                <a:cs typeface="Simplified Arabic"/>
              </a:rPr>
              <a:t>٢- قسم النباتات فوق السطحية</a:t>
            </a:r>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en-US" sz="28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Chamephytes</a:t>
            </a:r>
            <a:endParaRPr lang="en-US" sz="3200" dirty="0">
              <a:solidFill>
                <a:srgbClr val="17375E"/>
              </a:solidFill>
              <a:effectLst>
                <a:outerShdw blurRad="38100" dist="38100" dir="2700000" algn="tl">
                  <a:srgbClr val="000000">
                    <a:alpha val="43137"/>
                  </a:srgbClr>
                </a:outerShdw>
              </a:effectLst>
              <a:latin typeface="Arial Rounded MT Bold"/>
              <a:cs typeface="Simplified Arabic"/>
            </a:endParaRPr>
          </a:p>
          <a:p>
            <a:pPr algn="r" rtl="1"/>
            <a:r>
              <a:rPr lang="ar-SA" sz="3200" dirty="0">
                <a:solidFill>
                  <a:srgbClr val="17375E"/>
                </a:solidFill>
                <a:effectLst>
                  <a:outerShdw blurRad="38100" dist="38100" dir="2700000" algn="tl">
                    <a:srgbClr val="000000">
                      <a:alpha val="43137"/>
                    </a:srgbClr>
                  </a:outerShdw>
                </a:effectLst>
                <a:latin typeface="Arial Rounded MT Bold"/>
                <a:ea typeface="Calibri"/>
                <a:cs typeface="Simplified Arabic"/>
              </a:rPr>
              <a:t>3- </a:t>
            </a:r>
            <a:r>
              <a:rPr lang="ar-SA" sz="3200" dirty="0">
                <a:solidFill>
                  <a:srgbClr val="17375E"/>
                </a:solidFill>
                <a:effectLst>
                  <a:outerShdw blurRad="38100" dist="38100" dir="2700000" algn="tl">
                    <a:srgbClr val="000000">
                      <a:alpha val="43137"/>
                    </a:srgbClr>
                  </a:outerShdw>
                </a:effectLst>
                <a:latin typeface="Arial Rounded MT Bold"/>
                <a:cs typeface="Simplified Arabic"/>
              </a:rPr>
              <a:t>قسم النباتات نصف المختفية</a:t>
            </a:r>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en-US" sz="28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Hemicryptophytes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ar-SA" sz="3200" dirty="0">
              <a:solidFill>
                <a:srgbClr val="17375E"/>
              </a:solidFill>
              <a:effectLst>
                <a:outerShdw blurRad="38100" dist="38100" dir="2700000" algn="tl">
                  <a:srgbClr val="000000">
                    <a:alpha val="43137"/>
                  </a:srgbClr>
                </a:outerShdw>
              </a:effectLst>
              <a:latin typeface="Arial Rounded MT Bold"/>
              <a:cs typeface="Simplified Arabic"/>
            </a:endParaRPr>
          </a:p>
          <a:p>
            <a:pPr algn="r" rtl="1"/>
            <a:r>
              <a:rPr lang="ar-SA" sz="3200" dirty="0">
                <a:solidFill>
                  <a:srgbClr val="17375E"/>
                </a:solidFill>
                <a:effectLst>
                  <a:outerShdw blurRad="38100" dist="38100" dir="2700000" algn="tl">
                    <a:srgbClr val="000000">
                      <a:alpha val="43137"/>
                    </a:srgbClr>
                  </a:outerShdw>
                </a:effectLst>
                <a:latin typeface="Arial Rounded MT Bold"/>
                <a:cs typeface="Simplified Arabic"/>
              </a:rPr>
              <a:t>4- قسم النباتات المختفية	</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8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Cryptophytes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en-US" sz="3200" dirty="0">
              <a:solidFill>
                <a:srgbClr val="17375E"/>
              </a:solidFill>
              <a:effectLst>
                <a:outerShdw blurRad="38100" dist="38100" dir="2700000" algn="tl">
                  <a:srgbClr val="000000">
                    <a:alpha val="43137"/>
                  </a:srgbClr>
                </a:outerShdw>
              </a:effectLst>
              <a:latin typeface="Arial Rounded MT Bold"/>
              <a:cs typeface="Simplified Arabic"/>
            </a:endParaRPr>
          </a:p>
          <a:p>
            <a:pPr algn="r" rtl="1"/>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ar-SA" sz="3200" dirty="0">
                <a:solidFill>
                  <a:srgbClr val="008000"/>
                </a:solidFill>
                <a:effectLst>
                  <a:outerShdw blurRad="38100" dist="38100" dir="2700000" algn="tl">
                    <a:srgbClr val="000000">
                      <a:alpha val="43137"/>
                    </a:srgbClr>
                  </a:outerShdw>
                </a:effectLst>
                <a:latin typeface="Arial Rounded MT Bold"/>
                <a:cs typeface="Simplified Arabic"/>
              </a:rPr>
              <a:t>أ- النباتات الأرضية	</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8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Geophytes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en-US" sz="3200" dirty="0">
              <a:solidFill>
                <a:srgbClr val="008000"/>
              </a:solidFill>
              <a:effectLst>
                <a:outerShdw blurRad="38100" dist="38100" dir="2700000" algn="tl">
                  <a:srgbClr val="000000">
                    <a:alpha val="43137"/>
                  </a:srgbClr>
                </a:outerShdw>
              </a:effectLst>
              <a:latin typeface="Arial Rounded MT Bold"/>
              <a:cs typeface="Simplified Arabic"/>
            </a:endParaRPr>
          </a:p>
          <a:p>
            <a:pPr algn="r" rtl="1"/>
            <a:r>
              <a:rPr lang="en-US" sz="3200" dirty="0">
                <a:solidFill>
                  <a:srgbClr val="008000"/>
                </a:solidFill>
                <a:effectLst>
                  <a:outerShdw blurRad="38100" dist="38100" dir="2700000" algn="tl">
                    <a:srgbClr val="000000">
                      <a:alpha val="43137"/>
                    </a:srgbClr>
                  </a:outerShdw>
                </a:effectLst>
                <a:latin typeface="Arial Rounded MT Bold"/>
                <a:cs typeface="Simplified Arabic"/>
              </a:rPr>
              <a:t>	</a:t>
            </a:r>
            <a:r>
              <a:rPr lang="ar-SA" sz="3200" dirty="0">
                <a:solidFill>
                  <a:srgbClr val="008000"/>
                </a:solidFill>
                <a:effectLst>
                  <a:outerShdw blurRad="38100" dist="38100" dir="2700000" algn="tl">
                    <a:srgbClr val="000000">
                      <a:alpha val="43137"/>
                    </a:srgbClr>
                  </a:outerShdw>
                </a:effectLst>
                <a:latin typeface="Arial Rounded MT Bold"/>
                <a:cs typeface="Simplified Arabic"/>
              </a:rPr>
              <a:t>ب- النباتات الرطوبية</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8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Heleophytes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en-US" sz="3200" dirty="0">
              <a:solidFill>
                <a:srgbClr val="008000"/>
              </a:solidFill>
              <a:effectLst>
                <a:outerShdw blurRad="38100" dist="38100" dir="2700000" algn="tl">
                  <a:srgbClr val="000000">
                    <a:alpha val="43137"/>
                  </a:srgbClr>
                </a:outerShdw>
              </a:effectLst>
              <a:latin typeface="Arial Rounded MT Bold"/>
              <a:cs typeface="Simplified Arabic"/>
            </a:endParaRPr>
          </a:p>
          <a:p>
            <a:pPr algn="r" rtl="1"/>
            <a:r>
              <a:rPr lang="en-US" sz="3200" dirty="0">
                <a:solidFill>
                  <a:srgbClr val="008000"/>
                </a:solidFill>
                <a:effectLst>
                  <a:outerShdw blurRad="38100" dist="38100" dir="2700000" algn="tl">
                    <a:srgbClr val="000000">
                      <a:alpha val="43137"/>
                    </a:srgbClr>
                  </a:outerShdw>
                </a:effectLst>
                <a:latin typeface="Arial Rounded MT Bold"/>
                <a:cs typeface="Simplified Arabic"/>
              </a:rPr>
              <a:t>	</a:t>
            </a:r>
            <a:r>
              <a:rPr lang="ar-SA" sz="3200" dirty="0">
                <a:solidFill>
                  <a:srgbClr val="008000"/>
                </a:solidFill>
                <a:effectLst>
                  <a:outerShdw blurRad="38100" dist="38100" dir="2700000" algn="tl">
                    <a:srgbClr val="000000">
                      <a:alpha val="43137"/>
                    </a:srgbClr>
                  </a:outerShdw>
                </a:effectLst>
                <a:latin typeface="Arial Rounded MT Bold"/>
                <a:cs typeface="Simplified Arabic"/>
              </a:rPr>
              <a:t>جـ- النباتات المائية</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8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Hydrophytes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ar-SA" sz="3200" dirty="0">
              <a:solidFill>
                <a:srgbClr val="008000"/>
              </a:solidFill>
              <a:effectLst>
                <a:outerShdw blurRad="38100" dist="38100" dir="2700000" algn="tl">
                  <a:srgbClr val="000000">
                    <a:alpha val="43137"/>
                  </a:srgbClr>
                </a:outerShdw>
              </a:effectLst>
              <a:latin typeface="Arial Rounded MT Bold"/>
              <a:cs typeface="Simplified Arabic"/>
            </a:endParaRPr>
          </a:p>
          <a:p>
            <a:pPr algn="r" rtl="1"/>
            <a:r>
              <a:rPr lang="ar-SA" sz="3200" dirty="0">
                <a:solidFill>
                  <a:srgbClr val="17375E"/>
                </a:solidFill>
                <a:effectLst>
                  <a:outerShdw blurRad="38100" dist="38100" dir="2700000" algn="tl">
                    <a:srgbClr val="000000">
                      <a:alpha val="43137"/>
                    </a:srgbClr>
                  </a:outerShdw>
                </a:effectLst>
                <a:latin typeface="Arial Rounded MT Bold"/>
                <a:cs typeface="Simplified Arabic"/>
              </a:rPr>
              <a:t>5- قسم النباتات الحولية</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8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Therophytes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ar-SA" sz="3200" dirty="0">
              <a:solidFill>
                <a:srgbClr val="17375E"/>
              </a:solidFill>
              <a:effectLst>
                <a:outerShdw blurRad="38100" dist="38100" dir="2700000" algn="tl">
                  <a:srgbClr val="000000">
                    <a:alpha val="43137"/>
                  </a:srgbClr>
                </a:outerShdw>
              </a:effectLst>
              <a:latin typeface="Arial Rounded MT Bold"/>
              <a:cs typeface="Simplified Arabic"/>
            </a:endParaRPr>
          </a:p>
        </p:txBody>
      </p:sp>
      <p:sp>
        <p:nvSpPr>
          <p:cNvPr id="14" name="Slide Number Placeholder 13"/>
          <p:cNvSpPr>
            <a:spLocks noGrp="1"/>
          </p:cNvSpPr>
          <p:nvPr>
            <p:ph type="sldNum" sz="quarter" idx="12"/>
          </p:nvPr>
        </p:nvSpPr>
        <p:spPr/>
        <p:txBody>
          <a:bodyPr/>
          <a:lstStyle/>
          <a:p>
            <a:fld id="{AF90A6A5-4BBC-4C8D-9850-BB817983DEE0}" type="slidenum">
              <a:rPr lang="en-US" smtClean="0"/>
              <a:t>21</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85975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0700" y="81219"/>
            <a:ext cx="8696706" cy="4512004"/>
          </a:xfrm>
          <a:prstGeom prst="rect">
            <a:avLst/>
          </a:prstGeom>
        </p:spPr>
        <p:txBody>
          <a:bodyPr wrap="square">
            <a:spAutoFit/>
          </a:bodyPr>
          <a:lstStyle/>
          <a:p>
            <a:pPr lvl="0" algn="r"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a:cs typeface="Simplified Arabic"/>
              </a:rPr>
              <a:t>١- قسم النباتات الظاهرة</a:t>
            </a:r>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ar-SA" sz="3200" dirty="0">
                <a:solidFill>
                  <a:srgbClr val="17375E"/>
                </a:solidFill>
                <a:effectLst>
                  <a:outerShdw blurRad="38100" dist="38100" dir="2700000" algn="tl">
                    <a:srgbClr val="000000">
                      <a:alpha val="43137"/>
                    </a:srgbClr>
                  </a:outerShdw>
                </a:effectLst>
                <a:latin typeface="Arial Rounded MT Bold"/>
                <a:cs typeface="Simplified Arabic"/>
              </a:rPr>
              <a:t>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Phanerophytes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endParaRPr>
          </a:p>
          <a:p>
            <a:pPr lvl="0" algn="just" rtl="1">
              <a:lnSpc>
                <a:spcPct val="115000"/>
              </a:lnSpc>
            </a:pPr>
            <a:r>
              <a:rPr lang="ar-SA" sz="2800" dirty="0"/>
              <a:t>تتميز هذه النباتات بارتفاعها عن سطح الأرض بحوالي بأكثر من 1.5 متر وتمثل الأشجار العالية والشجيرات</a:t>
            </a:r>
            <a:r>
              <a:rPr lang="ar-SA" sz="2400" dirty="0"/>
              <a:t>.</a:t>
            </a:r>
          </a:p>
          <a:p>
            <a:pPr algn="just" rtl="1"/>
            <a:r>
              <a:rPr lang="ar-SA" sz="2800" dirty="0"/>
              <a:t>وتكون فيها براعم التجدد على أفرع ترفع عن سطح التربة 25-30سم.</a:t>
            </a:r>
          </a:p>
          <a:p>
            <a:pPr algn="just" rtl="1"/>
            <a:r>
              <a:rPr lang="ar-SA" sz="2800" dirty="0"/>
              <a:t>من أمثلتها: </a:t>
            </a:r>
          </a:p>
          <a:p>
            <a:pPr algn="just" rtl="1"/>
            <a:r>
              <a:rPr lang="ar-SA" sz="2800" dirty="0">
                <a:solidFill>
                  <a:schemeClr val="accent1">
                    <a:lumMod val="50000"/>
                  </a:schemeClr>
                </a:solidFill>
              </a:rPr>
              <a:t>العرعر </a:t>
            </a:r>
            <a:r>
              <a:rPr lang="en-US" sz="2400" i="1" dirty="0" err="1">
                <a:solidFill>
                  <a:schemeClr val="accent1">
                    <a:lumMod val="50000"/>
                  </a:schemeClr>
                </a:solidFill>
              </a:rPr>
              <a:t>Juniperus</a:t>
            </a:r>
            <a:r>
              <a:rPr lang="en-US" sz="2400" i="1" dirty="0">
                <a:solidFill>
                  <a:schemeClr val="accent1">
                    <a:lumMod val="50000"/>
                  </a:schemeClr>
                </a:solidFill>
              </a:rPr>
              <a:t> </a:t>
            </a:r>
            <a:r>
              <a:rPr lang="en-US" sz="2400" i="1" dirty="0" err="1">
                <a:solidFill>
                  <a:schemeClr val="accent1">
                    <a:lumMod val="50000"/>
                  </a:schemeClr>
                </a:solidFill>
              </a:rPr>
              <a:t>procera</a:t>
            </a:r>
            <a:r>
              <a:rPr lang="ar-SA" sz="2400" dirty="0">
                <a:solidFill>
                  <a:schemeClr val="accent1">
                    <a:lumMod val="50000"/>
                  </a:schemeClr>
                </a:solidFill>
              </a:rPr>
              <a:t> </a:t>
            </a:r>
          </a:p>
          <a:p>
            <a:pPr algn="just" rtl="1"/>
            <a:r>
              <a:rPr lang="ar-SA" sz="2800" dirty="0">
                <a:solidFill>
                  <a:schemeClr val="accent1">
                    <a:lumMod val="50000"/>
                  </a:schemeClr>
                </a:solidFill>
              </a:rPr>
              <a:t>العشار</a:t>
            </a:r>
            <a:r>
              <a:rPr lang="ar-SA" sz="2400" dirty="0">
                <a:solidFill>
                  <a:schemeClr val="accent1">
                    <a:lumMod val="50000"/>
                  </a:schemeClr>
                </a:solidFill>
              </a:rPr>
              <a:t> </a:t>
            </a:r>
            <a:r>
              <a:rPr lang="en-US" sz="2400" i="1" dirty="0" err="1">
                <a:solidFill>
                  <a:schemeClr val="accent1">
                    <a:lumMod val="50000"/>
                  </a:schemeClr>
                </a:solidFill>
              </a:rPr>
              <a:t>Calotropis</a:t>
            </a:r>
            <a:r>
              <a:rPr lang="en-US" sz="2400" i="1" dirty="0">
                <a:solidFill>
                  <a:schemeClr val="accent1">
                    <a:lumMod val="50000"/>
                  </a:schemeClr>
                </a:solidFill>
              </a:rPr>
              <a:t> </a:t>
            </a:r>
            <a:r>
              <a:rPr lang="en-US" sz="2400" i="1" dirty="0" err="1">
                <a:solidFill>
                  <a:schemeClr val="accent1">
                    <a:lumMod val="50000"/>
                  </a:schemeClr>
                </a:solidFill>
              </a:rPr>
              <a:t>procera</a:t>
            </a:r>
            <a:r>
              <a:rPr lang="ar-SA" sz="2400" dirty="0">
                <a:solidFill>
                  <a:schemeClr val="accent1">
                    <a:lumMod val="50000"/>
                  </a:schemeClr>
                </a:solidFill>
              </a:rPr>
              <a:t> </a:t>
            </a:r>
          </a:p>
          <a:p>
            <a:pPr algn="just" rtl="1"/>
            <a:r>
              <a:rPr lang="ar-SA" sz="2800" dirty="0">
                <a:solidFill>
                  <a:schemeClr val="accent1">
                    <a:lumMod val="50000"/>
                  </a:schemeClr>
                </a:solidFill>
              </a:rPr>
              <a:t>السدر</a:t>
            </a:r>
            <a:r>
              <a:rPr lang="ar-SA" sz="2400" dirty="0">
                <a:solidFill>
                  <a:schemeClr val="accent1">
                    <a:lumMod val="50000"/>
                  </a:schemeClr>
                </a:solidFill>
              </a:rPr>
              <a:t> </a:t>
            </a:r>
            <a:r>
              <a:rPr lang="en-US" sz="2400" i="1" dirty="0" err="1">
                <a:solidFill>
                  <a:schemeClr val="accent1">
                    <a:lumMod val="50000"/>
                  </a:schemeClr>
                </a:solidFill>
              </a:rPr>
              <a:t>Ziziphus</a:t>
            </a:r>
            <a:r>
              <a:rPr lang="en-US" sz="2400" i="1" dirty="0">
                <a:solidFill>
                  <a:schemeClr val="accent1">
                    <a:lumMod val="50000"/>
                  </a:schemeClr>
                </a:solidFill>
              </a:rPr>
              <a:t> spina-Christi</a:t>
            </a:r>
            <a:endParaRPr lang="ar-SA" sz="2400" i="1" dirty="0">
              <a:solidFill>
                <a:schemeClr val="accent1">
                  <a:lumMod val="50000"/>
                </a:schemeClr>
              </a:solidFill>
            </a:endParaRPr>
          </a:p>
          <a:p>
            <a:pPr algn="just" rtl="1"/>
            <a:r>
              <a:rPr lang="ar-SA" sz="2400" dirty="0">
                <a:solidFill>
                  <a:schemeClr val="accent1">
                    <a:lumMod val="50000"/>
                  </a:schemeClr>
                </a:solidFill>
              </a:rPr>
              <a:t> </a:t>
            </a:r>
            <a:r>
              <a:rPr lang="ar-SA" sz="2800" dirty="0">
                <a:solidFill>
                  <a:schemeClr val="accent1">
                    <a:lumMod val="50000"/>
                  </a:schemeClr>
                </a:solidFill>
              </a:rPr>
              <a:t>الأثل</a:t>
            </a:r>
            <a:r>
              <a:rPr lang="ar-SA" sz="2400" dirty="0">
                <a:solidFill>
                  <a:schemeClr val="accent1">
                    <a:lumMod val="50000"/>
                  </a:schemeClr>
                </a:solidFill>
              </a:rPr>
              <a:t> </a:t>
            </a:r>
            <a:r>
              <a:rPr lang="en-US" sz="2400" i="1" dirty="0" err="1">
                <a:solidFill>
                  <a:schemeClr val="accent1">
                    <a:lumMod val="50000"/>
                  </a:schemeClr>
                </a:solidFill>
              </a:rPr>
              <a:t>Tamarix</a:t>
            </a:r>
            <a:r>
              <a:rPr lang="en-US" sz="2400" i="1" dirty="0">
                <a:solidFill>
                  <a:schemeClr val="accent1">
                    <a:lumMod val="50000"/>
                  </a:schemeClr>
                </a:solidFill>
              </a:rPr>
              <a:t> </a:t>
            </a:r>
            <a:r>
              <a:rPr lang="en-US" sz="2400" i="1" dirty="0" err="1">
                <a:solidFill>
                  <a:schemeClr val="accent1">
                    <a:lumMod val="50000"/>
                  </a:schemeClr>
                </a:solidFill>
              </a:rPr>
              <a:t>aphylla</a:t>
            </a:r>
            <a:endParaRPr lang="ar-SA" sz="2400" i="1" dirty="0">
              <a:solidFill>
                <a:schemeClr val="accent1">
                  <a:lumMod val="50000"/>
                </a:schemeClr>
              </a:solidFill>
            </a:endParaRPr>
          </a:p>
          <a:p>
            <a:pPr algn="just" rtl="1"/>
            <a:endParaRPr lang="ar-SA" dirty="0"/>
          </a:p>
        </p:txBody>
      </p:sp>
      <p:sp>
        <p:nvSpPr>
          <p:cNvPr id="14" name="Slide Number Placeholder 13"/>
          <p:cNvSpPr>
            <a:spLocks noGrp="1"/>
          </p:cNvSpPr>
          <p:nvPr>
            <p:ph type="sldNum" sz="quarter" idx="12"/>
          </p:nvPr>
        </p:nvSpPr>
        <p:spPr/>
        <p:txBody>
          <a:bodyPr/>
          <a:lstStyle/>
          <a:p>
            <a:fld id="{AF90A6A5-4BBC-4C8D-9850-BB817983DEE0}" type="slidenum">
              <a:rPr lang="en-US" smtClean="0"/>
              <a:t>22</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168378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56015" y="1255227"/>
            <a:ext cx="8696706" cy="3293209"/>
          </a:xfrm>
          <a:prstGeom prst="rect">
            <a:avLst/>
          </a:prstGeom>
        </p:spPr>
        <p:txBody>
          <a:bodyPr wrap="square">
            <a:spAutoFit/>
          </a:bodyPr>
          <a:lstStyle/>
          <a:p>
            <a:pPr algn="r" rtl="1"/>
            <a:r>
              <a:rPr lang="ar-SA" sz="3200" dirty="0">
                <a:solidFill>
                  <a:srgbClr val="17375E"/>
                </a:solidFill>
                <a:effectLst>
                  <a:outerShdw blurRad="38100" dist="38100" dir="2700000" algn="tl">
                    <a:srgbClr val="000000">
                      <a:alpha val="43137"/>
                    </a:srgbClr>
                  </a:outerShdw>
                </a:effectLst>
                <a:latin typeface="Arial Rounded MT Bold"/>
                <a:cs typeface="Simplified Arabic"/>
              </a:rPr>
              <a:t>٢- قسم النباتات فوق السطحية</a:t>
            </a:r>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Chamephytes</a:t>
            </a:r>
            <a:endParaRPr lang="ar-SA" sz="28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endParaRPr>
          </a:p>
          <a:p>
            <a:pPr algn="just" rtl="1"/>
            <a:r>
              <a:rPr lang="ar-SA" sz="2800" dirty="0"/>
              <a:t>وهي تمثل تحت الشجيرات وعادة لا يتجاوز ارتفاعها 0.5 متر وتكون براعم التجدد فيها على أفرع لايتجاوز ارتفاعها 25سم.</a:t>
            </a:r>
          </a:p>
          <a:p>
            <a:pPr algn="just" rtl="1"/>
            <a:r>
              <a:rPr lang="ar-SA" sz="2800" dirty="0"/>
              <a:t>من أمثلتها:</a:t>
            </a:r>
            <a:endParaRPr lang="en-US" sz="2400" dirty="0"/>
          </a:p>
          <a:p>
            <a:pPr algn="just" rtl="1"/>
            <a:r>
              <a:rPr lang="ar-SA" sz="2400" dirty="0">
                <a:solidFill>
                  <a:schemeClr val="accent1">
                    <a:lumMod val="50000"/>
                  </a:schemeClr>
                </a:solidFill>
              </a:rPr>
              <a:t> </a:t>
            </a:r>
            <a:r>
              <a:rPr lang="ar-SA" sz="2800" dirty="0">
                <a:solidFill>
                  <a:schemeClr val="accent1">
                    <a:lumMod val="50000"/>
                  </a:schemeClr>
                </a:solidFill>
              </a:rPr>
              <a:t>الرطريط</a:t>
            </a:r>
            <a:r>
              <a:rPr lang="ar-SA" sz="2400" dirty="0">
                <a:solidFill>
                  <a:schemeClr val="accent1">
                    <a:lumMod val="50000"/>
                  </a:schemeClr>
                </a:solidFill>
              </a:rPr>
              <a:t> </a:t>
            </a:r>
            <a:r>
              <a:rPr lang="en-US" sz="2400" i="1" dirty="0" err="1">
                <a:solidFill>
                  <a:schemeClr val="accent1">
                    <a:lumMod val="50000"/>
                  </a:schemeClr>
                </a:solidFill>
              </a:rPr>
              <a:t>Zygophyllum</a:t>
            </a:r>
            <a:r>
              <a:rPr lang="en-US" sz="2400" i="1" dirty="0">
                <a:solidFill>
                  <a:schemeClr val="accent1">
                    <a:lumMod val="50000"/>
                  </a:schemeClr>
                </a:solidFill>
              </a:rPr>
              <a:t> </a:t>
            </a:r>
            <a:r>
              <a:rPr lang="en-US" sz="2400" i="1" dirty="0" err="1">
                <a:solidFill>
                  <a:schemeClr val="accent1">
                    <a:lumMod val="50000"/>
                  </a:schemeClr>
                </a:solidFill>
              </a:rPr>
              <a:t>coccineum</a:t>
            </a:r>
            <a:r>
              <a:rPr lang="ar-SA" sz="2400" i="1" dirty="0">
                <a:solidFill>
                  <a:schemeClr val="accent1">
                    <a:lumMod val="50000"/>
                  </a:schemeClr>
                </a:solidFill>
              </a:rPr>
              <a:t> </a:t>
            </a:r>
            <a:endParaRPr lang="en-US" sz="2400" dirty="0">
              <a:solidFill>
                <a:schemeClr val="accent1">
                  <a:lumMod val="50000"/>
                </a:schemeClr>
              </a:solidFill>
            </a:endParaRPr>
          </a:p>
          <a:p>
            <a:pPr algn="r" rtl="1"/>
            <a:r>
              <a:rPr lang="ar-SA" sz="2800" dirty="0">
                <a:solidFill>
                  <a:schemeClr val="accent1">
                    <a:lumMod val="50000"/>
                  </a:schemeClr>
                </a:solidFill>
              </a:rPr>
              <a:t>الحرمل</a:t>
            </a:r>
            <a:r>
              <a:rPr lang="ar-SA" sz="2400" dirty="0">
                <a:solidFill>
                  <a:schemeClr val="accent1">
                    <a:lumMod val="50000"/>
                  </a:schemeClr>
                </a:solidFill>
              </a:rPr>
              <a:t> </a:t>
            </a:r>
            <a:r>
              <a:rPr lang="en-US" sz="2400" i="1" dirty="0" err="1">
                <a:solidFill>
                  <a:schemeClr val="accent1">
                    <a:lumMod val="50000"/>
                  </a:schemeClr>
                </a:solidFill>
              </a:rPr>
              <a:t>Rhazya</a:t>
            </a:r>
            <a:r>
              <a:rPr lang="en-US" sz="2400" i="1" dirty="0">
                <a:solidFill>
                  <a:schemeClr val="accent1">
                    <a:lumMod val="50000"/>
                  </a:schemeClr>
                </a:solidFill>
              </a:rPr>
              <a:t> </a:t>
            </a:r>
            <a:r>
              <a:rPr lang="en-US" sz="2400" i="1" dirty="0" err="1">
                <a:solidFill>
                  <a:schemeClr val="accent1">
                    <a:lumMod val="50000"/>
                  </a:schemeClr>
                </a:solidFill>
              </a:rPr>
              <a:t>stricta</a:t>
            </a:r>
            <a:endParaRPr lang="ar-SA" sz="2400" i="1" dirty="0">
              <a:solidFill>
                <a:schemeClr val="accent1">
                  <a:lumMod val="50000"/>
                </a:schemeClr>
              </a:solidFill>
            </a:endParaRPr>
          </a:p>
          <a:p>
            <a:pPr algn="just" rtl="1"/>
            <a:endParaRPr lang="en-US" sz="1600" dirty="0"/>
          </a:p>
          <a:p>
            <a:pPr algn="r" rtl="1"/>
            <a:endParaRPr lang="en-US" sz="2000" i="1" dirty="0"/>
          </a:p>
        </p:txBody>
      </p:sp>
      <p:sp>
        <p:nvSpPr>
          <p:cNvPr id="14" name="Slide Number Placeholder 13"/>
          <p:cNvSpPr>
            <a:spLocks noGrp="1"/>
          </p:cNvSpPr>
          <p:nvPr>
            <p:ph type="sldNum" sz="quarter" idx="12"/>
          </p:nvPr>
        </p:nvSpPr>
        <p:spPr/>
        <p:txBody>
          <a:bodyPr/>
          <a:lstStyle/>
          <a:p>
            <a:fld id="{AF90A6A5-4BBC-4C8D-9850-BB817983DEE0}" type="slidenum">
              <a:rPr lang="en-US" smtClean="0"/>
              <a:t>23</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126658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21328" y="1111536"/>
            <a:ext cx="8696706" cy="2985433"/>
          </a:xfrm>
          <a:prstGeom prst="rect">
            <a:avLst/>
          </a:prstGeom>
        </p:spPr>
        <p:txBody>
          <a:bodyPr wrap="square">
            <a:spAutoFit/>
          </a:bodyPr>
          <a:lstStyle/>
          <a:p>
            <a:pPr algn="just" rtl="1"/>
            <a:endParaRPr lang="en-US" sz="1600" dirty="0"/>
          </a:p>
          <a:p>
            <a:pPr algn="r" rtl="1"/>
            <a:r>
              <a:rPr lang="ar-SA" sz="3200" dirty="0">
                <a:solidFill>
                  <a:srgbClr val="17375E"/>
                </a:solidFill>
                <a:effectLst>
                  <a:outerShdw blurRad="38100" dist="38100" dir="2700000" algn="tl">
                    <a:srgbClr val="000000">
                      <a:alpha val="43137"/>
                    </a:srgbClr>
                  </a:outerShdw>
                </a:effectLst>
                <a:latin typeface="Arial Rounded MT Bold"/>
                <a:ea typeface="Calibri"/>
                <a:cs typeface="Simplified Arabic"/>
              </a:rPr>
              <a:t>3- </a:t>
            </a:r>
            <a:r>
              <a:rPr lang="ar-SA" sz="3200" dirty="0">
                <a:solidFill>
                  <a:srgbClr val="17375E"/>
                </a:solidFill>
                <a:effectLst>
                  <a:outerShdw blurRad="38100" dist="38100" dir="2700000" algn="tl">
                    <a:srgbClr val="000000">
                      <a:alpha val="43137"/>
                    </a:srgbClr>
                  </a:outerShdw>
                </a:effectLst>
                <a:latin typeface="Arial Rounded MT Bold"/>
                <a:cs typeface="Simplified Arabic"/>
              </a:rPr>
              <a:t>قسم النباتات نصف المختفية</a:t>
            </a:r>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Hemicryptophytes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endPar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endParaRPr>
          </a:p>
          <a:p>
            <a:pPr algn="just" rtl="1"/>
            <a:r>
              <a:rPr lang="ar-SA" sz="2800" dirty="0"/>
              <a:t>هي النباتات التي تكون براعمها فقط مختبئة تحت سطح الأرض أما باقي اجزاء النبات فتكون ظاهرة فوق سطح الأرض.</a:t>
            </a:r>
          </a:p>
          <a:p>
            <a:pPr algn="just" rtl="1"/>
            <a:r>
              <a:rPr lang="ar-SA" sz="2800" dirty="0"/>
              <a:t>مثال: </a:t>
            </a:r>
          </a:p>
          <a:p>
            <a:pPr algn="just" rtl="1"/>
            <a:r>
              <a:rPr lang="ar-SA" sz="2800" dirty="0"/>
              <a:t> </a:t>
            </a:r>
            <a:r>
              <a:rPr lang="ar-SA" sz="2800" dirty="0">
                <a:solidFill>
                  <a:schemeClr val="accent1">
                    <a:lumMod val="50000"/>
                  </a:schemeClr>
                </a:solidFill>
              </a:rPr>
              <a:t>الحنظل </a:t>
            </a:r>
            <a:r>
              <a:rPr lang="en-US" sz="2400" i="1" dirty="0" err="1">
                <a:solidFill>
                  <a:schemeClr val="accent1">
                    <a:lumMod val="50000"/>
                  </a:schemeClr>
                </a:solidFill>
              </a:rPr>
              <a:t>Citrullus</a:t>
            </a:r>
            <a:r>
              <a:rPr lang="en-US" sz="2400" i="1" dirty="0">
                <a:solidFill>
                  <a:schemeClr val="accent1">
                    <a:lumMod val="50000"/>
                  </a:schemeClr>
                </a:solidFill>
              </a:rPr>
              <a:t> </a:t>
            </a:r>
            <a:r>
              <a:rPr lang="en-US" sz="2400" i="1" dirty="0" err="1">
                <a:solidFill>
                  <a:schemeClr val="accent1">
                    <a:lumMod val="50000"/>
                  </a:schemeClr>
                </a:solidFill>
              </a:rPr>
              <a:t>colocynthis</a:t>
            </a:r>
            <a:r>
              <a:rPr lang="ar-SA" sz="2400" i="1" dirty="0">
                <a:solidFill>
                  <a:schemeClr val="accent1">
                    <a:lumMod val="50000"/>
                  </a:schemeClr>
                </a:solidFill>
              </a:rPr>
              <a:t> </a:t>
            </a:r>
            <a:endParaRPr lang="ar-SA" sz="2800" i="1" dirty="0">
              <a:solidFill>
                <a:schemeClr val="accent1">
                  <a:lumMod val="50000"/>
                </a:schemeClr>
              </a:solidFill>
            </a:endParaRPr>
          </a:p>
          <a:p>
            <a:pPr algn="r" rtl="1"/>
            <a:r>
              <a:rPr lang="ar-SA" sz="2800" i="1" dirty="0">
                <a:solidFill>
                  <a:schemeClr val="accent1">
                    <a:lumMod val="50000"/>
                  </a:schemeClr>
                </a:solidFill>
              </a:rPr>
              <a:t> </a:t>
            </a:r>
            <a:r>
              <a:rPr lang="ar-SA" sz="2800" dirty="0">
                <a:solidFill>
                  <a:schemeClr val="accent1">
                    <a:lumMod val="50000"/>
                  </a:schemeClr>
                </a:solidFill>
              </a:rPr>
              <a:t>السبط</a:t>
            </a:r>
            <a:r>
              <a:rPr lang="ar-SA" sz="2800" i="1" dirty="0">
                <a:solidFill>
                  <a:schemeClr val="accent1">
                    <a:lumMod val="50000"/>
                  </a:schemeClr>
                </a:solidFill>
              </a:rPr>
              <a:t> </a:t>
            </a:r>
            <a:r>
              <a:rPr lang="en-US" sz="2400" i="1" dirty="0" err="1">
                <a:solidFill>
                  <a:schemeClr val="accent1">
                    <a:lumMod val="50000"/>
                  </a:schemeClr>
                </a:solidFill>
              </a:rPr>
              <a:t>Stipagrostis</a:t>
            </a:r>
            <a:r>
              <a:rPr lang="en-US" sz="2400" i="1" dirty="0">
                <a:solidFill>
                  <a:schemeClr val="accent1">
                    <a:lumMod val="50000"/>
                  </a:schemeClr>
                </a:solidFill>
              </a:rPr>
              <a:t> </a:t>
            </a:r>
            <a:r>
              <a:rPr lang="en-US" sz="2400" i="1" dirty="0" err="1">
                <a:solidFill>
                  <a:schemeClr val="accent1">
                    <a:lumMod val="50000"/>
                  </a:schemeClr>
                </a:solidFill>
              </a:rPr>
              <a:t>scoparia</a:t>
            </a:r>
            <a:endParaRPr lang="en-US" sz="2400" i="1" dirty="0">
              <a:solidFill>
                <a:schemeClr val="accent1">
                  <a:lumMod val="50000"/>
                </a:schemeClr>
              </a:solidFill>
            </a:endParaRPr>
          </a:p>
        </p:txBody>
      </p:sp>
      <p:sp>
        <p:nvSpPr>
          <p:cNvPr id="14" name="Slide Number Placeholder 13"/>
          <p:cNvSpPr>
            <a:spLocks noGrp="1"/>
          </p:cNvSpPr>
          <p:nvPr>
            <p:ph type="sldNum" sz="quarter" idx="12"/>
          </p:nvPr>
        </p:nvSpPr>
        <p:spPr/>
        <p:txBody>
          <a:bodyPr/>
          <a:lstStyle/>
          <a:p>
            <a:fld id="{AF90A6A5-4BBC-4C8D-9850-BB817983DEE0}" type="slidenum">
              <a:rPr lang="en-US" smtClean="0"/>
              <a:t>24</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950831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47647" y="600898"/>
            <a:ext cx="8696706" cy="4401205"/>
          </a:xfrm>
          <a:prstGeom prst="rect">
            <a:avLst/>
          </a:prstGeom>
        </p:spPr>
        <p:txBody>
          <a:bodyPr wrap="square">
            <a:spAutoFit/>
          </a:bodyPr>
          <a:lstStyle/>
          <a:p>
            <a:pPr algn="r" rtl="1"/>
            <a:r>
              <a:rPr lang="ar-SA" sz="3200" dirty="0">
                <a:solidFill>
                  <a:srgbClr val="17375E"/>
                </a:solidFill>
                <a:effectLst>
                  <a:outerShdw blurRad="38100" dist="38100" dir="2700000" algn="tl">
                    <a:srgbClr val="000000">
                      <a:alpha val="43137"/>
                    </a:srgbClr>
                  </a:outerShdw>
                </a:effectLst>
                <a:latin typeface="Arial Rounded MT Bold"/>
                <a:cs typeface="Simplified Arabic"/>
              </a:rPr>
              <a:t>4- قسم النباتات المختفية	</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Cryptophytes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p>
          <a:p>
            <a:pPr algn="r" rtl="1"/>
            <a:r>
              <a:rPr lang="ar-SA" sz="2800" dirty="0"/>
              <a:t>تكون براعمها تحت سطح التربة أو الماء لحمياتها من التاثيرات المناخية:</a:t>
            </a:r>
            <a:endParaRPr lang="en-US" sz="2800" dirty="0"/>
          </a:p>
          <a:p>
            <a:pPr algn="r" rtl="1"/>
            <a:r>
              <a:rPr lang="en-US" sz="3200" dirty="0">
                <a:solidFill>
                  <a:srgbClr val="17375E"/>
                </a:solidFill>
                <a:effectLst>
                  <a:outerShdw blurRad="38100" dist="38100" dir="2700000" algn="tl">
                    <a:srgbClr val="000000">
                      <a:alpha val="43137"/>
                    </a:srgbClr>
                  </a:outerShdw>
                </a:effectLst>
                <a:latin typeface="Arial Rounded MT Bold"/>
                <a:cs typeface="Simplified Arabic"/>
              </a:rPr>
              <a:t>	</a:t>
            </a:r>
            <a:r>
              <a:rPr lang="ar-SA" sz="3200" dirty="0">
                <a:solidFill>
                  <a:srgbClr val="008000"/>
                </a:solidFill>
                <a:effectLst>
                  <a:outerShdw blurRad="38100" dist="38100" dir="2700000" algn="tl">
                    <a:srgbClr val="000000">
                      <a:alpha val="43137"/>
                    </a:srgbClr>
                  </a:outerShdw>
                </a:effectLst>
                <a:latin typeface="Arial Rounded MT Bold"/>
                <a:cs typeface="Simplified Arabic"/>
              </a:rPr>
              <a:t>أ- النباتات الأرضية	</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4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Geophytes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p>
          <a:p>
            <a:pPr algn="r" rtl="1"/>
            <a:r>
              <a:rPr lang="ar-SA" sz="2800" dirty="0"/>
              <a:t>تتميز هذه النباتات بأن آخر عقدة في الساق تكون تحت سطح الأرض أي أن جزء من المجموع الخضري للنبات تحت سطح الأرض وقد يكون على هيئة كورمة </a:t>
            </a:r>
            <a:r>
              <a:rPr lang="en-US" sz="2800" dirty="0"/>
              <a:t>Corm</a:t>
            </a:r>
            <a:r>
              <a:rPr lang="ar-SA" sz="2800" dirty="0"/>
              <a:t> أو بصلة</a:t>
            </a:r>
            <a:r>
              <a:rPr lang="en-US" sz="2800" dirty="0"/>
              <a:t> </a:t>
            </a:r>
            <a:r>
              <a:rPr lang="en-US" sz="2400" dirty="0"/>
              <a:t>Bulb </a:t>
            </a:r>
            <a:r>
              <a:rPr lang="ar-SA" sz="2800" dirty="0"/>
              <a:t>أو</a:t>
            </a:r>
            <a:r>
              <a:rPr lang="ar-SA" sz="2400" dirty="0"/>
              <a:t> </a:t>
            </a:r>
            <a:r>
              <a:rPr lang="ar-SA" sz="2800" dirty="0"/>
              <a:t>ريزومة</a:t>
            </a:r>
            <a:r>
              <a:rPr lang="en-US" sz="2400" dirty="0"/>
              <a:t> Rhizome </a:t>
            </a:r>
            <a:endParaRPr lang="ar-SA" sz="2400" dirty="0"/>
          </a:p>
          <a:p>
            <a:pPr algn="r" rtl="1"/>
            <a:r>
              <a:rPr lang="ar-SA" sz="2400" dirty="0"/>
              <a:t>مثل: </a:t>
            </a:r>
          </a:p>
          <a:p>
            <a:pPr algn="r" rtl="1"/>
            <a:r>
              <a:rPr lang="ar-SA" sz="2400" dirty="0">
                <a:solidFill>
                  <a:schemeClr val="accent1">
                    <a:lumMod val="50000"/>
                  </a:schemeClr>
                </a:solidFill>
              </a:rPr>
              <a:t>السعد</a:t>
            </a:r>
          </a:p>
          <a:p>
            <a:pPr algn="r" rtl="1"/>
            <a:r>
              <a:rPr lang="ar-SA" sz="2400" dirty="0">
                <a:solidFill>
                  <a:schemeClr val="accent1">
                    <a:lumMod val="50000"/>
                  </a:schemeClr>
                </a:solidFill>
              </a:rPr>
              <a:t> </a:t>
            </a:r>
            <a:r>
              <a:rPr lang="en-US" sz="2400" i="1" dirty="0">
                <a:solidFill>
                  <a:schemeClr val="accent1">
                    <a:lumMod val="50000"/>
                  </a:schemeClr>
                </a:solidFill>
              </a:rPr>
              <a:t>Panicum </a:t>
            </a:r>
            <a:r>
              <a:rPr lang="en-US" sz="2400" i="1" dirty="0" err="1">
                <a:solidFill>
                  <a:schemeClr val="accent1">
                    <a:lumMod val="50000"/>
                  </a:schemeClr>
                </a:solidFill>
              </a:rPr>
              <a:t>turgidum</a:t>
            </a:r>
            <a:r>
              <a:rPr lang="en-US" sz="2400" i="1" dirty="0">
                <a:solidFill>
                  <a:schemeClr val="accent1">
                    <a:lumMod val="50000"/>
                  </a:schemeClr>
                </a:solidFill>
              </a:rPr>
              <a:t> </a:t>
            </a:r>
          </a:p>
          <a:p>
            <a:pPr algn="r" rtl="1"/>
            <a:r>
              <a:rPr lang="en-US" sz="3200" dirty="0">
                <a:solidFill>
                  <a:srgbClr val="008000"/>
                </a:solidFill>
                <a:effectLst>
                  <a:outerShdw blurRad="38100" dist="38100" dir="2700000" algn="tl">
                    <a:srgbClr val="000000">
                      <a:alpha val="43137"/>
                    </a:srgbClr>
                  </a:outerShdw>
                </a:effectLst>
                <a:latin typeface="Arial Rounded MT Bold"/>
                <a:cs typeface="Simplified Arabic"/>
              </a:rPr>
              <a:t>	</a:t>
            </a:r>
            <a:endParaRPr lang="en-US" sz="2000" i="1" dirty="0"/>
          </a:p>
        </p:txBody>
      </p:sp>
      <p:sp>
        <p:nvSpPr>
          <p:cNvPr id="14" name="Slide Number Placeholder 13"/>
          <p:cNvSpPr>
            <a:spLocks noGrp="1"/>
          </p:cNvSpPr>
          <p:nvPr>
            <p:ph type="sldNum" sz="quarter" idx="12"/>
          </p:nvPr>
        </p:nvSpPr>
        <p:spPr/>
        <p:txBody>
          <a:bodyPr/>
          <a:lstStyle/>
          <a:p>
            <a:fld id="{AF90A6A5-4BBC-4C8D-9850-BB817983DEE0}" type="slidenum">
              <a:rPr lang="en-US" smtClean="0"/>
              <a:t>25</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071708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78529" y="666212"/>
            <a:ext cx="8696706" cy="2800767"/>
          </a:xfrm>
          <a:prstGeom prst="rect">
            <a:avLst/>
          </a:prstGeom>
        </p:spPr>
        <p:txBody>
          <a:bodyPr wrap="square">
            <a:spAutoFit/>
          </a:bodyPr>
          <a:lstStyle/>
          <a:p>
            <a:pPr algn="r" rtl="1"/>
            <a:r>
              <a:rPr lang="en-US" sz="3200" dirty="0">
                <a:solidFill>
                  <a:srgbClr val="008000"/>
                </a:solidFill>
                <a:effectLst>
                  <a:outerShdw blurRad="38100" dist="38100" dir="2700000" algn="tl">
                    <a:srgbClr val="000000">
                      <a:alpha val="43137"/>
                    </a:srgbClr>
                  </a:outerShdw>
                </a:effectLst>
                <a:latin typeface="Arial Rounded MT Bold"/>
                <a:cs typeface="Simplified Arabic"/>
              </a:rPr>
              <a:t>	</a:t>
            </a:r>
            <a:r>
              <a:rPr lang="ar-SA" sz="3200" dirty="0">
                <a:solidFill>
                  <a:srgbClr val="008000"/>
                </a:solidFill>
                <a:effectLst>
                  <a:outerShdw blurRad="38100" dist="38100" dir="2700000" algn="tl">
                    <a:srgbClr val="000000">
                      <a:alpha val="43137"/>
                    </a:srgbClr>
                  </a:outerShdw>
                </a:effectLst>
                <a:latin typeface="Arial Rounded MT Bold"/>
                <a:cs typeface="Simplified Arabic"/>
              </a:rPr>
              <a:t>ب- النباتات الرطوبية</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Heleophytes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p>
          <a:p>
            <a:pPr lvl="0" algn="r" rtl="1"/>
            <a:r>
              <a:rPr lang="ar-SA" sz="2800" dirty="0"/>
              <a:t>تعيش هذه النباتات في تربة رطبة أو مغورة جزئيا في الماء.</a:t>
            </a:r>
          </a:p>
          <a:p>
            <a:pPr lvl="0" algn="r" rtl="1"/>
            <a:endParaRPr lang="ar-SA" sz="2800" dirty="0"/>
          </a:p>
          <a:p>
            <a:pPr lvl="0" algn="r" rtl="1"/>
            <a:r>
              <a:rPr lang="ar-SA" sz="2800" dirty="0"/>
              <a:t>من أمثلتها: </a:t>
            </a:r>
          </a:p>
          <a:p>
            <a:pPr lvl="0" algn="r" rtl="1"/>
            <a:r>
              <a:rPr lang="ar-SA" sz="2800" dirty="0">
                <a:solidFill>
                  <a:schemeClr val="accent1">
                    <a:lumMod val="50000"/>
                  </a:schemeClr>
                </a:solidFill>
              </a:rPr>
              <a:t>الشورى </a:t>
            </a:r>
            <a:r>
              <a:rPr lang="en-US" sz="2400" i="1" dirty="0" err="1">
                <a:solidFill>
                  <a:schemeClr val="accent1">
                    <a:lumMod val="50000"/>
                  </a:schemeClr>
                </a:solidFill>
              </a:rPr>
              <a:t>Avicennia</a:t>
            </a:r>
            <a:r>
              <a:rPr lang="en-US" sz="2400" i="1" dirty="0">
                <a:solidFill>
                  <a:schemeClr val="accent1">
                    <a:lumMod val="50000"/>
                  </a:schemeClr>
                </a:solidFill>
              </a:rPr>
              <a:t> marina</a:t>
            </a:r>
            <a:endParaRPr lang="en-US" sz="3600" dirty="0">
              <a:solidFill>
                <a:schemeClr val="accent1">
                  <a:lumMod val="50000"/>
                </a:schemeClr>
              </a:solidFill>
              <a:effectLst>
                <a:outerShdw blurRad="38100" dist="38100" dir="2700000" algn="tl">
                  <a:srgbClr val="000000">
                    <a:alpha val="43137"/>
                  </a:srgbClr>
                </a:outerShdw>
              </a:effectLst>
              <a:latin typeface="Arial Rounded MT Bold"/>
              <a:cs typeface="Simplified Arabic"/>
            </a:endParaRPr>
          </a:p>
          <a:p>
            <a:pPr algn="r" rtl="1"/>
            <a:r>
              <a:rPr lang="en-US" sz="3200" dirty="0">
                <a:solidFill>
                  <a:srgbClr val="008000"/>
                </a:solidFill>
                <a:effectLst>
                  <a:outerShdw blurRad="38100" dist="38100" dir="2700000" algn="tl">
                    <a:srgbClr val="000000">
                      <a:alpha val="43137"/>
                    </a:srgbClr>
                  </a:outerShdw>
                </a:effectLst>
                <a:latin typeface="Arial Rounded MT Bold"/>
                <a:cs typeface="Simplified Arabic"/>
              </a:rPr>
              <a:t>	</a:t>
            </a:r>
            <a:endParaRPr lang="en-US" sz="2000" i="1" dirty="0"/>
          </a:p>
        </p:txBody>
      </p:sp>
      <p:sp>
        <p:nvSpPr>
          <p:cNvPr id="14" name="Slide Number Placeholder 13"/>
          <p:cNvSpPr>
            <a:spLocks noGrp="1"/>
          </p:cNvSpPr>
          <p:nvPr>
            <p:ph type="sldNum" sz="quarter" idx="12"/>
          </p:nvPr>
        </p:nvSpPr>
        <p:spPr/>
        <p:txBody>
          <a:bodyPr/>
          <a:lstStyle/>
          <a:p>
            <a:fld id="{AF90A6A5-4BBC-4C8D-9850-BB817983DEE0}" type="slidenum">
              <a:rPr lang="en-US" smtClean="0"/>
              <a:t>26</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039475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5465" y="940531"/>
            <a:ext cx="8696706" cy="2492990"/>
          </a:xfrm>
          <a:prstGeom prst="rect">
            <a:avLst/>
          </a:prstGeom>
        </p:spPr>
        <p:txBody>
          <a:bodyPr wrap="square">
            <a:spAutoFit/>
          </a:bodyPr>
          <a:lstStyle/>
          <a:p>
            <a:pPr algn="r" rtl="1"/>
            <a:r>
              <a:rPr lang="en-US" sz="3200" dirty="0">
                <a:solidFill>
                  <a:srgbClr val="008000"/>
                </a:solidFill>
                <a:effectLst>
                  <a:outerShdw blurRad="38100" dist="38100" dir="2700000" algn="tl">
                    <a:srgbClr val="000000">
                      <a:alpha val="43137"/>
                    </a:srgbClr>
                  </a:outerShdw>
                </a:effectLst>
                <a:latin typeface="Arial Rounded MT Bold"/>
                <a:cs typeface="Simplified Arabic"/>
              </a:rPr>
              <a:t>	</a:t>
            </a:r>
            <a:r>
              <a:rPr lang="ar-SA" sz="3200" dirty="0">
                <a:solidFill>
                  <a:srgbClr val="008000"/>
                </a:solidFill>
                <a:effectLst>
                  <a:outerShdw blurRad="38100" dist="38100" dir="2700000" algn="tl">
                    <a:srgbClr val="000000">
                      <a:alpha val="43137"/>
                    </a:srgbClr>
                  </a:outerShdw>
                </a:effectLst>
                <a:latin typeface="Arial Rounded MT Bold"/>
                <a:cs typeface="Simplified Arabic"/>
              </a:rPr>
              <a:t>جـ- النباتات المائية</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4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Hydrophytes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p>
          <a:p>
            <a:pPr algn="r" rtl="1"/>
            <a:r>
              <a:rPr lang="ar-SA" sz="2800" dirty="0"/>
              <a:t>وهي أما تكون مغمورة تماما بالماء أو نصف مغمورة حيث تعيش في البيئات الموحلة ويغطي الماء جزء منها </a:t>
            </a:r>
          </a:p>
          <a:p>
            <a:pPr algn="r" rtl="1"/>
            <a:r>
              <a:rPr lang="ar-SA" sz="2800" dirty="0"/>
              <a:t>مثل:</a:t>
            </a:r>
            <a:r>
              <a:rPr lang="en-US" sz="2800" dirty="0"/>
              <a:t> </a:t>
            </a:r>
            <a:endParaRPr lang="ar-SA" sz="2800" dirty="0"/>
          </a:p>
          <a:p>
            <a:pPr algn="r" rtl="1"/>
            <a:r>
              <a:rPr lang="ar-SA" sz="2800" dirty="0">
                <a:solidFill>
                  <a:schemeClr val="accent1">
                    <a:lumMod val="50000"/>
                  </a:schemeClr>
                </a:solidFill>
              </a:rPr>
              <a:t>الألوديا </a:t>
            </a:r>
            <a:r>
              <a:rPr lang="en-US" sz="2400" i="1" dirty="0">
                <a:solidFill>
                  <a:schemeClr val="accent1">
                    <a:lumMod val="50000"/>
                  </a:schemeClr>
                </a:solidFill>
              </a:rPr>
              <a:t>Elodea</a:t>
            </a:r>
            <a:r>
              <a:rPr lang="en-US" sz="2400" dirty="0">
                <a:solidFill>
                  <a:schemeClr val="accent1">
                    <a:lumMod val="50000"/>
                  </a:schemeClr>
                </a:solidFill>
              </a:rPr>
              <a:t> sp.</a:t>
            </a:r>
            <a:r>
              <a:rPr lang="ar-SA" sz="4000" dirty="0">
                <a:solidFill>
                  <a:schemeClr val="accent1">
                    <a:lumMod val="50000"/>
                  </a:schemeClr>
                </a:solidFill>
              </a:rPr>
              <a:t> </a:t>
            </a:r>
            <a:endParaRPr lang="ar-SA" sz="2400" dirty="0">
              <a:solidFill>
                <a:schemeClr val="accent1">
                  <a:lumMod val="50000"/>
                </a:schemeClr>
              </a:solidFill>
              <a:effectLst>
                <a:outerShdw blurRad="38100" dist="38100" dir="2700000" algn="tl">
                  <a:srgbClr val="000000">
                    <a:alpha val="43137"/>
                  </a:srgbClr>
                </a:outerShdw>
              </a:effectLst>
              <a:latin typeface="Arial Rounded MT Bold"/>
              <a:cs typeface="Simplified Arabic"/>
            </a:endParaRPr>
          </a:p>
        </p:txBody>
      </p:sp>
      <p:sp>
        <p:nvSpPr>
          <p:cNvPr id="14" name="Slide Number Placeholder 13"/>
          <p:cNvSpPr>
            <a:spLocks noGrp="1"/>
          </p:cNvSpPr>
          <p:nvPr>
            <p:ph type="sldNum" sz="quarter" idx="12"/>
          </p:nvPr>
        </p:nvSpPr>
        <p:spPr/>
        <p:txBody>
          <a:bodyPr/>
          <a:lstStyle/>
          <a:p>
            <a:fld id="{AF90A6A5-4BBC-4C8D-9850-BB817983DEE0}" type="slidenum">
              <a:rPr lang="en-US" smtClean="0"/>
              <a:t>27</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31761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57094" y="953596"/>
            <a:ext cx="8696706" cy="2739211"/>
          </a:xfrm>
          <a:prstGeom prst="rect">
            <a:avLst/>
          </a:prstGeom>
        </p:spPr>
        <p:txBody>
          <a:bodyPr wrap="square">
            <a:spAutoFit/>
          </a:bodyPr>
          <a:lstStyle/>
          <a:p>
            <a:pPr algn="r" rtl="1"/>
            <a:r>
              <a:rPr lang="ar-SA" sz="3200" dirty="0">
                <a:solidFill>
                  <a:srgbClr val="17375E"/>
                </a:solidFill>
                <a:effectLst>
                  <a:outerShdw blurRad="38100" dist="38100" dir="2700000" algn="tl">
                    <a:srgbClr val="000000">
                      <a:alpha val="43137"/>
                    </a:srgbClr>
                  </a:outerShdw>
                </a:effectLst>
                <a:latin typeface="Arial Rounded MT Bold"/>
                <a:cs typeface="Simplified Arabic"/>
              </a:rPr>
              <a:t>5- قسم النباتات الحولية</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r>
              <a:rPr lang="en-US" sz="2400" dirty="0" err="1">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Therophytes</a:t>
            </a: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Arial"/>
              </a:rPr>
              <a:t> </a:t>
            </a:r>
          </a:p>
          <a:p>
            <a:pPr algn="just" rtl="1"/>
            <a:r>
              <a:rPr lang="ar-SA" sz="2800" dirty="0"/>
              <a:t>هي النباتات التي تكمل دورة حياتها في فترة قصيرة جدا لا تتجاوز 4 أشهر وهي الفترة الممطرة والتي تناسب نموها وبعد ذلك تنشر بذورها لتضل كامنة في التربة حتى حلول الموسم المناسب فتنمو في فترة قصيرة.</a:t>
            </a:r>
          </a:p>
          <a:p>
            <a:pPr algn="r" rtl="1"/>
            <a:r>
              <a:rPr lang="ar-SA" sz="2800" dirty="0"/>
              <a:t>مثل: </a:t>
            </a:r>
            <a:r>
              <a:rPr lang="ar-SA" sz="2800" dirty="0">
                <a:solidFill>
                  <a:schemeClr val="accent1">
                    <a:lumMod val="50000"/>
                  </a:schemeClr>
                </a:solidFill>
              </a:rPr>
              <a:t>الخبيزة</a:t>
            </a:r>
            <a:r>
              <a:rPr lang="en-US" sz="2000" i="1" dirty="0" err="1">
                <a:solidFill>
                  <a:schemeClr val="accent1">
                    <a:lumMod val="50000"/>
                  </a:schemeClr>
                </a:solidFill>
              </a:rPr>
              <a:t>Malva</a:t>
            </a:r>
            <a:r>
              <a:rPr lang="en-US" sz="2000" i="1" dirty="0">
                <a:solidFill>
                  <a:schemeClr val="accent1">
                    <a:lumMod val="50000"/>
                  </a:schemeClr>
                </a:solidFill>
              </a:rPr>
              <a:t> </a:t>
            </a:r>
            <a:r>
              <a:rPr lang="en-US" sz="2000" i="1" dirty="0" err="1">
                <a:solidFill>
                  <a:schemeClr val="accent1">
                    <a:lumMod val="50000"/>
                  </a:schemeClr>
                </a:solidFill>
              </a:rPr>
              <a:t>parviflora</a:t>
            </a:r>
            <a:r>
              <a:rPr lang="en-US" sz="2000" i="1" dirty="0">
                <a:solidFill>
                  <a:schemeClr val="accent1">
                    <a:lumMod val="50000"/>
                  </a:schemeClr>
                </a:solidFill>
              </a:rPr>
              <a:t> </a:t>
            </a:r>
            <a:r>
              <a:rPr lang="ar-SA" sz="2000" i="1" dirty="0">
                <a:solidFill>
                  <a:schemeClr val="accent1">
                    <a:lumMod val="50000"/>
                  </a:schemeClr>
                </a:solidFill>
              </a:rPr>
              <a:t>                     </a:t>
            </a:r>
          </a:p>
          <a:p>
            <a:pPr algn="r" rtl="1"/>
            <a:r>
              <a:rPr lang="ar-SA" sz="2000" i="1" dirty="0">
                <a:solidFill>
                  <a:schemeClr val="accent1">
                    <a:lumMod val="50000"/>
                  </a:schemeClr>
                </a:solidFill>
              </a:rPr>
              <a:t> </a:t>
            </a:r>
            <a:r>
              <a:rPr lang="ar-SA" sz="2800" dirty="0">
                <a:solidFill>
                  <a:schemeClr val="accent1">
                    <a:lumMod val="50000"/>
                  </a:schemeClr>
                </a:solidFill>
              </a:rPr>
              <a:t>الحميض </a:t>
            </a:r>
            <a:r>
              <a:rPr lang="en-US" sz="2000" i="1" dirty="0" err="1">
                <a:solidFill>
                  <a:schemeClr val="accent1">
                    <a:lumMod val="50000"/>
                  </a:schemeClr>
                </a:solidFill>
              </a:rPr>
              <a:t>Rumex</a:t>
            </a:r>
            <a:r>
              <a:rPr lang="en-US" sz="2000" i="1" dirty="0">
                <a:solidFill>
                  <a:schemeClr val="accent1">
                    <a:lumMod val="50000"/>
                  </a:schemeClr>
                </a:solidFill>
              </a:rPr>
              <a:t> </a:t>
            </a:r>
            <a:r>
              <a:rPr lang="en-US" sz="2000" i="1" dirty="0" err="1">
                <a:solidFill>
                  <a:schemeClr val="accent1">
                    <a:lumMod val="50000"/>
                  </a:schemeClr>
                </a:solidFill>
              </a:rPr>
              <a:t>nervosus</a:t>
            </a:r>
            <a:endParaRPr lang="en-US" sz="2000" i="1" dirty="0">
              <a:solidFill>
                <a:schemeClr val="accent1">
                  <a:lumMod val="50000"/>
                </a:schemeClr>
              </a:solidFill>
            </a:endParaRPr>
          </a:p>
        </p:txBody>
      </p:sp>
      <p:sp>
        <p:nvSpPr>
          <p:cNvPr id="14" name="Slide Number Placeholder 13"/>
          <p:cNvSpPr>
            <a:spLocks noGrp="1"/>
          </p:cNvSpPr>
          <p:nvPr>
            <p:ph type="sldNum" sz="quarter" idx="12"/>
          </p:nvPr>
        </p:nvSpPr>
        <p:spPr/>
        <p:txBody>
          <a:bodyPr/>
          <a:lstStyle/>
          <a:p>
            <a:fld id="{AF90A6A5-4BBC-4C8D-9850-BB817983DEE0}" type="slidenum">
              <a:rPr lang="en-US" smtClean="0"/>
              <a:t>28</a:t>
            </a:fld>
            <a:endParaRPr lang="en-US"/>
          </a:p>
        </p:txBody>
      </p:sp>
      <p:sp>
        <p:nvSpPr>
          <p:cNvPr id="12" name="Date Placeholder 11"/>
          <p:cNvSpPr>
            <a:spLocks noGrp="1"/>
          </p:cNvSpPr>
          <p:nvPr>
            <p:ph type="dt" sz="half" idx="10"/>
          </p:nvPr>
        </p:nvSpPr>
        <p:spPr/>
        <p:txBody>
          <a:bodyPr/>
          <a:lstStyle/>
          <a:p>
            <a:fld id="{68E6883E-7E1C-4C03-9135-03BD56B874DE}" type="datetime1">
              <a:rPr lang="en-US" smtClean="0"/>
              <a:t>1/16/2024</a:t>
            </a:fld>
            <a:endParaRPr lang="en-US"/>
          </a:p>
        </p:txBody>
      </p:sp>
      <p:sp>
        <p:nvSpPr>
          <p:cNvPr id="13" name="Footer Placeholder 12"/>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398098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90A6A5-4BBC-4C8D-9850-BB817983DEE0}" type="slidenum">
              <a:rPr lang="en-US" smtClean="0"/>
              <a:t>29</a:t>
            </a:fld>
            <a:endParaRPr lang="en-US"/>
          </a:p>
        </p:txBody>
      </p:sp>
      <p:sp>
        <p:nvSpPr>
          <p:cNvPr id="2" name="Date Placeholder 1"/>
          <p:cNvSpPr>
            <a:spLocks noGrp="1"/>
          </p:cNvSpPr>
          <p:nvPr>
            <p:ph type="dt" sz="half" idx="10"/>
          </p:nvPr>
        </p:nvSpPr>
        <p:spPr/>
        <p:txBody>
          <a:bodyPr/>
          <a:lstStyle/>
          <a:p>
            <a:fld id="{7D18FFCC-5F2B-4141-926C-7FA6875E95DB}" type="datetime1">
              <a:rPr lang="en-US" smtClean="0"/>
              <a:t>1/16/2024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pic>
        <p:nvPicPr>
          <p:cNvPr id="6" name="Picture 4" descr="نتيجة بحث الصور عن ‪scientific definition of dese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6729" y="123081"/>
            <a:ext cx="8860494" cy="59000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75000" y="6123543"/>
            <a:ext cx="2995115" cy="369332"/>
          </a:xfrm>
          <a:prstGeom prst="rect">
            <a:avLst/>
          </a:prstGeom>
        </p:spPr>
        <p:txBody>
          <a:bodyPr wrap="none">
            <a:spAutoFit/>
          </a:bodyPr>
          <a:lstStyle/>
          <a:p>
            <a:r>
              <a:rPr lang="en-US" dirty="0"/>
              <a:t>https://youtu.be/u7E1v24Dllk</a:t>
            </a:r>
          </a:p>
        </p:txBody>
      </p:sp>
    </p:spTree>
    <p:extLst>
      <p:ext uri="{BB962C8B-B14F-4D97-AF65-F5344CB8AC3E}">
        <p14:creationId xmlns:p14="http://schemas.microsoft.com/office/powerpoint/2010/main" val="1510637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16230" y="377467"/>
            <a:ext cx="8488299" cy="4056495"/>
          </a:xfrm>
          <a:prstGeom prst="rect">
            <a:avLst/>
          </a:prstGeom>
        </p:spPr>
        <p:txBody>
          <a:bodyPr wrap="square">
            <a:spAutoFit/>
          </a:bodyPr>
          <a:lstStyle/>
          <a:p>
            <a:pPr algn="just" rtl="1">
              <a:lnSpc>
                <a:spcPct val="115000"/>
              </a:lnSpc>
            </a:pPr>
            <a:r>
              <a:rPr lang="ar-SA" sz="2800" dirty="0">
                <a:solidFill>
                  <a:schemeClr val="bg1"/>
                </a:solidFill>
                <a:latin typeface="Arial Rounded MT Bold" panose="020F0704030504030204" pitchFamily="34" charset="0"/>
              </a:rPr>
              <a:t>اليابسة تكتسب الحرارة بنسبة أكبر وأسرع من الماء !</a:t>
            </a:r>
          </a:p>
          <a:p>
            <a:pPr algn="just" rtl="1">
              <a:lnSpc>
                <a:spcPct val="115000"/>
              </a:lnSpc>
            </a:pPr>
            <a:r>
              <a:rPr lang="ar-SA" sz="2800" dirty="0">
                <a:solidFill>
                  <a:srgbClr val="00B050"/>
                </a:solidFill>
                <a:latin typeface="Arial Rounded MT Bold" panose="020F0704030504030204" pitchFamily="34" charset="0"/>
              </a:rPr>
              <a:t> </a:t>
            </a:r>
            <a:r>
              <a:rPr lang="ar-SA" sz="2800" dirty="0">
                <a:solidFill>
                  <a:srgbClr val="00B050"/>
                </a:solidFill>
                <a:effectLst>
                  <a:outerShdw blurRad="38100" dist="38100" dir="2700000" algn="tl">
                    <a:srgbClr val="000000">
                      <a:alpha val="43137"/>
                    </a:srgbClr>
                  </a:outerShdw>
                </a:effectLst>
                <a:latin typeface="Arial Rounded MT Bold" panose="020F0704030504030204" pitchFamily="34" charset="0"/>
              </a:rPr>
              <a:t>وذلك يعود أسباب منها:</a:t>
            </a:r>
            <a:endPar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ea typeface="Calibri"/>
            </a:endParaRPr>
          </a:p>
          <a:p>
            <a:pPr lvl="3" algn="just" rtl="1">
              <a:lnSpc>
                <a:spcPct val="115000"/>
              </a:lnSpc>
            </a:pPr>
            <a:r>
              <a:rPr lang="ar-SA" sz="32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rPr>
              <a:t>- </a:t>
            </a:r>
            <a:r>
              <a:rPr lang="ar-SA" sz="28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rPr>
              <a:t>أن الحرارة النوعية لليابسة أقل من الحرارة النوعية للماء.</a:t>
            </a:r>
            <a:endParaRPr lang="en-US" sz="28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endParaRPr>
          </a:p>
          <a:p>
            <a:pPr lvl="3" algn="just" rtl="1">
              <a:lnSpc>
                <a:spcPct val="115000"/>
              </a:lnSpc>
            </a:pPr>
            <a:endParaRPr lang="en-US" sz="12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ea typeface="Calibri"/>
            </a:endParaRPr>
          </a:p>
          <a:p>
            <a:pPr lvl="3" algn="just" rtl="1">
              <a:lnSpc>
                <a:spcPct val="115000"/>
              </a:lnSpc>
            </a:pPr>
            <a:r>
              <a:rPr lang="ar-SA" sz="28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rPr>
              <a:t>- أن صافي الإشعاع الشمسي الذي يصل إلى سطح الماء أقل من صافي الإشعاع الشمسي الذي يصل إلى سطح اليابسة.</a:t>
            </a:r>
            <a:r>
              <a:rPr lang="ar-SA" sz="28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ea typeface="Times New Roman"/>
              </a:rPr>
              <a:t> </a:t>
            </a:r>
            <a:endParaRPr lang="en-US" sz="28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endParaRPr>
          </a:p>
          <a:p>
            <a:pPr lvl="3" algn="just" rtl="1">
              <a:lnSpc>
                <a:spcPct val="115000"/>
              </a:lnSpc>
            </a:pPr>
            <a:endParaRPr lang="en-US" sz="12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ea typeface="Calibri"/>
            </a:endParaRPr>
          </a:p>
          <a:p>
            <a:pPr lvl="3" algn="just" rtl="1">
              <a:lnSpc>
                <a:spcPct val="115000"/>
              </a:lnSpc>
            </a:pPr>
            <a:r>
              <a:rPr lang="ar-SA" sz="28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rPr>
              <a:t>- أن سمك طبقة الماء التي تتأثر بالإشعاع الشمسي أكبر من سمك طبقة اليابسة التي تتأثر بنفس الأشعة.</a:t>
            </a:r>
            <a:endParaRPr lang="en-US" sz="2800" dirty="0">
              <a:solidFill>
                <a:schemeClr val="accent2">
                  <a:lumMod val="50000"/>
                </a:schemeClr>
              </a:solidFill>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3</a:t>
            </a:fld>
            <a:endParaRPr lang="en-US"/>
          </a:p>
        </p:txBody>
      </p:sp>
      <p:sp>
        <p:nvSpPr>
          <p:cNvPr id="2" name="Date Placeholder 1"/>
          <p:cNvSpPr>
            <a:spLocks noGrp="1"/>
          </p:cNvSpPr>
          <p:nvPr>
            <p:ph type="dt" sz="half" idx="10"/>
          </p:nvPr>
        </p:nvSpPr>
        <p:spPr/>
        <p:txBody>
          <a:bodyPr/>
          <a:lstStyle/>
          <a:p>
            <a:fld id="{605D8F2E-15E9-46A9-95C8-E245E0C2DDD9}"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3" name="Rectangle 2"/>
          <p:cNvSpPr/>
          <p:nvPr/>
        </p:nvSpPr>
        <p:spPr>
          <a:xfrm>
            <a:off x="4459898" y="377466"/>
            <a:ext cx="6144631" cy="523220"/>
          </a:xfrm>
          <a:prstGeom prst="rect">
            <a:avLst/>
          </a:prstGeom>
        </p:spPr>
        <p:txBody>
          <a:bodyPr wrap="none">
            <a:spAutoFit/>
          </a:bodyPr>
          <a:lstStyle/>
          <a:p>
            <a:r>
              <a:rPr lang="ar-SA" sz="28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اليابسة تكتسب الحرارة بنسبة أكبر وأسرع من الماء !</a:t>
            </a:r>
            <a:r>
              <a:rPr lang="ar-SA" sz="1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t>
            </a:r>
            <a:endParaRPr lang="en-US" sz="1600" dirty="0"/>
          </a:p>
        </p:txBody>
      </p:sp>
      <p:sp>
        <p:nvSpPr>
          <p:cNvPr id="7" name="Rectangle 6"/>
          <p:cNvSpPr/>
          <p:nvPr/>
        </p:nvSpPr>
        <p:spPr>
          <a:xfrm>
            <a:off x="2542903" y="5523489"/>
            <a:ext cx="7612780" cy="707886"/>
          </a:xfrm>
          <a:prstGeom prst="rect">
            <a:avLst/>
          </a:prstGeom>
        </p:spPr>
        <p:txBody>
          <a:bodyPr wrap="square">
            <a:spAutoFit/>
          </a:bodyPr>
          <a:lstStyle/>
          <a:p>
            <a:pPr algn="r"/>
            <a:r>
              <a:rPr lang="ar-SA" sz="2000" dirty="0">
                <a:solidFill>
                  <a:srgbClr val="00B050"/>
                </a:solidFill>
              </a:rPr>
              <a:t>*- الحرارة النوعيّة هي كميّة الحرارة اللازمة لرفع درجة حرارة 1 جرام من المادة درجةً مئويةً واحدة.</a:t>
            </a:r>
            <a:endParaRPr lang="en-US" sz="2000" dirty="0">
              <a:solidFill>
                <a:srgbClr val="00B050"/>
              </a:solidFill>
            </a:endParaRPr>
          </a:p>
        </p:txBody>
      </p:sp>
    </p:spTree>
    <p:extLst>
      <p:ext uri="{BB962C8B-B14F-4D97-AF65-F5344CB8AC3E}">
        <p14:creationId xmlns:p14="http://schemas.microsoft.com/office/powerpoint/2010/main" val="3850620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805675" y="577088"/>
            <a:ext cx="4656852" cy="523220"/>
          </a:xfrm>
          <a:prstGeom prst="rect">
            <a:avLst/>
          </a:prstGeom>
        </p:spPr>
        <p:txBody>
          <a:bodyPr wrap="none">
            <a:spAutoFit/>
          </a:bodyPr>
          <a:lstStyle/>
          <a:p>
            <a:r>
              <a:rPr lang="en-US" sz="2800" dirty="0">
                <a:effectLst>
                  <a:outerShdw blurRad="38100" dist="38100" dir="2700000" algn="tl">
                    <a:srgbClr val="000000">
                      <a:alpha val="43137"/>
                    </a:srgbClr>
                  </a:outerShdw>
                </a:effectLst>
                <a:latin typeface="Arial Rounded MT Bold" panose="020F0704030504030204" pitchFamily="34" charset="0"/>
              </a:rPr>
              <a:t>Desertification</a:t>
            </a:r>
            <a:r>
              <a:rPr lang="ar-SA" sz="2800" dirty="0">
                <a:effectLst>
                  <a:outerShdw blurRad="38100" dist="38100" dir="2700000" algn="tl">
                    <a:srgbClr val="000000">
                      <a:alpha val="43137"/>
                    </a:srgbClr>
                  </a:outerShdw>
                </a:effectLst>
                <a:latin typeface="Arial Rounded MT Bold" panose="020F0704030504030204" pitchFamily="34" charset="0"/>
              </a:rPr>
              <a:t> ظاهرة التصحر </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AF90A6A5-4BBC-4C8D-9850-BB817983DEE0}" type="slidenum">
              <a:rPr lang="en-US" smtClean="0"/>
              <a:t>30</a:t>
            </a:fld>
            <a:endParaRPr lang="en-US"/>
          </a:p>
        </p:txBody>
      </p:sp>
      <p:sp>
        <p:nvSpPr>
          <p:cNvPr id="2" name="Date Placeholder 1"/>
          <p:cNvSpPr>
            <a:spLocks noGrp="1"/>
          </p:cNvSpPr>
          <p:nvPr>
            <p:ph type="dt" sz="half" idx="10"/>
          </p:nvPr>
        </p:nvSpPr>
        <p:spPr/>
        <p:txBody>
          <a:bodyPr/>
          <a:lstStyle/>
          <a:p>
            <a:fld id="{7D18FFCC-5F2B-4141-926C-7FA6875E95DB}" type="datetime1">
              <a:rPr lang="en-US" smtClean="0"/>
              <a:t>1/16/2024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pic>
        <p:nvPicPr>
          <p:cNvPr id="1026" name="Picture 2" descr="نتيجة بحث الصور عن ‪desertification cau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0327" y="1373256"/>
            <a:ext cx="8090589" cy="369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242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90A6A5-4BBC-4C8D-9850-BB817983DEE0}" type="slidenum">
              <a:rPr lang="en-US" smtClean="0"/>
              <a:t>31</a:t>
            </a:fld>
            <a:endParaRPr lang="en-US"/>
          </a:p>
        </p:txBody>
      </p:sp>
      <p:sp>
        <p:nvSpPr>
          <p:cNvPr id="3" name="Date Placeholder 2"/>
          <p:cNvSpPr>
            <a:spLocks noGrp="1"/>
          </p:cNvSpPr>
          <p:nvPr>
            <p:ph type="dt" sz="half" idx="10"/>
          </p:nvPr>
        </p:nvSpPr>
        <p:spPr/>
        <p:txBody>
          <a:bodyPr/>
          <a:lstStyle/>
          <a:p>
            <a:fld id="{99B0E98C-74E9-4D2B-850D-CE141F376173}"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Title 5"/>
          <p:cNvSpPr txBox="1">
            <a:spLocks/>
          </p:cNvSpPr>
          <p:nvPr/>
        </p:nvSpPr>
        <p:spPr>
          <a:xfrm>
            <a:off x="1926336" y="1122066"/>
            <a:ext cx="8561070" cy="3742542"/>
          </a:xfrm>
          <a:prstGeom prst="rect">
            <a:avLst/>
          </a:prstGeom>
        </p:spPr>
        <p:txBody>
          <a:bodyPr>
            <a:noAutofit/>
          </a:bodyPr>
          <a:lstStyle>
            <a:lvl1pPr algn="l" defTabSz="914400" rtl="0" eaLnBrk="1" latinLnBrk="0" hangingPunct="1">
              <a:lnSpc>
                <a:spcPct val="90000"/>
              </a:lnSpc>
              <a:spcBef>
                <a:spcPct val="0"/>
              </a:spcBef>
              <a:buNone/>
              <a:defRPr sz="42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المطلوب: </a:t>
            </a:r>
          </a:p>
          <a:p>
            <a:pPr algn="ct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كتابة بحث لايقل عن 1500 كلمة عن</a:t>
            </a:r>
          </a:p>
          <a:p>
            <a:pPr algn="ct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5400" dirty="0">
                <a:solidFill>
                  <a:schemeClr val="accent1">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"ظاهرة التصحر"</a:t>
            </a:r>
          </a:p>
          <a:p>
            <a:pPr algn="ctr"/>
            <a:endParaRPr lang="ar-SA" sz="5400" dirty="0">
              <a:solidFill>
                <a:schemeClr val="accent1">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ct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مع إعداد </a:t>
            </a: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hlinkClick r:id="rId3" action="ppaction://hlinkpres?slideindex=1&amp;slidetitle="/>
              </a:rPr>
              <a:t>بوستر</a:t>
            </a: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hlinkClick r:id="rId4" action="ppaction://hlinkpres?slideindex=1&amp;slidetitle="/>
              </a:rPr>
              <a:t>للعرض</a:t>
            </a:r>
            <a:r>
              <a:rPr lang="ar-SA"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en-US"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ctr"/>
            <a:endParaRPr lang="en-US" sz="54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7" name="Title 5"/>
          <p:cNvSpPr txBox="1">
            <a:spLocks/>
          </p:cNvSpPr>
          <p:nvPr/>
        </p:nvSpPr>
        <p:spPr>
          <a:xfrm>
            <a:off x="1834341" y="4476919"/>
            <a:ext cx="8321040" cy="1978429"/>
          </a:xfrm>
          <a:prstGeom prst="rect">
            <a:avLst/>
          </a:prstGeom>
        </p:spPr>
        <p:txBody>
          <a:bodyPr>
            <a:noAutofit/>
          </a:bodyPr>
          <a:lstStyle>
            <a:lvl1pPr algn="l" defTabSz="914400" rtl="0" eaLnBrk="1" latinLnBrk="0" hangingPunct="1">
              <a:lnSpc>
                <a:spcPct val="90000"/>
              </a:lnSpc>
              <a:spcBef>
                <a:spcPct val="0"/>
              </a:spcBef>
              <a:buNone/>
              <a:defRPr sz="42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r"/>
            <a:endParaRPr lang="en-US" sz="5400" dirty="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81731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838200"/>
            <a:ext cx="8534400" cy="3490186"/>
          </a:xfrm>
          <a:prstGeom prst="rect">
            <a:avLst/>
          </a:prstGeom>
        </p:spPr>
        <p:txBody>
          <a:bodyPr wrap="square">
            <a:spAutoFit/>
          </a:bodyPr>
          <a:lstStyle/>
          <a:p>
            <a:pPr lvl="0" algn="r" rtl="1">
              <a:lnSpc>
                <a:spcPct val="115000"/>
              </a:lnSpc>
            </a:pP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هناك عوامل تؤثر في درجة حرارة الهواء فوق اليابسة منها:</a:t>
            </a:r>
          </a:p>
          <a:p>
            <a:pPr lvl="0" algn="r" rtl="1">
              <a:lnSpc>
                <a:spcPct val="115000"/>
              </a:lnSpc>
            </a:pP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r" rtl="1">
              <a:lnSpc>
                <a:spcPct val="115000"/>
              </a:lnSpc>
            </a:pPr>
            <a:r>
              <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عامل القرب والبعد عن البحار والمحيطات </a:t>
            </a:r>
          </a:p>
          <a:p>
            <a:pPr lvl="0" algn="r" rtl="1">
              <a:lnSpc>
                <a:spcPct val="115000"/>
              </a:lnSpc>
            </a:pPr>
            <a:r>
              <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التضاريس</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r" rtl="1">
              <a:lnSpc>
                <a:spcPct val="115000"/>
              </a:lnSpc>
            </a:pPr>
            <a:r>
              <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الرياح</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a:p>
            <a:pPr lvl="0" algn="r" rtl="1">
              <a:lnSpc>
                <a:spcPct val="115000"/>
              </a:lnSpc>
            </a:pPr>
            <a:r>
              <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الغطاء النباتي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4</a:t>
            </a:fld>
            <a:endParaRPr lang="en-US"/>
          </a:p>
        </p:txBody>
      </p:sp>
      <p:sp>
        <p:nvSpPr>
          <p:cNvPr id="2" name="Date Placeholder 1"/>
          <p:cNvSpPr>
            <a:spLocks noGrp="1"/>
          </p:cNvSpPr>
          <p:nvPr>
            <p:ph type="dt" sz="half" idx="10"/>
          </p:nvPr>
        </p:nvSpPr>
        <p:spPr/>
        <p:txBody>
          <a:bodyPr/>
          <a:lstStyle/>
          <a:p>
            <a:fld id="{E670E5DE-6FA6-4290-807F-D600E89A658F}"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030698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80054" y="826864"/>
            <a:ext cx="8212348" cy="3560975"/>
          </a:xfrm>
          <a:prstGeom prst="rect">
            <a:avLst/>
          </a:prstGeom>
        </p:spPr>
        <p:txBody>
          <a:bodyPr wrap="square">
            <a:spAutoFit/>
          </a:bodyPr>
          <a:lstStyle/>
          <a:p>
            <a:pPr algn="r" rtl="1">
              <a:lnSpc>
                <a:spcPct val="115000"/>
              </a:lnSpc>
            </a:pPr>
            <a:r>
              <a:rPr lang="ar-SA" sz="3600" dirty="0">
                <a:solidFill>
                  <a:srgbClr val="810000"/>
                </a:solidFill>
                <a:effectLst>
                  <a:outerShdw blurRad="38100" dist="38100" dir="2700000" algn="tl">
                    <a:srgbClr val="000000">
                      <a:alpha val="43137"/>
                    </a:srgbClr>
                  </a:outerShdw>
                </a:effectLst>
                <a:latin typeface="Arial Rounded MT Bold" panose="020F0704030504030204" pitchFamily="34" charset="0"/>
              </a:rPr>
              <a:t>تأثير درجة الحرارة في النباتات !</a:t>
            </a:r>
            <a:endParaRPr lang="en-US" sz="3600" dirty="0">
              <a:effectLst>
                <a:outerShdw blurRad="38100" dist="38100" dir="2700000" algn="tl">
                  <a:srgbClr val="000000">
                    <a:alpha val="43137"/>
                  </a:srgbClr>
                </a:outerShdw>
              </a:effectLst>
              <a:latin typeface="Arial Rounded MT Bold" panose="020F0704030504030204" pitchFamily="34" charset="0"/>
              <a:ea typeface="Calibri"/>
            </a:endParaRPr>
          </a:p>
          <a:p>
            <a:pPr algn="ctr"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تؤثر درجة الحرارة بشكل مباشر أو غير مباشر في كل وظيفة من الوظائف</a:t>
            </a:r>
            <a:r>
              <a:rPr lang="ar-SA" sz="3200" dirty="0">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الحيوية للنبات، فهي تؤثر في العمليات الطبيعية كالانتشار والنفاذية وامتصاص</a:t>
            </a:r>
            <a:r>
              <a:rPr lang="ar-SA" sz="3200" dirty="0">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الماء وتبخره وفي كافة العمليات الكيميائية للتحول الغذائي.</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ctr"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5</a:t>
            </a:fld>
            <a:endParaRPr lang="en-US"/>
          </a:p>
        </p:txBody>
      </p:sp>
      <p:sp>
        <p:nvSpPr>
          <p:cNvPr id="2" name="Date Placeholder 1"/>
          <p:cNvSpPr>
            <a:spLocks noGrp="1"/>
          </p:cNvSpPr>
          <p:nvPr>
            <p:ph type="dt" sz="half" idx="10"/>
          </p:nvPr>
        </p:nvSpPr>
        <p:spPr/>
        <p:txBody>
          <a:bodyPr/>
          <a:lstStyle/>
          <a:p>
            <a:fld id="{F9F3B1FB-3045-42F2-A084-42148AAB28E9}"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316416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7829" y="711196"/>
            <a:ext cx="9502201" cy="5189113"/>
          </a:xfrm>
          <a:prstGeom prst="rect">
            <a:avLst/>
          </a:prstGeom>
        </p:spPr>
        <p:txBody>
          <a:bodyPr wrap="square">
            <a:spAutoFit/>
          </a:bodyPr>
          <a:lstStyle/>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تأثير درجة الحرارة على البناء الضوئي:</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يتوقف معدل البناء الضوئي إلى جانب العوامل البيئية المختلفة من إضاءة</a:t>
            </a:r>
            <a:r>
              <a:rPr lang="ar-SA" sz="3200" dirty="0">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وتركيز ثاني أكسيد الكربون وغيره على الظروف الحرارية المحيطة بالنبات.</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endPar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تأثير درجة الحرارة على التنفس:</a:t>
            </a:r>
            <a:r>
              <a:rPr lang="ar-SA" sz="3200" dirty="0">
                <a:effectLst>
                  <a:outerShdw blurRad="38100" dist="38100" dir="2700000" algn="tl">
                    <a:srgbClr val="000000">
                      <a:alpha val="43137"/>
                    </a:srgbClr>
                  </a:outerShdw>
                </a:effectLst>
                <a:latin typeface="Arial Rounded MT Bold" panose="020F0704030504030204" pitchFamily="34" charset="0"/>
                <a:ea typeface="Times New Roman"/>
              </a:rPr>
              <a:t> </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تؤثر درجة الحرارة تأثيرًا معقدًا في عملية التنفس شأنها في ذلك شأن تأثيرها في العمليات الحيوية المختلفة، وعلى العموم تؤدي زيادة درجة الحرارة في حدود</a:t>
            </a:r>
            <a:r>
              <a:rPr lang="ar-SA" sz="3200" dirty="0">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معينة إلى زيادة معدل التنفس والعكس صحيح. </a:t>
            </a:r>
            <a:endParaRPr lang="en-US" sz="3200" dirty="0">
              <a:solidFill>
                <a:schemeClr val="bg1"/>
              </a:solidFill>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6</a:t>
            </a:fld>
            <a:endParaRPr lang="en-US"/>
          </a:p>
        </p:txBody>
      </p:sp>
      <p:sp>
        <p:nvSpPr>
          <p:cNvPr id="2" name="Date Placeholder 1"/>
          <p:cNvSpPr>
            <a:spLocks noGrp="1"/>
          </p:cNvSpPr>
          <p:nvPr>
            <p:ph type="dt" sz="half" idx="10"/>
          </p:nvPr>
        </p:nvSpPr>
        <p:spPr/>
        <p:txBody>
          <a:bodyPr/>
          <a:lstStyle/>
          <a:p>
            <a:fld id="{24B177E5-D8A9-4F19-BE6D-799A95B73A50}"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59864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7993"/>
            <a:ext cx="8382000" cy="6842642"/>
          </a:xfrm>
          <a:prstGeom prst="rect">
            <a:avLst/>
          </a:prstGeom>
        </p:spPr>
        <p:txBody>
          <a:bodyPr wrap="square">
            <a:spAutoFit/>
          </a:bodyPr>
          <a:lstStyle/>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تأثير درجة الحرارة على الامتصاص:</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ينخفض معدل امتصاص الماء في كثير من النباتات إذا كان انخفاض درجة</a:t>
            </a:r>
            <a:r>
              <a:rPr lang="ar-SA" sz="3200" dirty="0">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حرارة التربة إلى درجة قريبة من الصفر أو دون درجة التجمد.</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تأثير درجة الحرارة على النتح:</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يزداد معدل النتح مع زيادة درجة حرارة الهواء المحيط بالمجموع الخضري.</a:t>
            </a:r>
            <a:endPar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تأثير درجة الحرارة على الإنبات:</a:t>
            </a:r>
            <a:endPar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إذا لم توجد عوامل محددة أخرى فإن بذور أي نوع نباتي تنبت في مجال معين من درجات الحرارة تختلف من نوع لآخر ولكنها لا تنبت في درجات الحرارة أعلى أو أقل من هذا المجال.</a:t>
            </a:r>
            <a:endPar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endPar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7</a:t>
            </a:fld>
            <a:endParaRPr lang="en-US"/>
          </a:p>
        </p:txBody>
      </p:sp>
      <p:sp>
        <p:nvSpPr>
          <p:cNvPr id="2" name="Date Placeholder 1"/>
          <p:cNvSpPr>
            <a:spLocks noGrp="1"/>
          </p:cNvSpPr>
          <p:nvPr>
            <p:ph type="dt" sz="half" idx="10"/>
          </p:nvPr>
        </p:nvSpPr>
        <p:spPr/>
        <p:txBody>
          <a:bodyPr/>
          <a:lstStyle/>
          <a:p>
            <a:fld id="{7C0F4CAA-8A11-40FB-B1C5-AD5824E0185B}"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4035869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66CBCFD-5393-4553-AA42-A607EE049128}"/>
              </a:ext>
            </a:extLst>
          </p:cNvPr>
          <p:cNvPicPr>
            <a:picLocks noChangeAspect="1"/>
          </p:cNvPicPr>
          <p:nvPr/>
        </p:nvPicPr>
        <p:blipFill>
          <a:blip r:embed="rId2"/>
          <a:stretch>
            <a:fillRect/>
          </a:stretch>
        </p:blipFill>
        <p:spPr>
          <a:xfrm>
            <a:off x="1977297" y="1175639"/>
            <a:ext cx="7638906" cy="3849293"/>
          </a:xfrm>
          <a:prstGeom prst="rect">
            <a:avLst/>
          </a:prstGeom>
        </p:spPr>
      </p:pic>
      <p:sp>
        <p:nvSpPr>
          <p:cNvPr id="5" name="Rectangle 4"/>
          <p:cNvSpPr/>
          <p:nvPr/>
        </p:nvSpPr>
        <p:spPr>
          <a:xfrm>
            <a:off x="1524000" y="1"/>
            <a:ext cx="9144000" cy="1419619"/>
          </a:xfrm>
          <a:prstGeom prst="rect">
            <a:avLst/>
          </a:prstGeom>
        </p:spPr>
        <p:txBody>
          <a:bodyPr wrap="square">
            <a:spAutoFit/>
          </a:bodyPr>
          <a:lstStyle/>
          <a:p>
            <a:pPr lvl="0" algn="ctr" rtl="1">
              <a:lnSpc>
                <a:spcPct val="115000"/>
              </a:lnSpc>
            </a:pPr>
            <a:r>
              <a:rPr lang="ar-SA" sz="3200" b="1" dirty="0">
                <a:solidFill>
                  <a:srgbClr val="810000"/>
                </a:solidFill>
                <a:effectLst>
                  <a:outerShdw blurRad="38100" dist="38100" dir="2700000" algn="tl">
                    <a:srgbClr val="000000">
                      <a:alpha val="43137"/>
                    </a:srgbClr>
                  </a:outerShdw>
                </a:effectLst>
                <a:latin typeface="Arial Rounded MT Bold" panose="020F0704030504030204" pitchFamily="34" charset="0"/>
              </a:rPr>
              <a:t>الإزهار (الإرباع)</a:t>
            </a:r>
            <a:r>
              <a:rPr lang="en-US" sz="3200" b="1" dirty="0">
                <a:solidFill>
                  <a:srgbClr val="810000"/>
                </a:solidFill>
                <a:effectLst>
                  <a:outerShdw blurRad="38100" dist="38100" dir="2700000" algn="tl">
                    <a:srgbClr val="000000">
                      <a:alpha val="43137"/>
                    </a:srgbClr>
                  </a:outerShdw>
                </a:effectLst>
                <a:latin typeface="Arial Rounded MT Bold" panose="020F0704030504030204" pitchFamily="34" charset="0"/>
              </a:rPr>
              <a:t> </a:t>
            </a:r>
            <a:r>
              <a:rPr lang="en-US" sz="2800" b="1" dirty="0" err="1">
                <a:solidFill>
                  <a:srgbClr val="810000"/>
                </a:solidFill>
                <a:effectLst>
                  <a:outerShdw blurRad="38100" dist="38100" dir="2700000" algn="tl">
                    <a:srgbClr val="000000">
                      <a:alpha val="43137"/>
                    </a:srgbClr>
                  </a:outerShdw>
                </a:effectLst>
                <a:latin typeface="Arial Rounded MT Bold" panose="020F0704030504030204" pitchFamily="34" charset="0"/>
              </a:rPr>
              <a:t>Vernalization</a:t>
            </a:r>
            <a:r>
              <a:rPr lang="en-US" sz="2800" b="1" dirty="0">
                <a:solidFill>
                  <a:srgbClr val="810000"/>
                </a:solidFill>
                <a:effectLst>
                  <a:outerShdw blurRad="38100" dist="38100" dir="2700000" algn="tl">
                    <a:srgbClr val="000000">
                      <a:alpha val="43137"/>
                    </a:srgbClr>
                  </a:outerShdw>
                </a:effectLst>
                <a:latin typeface="Arial Rounded MT Bold" panose="020F0704030504030204" pitchFamily="34" charset="0"/>
              </a:rPr>
              <a:t> (</a:t>
            </a:r>
            <a:r>
              <a:rPr lang="en-US" sz="2800" b="1" dirty="0" err="1">
                <a:solidFill>
                  <a:srgbClr val="810000"/>
                </a:solidFill>
                <a:effectLst>
                  <a:outerShdw blurRad="38100" dist="38100" dir="2700000" algn="tl">
                    <a:srgbClr val="000000">
                      <a:alpha val="43137"/>
                    </a:srgbClr>
                  </a:outerShdw>
                </a:effectLst>
                <a:latin typeface="Arial Rounded MT Bold" panose="020F0704030504030204" pitchFamily="34" charset="0"/>
              </a:rPr>
              <a:t>Springification</a:t>
            </a:r>
            <a:r>
              <a:rPr lang="en-US" sz="2800" b="1" dirty="0">
                <a:solidFill>
                  <a:srgbClr val="810000"/>
                </a:solidFill>
                <a:effectLst>
                  <a:outerShdw blurRad="38100" dist="38100" dir="2700000" algn="tl">
                    <a:srgbClr val="000000">
                      <a:alpha val="43137"/>
                    </a:srgbClr>
                  </a:outerShdw>
                </a:effectLst>
                <a:latin typeface="Arial Rounded MT Bold" panose="020F0704030504030204" pitchFamily="34" charset="0"/>
              </a:rPr>
              <a:t>)</a:t>
            </a:r>
          </a:p>
          <a:p>
            <a:pPr lvl="0" algn="ctr"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إتمام دورة حياة النبات بعملية الإزهار يطلق عليها اسم </a:t>
            </a:r>
            <a:r>
              <a:rPr lang="ar-SA" sz="3200" dirty="0">
                <a:solidFill>
                  <a:srgbClr val="008000"/>
                </a:solidFill>
                <a:effectLst>
                  <a:outerShdw blurRad="38100" dist="38100" dir="2700000" algn="tl">
                    <a:srgbClr val="000000">
                      <a:alpha val="43137"/>
                    </a:srgbClr>
                  </a:outerShdw>
                </a:effectLst>
                <a:latin typeface="Arial Rounded MT Bold" panose="020F0704030504030204" pitchFamily="34" charset="0"/>
              </a:rPr>
              <a:t>الإرباع</a:t>
            </a:r>
            <a:endParaRPr lang="ar-SA" sz="1600" dirty="0">
              <a:solidFill>
                <a:srgbClr val="008000"/>
              </a:solidFill>
              <a:effectLst>
                <a:outerShdw blurRad="38100" dist="38100" dir="2700000" algn="tl">
                  <a:srgbClr val="000000">
                    <a:alpha val="43137"/>
                  </a:srgbClr>
                </a:outerShdw>
              </a:effectLst>
            </a:endParaRPr>
          </a:p>
          <a:p>
            <a:pPr algn="just" rtl="1">
              <a:lnSpc>
                <a:spcPct val="115000"/>
              </a:lnSpc>
            </a:pPr>
            <a:endParaRPr lang="ar-SA" sz="1100" dirty="0">
              <a:solidFill>
                <a:srgbClr val="008000"/>
              </a:solidFill>
              <a:effectLst>
                <a:outerShdw blurRad="38100" dist="38100" dir="2700000" algn="tl">
                  <a:srgbClr val="000000">
                    <a:alpha val="43137"/>
                  </a:srgbClr>
                </a:outerShdw>
              </a:effectLst>
              <a:latin typeface="Arial Rounded MT Bold" panose="020F0704030504030204" pitchFamily="34" charset="0"/>
            </a:endParaRPr>
          </a:p>
        </p:txBody>
      </p:sp>
      <p:sp>
        <p:nvSpPr>
          <p:cNvPr id="8" name="Slide Number Placeholder 7"/>
          <p:cNvSpPr>
            <a:spLocks noGrp="1"/>
          </p:cNvSpPr>
          <p:nvPr>
            <p:ph type="sldNum" sz="quarter" idx="12"/>
          </p:nvPr>
        </p:nvSpPr>
        <p:spPr/>
        <p:txBody>
          <a:bodyPr/>
          <a:lstStyle/>
          <a:p>
            <a:fld id="{AF90A6A5-4BBC-4C8D-9850-BB817983DEE0}" type="slidenum">
              <a:rPr lang="en-US" smtClean="0"/>
              <a:t>8</a:t>
            </a:fld>
            <a:endParaRPr lang="en-US"/>
          </a:p>
        </p:txBody>
      </p:sp>
      <p:sp>
        <p:nvSpPr>
          <p:cNvPr id="2" name="Date Placeholder 1"/>
          <p:cNvSpPr>
            <a:spLocks noGrp="1"/>
          </p:cNvSpPr>
          <p:nvPr>
            <p:ph type="dt" sz="half" idx="10"/>
          </p:nvPr>
        </p:nvSpPr>
        <p:spPr/>
        <p:txBody>
          <a:bodyPr/>
          <a:lstStyle/>
          <a:p>
            <a:fld id="{A4CC019E-0463-4CDE-8986-C1A1015ED422}" type="datetime1">
              <a:rPr lang="en-US" smtClean="0"/>
              <a:t>1/16/2024</a:t>
            </a:fld>
            <a:endParaRPr lang="en-US"/>
          </a:p>
        </p:txBody>
      </p:sp>
      <p:sp>
        <p:nvSpPr>
          <p:cNvPr id="7" name="Footer Placeholder 6"/>
          <p:cNvSpPr>
            <a:spLocks noGrp="1"/>
          </p:cNvSpPr>
          <p:nvPr>
            <p:ph type="ftr" sz="quarter" idx="11"/>
          </p:nvPr>
        </p:nvSpPr>
        <p:spPr/>
        <p:txBody>
          <a:bodyPr/>
          <a:lstStyle/>
          <a:p>
            <a:r>
              <a:rPr lang="en-US"/>
              <a:t>Dr. Saud Alamri</a:t>
            </a:r>
            <a:endParaRPr lang="ar-SA" dirty="0"/>
          </a:p>
        </p:txBody>
      </p:sp>
      <p:pic>
        <p:nvPicPr>
          <p:cNvPr id="9" name="Graphic 8" descr="Arrow: Straight">
            <a:extLst>
              <a:ext uri="{FF2B5EF4-FFF2-40B4-BE49-F238E27FC236}">
                <a16:creationId xmlns:a16="http://schemas.microsoft.com/office/drawing/2014/main" id="{BCC23405-E2D5-4218-9C57-EF19CD911E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19205491">
            <a:off x="7858878" y="3457020"/>
            <a:ext cx="685800" cy="685800"/>
          </a:xfrm>
          <a:prstGeom prst="rect">
            <a:avLst/>
          </a:prstGeom>
        </p:spPr>
      </p:pic>
      <p:pic>
        <p:nvPicPr>
          <p:cNvPr id="10" name="Graphic 9" descr="Arrow: Straight">
            <a:extLst>
              <a:ext uri="{FF2B5EF4-FFF2-40B4-BE49-F238E27FC236}">
                <a16:creationId xmlns:a16="http://schemas.microsoft.com/office/drawing/2014/main" id="{A1BCCD41-817C-4591-A0F5-CC7430033B5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19205491">
            <a:off x="4536414" y="3477092"/>
            <a:ext cx="623229" cy="685800"/>
          </a:xfrm>
          <a:prstGeom prst="rect">
            <a:avLst/>
          </a:prstGeom>
        </p:spPr>
      </p:pic>
      <p:sp>
        <p:nvSpPr>
          <p:cNvPr id="11" name="Rectangle 10">
            <a:extLst>
              <a:ext uri="{FF2B5EF4-FFF2-40B4-BE49-F238E27FC236}">
                <a16:creationId xmlns:a16="http://schemas.microsoft.com/office/drawing/2014/main" id="{B69D933D-0185-4F8F-96A9-E3F784072667}"/>
              </a:ext>
            </a:extLst>
          </p:cNvPr>
          <p:cNvSpPr/>
          <p:nvPr/>
        </p:nvSpPr>
        <p:spPr>
          <a:xfrm>
            <a:off x="1977297" y="4857837"/>
            <a:ext cx="8382000" cy="1985928"/>
          </a:xfrm>
          <a:prstGeom prst="rect">
            <a:avLst/>
          </a:prstGeom>
        </p:spPr>
        <p:txBody>
          <a:bodyPr wrap="square">
            <a:spAutoFit/>
          </a:bodyPr>
          <a:lstStyle/>
          <a:p>
            <a:pPr algn="just" rtl="1">
              <a:lnSpc>
                <a:spcPct val="115000"/>
              </a:lnSpc>
            </a:pPr>
            <a:endParaRPr lang="ar-SA" sz="1100" dirty="0">
              <a:solidFill>
                <a:srgbClr val="008000"/>
              </a:solidFill>
              <a:effectLst>
                <a:outerShdw blurRad="38100" dist="38100" dir="2700000" algn="tl">
                  <a:srgbClr val="000000">
                    <a:alpha val="43137"/>
                  </a:srgbClr>
                </a:outerShdw>
              </a:effectLst>
              <a:latin typeface="Arial Rounded MT Bold" panose="020F0704030504030204" pitchFamily="34" charset="0"/>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إذن: الإرباع؛ هو</a:t>
            </a:r>
            <a:r>
              <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حث النباتات على الإزهار عن طريق التعرض لفترات باردة طويلة (فصل الشتاء) أو مايعادلها اصطناعياً. </a:t>
            </a:r>
            <a:endParaRPr lang="en-US" sz="3200" dirty="0">
              <a:solidFill>
                <a:prstClr val="black"/>
              </a:solidFill>
              <a:effectLst>
                <a:outerShdw blurRad="38100" dist="38100" dir="2700000" algn="tl">
                  <a:srgbClr val="000000">
                    <a:alpha val="43137"/>
                  </a:srgbClr>
                </a:outerShdw>
              </a:effectLst>
              <a:latin typeface="Arial Rounded MT Bold" panose="020F0704030504030204" pitchFamily="34" charset="0"/>
              <a:ea typeface="Calibri"/>
            </a:endParaRPr>
          </a:p>
        </p:txBody>
      </p:sp>
    </p:spTree>
    <p:extLst>
      <p:ext uri="{BB962C8B-B14F-4D97-AF65-F5344CB8AC3E}">
        <p14:creationId xmlns:p14="http://schemas.microsoft.com/office/powerpoint/2010/main" val="1969193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fade">
                                      <p:cBhvr>
                                        <p:cTn id="16"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24332" y="685801"/>
            <a:ext cx="7881668" cy="4693593"/>
          </a:xfrm>
          <a:prstGeom prst="rect">
            <a:avLst/>
          </a:prstGeom>
        </p:spPr>
        <p:txBody>
          <a:bodyPr wrap="square">
            <a:spAutoFit/>
          </a:bodyPr>
          <a:lstStyle/>
          <a:p>
            <a:pPr algn="ctr" rtl="1">
              <a:lnSpc>
                <a:spcPct val="115000"/>
              </a:lnSpc>
            </a:pPr>
            <a:r>
              <a:rPr lang="ar-SA" sz="3600" dirty="0">
                <a:solidFill>
                  <a:srgbClr val="810000"/>
                </a:solidFill>
                <a:effectLst>
                  <a:outerShdw blurRad="38100" dist="38100" dir="2700000" algn="tl">
                    <a:srgbClr val="000000">
                      <a:alpha val="43137"/>
                    </a:srgbClr>
                  </a:outerShdw>
                </a:effectLst>
                <a:latin typeface="Arial Rounded MT Bold" panose="020F0704030504030204" pitchFamily="34" charset="0"/>
              </a:rPr>
              <a:t>درجة حرارة النبات </a:t>
            </a:r>
            <a:r>
              <a:rPr lang="en-US" sz="2800" dirty="0">
                <a:solidFill>
                  <a:srgbClr val="810000"/>
                </a:solidFill>
                <a:effectLst>
                  <a:outerShdw blurRad="38100" dist="38100" dir="2700000" algn="tl">
                    <a:srgbClr val="000000">
                      <a:alpha val="43137"/>
                    </a:srgbClr>
                  </a:outerShdw>
                </a:effectLst>
                <a:latin typeface="Arial Rounded MT Bold" panose="020F0704030504030204" pitchFamily="34" charset="0"/>
              </a:rPr>
              <a:t>Plant temperature </a:t>
            </a:r>
            <a:endParaRPr lang="en-US" sz="3600" dirty="0">
              <a:effectLst>
                <a:outerShdw blurRad="38100" dist="38100" dir="2700000" algn="tl">
                  <a:srgbClr val="000000">
                    <a:alpha val="43137"/>
                  </a:srgbClr>
                </a:outerShdw>
              </a:effectLst>
              <a:latin typeface="Arial Rounded MT Bold" panose="020F0704030504030204" pitchFamily="34" charset="0"/>
              <a:ea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تتأثر درجة حرارة النبات بمؤثرات أساسية تحدد التوازن الحراري للنبات</a:t>
            </a:r>
            <a:r>
              <a:rPr lang="ar-SA" sz="3200" dirty="0">
                <a:effectLst>
                  <a:outerShdw blurRad="38100" dist="38100" dir="2700000" algn="tl">
                    <a:srgbClr val="000000">
                      <a:alpha val="43137"/>
                    </a:srgbClr>
                  </a:outerShdw>
                </a:effectLst>
                <a:latin typeface="Arial Rounded MT Bold" panose="020F0704030504030204" pitchFamily="34" charset="0"/>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وهي:</a:t>
            </a:r>
            <a:endParaRPr lang="en-US" sz="3200" dirty="0">
              <a:effectLst>
                <a:outerShdw blurRad="38100" dist="38100" dir="2700000" algn="tl">
                  <a:srgbClr val="000000">
                    <a:alpha val="43137"/>
                  </a:srgbClr>
                </a:outerShdw>
              </a:effectLst>
              <a:latin typeface="Arial Rounded MT Bold" panose="020F0704030504030204" pitchFamily="34" charset="0"/>
              <a:ea typeface="Calibri"/>
            </a:endParaRPr>
          </a:p>
          <a:p>
            <a:pPr algn="r" rtl="1">
              <a:lnSpc>
                <a:spcPct val="115000"/>
              </a:lnSpc>
            </a:pPr>
            <a:r>
              <a:rPr lang="ar-SA"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rPr>
              <a:t>	١- امتصاص الحرارة من الأشعة الشمسية.</a:t>
            </a:r>
            <a:endParaRPr lang="en-US"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ea typeface="Calibri"/>
            </a:endParaRPr>
          </a:p>
          <a:p>
            <a:pPr algn="r" rtl="1">
              <a:lnSpc>
                <a:spcPct val="115000"/>
              </a:lnSpc>
            </a:pPr>
            <a:r>
              <a:rPr lang="ar-SA"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rPr>
              <a:t>	٢- فقد الحرارة بالإشعاع العكسي.</a:t>
            </a:r>
            <a:endParaRPr lang="en-US"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ea typeface="Calibri"/>
            </a:endParaRPr>
          </a:p>
          <a:p>
            <a:pPr algn="r" rtl="1">
              <a:lnSpc>
                <a:spcPct val="115000"/>
              </a:lnSpc>
            </a:pPr>
            <a:r>
              <a:rPr lang="ar-SA"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rPr>
              <a:t>	٣- الفقد بالتوصيل الحراري للهواء.</a:t>
            </a:r>
            <a:endParaRPr lang="en-US"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ea typeface="Calibri"/>
            </a:endParaRPr>
          </a:p>
          <a:p>
            <a:pPr algn="r" rtl="1">
              <a:lnSpc>
                <a:spcPct val="115000"/>
              </a:lnSpc>
            </a:pPr>
            <a:r>
              <a:rPr lang="ar-SA"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rPr>
              <a:t>	٤- الفقد بالتبريد بواسطة النتح وتيارات الغازات أي 	بالحمل الحراري.</a:t>
            </a:r>
            <a:endParaRPr lang="en-US" sz="3200" dirty="0">
              <a:solidFill>
                <a:schemeClr val="accent1">
                  <a:lumMod val="50000"/>
                </a:schemeClr>
              </a:solidFill>
              <a:effectLst>
                <a:outerShdw blurRad="38100" dist="38100" dir="2700000" algn="tl">
                  <a:srgbClr val="000000">
                    <a:alpha val="43137"/>
                  </a:srgbClr>
                </a:outerShdw>
              </a:effectLst>
              <a:latin typeface="Arial Rounded MT Bold" panose="020F0704030504030204" pitchFamily="34" charset="0"/>
              <a:ea typeface="Calibri"/>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9</a:t>
            </a:fld>
            <a:endParaRPr lang="en-US"/>
          </a:p>
        </p:txBody>
      </p:sp>
      <p:sp>
        <p:nvSpPr>
          <p:cNvPr id="2" name="Date Placeholder 1"/>
          <p:cNvSpPr>
            <a:spLocks noGrp="1"/>
          </p:cNvSpPr>
          <p:nvPr>
            <p:ph type="dt" sz="half" idx="10"/>
          </p:nvPr>
        </p:nvSpPr>
        <p:spPr/>
        <p:txBody>
          <a:bodyPr/>
          <a:lstStyle/>
          <a:p>
            <a:fld id="{42014D57-53EF-4530-86C6-15A2F9FDD03D}"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927804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1491</Words>
  <Application>Microsoft Office PowerPoint</Application>
  <PresentationFormat>Widescreen</PresentationFormat>
  <Paragraphs>281</Paragraphs>
  <Slides>31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Arabic Typesetting</vt:lpstr>
      <vt:lpstr>Arial</vt:lpstr>
      <vt:lpstr>Arial Rounded MT Bold</vt:lpstr>
      <vt:lpstr>ArialMT</vt:lpstr>
      <vt:lpstr>Brush Script MT</vt:lpstr>
      <vt:lpstr>Calibri</vt:lpstr>
      <vt:lpstr>Calibri Light</vt:lpstr>
      <vt:lpstr>Simplified Arabic</vt:lpstr>
      <vt:lpstr>Times New Roman</vt:lpstr>
      <vt:lpstr>TimesNewRomanPS-BoldMT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maha abanomai</dc:creator>
  <cp:lastModifiedBy>maha abanomai</cp:lastModifiedBy>
  <cp:revision>11</cp:revision>
  <dcterms:created xsi:type="dcterms:W3CDTF">2024-01-16T16:14:53Z</dcterms:created>
  <dcterms:modified xsi:type="dcterms:W3CDTF">2024-01-16T15:32:08Z</dcterms:modified>
</cp:coreProperties>
</file>