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996" autoAdjust="0"/>
    <p:restoredTop sz="94660"/>
  </p:normalViewPr>
  <p:slideViewPr>
    <p:cSldViewPr>
      <p:cViewPr varScale="1">
        <p:scale>
          <a:sx n="69" d="100"/>
          <a:sy n="69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D865D8-AB6E-4761-803D-014E6D77C6B1}" type="doc">
      <dgm:prSet loTypeId="urn:microsoft.com/office/officeart/2005/8/layout/hierarchy1" loCatId="hierarchy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pPr rtl="1"/>
          <a:endParaRPr lang="ar-SA"/>
        </a:p>
      </dgm:t>
    </dgm:pt>
    <dgm:pt modelId="{F69C5FAF-FB62-46F6-86BA-7E1CBA7542B7}">
      <dgm:prSet phldrT="[نص]" custT="1"/>
      <dgm:spPr>
        <a:xfrm>
          <a:off x="2342365" y="509281"/>
          <a:ext cx="1796404" cy="593841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5BD078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r>
            <a:rPr lang="ar-SA" sz="28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مقاييس التشتت</a:t>
          </a:r>
          <a:endParaRPr lang="ar-SA" sz="2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</dgm:t>
    </dgm:pt>
    <dgm:pt modelId="{E873F6C6-6C57-4504-9C1B-85035C7E5FEB}" type="parTrans" cxnId="{23A787D8-AB1D-42A4-ACB4-D5B0A20F4F3A}">
      <dgm:prSet/>
      <dgm:spPr/>
      <dgm:t>
        <a:bodyPr/>
        <a:lstStyle/>
        <a:p>
          <a:pPr rtl="1"/>
          <a:endParaRPr lang="ar-SA" b="1"/>
        </a:p>
      </dgm:t>
    </dgm:pt>
    <dgm:pt modelId="{1F0E60C5-67FA-4B83-8B22-EDA994C00582}" type="sibTrans" cxnId="{23A787D8-AB1D-42A4-ACB4-D5B0A20F4F3A}">
      <dgm:prSet/>
      <dgm:spPr/>
      <dgm:t>
        <a:bodyPr/>
        <a:lstStyle/>
        <a:p>
          <a:pPr rtl="1"/>
          <a:endParaRPr lang="ar-SA" b="1"/>
        </a:p>
      </dgm:t>
    </dgm:pt>
    <dgm:pt modelId="{63E9CDD0-4D42-43C7-9DBB-93C727847B51}">
      <dgm:prSet/>
      <dgm:spPr/>
      <dgm:t>
        <a:bodyPr/>
        <a:lstStyle/>
        <a:p>
          <a:r>
            <a:rPr lang="ar-SA" b="0" dirty="0" smtClean="0">
              <a:solidFill>
                <a:srgbClr val="FF0000"/>
              </a:solidFill>
            </a:rPr>
            <a:t>الانحراف عن المتوسط</a:t>
          </a:r>
          <a:endParaRPr lang="en-US" b="0" dirty="0">
            <a:solidFill>
              <a:srgbClr val="FF0000"/>
            </a:solidFill>
          </a:endParaRPr>
        </a:p>
      </dgm:t>
    </dgm:pt>
    <dgm:pt modelId="{0F7AA0B3-E3BC-4E23-BD02-4D647681FFE0}" type="parTrans" cxnId="{1DEA5E6E-DF21-44DD-82D8-9E2F922982B8}">
      <dgm:prSet/>
      <dgm:spPr/>
      <dgm:t>
        <a:bodyPr/>
        <a:lstStyle/>
        <a:p>
          <a:endParaRPr lang="en-US"/>
        </a:p>
      </dgm:t>
    </dgm:pt>
    <dgm:pt modelId="{FB6D5DCC-F270-4454-88A5-A38F67624EF9}" type="sibTrans" cxnId="{1DEA5E6E-DF21-44DD-82D8-9E2F922982B8}">
      <dgm:prSet/>
      <dgm:spPr/>
      <dgm:t>
        <a:bodyPr/>
        <a:lstStyle/>
        <a:p>
          <a:endParaRPr lang="en-US"/>
        </a:p>
      </dgm:t>
    </dgm:pt>
    <dgm:pt modelId="{948DF302-C55A-4788-93BC-B28375E811C5}">
      <dgm:prSet/>
      <dgm:spPr/>
      <dgm:t>
        <a:bodyPr/>
        <a:lstStyle/>
        <a:p>
          <a:r>
            <a:rPr lang="ar-SA" b="1" dirty="0" smtClean="0">
              <a:solidFill>
                <a:srgbClr val="0070C0"/>
              </a:solidFill>
            </a:rPr>
            <a:t>التباين</a:t>
          </a:r>
          <a:endParaRPr lang="en-US" b="1" dirty="0">
            <a:solidFill>
              <a:srgbClr val="0070C0"/>
            </a:solidFill>
          </a:endParaRPr>
        </a:p>
      </dgm:t>
    </dgm:pt>
    <dgm:pt modelId="{7D516FED-96B4-4C34-AD20-8669E7CB8244}" type="parTrans" cxnId="{A6F0E3A4-DA80-4D6E-8C59-FDE3ACC283DA}">
      <dgm:prSet/>
      <dgm:spPr/>
      <dgm:t>
        <a:bodyPr/>
        <a:lstStyle/>
        <a:p>
          <a:endParaRPr lang="en-US"/>
        </a:p>
      </dgm:t>
    </dgm:pt>
    <dgm:pt modelId="{71EF5784-44D0-4790-B876-BF87DA6C2870}" type="sibTrans" cxnId="{A6F0E3A4-DA80-4D6E-8C59-FDE3ACC283DA}">
      <dgm:prSet/>
      <dgm:spPr/>
      <dgm:t>
        <a:bodyPr/>
        <a:lstStyle/>
        <a:p>
          <a:endParaRPr lang="en-US"/>
        </a:p>
      </dgm:t>
    </dgm:pt>
    <dgm:pt modelId="{89A90A1E-668F-4AE4-AE8A-C7C67E8E55B1}">
      <dgm:prSet/>
      <dgm:spPr/>
      <dgm:t>
        <a:bodyPr/>
        <a:lstStyle/>
        <a:p>
          <a:r>
            <a:rPr lang="ar-SA" b="1" dirty="0" smtClean="0">
              <a:solidFill>
                <a:srgbClr val="002060"/>
              </a:solidFill>
            </a:rPr>
            <a:t>الانحراف المعياري</a:t>
          </a:r>
          <a:endParaRPr lang="en-US" b="1" dirty="0">
            <a:solidFill>
              <a:srgbClr val="002060"/>
            </a:solidFill>
          </a:endParaRPr>
        </a:p>
      </dgm:t>
    </dgm:pt>
    <dgm:pt modelId="{B10F0479-97FA-4DCC-A007-6F3309AE4F13}" type="parTrans" cxnId="{E8A810D3-958C-4D4A-9E2F-C9D4E88706BA}">
      <dgm:prSet/>
      <dgm:spPr/>
      <dgm:t>
        <a:bodyPr/>
        <a:lstStyle/>
        <a:p>
          <a:endParaRPr lang="en-US"/>
        </a:p>
      </dgm:t>
    </dgm:pt>
    <dgm:pt modelId="{7067CEE5-6E71-4478-B62D-33477D57901A}" type="sibTrans" cxnId="{E8A810D3-958C-4D4A-9E2F-C9D4E88706BA}">
      <dgm:prSet/>
      <dgm:spPr/>
      <dgm:t>
        <a:bodyPr/>
        <a:lstStyle/>
        <a:p>
          <a:endParaRPr lang="en-US"/>
        </a:p>
      </dgm:t>
    </dgm:pt>
    <dgm:pt modelId="{A126C13A-205C-4548-8904-F2F886AEF08B}">
      <dgm:prSet/>
      <dgm:spPr/>
      <dgm:t>
        <a:bodyPr/>
        <a:lstStyle/>
        <a:p>
          <a:r>
            <a:rPr lang="ar-SA" b="1" dirty="0" smtClean="0">
              <a:solidFill>
                <a:srgbClr val="7030A0"/>
              </a:solidFill>
            </a:rPr>
            <a:t>معامل الاختلاف</a:t>
          </a:r>
          <a:endParaRPr lang="en-US" b="1" dirty="0">
            <a:solidFill>
              <a:srgbClr val="7030A0"/>
            </a:solidFill>
          </a:endParaRPr>
        </a:p>
      </dgm:t>
    </dgm:pt>
    <dgm:pt modelId="{FFDE9B6F-65B1-463F-8E9E-C22D7A1D0763}" type="parTrans" cxnId="{2E698E5E-09EA-478D-AE2D-242B325CBB8E}">
      <dgm:prSet/>
      <dgm:spPr/>
      <dgm:t>
        <a:bodyPr/>
        <a:lstStyle/>
        <a:p>
          <a:endParaRPr lang="en-US"/>
        </a:p>
      </dgm:t>
    </dgm:pt>
    <dgm:pt modelId="{CE6ED287-5D79-4A2A-BDFD-2DC7DCBE9F76}" type="sibTrans" cxnId="{2E698E5E-09EA-478D-AE2D-242B325CBB8E}">
      <dgm:prSet/>
      <dgm:spPr/>
      <dgm:t>
        <a:bodyPr/>
        <a:lstStyle/>
        <a:p>
          <a:endParaRPr lang="en-US"/>
        </a:p>
      </dgm:t>
    </dgm:pt>
    <dgm:pt modelId="{1F3D8A5C-05B3-4AB6-8DB0-FB709FC756ED}">
      <dgm:prSet phldrT="[نص]" custT="1"/>
      <dgm:spPr>
        <a:xfrm>
          <a:off x="5911365" y="2653887"/>
          <a:ext cx="1403211" cy="89103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05E0DB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r>
            <a:rPr lang="ar-SA" sz="2400" b="1" dirty="0" smtClean="0">
              <a:solidFill>
                <a:srgbClr val="C00000"/>
              </a:solidFill>
              <a:latin typeface="Candara"/>
              <a:ea typeface="+mn-ea"/>
              <a:cs typeface="Arial"/>
            </a:rPr>
            <a:t>المدى</a:t>
          </a:r>
          <a:endParaRPr lang="ar-SA" sz="2400" b="1" dirty="0">
            <a:solidFill>
              <a:srgbClr val="C00000"/>
            </a:solidFill>
            <a:latin typeface="Candara"/>
            <a:ea typeface="+mn-ea"/>
            <a:cs typeface="Arial"/>
          </a:endParaRPr>
        </a:p>
      </dgm:t>
    </dgm:pt>
    <dgm:pt modelId="{8EEB724A-020B-46DF-8447-4461987ABAB2}" type="sibTrans" cxnId="{119E48B7-0360-443B-9EB0-11A300A3AE57}">
      <dgm:prSet/>
      <dgm:spPr/>
      <dgm:t>
        <a:bodyPr/>
        <a:lstStyle/>
        <a:p>
          <a:pPr rtl="1"/>
          <a:endParaRPr lang="ar-SA" b="1"/>
        </a:p>
      </dgm:t>
    </dgm:pt>
    <dgm:pt modelId="{87DEADAD-7105-4AE6-B94A-31E529AF0CF5}" type="parTrans" cxnId="{119E48B7-0360-443B-9EB0-11A300A3AE57}">
      <dgm:prSet/>
      <dgm:spPr>
        <a:xfrm>
          <a:off x="4742023" y="1893185"/>
          <a:ext cx="1715035" cy="612585"/>
        </a:xfrm>
        <a:noFill/>
        <a:ln w="15875" cap="flat" cmpd="sng" algn="ctr">
          <a:solidFill>
            <a:srgbClr val="05E0DB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ar-SA" b="1"/>
        </a:p>
      </dgm:t>
    </dgm:pt>
    <dgm:pt modelId="{E9FA73E3-58FC-4385-9DAF-998F632E159D}" type="pres">
      <dgm:prSet presAssocID="{E1D865D8-AB6E-4761-803D-014E6D77C6B1}" presName="hierChild1" presStyleCnt="0">
        <dgm:presLayoutVars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9713692C-8946-4E89-9296-BF396851D39D}" type="pres">
      <dgm:prSet presAssocID="{F69C5FAF-FB62-46F6-86BA-7E1CBA7542B7}" presName="hierRoot1" presStyleCnt="0"/>
      <dgm:spPr/>
      <dgm:t>
        <a:bodyPr/>
        <a:lstStyle/>
        <a:p>
          <a:pPr rtl="1"/>
          <a:endParaRPr lang="ar-SA"/>
        </a:p>
      </dgm:t>
    </dgm:pt>
    <dgm:pt modelId="{CBDE720F-33CA-4164-86E5-E0C76CFE2625}" type="pres">
      <dgm:prSet presAssocID="{F69C5FAF-FB62-46F6-86BA-7E1CBA7542B7}" presName="composite" presStyleCnt="0"/>
      <dgm:spPr/>
      <dgm:t>
        <a:bodyPr/>
        <a:lstStyle/>
        <a:p>
          <a:pPr rtl="1"/>
          <a:endParaRPr lang="ar-SA"/>
        </a:p>
      </dgm:t>
    </dgm:pt>
    <dgm:pt modelId="{4FC0124F-FD88-4A36-B670-3496A1EAEF5F}" type="pres">
      <dgm:prSet presAssocID="{F69C5FAF-FB62-46F6-86BA-7E1CBA7542B7}" presName="background" presStyleLbl="node0" presStyleIdx="0" presStyleCnt="1"/>
      <dgm:spPr>
        <a:xfrm>
          <a:off x="2186453" y="361164"/>
          <a:ext cx="1796404" cy="593841"/>
        </a:xfrm>
        <a:prstGeom prst="roundRect">
          <a:avLst>
            <a:gd name="adj" fmla="val 10000"/>
          </a:avLst>
        </a:prstGeom>
        <a:solidFill>
          <a:srgbClr val="5BD078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endParaRPr lang="ar-SA"/>
        </a:p>
      </dgm:t>
    </dgm:pt>
    <dgm:pt modelId="{85DC47F8-888F-4B5A-AFD4-49611A2C8D56}" type="pres">
      <dgm:prSet presAssocID="{F69C5FAF-FB62-46F6-86BA-7E1CBA7542B7}" presName="text" presStyleLbl="fgAcc0" presStyleIdx="0" presStyleCnt="1" custScaleX="191275" custScaleY="123667" custLinFactNeighborX="2985" custLinFactNeighborY="-48655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pPr rtl="1"/>
          <a:endParaRPr lang="ar-SA"/>
        </a:p>
      </dgm:t>
    </dgm:pt>
    <dgm:pt modelId="{15408555-4F67-4308-84D7-C88BC3A44057}" type="pres">
      <dgm:prSet presAssocID="{F69C5FAF-FB62-46F6-86BA-7E1CBA7542B7}" presName="hierChild2" presStyleCnt="0"/>
      <dgm:spPr/>
      <dgm:t>
        <a:bodyPr/>
        <a:lstStyle/>
        <a:p>
          <a:pPr rtl="1"/>
          <a:endParaRPr lang="ar-SA"/>
        </a:p>
      </dgm:t>
    </dgm:pt>
    <dgm:pt modelId="{390D0BAA-34C9-42FA-B4B1-11041FA93575}" type="pres">
      <dgm:prSet presAssocID="{87DEADAD-7105-4AE6-B94A-31E529AF0CF5}" presName="Name10" presStyleLbl="parChTrans1D2" presStyleIdx="0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2593"/>
              </a:lnTo>
              <a:lnTo>
                <a:pt x="1715035" y="482593"/>
              </a:lnTo>
              <a:lnTo>
                <a:pt x="1715035" y="612585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A966D49-6CD5-42EC-8259-E534FB2FE646}" type="pres">
      <dgm:prSet presAssocID="{1F3D8A5C-05B3-4AB6-8DB0-FB709FC756ED}" presName="hierRoot2" presStyleCnt="0"/>
      <dgm:spPr/>
    </dgm:pt>
    <dgm:pt modelId="{F31DB790-5179-4AB5-B44A-76B799D7544E}" type="pres">
      <dgm:prSet presAssocID="{1F3D8A5C-05B3-4AB6-8DB0-FB709FC756ED}" presName="composite2" presStyleCnt="0"/>
      <dgm:spPr/>
    </dgm:pt>
    <dgm:pt modelId="{7278079E-44A7-4E80-BE6E-C7909BDB9A0E}" type="pres">
      <dgm:prSet presAssocID="{1F3D8A5C-05B3-4AB6-8DB0-FB709FC756ED}" presName="background2" presStyleLbl="node2" presStyleIdx="0" presStyleCnt="5"/>
      <dgm:spPr/>
    </dgm:pt>
    <dgm:pt modelId="{7E80142A-61E2-45E9-A0BC-0ABCFCC28ADE}" type="pres">
      <dgm:prSet presAssocID="{1F3D8A5C-05B3-4AB6-8DB0-FB709FC756ED}" presName="text2" presStyleLbl="fgAcc2" presStyleIdx="0" presStyleCnt="5" custLinFactNeighborX="3521" custLinFactNeighborY="-3395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64633A2-5F92-4438-A8D5-317B3AD16669}" type="pres">
      <dgm:prSet presAssocID="{1F3D8A5C-05B3-4AB6-8DB0-FB709FC756ED}" presName="hierChild3" presStyleCnt="0"/>
      <dgm:spPr/>
    </dgm:pt>
    <dgm:pt modelId="{6415383F-FFC2-4295-A5E0-DAA49D350D51}" type="pres">
      <dgm:prSet presAssocID="{0F7AA0B3-E3BC-4E23-BD02-4D647681FFE0}" presName="Name10" presStyleLbl="parChTrans1D2" presStyleIdx="1" presStyleCnt="5"/>
      <dgm:spPr/>
      <dgm:t>
        <a:bodyPr/>
        <a:lstStyle/>
        <a:p>
          <a:endParaRPr lang="en-US"/>
        </a:p>
      </dgm:t>
    </dgm:pt>
    <dgm:pt modelId="{9F064A55-260C-4FCC-9A95-457E58F26FE5}" type="pres">
      <dgm:prSet presAssocID="{63E9CDD0-4D42-43C7-9DBB-93C727847B51}" presName="hierRoot2" presStyleCnt="0"/>
      <dgm:spPr/>
    </dgm:pt>
    <dgm:pt modelId="{48E13B94-3755-4537-9CAC-6F203EFEE7CC}" type="pres">
      <dgm:prSet presAssocID="{63E9CDD0-4D42-43C7-9DBB-93C727847B51}" presName="composite2" presStyleCnt="0"/>
      <dgm:spPr/>
    </dgm:pt>
    <dgm:pt modelId="{CF062D94-D382-42F1-9BCC-6D39E76E2A37}" type="pres">
      <dgm:prSet presAssocID="{63E9CDD0-4D42-43C7-9DBB-93C727847B51}" presName="background2" presStyleLbl="node2" presStyleIdx="1" presStyleCnt="5"/>
      <dgm:spPr/>
    </dgm:pt>
    <dgm:pt modelId="{125557E9-4FE1-4F76-AA7C-BA523A0D6935}" type="pres">
      <dgm:prSet presAssocID="{63E9CDD0-4D42-43C7-9DBB-93C727847B51}" presName="text2" presStyleLbl="fgAcc2" presStyleIdx="1" presStyleCnt="5" custLinFactNeighborX="3521" custLinFactNeighborY="-33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2001EA6-ADED-49DD-B28B-3462E150008E}" type="pres">
      <dgm:prSet presAssocID="{63E9CDD0-4D42-43C7-9DBB-93C727847B51}" presName="hierChild3" presStyleCnt="0"/>
      <dgm:spPr/>
    </dgm:pt>
    <dgm:pt modelId="{3F4A3FE9-0F93-4FD6-83A7-CD7D736D9E10}" type="pres">
      <dgm:prSet presAssocID="{7D516FED-96B4-4C34-AD20-8669E7CB8244}" presName="Name10" presStyleLbl="parChTrans1D2" presStyleIdx="2" presStyleCnt="5"/>
      <dgm:spPr/>
      <dgm:t>
        <a:bodyPr/>
        <a:lstStyle/>
        <a:p>
          <a:endParaRPr lang="en-US"/>
        </a:p>
      </dgm:t>
    </dgm:pt>
    <dgm:pt modelId="{D7E4A560-C79B-4C94-B566-83CC2C5E0DE8}" type="pres">
      <dgm:prSet presAssocID="{948DF302-C55A-4788-93BC-B28375E811C5}" presName="hierRoot2" presStyleCnt="0"/>
      <dgm:spPr/>
    </dgm:pt>
    <dgm:pt modelId="{E3FCE542-3670-4C8E-9CFD-15F367ED35C4}" type="pres">
      <dgm:prSet presAssocID="{948DF302-C55A-4788-93BC-B28375E811C5}" presName="composite2" presStyleCnt="0"/>
      <dgm:spPr/>
    </dgm:pt>
    <dgm:pt modelId="{D5AC044D-E9B3-4FFF-A495-2B923D3EE614}" type="pres">
      <dgm:prSet presAssocID="{948DF302-C55A-4788-93BC-B28375E811C5}" presName="background2" presStyleLbl="node2" presStyleIdx="2" presStyleCnt="5"/>
      <dgm:spPr/>
    </dgm:pt>
    <dgm:pt modelId="{261E28A6-FD1D-483A-9187-2BFB2560843D}" type="pres">
      <dgm:prSet presAssocID="{948DF302-C55A-4788-93BC-B28375E811C5}" presName="text2" presStyleLbl="fgAcc2" presStyleIdx="2" presStyleCnt="5" custLinFactNeighborX="3521" custLinFactNeighborY="-33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7D46F0-84B3-4FD1-AC0C-9EDF770867FC}" type="pres">
      <dgm:prSet presAssocID="{948DF302-C55A-4788-93BC-B28375E811C5}" presName="hierChild3" presStyleCnt="0"/>
      <dgm:spPr/>
    </dgm:pt>
    <dgm:pt modelId="{AA4DB6A1-CF22-4CC0-A6C7-27C75EFC99BD}" type="pres">
      <dgm:prSet presAssocID="{B10F0479-97FA-4DCC-A007-6F3309AE4F13}" presName="Name10" presStyleLbl="parChTrans1D2" presStyleIdx="3" presStyleCnt="5"/>
      <dgm:spPr/>
      <dgm:t>
        <a:bodyPr/>
        <a:lstStyle/>
        <a:p>
          <a:endParaRPr lang="en-US"/>
        </a:p>
      </dgm:t>
    </dgm:pt>
    <dgm:pt modelId="{3FF95872-4A2C-47CA-9197-652500F55675}" type="pres">
      <dgm:prSet presAssocID="{89A90A1E-668F-4AE4-AE8A-C7C67E8E55B1}" presName="hierRoot2" presStyleCnt="0"/>
      <dgm:spPr/>
    </dgm:pt>
    <dgm:pt modelId="{81E8C967-5C54-4A2A-A609-245C11EDBBDD}" type="pres">
      <dgm:prSet presAssocID="{89A90A1E-668F-4AE4-AE8A-C7C67E8E55B1}" presName="composite2" presStyleCnt="0"/>
      <dgm:spPr/>
    </dgm:pt>
    <dgm:pt modelId="{2E7EE312-322E-46E7-A288-B9A7ED53139A}" type="pres">
      <dgm:prSet presAssocID="{89A90A1E-668F-4AE4-AE8A-C7C67E8E55B1}" presName="background2" presStyleLbl="node2" presStyleIdx="3" presStyleCnt="5"/>
      <dgm:spPr/>
    </dgm:pt>
    <dgm:pt modelId="{7E7E070B-8DEB-458E-A59D-A4D6CF1FF39D}" type="pres">
      <dgm:prSet presAssocID="{89A90A1E-668F-4AE4-AE8A-C7C67E8E55B1}" presName="text2" presStyleLbl="fgAcc2" presStyleIdx="3" presStyleCnt="5" custLinFactNeighborX="3521" custLinFactNeighborY="-33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9FFA107-21C5-49C2-A4D6-1105A1928213}" type="pres">
      <dgm:prSet presAssocID="{89A90A1E-668F-4AE4-AE8A-C7C67E8E55B1}" presName="hierChild3" presStyleCnt="0"/>
      <dgm:spPr/>
    </dgm:pt>
    <dgm:pt modelId="{5685CFB7-D3D7-4FF4-B34D-9E2DBA4335E0}" type="pres">
      <dgm:prSet presAssocID="{FFDE9B6F-65B1-463F-8E9E-C22D7A1D0763}" presName="Name10" presStyleLbl="parChTrans1D2" presStyleIdx="4" presStyleCnt="5"/>
      <dgm:spPr/>
      <dgm:t>
        <a:bodyPr/>
        <a:lstStyle/>
        <a:p>
          <a:endParaRPr lang="en-US"/>
        </a:p>
      </dgm:t>
    </dgm:pt>
    <dgm:pt modelId="{A5D10EB1-9AD2-4EE8-92CE-2599D61DBD34}" type="pres">
      <dgm:prSet presAssocID="{A126C13A-205C-4548-8904-F2F886AEF08B}" presName="hierRoot2" presStyleCnt="0"/>
      <dgm:spPr/>
    </dgm:pt>
    <dgm:pt modelId="{1D2153B1-2887-4AAE-96CD-1607EE0B30D6}" type="pres">
      <dgm:prSet presAssocID="{A126C13A-205C-4548-8904-F2F886AEF08B}" presName="composite2" presStyleCnt="0"/>
      <dgm:spPr/>
    </dgm:pt>
    <dgm:pt modelId="{015EC669-AE0C-4C79-9EE2-96B698E0EACC}" type="pres">
      <dgm:prSet presAssocID="{A126C13A-205C-4548-8904-F2F886AEF08B}" presName="background2" presStyleLbl="node2" presStyleIdx="4" presStyleCnt="5"/>
      <dgm:spPr/>
    </dgm:pt>
    <dgm:pt modelId="{8F11DE6F-9737-47BE-9148-91BF0E586CC4}" type="pres">
      <dgm:prSet presAssocID="{A126C13A-205C-4548-8904-F2F886AEF08B}" presName="text2" presStyleLbl="fgAcc2" presStyleIdx="4" presStyleCnt="5" custLinFactNeighborX="3521" custLinFactNeighborY="-33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E3561A-6EF7-4B13-AE44-E75C1A0F581B}" type="pres">
      <dgm:prSet presAssocID="{A126C13A-205C-4548-8904-F2F886AEF08B}" presName="hierChild3" presStyleCnt="0"/>
      <dgm:spPr/>
    </dgm:pt>
  </dgm:ptLst>
  <dgm:cxnLst>
    <dgm:cxn modelId="{1DEA5E6E-DF21-44DD-82D8-9E2F922982B8}" srcId="{F69C5FAF-FB62-46F6-86BA-7E1CBA7542B7}" destId="{63E9CDD0-4D42-43C7-9DBB-93C727847B51}" srcOrd="1" destOrd="0" parTransId="{0F7AA0B3-E3BC-4E23-BD02-4D647681FFE0}" sibTransId="{FB6D5DCC-F270-4454-88A5-A38F67624EF9}"/>
    <dgm:cxn modelId="{AC08B196-3387-4769-942F-58EBA60C9DAC}" type="presOf" srcId="{A126C13A-205C-4548-8904-F2F886AEF08B}" destId="{8F11DE6F-9737-47BE-9148-91BF0E586CC4}" srcOrd="0" destOrd="0" presId="urn:microsoft.com/office/officeart/2005/8/layout/hierarchy1"/>
    <dgm:cxn modelId="{8158F38D-4821-4089-A718-57E8D17C5C13}" type="presOf" srcId="{FFDE9B6F-65B1-463F-8E9E-C22D7A1D0763}" destId="{5685CFB7-D3D7-4FF4-B34D-9E2DBA4335E0}" srcOrd="0" destOrd="0" presId="urn:microsoft.com/office/officeart/2005/8/layout/hierarchy1"/>
    <dgm:cxn modelId="{79B40080-E2D3-4061-B642-6D33656FD1ED}" type="presOf" srcId="{1F3D8A5C-05B3-4AB6-8DB0-FB709FC756ED}" destId="{7E80142A-61E2-45E9-A0BC-0ABCFCC28ADE}" srcOrd="0" destOrd="0" presId="urn:microsoft.com/office/officeart/2005/8/layout/hierarchy1"/>
    <dgm:cxn modelId="{E8A810D3-958C-4D4A-9E2F-C9D4E88706BA}" srcId="{F69C5FAF-FB62-46F6-86BA-7E1CBA7542B7}" destId="{89A90A1E-668F-4AE4-AE8A-C7C67E8E55B1}" srcOrd="3" destOrd="0" parTransId="{B10F0479-97FA-4DCC-A007-6F3309AE4F13}" sibTransId="{7067CEE5-6E71-4478-B62D-33477D57901A}"/>
    <dgm:cxn modelId="{2E698E5E-09EA-478D-AE2D-242B325CBB8E}" srcId="{F69C5FAF-FB62-46F6-86BA-7E1CBA7542B7}" destId="{A126C13A-205C-4548-8904-F2F886AEF08B}" srcOrd="4" destOrd="0" parTransId="{FFDE9B6F-65B1-463F-8E9E-C22D7A1D0763}" sibTransId="{CE6ED287-5D79-4A2A-BDFD-2DC7DCBE9F76}"/>
    <dgm:cxn modelId="{23A787D8-AB1D-42A4-ACB4-D5B0A20F4F3A}" srcId="{E1D865D8-AB6E-4761-803D-014E6D77C6B1}" destId="{F69C5FAF-FB62-46F6-86BA-7E1CBA7542B7}" srcOrd="0" destOrd="0" parTransId="{E873F6C6-6C57-4504-9C1B-85035C7E5FEB}" sibTransId="{1F0E60C5-67FA-4B83-8B22-EDA994C00582}"/>
    <dgm:cxn modelId="{5061F4A2-EDA0-45F1-8DC2-812CA3F1E592}" type="presOf" srcId="{89A90A1E-668F-4AE4-AE8A-C7C67E8E55B1}" destId="{7E7E070B-8DEB-458E-A59D-A4D6CF1FF39D}" srcOrd="0" destOrd="0" presId="urn:microsoft.com/office/officeart/2005/8/layout/hierarchy1"/>
    <dgm:cxn modelId="{A6F0E3A4-DA80-4D6E-8C59-FDE3ACC283DA}" srcId="{F69C5FAF-FB62-46F6-86BA-7E1CBA7542B7}" destId="{948DF302-C55A-4788-93BC-B28375E811C5}" srcOrd="2" destOrd="0" parTransId="{7D516FED-96B4-4C34-AD20-8669E7CB8244}" sibTransId="{71EF5784-44D0-4790-B876-BF87DA6C2870}"/>
    <dgm:cxn modelId="{AF11084A-6BF8-40E8-9D0B-2B9DE9B883E5}" type="presOf" srcId="{F69C5FAF-FB62-46F6-86BA-7E1CBA7542B7}" destId="{85DC47F8-888F-4B5A-AFD4-49611A2C8D56}" srcOrd="0" destOrd="0" presId="urn:microsoft.com/office/officeart/2005/8/layout/hierarchy1"/>
    <dgm:cxn modelId="{1B834A0C-418B-409E-96AA-ABEE23C3714F}" type="presOf" srcId="{87DEADAD-7105-4AE6-B94A-31E529AF0CF5}" destId="{390D0BAA-34C9-42FA-B4B1-11041FA93575}" srcOrd="0" destOrd="0" presId="urn:microsoft.com/office/officeart/2005/8/layout/hierarchy1"/>
    <dgm:cxn modelId="{04061FEB-DD6D-4EF6-A518-0E153DDDF00C}" type="presOf" srcId="{63E9CDD0-4D42-43C7-9DBB-93C727847B51}" destId="{125557E9-4FE1-4F76-AA7C-BA523A0D6935}" srcOrd="0" destOrd="0" presId="urn:microsoft.com/office/officeart/2005/8/layout/hierarchy1"/>
    <dgm:cxn modelId="{45CB3606-2ED6-41F7-904D-FAA3D5E3BC12}" type="presOf" srcId="{B10F0479-97FA-4DCC-A007-6F3309AE4F13}" destId="{AA4DB6A1-CF22-4CC0-A6C7-27C75EFC99BD}" srcOrd="0" destOrd="0" presId="urn:microsoft.com/office/officeart/2005/8/layout/hierarchy1"/>
    <dgm:cxn modelId="{119E48B7-0360-443B-9EB0-11A300A3AE57}" srcId="{F69C5FAF-FB62-46F6-86BA-7E1CBA7542B7}" destId="{1F3D8A5C-05B3-4AB6-8DB0-FB709FC756ED}" srcOrd="0" destOrd="0" parTransId="{87DEADAD-7105-4AE6-B94A-31E529AF0CF5}" sibTransId="{8EEB724A-020B-46DF-8447-4461987ABAB2}"/>
    <dgm:cxn modelId="{241F86D3-10D6-45D5-AA45-A467EB5B67C7}" type="presOf" srcId="{948DF302-C55A-4788-93BC-B28375E811C5}" destId="{261E28A6-FD1D-483A-9187-2BFB2560843D}" srcOrd="0" destOrd="0" presId="urn:microsoft.com/office/officeart/2005/8/layout/hierarchy1"/>
    <dgm:cxn modelId="{E673B028-BF67-46E1-9855-AD6F3DFE451E}" type="presOf" srcId="{E1D865D8-AB6E-4761-803D-014E6D77C6B1}" destId="{E9FA73E3-58FC-4385-9DAF-998F632E159D}" srcOrd="0" destOrd="0" presId="urn:microsoft.com/office/officeart/2005/8/layout/hierarchy1"/>
    <dgm:cxn modelId="{268D85F2-AAA4-42EA-A236-3A4456F6CD01}" type="presOf" srcId="{0F7AA0B3-E3BC-4E23-BD02-4D647681FFE0}" destId="{6415383F-FFC2-4295-A5E0-DAA49D350D51}" srcOrd="0" destOrd="0" presId="urn:microsoft.com/office/officeart/2005/8/layout/hierarchy1"/>
    <dgm:cxn modelId="{4BEE73D6-A9CB-4B1E-887E-C699C331F208}" type="presOf" srcId="{7D516FED-96B4-4C34-AD20-8669E7CB8244}" destId="{3F4A3FE9-0F93-4FD6-83A7-CD7D736D9E10}" srcOrd="0" destOrd="0" presId="urn:microsoft.com/office/officeart/2005/8/layout/hierarchy1"/>
    <dgm:cxn modelId="{4ECB8E22-1402-400D-89AC-ECE2F129A209}" type="presParOf" srcId="{E9FA73E3-58FC-4385-9DAF-998F632E159D}" destId="{9713692C-8946-4E89-9296-BF396851D39D}" srcOrd="0" destOrd="0" presId="urn:microsoft.com/office/officeart/2005/8/layout/hierarchy1"/>
    <dgm:cxn modelId="{A3CFE79A-BB12-4582-8429-5A63B636721B}" type="presParOf" srcId="{9713692C-8946-4E89-9296-BF396851D39D}" destId="{CBDE720F-33CA-4164-86E5-E0C76CFE2625}" srcOrd="0" destOrd="0" presId="urn:microsoft.com/office/officeart/2005/8/layout/hierarchy1"/>
    <dgm:cxn modelId="{09266402-4A5C-4D5D-82BA-A29FA990B80B}" type="presParOf" srcId="{CBDE720F-33CA-4164-86E5-E0C76CFE2625}" destId="{4FC0124F-FD88-4A36-B670-3496A1EAEF5F}" srcOrd="0" destOrd="0" presId="urn:microsoft.com/office/officeart/2005/8/layout/hierarchy1"/>
    <dgm:cxn modelId="{E3F6BC1A-7D42-43D6-AE51-445C3D350FE0}" type="presParOf" srcId="{CBDE720F-33CA-4164-86E5-E0C76CFE2625}" destId="{85DC47F8-888F-4B5A-AFD4-49611A2C8D56}" srcOrd="1" destOrd="0" presId="urn:microsoft.com/office/officeart/2005/8/layout/hierarchy1"/>
    <dgm:cxn modelId="{163ABEAE-D3C9-4F99-A682-5BCC0AB9ECFD}" type="presParOf" srcId="{9713692C-8946-4E89-9296-BF396851D39D}" destId="{15408555-4F67-4308-84D7-C88BC3A44057}" srcOrd="1" destOrd="0" presId="urn:microsoft.com/office/officeart/2005/8/layout/hierarchy1"/>
    <dgm:cxn modelId="{DD06B6DA-8338-48A0-B668-AF3E605289BC}" type="presParOf" srcId="{15408555-4F67-4308-84D7-C88BC3A44057}" destId="{390D0BAA-34C9-42FA-B4B1-11041FA93575}" srcOrd="0" destOrd="0" presId="urn:microsoft.com/office/officeart/2005/8/layout/hierarchy1"/>
    <dgm:cxn modelId="{DC64FEEA-20EE-4D06-AA5A-4C571A0AF0EB}" type="presParOf" srcId="{15408555-4F67-4308-84D7-C88BC3A44057}" destId="{BA966D49-6CD5-42EC-8259-E534FB2FE646}" srcOrd="1" destOrd="0" presId="urn:microsoft.com/office/officeart/2005/8/layout/hierarchy1"/>
    <dgm:cxn modelId="{E8403263-D555-4282-8789-53C54D86CFEB}" type="presParOf" srcId="{BA966D49-6CD5-42EC-8259-E534FB2FE646}" destId="{F31DB790-5179-4AB5-B44A-76B799D7544E}" srcOrd="0" destOrd="0" presId="urn:microsoft.com/office/officeart/2005/8/layout/hierarchy1"/>
    <dgm:cxn modelId="{0B3AD9F4-E305-416E-8FC6-797E320F0AED}" type="presParOf" srcId="{F31DB790-5179-4AB5-B44A-76B799D7544E}" destId="{7278079E-44A7-4E80-BE6E-C7909BDB9A0E}" srcOrd="0" destOrd="0" presId="urn:microsoft.com/office/officeart/2005/8/layout/hierarchy1"/>
    <dgm:cxn modelId="{FFBC405E-D2B6-451B-B134-BB24518FFE6E}" type="presParOf" srcId="{F31DB790-5179-4AB5-B44A-76B799D7544E}" destId="{7E80142A-61E2-45E9-A0BC-0ABCFCC28ADE}" srcOrd="1" destOrd="0" presId="urn:microsoft.com/office/officeart/2005/8/layout/hierarchy1"/>
    <dgm:cxn modelId="{61D91C13-8D3F-4F69-BB87-313643405411}" type="presParOf" srcId="{BA966D49-6CD5-42EC-8259-E534FB2FE646}" destId="{B64633A2-5F92-4438-A8D5-317B3AD16669}" srcOrd="1" destOrd="0" presId="urn:microsoft.com/office/officeart/2005/8/layout/hierarchy1"/>
    <dgm:cxn modelId="{766E1306-818D-4CF6-AD01-20D55510337A}" type="presParOf" srcId="{15408555-4F67-4308-84D7-C88BC3A44057}" destId="{6415383F-FFC2-4295-A5E0-DAA49D350D51}" srcOrd="2" destOrd="0" presId="urn:microsoft.com/office/officeart/2005/8/layout/hierarchy1"/>
    <dgm:cxn modelId="{2F4BB31C-A085-452A-BBC4-1A9F6A5589C1}" type="presParOf" srcId="{15408555-4F67-4308-84D7-C88BC3A44057}" destId="{9F064A55-260C-4FCC-9A95-457E58F26FE5}" srcOrd="3" destOrd="0" presId="urn:microsoft.com/office/officeart/2005/8/layout/hierarchy1"/>
    <dgm:cxn modelId="{B474AAF5-05E9-4D08-82F3-CAA6E16BD514}" type="presParOf" srcId="{9F064A55-260C-4FCC-9A95-457E58F26FE5}" destId="{48E13B94-3755-4537-9CAC-6F203EFEE7CC}" srcOrd="0" destOrd="0" presId="urn:microsoft.com/office/officeart/2005/8/layout/hierarchy1"/>
    <dgm:cxn modelId="{660F6A35-5DAC-44CB-90EF-6705734F16B1}" type="presParOf" srcId="{48E13B94-3755-4537-9CAC-6F203EFEE7CC}" destId="{CF062D94-D382-42F1-9BCC-6D39E76E2A37}" srcOrd="0" destOrd="0" presId="urn:microsoft.com/office/officeart/2005/8/layout/hierarchy1"/>
    <dgm:cxn modelId="{E83BDD0E-0012-4DBE-B272-6D1C4553F197}" type="presParOf" srcId="{48E13B94-3755-4537-9CAC-6F203EFEE7CC}" destId="{125557E9-4FE1-4F76-AA7C-BA523A0D6935}" srcOrd="1" destOrd="0" presId="urn:microsoft.com/office/officeart/2005/8/layout/hierarchy1"/>
    <dgm:cxn modelId="{04A103AF-0C27-4550-A006-E1C3874E63B4}" type="presParOf" srcId="{9F064A55-260C-4FCC-9A95-457E58F26FE5}" destId="{62001EA6-ADED-49DD-B28B-3462E150008E}" srcOrd="1" destOrd="0" presId="urn:microsoft.com/office/officeart/2005/8/layout/hierarchy1"/>
    <dgm:cxn modelId="{53939EBE-78A3-4084-83B0-9D8F84F97B83}" type="presParOf" srcId="{15408555-4F67-4308-84D7-C88BC3A44057}" destId="{3F4A3FE9-0F93-4FD6-83A7-CD7D736D9E10}" srcOrd="4" destOrd="0" presId="urn:microsoft.com/office/officeart/2005/8/layout/hierarchy1"/>
    <dgm:cxn modelId="{1748C086-26A4-4E31-907B-3BC94052B995}" type="presParOf" srcId="{15408555-4F67-4308-84D7-C88BC3A44057}" destId="{D7E4A560-C79B-4C94-B566-83CC2C5E0DE8}" srcOrd="5" destOrd="0" presId="urn:microsoft.com/office/officeart/2005/8/layout/hierarchy1"/>
    <dgm:cxn modelId="{F45E54B2-5332-424C-8E78-61FF776BC11B}" type="presParOf" srcId="{D7E4A560-C79B-4C94-B566-83CC2C5E0DE8}" destId="{E3FCE542-3670-4C8E-9CFD-15F367ED35C4}" srcOrd="0" destOrd="0" presId="urn:microsoft.com/office/officeart/2005/8/layout/hierarchy1"/>
    <dgm:cxn modelId="{6A4D9A06-945A-41E1-9313-875AB9832BA4}" type="presParOf" srcId="{E3FCE542-3670-4C8E-9CFD-15F367ED35C4}" destId="{D5AC044D-E9B3-4FFF-A495-2B923D3EE614}" srcOrd="0" destOrd="0" presId="urn:microsoft.com/office/officeart/2005/8/layout/hierarchy1"/>
    <dgm:cxn modelId="{65572A61-8290-41F9-A021-B1BD4649FF24}" type="presParOf" srcId="{E3FCE542-3670-4C8E-9CFD-15F367ED35C4}" destId="{261E28A6-FD1D-483A-9187-2BFB2560843D}" srcOrd="1" destOrd="0" presId="urn:microsoft.com/office/officeart/2005/8/layout/hierarchy1"/>
    <dgm:cxn modelId="{342C0CF2-29F3-4DC3-8FF9-F2661B587C47}" type="presParOf" srcId="{D7E4A560-C79B-4C94-B566-83CC2C5E0DE8}" destId="{607D46F0-84B3-4FD1-AC0C-9EDF770867FC}" srcOrd="1" destOrd="0" presId="urn:microsoft.com/office/officeart/2005/8/layout/hierarchy1"/>
    <dgm:cxn modelId="{AE911BC8-9AB0-4A4B-9222-DE1578D65BE9}" type="presParOf" srcId="{15408555-4F67-4308-84D7-C88BC3A44057}" destId="{AA4DB6A1-CF22-4CC0-A6C7-27C75EFC99BD}" srcOrd="6" destOrd="0" presId="urn:microsoft.com/office/officeart/2005/8/layout/hierarchy1"/>
    <dgm:cxn modelId="{A7CD0C52-76F9-471D-9BCE-CE3ABC58423B}" type="presParOf" srcId="{15408555-4F67-4308-84D7-C88BC3A44057}" destId="{3FF95872-4A2C-47CA-9197-652500F55675}" srcOrd="7" destOrd="0" presId="urn:microsoft.com/office/officeart/2005/8/layout/hierarchy1"/>
    <dgm:cxn modelId="{0B35C557-02B6-4930-941A-21B695AA3325}" type="presParOf" srcId="{3FF95872-4A2C-47CA-9197-652500F55675}" destId="{81E8C967-5C54-4A2A-A609-245C11EDBBDD}" srcOrd="0" destOrd="0" presId="urn:microsoft.com/office/officeart/2005/8/layout/hierarchy1"/>
    <dgm:cxn modelId="{FD26BDCF-1C55-4927-B2FE-FE8D27DDCA0D}" type="presParOf" srcId="{81E8C967-5C54-4A2A-A609-245C11EDBBDD}" destId="{2E7EE312-322E-46E7-A288-B9A7ED53139A}" srcOrd="0" destOrd="0" presId="urn:microsoft.com/office/officeart/2005/8/layout/hierarchy1"/>
    <dgm:cxn modelId="{A29FEF6D-869D-4F13-8FEF-66737668F873}" type="presParOf" srcId="{81E8C967-5C54-4A2A-A609-245C11EDBBDD}" destId="{7E7E070B-8DEB-458E-A59D-A4D6CF1FF39D}" srcOrd="1" destOrd="0" presId="urn:microsoft.com/office/officeart/2005/8/layout/hierarchy1"/>
    <dgm:cxn modelId="{C00C65A2-6BF6-4C79-9EF2-B9D1584DA3CE}" type="presParOf" srcId="{3FF95872-4A2C-47CA-9197-652500F55675}" destId="{79FFA107-21C5-49C2-A4D6-1105A1928213}" srcOrd="1" destOrd="0" presId="urn:microsoft.com/office/officeart/2005/8/layout/hierarchy1"/>
    <dgm:cxn modelId="{5C91FC09-DC41-45F7-9B6C-8636E40DECEC}" type="presParOf" srcId="{15408555-4F67-4308-84D7-C88BC3A44057}" destId="{5685CFB7-D3D7-4FF4-B34D-9E2DBA4335E0}" srcOrd="8" destOrd="0" presId="urn:microsoft.com/office/officeart/2005/8/layout/hierarchy1"/>
    <dgm:cxn modelId="{8F567A50-DC6F-442A-86CE-06370ED0A68D}" type="presParOf" srcId="{15408555-4F67-4308-84D7-C88BC3A44057}" destId="{A5D10EB1-9AD2-4EE8-92CE-2599D61DBD34}" srcOrd="9" destOrd="0" presId="urn:microsoft.com/office/officeart/2005/8/layout/hierarchy1"/>
    <dgm:cxn modelId="{68038876-A12D-4572-ACDB-06A5A576589E}" type="presParOf" srcId="{A5D10EB1-9AD2-4EE8-92CE-2599D61DBD34}" destId="{1D2153B1-2887-4AAE-96CD-1607EE0B30D6}" srcOrd="0" destOrd="0" presId="urn:microsoft.com/office/officeart/2005/8/layout/hierarchy1"/>
    <dgm:cxn modelId="{7C915339-9699-4D0E-ACC3-6522FA8AFC21}" type="presParOf" srcId="{1D2153B1-2887-4AAE-96CD-1607EE0B30D6}" destId="{015EC669-AE0C-4C79-9EE2-96B698E0EACC}" srcOrd="0" destOrd="0" presId="urn:microsoft.com/office/officeart/2005/8/layout/hierarchy1"/>
    <dgm:cxn modelId="{0258F1C7-A9B0-4449-B6A1-1B2C73E1AEF5}" type="presParOf" srcId="{1D2153B1-2887-4AAE-96CD-1607EE0B30D6}" destId="{8F11DE6F-9737-47BE-9148-91BF0E586CC4}" srcOrd="1" destOrd="0" presId="urn:microsoft.com/office/officeart/2005/8/layout/hierarchy1"/>
    <dgm:cxn modelId="{523C65A2-BDD4-4BD5-BDCC-14344F7FFDC8}" type="presParOf" srcId="{A5D10EB1-9AD2-4EE8-92CE-2599D61DBD34}" destId="{4FE3561A-6EF7-4B13-AE44-E75C1A0F581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85CFB7-D3D7-4FF4-B34D-9E2DBA4335E0}">
      <dsp:nvSpPr>
        <dsp:cNvPr id="0" name=""/>
        <dsp:cNvSpPr/>
      </dsp:nvSpPr>
      <dsp:spPr>
        <a:xfrm>
          <a:off x="761675" y="1697624"/>
          <a:ext cx="3457885" cy="819761"/>
        </a:xfrm>
        <a:custGeom>
          <a:avLst/>
          <a:gdLst/>
          <a:ahLst/>
          <a:cxnLst/>
          <a:rect l="0" t="0" r="0" b="0"/>
          <a:pathLst>
            <a:path>
              <a:moveTo>
                <a:pt x="3457885" y="0"/>
              </a:moveTo>
              <a:lnTo>
                <a:pt x="3457885" y="688427"/>
              </a:lnTo>
              <a:lnTo>
                <a:pt x="0" y="688427"/>
              </a:lnTo>
              <a:lnTo>
                <a:pt x="0" y="81976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4DB6A1-CF22-4CC0-A6C7-27C75EFC99BD}">
      <dsp:nvSpPr>
        <dsp:cNvPr id="0" name=""/>
        <dsp:cNvSpPr/>
      </dsp:nvSpPr>
      <dsp:spPr>
        <a:xfrm>
          <a:off x="2494417" y="1697624"/>
          <a:ext cx="1725143" cy="819761"/>
        </a:xfrm>
        <a:custGeom>
          <a:avLst/>
          <a:gdLst/>
          <a:ahLst/>
          <a:cxnLst/>
          <a:rect l="0" t="0" r="0" b="0"/>
          <a:pathLst>
            <a:path>
              <a:moveTo>
                <a:pt x="1725143" y="0"/>
              </a:moveTo>
              <a:lnTo>
                <a:pt x="1725143" y="688427"/>
              </a:lnTo>
              <a:lnTo>
                <a:pt x="0" y="688427"/>
              </a:lnTo>
              <a:lnTo>
                <a:pt x="0" y="81976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4A3FE9-0F93-4FD6-83A7-CD7D736D9E10}">
      <dsp:nvSpPr>
        <dsp:cNvPr id="0" name=""/>
        <dsp:cNvSpPr/>
      </dsp:nvSpPr>
      <dsp:spPr>
        <a:xfrm>
          <a:off x="4173840" y="1697624"/>
          <a:ext cx="91440" cy="819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88427"/>
              </a:lnTo>
              <a:lnTo>
                <a:pt x="53318" y="688427"/>
              </a:lnTo>
              <a:lnTo>
                <a:pt x="53318" y="81976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15383F-FFC2-4295-A5E0-DAA49D350D51}">
      <dsp:nvSpPr>
        <dsp:cNvPr id="0" name=""/>
        <dsp:cNvSpPr/>
      </dsp:nvSpPr>
      <dsp:spPr>
        <a:xfrm>
          <a:off x="4219560" y="1697624"/>
          <a:ext cx="1740340" cy="819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8427"/>
              </a:lnTo>
              <a:lnTo>
                <a:pt x="1740340" y="688427"/>
              </a:lnTo>
              <a:lnTo>
                <a:pt x="1740340" y="81976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0D0BAA-34C9-42FA-B4B1-11041FA93575}">
      <dsp:nvSpPr>
        <dsp:cNvPr id="0" name=""/>
        <dsp:cNvSpPr/>
      </dsp:nvSpPr>
      <dsp:spPr>
        <a:xfrm>
          <a:off x="4219560" y="1697624"/>
          <a:ext cx="3426075" cy="819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2593"/>
              </a:lnTo>
              <a:lnTo>
                <a:pt x="1715035" y="482593"/>
              </a:lnTo>
              <a:lnTo>
                <a:pt x="1715035" y="612585"/>
              </a:lnTo>
            </a:path>
          </a:pathLst>
        </a:custGeom>
        <a:noFill/>
        <a:ln w="15875" cap="flat" cmpd="sng" algn="ctr">
          <a:solidFill>
            <a:srgbClr val="05E0DB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C0124F-FD88-4A36-B670-3496A1EAEF5F}">
      <dsp:nvSpPr>
        <dsp:cNvPr id="0" name=""/>
        <dsp:cNvSpPr/>
      </dsp:nvSpPr>
      <dsp:spPr>
        <a:xfrm>
          <a:off x="2863709" y="584327"/>
          <a:ext cx="2711701" cy="1113297"/>
        </a:xfrm>
        <a:prstGeom prst="roundRect">
          <a:avLst>
            <a:gd name="adj" fmla="val 10000"/>
          </a:avLst>
        </a:prstGeom>
        <a:solidFill>
          <a:srgbClr val="5BD078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5DC47F8-888F-4B5A-AFD4-49611A2C8D56}">
      <dsp:nvSpPr>
        <dsp:cNvPr id="0" name=""/>
        <dsp:cNvSpPr/>
      </dsp:nvSpPr>
      <dsp:spPr>
        <a:xfrm>
          <a:off x="3021231" y="733973"/>
          <a:ext cx="2711701" cy="1113297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5BD078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/>
              <a:ea typeface="+mn-ea"/>
              <a:cs typeface="Arial"/>
            </a:rPr>
            <a:t>مقاييس التشتت</a:t>
          </a:r>
          <a:endParaRPr lang="ar-SA" sz="2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ndara"/>
            <a:ea typeface="+mn-ea"/>
            <a:cs typeface="Arial"/>
          </a:endParaRPr>
        </a:p>
      </dsp:txBody>
      <dsp:txXfrm>
        <a:off x="3053838" y="766580"/>
        <a:ext cx="2646487" cy="1048083"/>
      </dsp:txXfrm>
    </dsp:sp>
    <dsp:sp modelId="{7278079E-44A7-4E80-BE6E-C7909BDB9A0E}">
      <dsp:nvSpPr>
        <dsp:cNvPr id="0" name=""/>
        <dsp:cNvSpPr/>
      </dsp:nvSpPr>
      <dsp:spPr>
        <a:xfrm>
          <a:off x="6936786" y="2517386"/>
          <a:ext cx="1417698" cy="9002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E80142A-61E2-45E9-A0BC-0ABCFCC28ADE}">
      <dsp:nvSpPr>
        <dsp:cNvPr id="0" name=""/>
        <dsp:cNvSpPr/>
      </dsp:nvSpPr>
      <dsp:spPr>
        <a:xfrm>
          <a:off x="7094308" y="2667032"/>
          <a:ext cx="1417698" cy="900238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flat" cmpd="sng" algn="ctr">
          <a:solidFill>
            <a:srgbClr val="05E0DB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solidFill>
                <a:srgbClr val="C00000"/>
              </a:solidFill>
              <a:latin typeface="Candara"/>
              <a:ea typeface="+mn-ea"/>
              <a:cs typeface="Arial"/>
            </a:rPr>
            <a:t>المدى</a:t>
          </a:r>
          <a:endParaRPr lang="ar-SA" sz="2400" b="1" kern="1200" dirty="0">
            <a:solidFill>
              <a:srgbClr val="C00000"/>
            </a:solidFill>
            <a:latin typeface="Candara"/>
            <a:ea typeface="+mn-ea"/>
            <a:cs typeface="Arial"/>
          </a:endParaRPr>
        </a:p>
      </dsp:txBody>
      <dsp:txXfrm>
        <a:off x="7120675" y="2693399"/>
        <a:ext cx="1364964" cy="847504"/>
      </dsp:txXfrm>
    </dsp:sp>
    <dsp:sp modelId="{CF062D94-D382-42F1-9BCC-6D39E76E2A37}">
      <dsp:nvSpPr>
        <dsp:cNvPr id="0" name=""/>
        <dsp:cNvSpPr/>
      </dsp:nvSpPr>
      <dsp:spPr>
        <a:xfrm>
          <a:off x="5251052" y="2517386"/>
          <a:ext cx="1417698" cy="9002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25557E9-4FE1-4F76-AA7C-BA523A0D6935}">
      <dsp:nvSpPr>
        <dsp:cNvPr id="0" name=""/>
        <dsp:cNvSpPr/>
      </dsp:nvSpPr>
      <dsp:spPr>
        <a:xfrm>
          <a:off x="5408574" y="2667032"/>
          <a:ext cx="1417698" cy="9002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b="0" kern="1200" dirty="0" smtClean="0">
              <a:solidFill>
                <a:srgbClr val="FF0000"/>
              </a:solidFill>
            </a:rPr>
            <a:t>الانحراف عن المتوسط</a:t>
          </a:r>
          <a:endParaRPr lang="en-US" sz="2300" b="0" kern="1200" dirty="0">
            <a:solidFill>
              <a:srgbClr val="FF0000"/>
            </a:solidFill>
          </a:endParaRPr>
        </a:p>
      </dsp:txBody>
      <dsp:txXfrm>
        <a:off x="5434941" y="2693399"/>
        <a:ext cx="1364964" cy="847504"/>
      </dsp:txXfrm>
    </dsp:sp>
    <dsp:sp modelId="{D5AC044D-E9B3-4FFF-A495-2B923D3EE614}">
      <dsp:nvSpPr>
        <dsp:cNvPr id="0" name=""/>
        <dsp:cNvSpPr/>
      </dsp:nvSpPr>
      <dsp:spPr>
        <a:xfrm>
          <a:off x="3518310" y="2517386"/>
          <a:ext cx="1417698" cy="9002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1E28A6-FD1D-483A-9187-2BFB2560843D}">
      <dsp:nvSpPr>
        <dsp:cNvPr id="0" name=""/>
        <dsp:cNvSpPr/>
      </dsp:nvSpPr>
      <dsp:spPr>
        <a:xfrm>
          <a:off x="3675832" y="2667032"/>
          <a:ext cx="1417698" cy="9002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b="1" kern="1200" dirty="0" smtClean="0">
              <a:solidFill>
                <a:srgbClr val="0070C0"/>
              </a:solidFill>
            </a:rPr>
            <a:t>التباين</a:t>
          </a:r>
          <a:endParaRPr lang="en-US" sz="2300" b="1" kern="1200" dirty="0">
            <a:solidFill>
              <a:srgbClr val="0070C0"/>
            </a:solidFill>
          </a:endParaRPr>
        </a:p>
      </dsp:txBody>
      <dsp:txXfrm>
        <a:off x="3702199" y="2693399"/>
        <a:ext cx="1364964" cy="847504"/>
      </dsp:txXfrm>
    </dsp:sp>
    <dsp:sp modelId="{2E7EE312-322E-46E7-A288-B9A7ED53139A}">
      <dsp:nvSpPr>
        <dsp:cNvPr id="0" name=""/>
        <dsp:cNvSpPr/>
      </dsp:nvSpPr>
      <dsp:spPr>
        <a:xfrm>
          <a:off x="1785568" y="2517386"/>
          <a:ext cx="1417698" cy="9002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E7E070B-8DEB-458E-A59D-A4D6CF1FF39D}">
      <dsp:nvSpPr>
        <dsp:cNvPr id="0" name=""/>
        <dsp:cNvSpPr/>
      </dsp:nvSpPr>
      <dsp:spPr>
        <a:xfrm>
          <a:off x="1943090" y="2667032"/>
          <a:ext cx="1417698" cy="9002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b="1" kern="1200" dirty="0" smtClean="0">
              <a:solidFill>
                <a:srgbClr val="002060"/>
              </a:solidFill>
            </a:rPr>
            <a:t>الانحراف المعياري</a:t>
          </a:r>
          <a:endParaRPr lang="en-US" sz="2300" b="1" kern="1200" dirty="0">
            <a:solidFill>
              <a:srgbClr val="002060"/>
            </a:solidFill>
          </a:endParaRPr>
        </a:p>
      </dsp:txBody>
      <dsp:txXfrm>
        <a:off x="1969457" y="2693399"/>
        <a:ext cx="1364964" cy="847504"/>
      </dsp:txXfrm>
    </dsp:sp>
    <dsp:sp modelId="{015EC669-AE0C-4C79-9EE2-96B698E0EACC}">
      <dsp:nvSpPr>
        <dsp:cNvPr id="0" name=""/>
        <dsp:cNvSpPr/>
      </dsp:nvSpPr>
      <dsp:spPr>
        <a:xfrm>
          <a:off x="52826" y="2517386"/>
          <a:ext cx="1417698" cy="9002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11DE6F-9737-47BE-9148-91BF0E586CC4}">
      <dsp:nvSpPr>
        <dsp:cNvPr id="0" name=""/>
        <dsp:cNvSpPr/>
      </dsp:nvSpPr>
      <dsp:spPr>
        <a:xfrm>
          <a:off x="210348" y="2667032"/>
          <a:ext cx="1417698" cy="9002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300" b="1" kern="1200" dirty="0" smtClean="0">
              <a:solidFill>
                <a:srgbClr val="7030A0"/>
              </a:solidFill>
            </a:rPr>
            <a:t>معامل الاختلاف</a:t>
          </a:r>
          <a:endParaRPr lang="en-US" sz="2300" b="1" kern="1200" dirty="0">
            <a:solidFill>
              <a:srgbClr val="7030A0"/>
            </a:solidFill>
          </a:endParaRPr>
        </a:p>
      </dsp:txBody>
      <dsp:txXfrm>
        <a:off x="236715" y="2693399"/>
        <a:ext cx="1364964" cy="8475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74F40-F2AB-450F-9BB4-191501297445}" type="datetimeFigureOut">
              <a:rPr lang="en-US" smtClean="0"/>
              <a:t>10/26/2017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2A364-E603-436A-B26E-29B97B241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557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B2DDE5-C5EB-44E9-83E7-CAB6A010CE9E}" type="slidenum">
              <a:rPr kumimoji="0" lang="ar-S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ar-S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09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7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8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11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2DDE5-C5EB-44E9-83E7-CAB6A010CE9E}" type="slidenum">
              <a:rPr lang="ar-SA" smtClean="0">
                <a:solidFill>
                  <a:prstClr val="black"/>
                </a:solidFill>
              </a:rPr>
              <a:pPr/>
              <a:t>16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27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B2DDE5-C5EB-44E9-83E7-CAB6A010CE9E}" type="slidenum">
              <a:rPr kumimoji="0" lang="ar-S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ar-S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812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06/02/1439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توصيف المقررات\Images\1287110229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348880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45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533400"/>
          </a:xfrm>
        </p:spPr>
        <p:txBody>
          <a:bodyPr>
            <a:normAutofit fontScale="90000"/>
          </a:bodyPr>
          <a:lstStyle/>
          <a:p>
            <a:pPr algn="r" rtl="1"/>
            <a:r>
              <a:rPr lang="ar-SA" b="1" dirty="0" smtClean="0">
                <a:solidFill>
                  <a:srgbClr val="C00000"/>
                </a:solidFill>
              </a:rPr>
              <a:t>مزايا المدى وعيوبه: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791200"/>
          </a:xfrm>
        </p:spPr>
        <p:txBody>
          <a:bodyPr>
            <a:normAutofit fontScale="92500"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المدى = الحد الاعلى لأكبر الفئات – الحد الأدنى لأصغر الفئات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>
                <a:solidFill>
                  <a:srgbClr val="00B050"/>
                </a:solidFill>
              </a:rPr>
              <a:t>مزايا المدى: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1. سهولة حسابه عدديا.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2. يعطى فكرة سريعة عن تشتت البيانات.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3. يكثر استخدامه في تحليل حالات الطقس، و المناخ الجوي، مثل درجات الحرارة، والرطوبة، والضغط الجوي.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>
                <a:solidFill>
                  <a:srgbClr val="00B050"/>
                </a:solidFill>
              </a:rPr>
              <a:t>عيوب المدى: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1. يتأثر بالقيم المتطرفة أو الشاذة.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2- يعتمد في حسابه على قيمتين فقط.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3- لا يمكن حسابه من الجداول التكرارية المفتوحة من أحد الطرفين أو من كليهما.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72227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55225" y="108461478"/>
              <a:ext cx="6364372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ts val="587"/>
                </a:spcAft>
              </a:pPr>
              <a:r>
                <a:rPr lang="ar-SA" sz="20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حساب المدى في حالة البيانات المبوبة</a:t>
              </a:r>
              <a:endParaRPr lang="ar-SA" sz="2000" dirty="0">
                <a:solidFill>
                  <a:srgbClr val="000000"/>
                </a:solidFill>
                <a:latin typeface="Franklin Gothic Book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مقاييس التشتت أو الانتشار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38370" y="1592447"/>
            <a:ext cx="8508104" cy="5142856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ar-SA" b="1" dirty="0">
                <a:solidFill>
                  <a:srgbClr val="00B0F0"/>
                </a:solidFill>
                <a:latin typeface="Simplified Arabic" pitchFamily="18" charset="-78"/>
                <a:cs typeface="Simplified Arabic" pitchFamily="18" charset="-78"/>
              </a:rPr>
              <a:t>المدى في حالة البيانات المبوبة = نهاية الفئة الأخيرة – </a:t>
            </a:r>
            <a:r>
              <a:rPr lang="ar-SA" b="1" dirty="0" smtClean="0">
                <a:solidFill>
                  <a:srgbClr val="00B0F0"/>
                </a:solidFill>
                <a:latin typeface="Simplified Arabic" pitchFamily="18" charset="-78"/>
                <a:cs typeface="Simplified Arabic" pitchFamily="18" charset="-78"/>
              </a:rPr>
              <a:t>نهاية </a:t>
            </a:r>
            <a:r>
              <a:rPr lang="ar-SA" b="1" dirty="0">
                <a:solidFill>
                  <a:srgbClr val="00B0F0"/>
                </a:solidFill>
                <a:latin typeface="Simplified Arabic" pitchFamily="18" charset="-78"/>
                <a:cs typeface="Simplified Arabic" pitchFamily="18" charset="-78"/>
              </a:rPr>
              <a:t>الفئة </a:t>
            </a:r>
            <a:r>
              <a:rPr lang="ar-SA" b="1" dirty="0" smtClean="0">
                <a:solidFill>
                  <a:srgbClr val="00B0F0"/>
                </a:solidFill>
                <a:latin typeface="Simplified Arabic" pitchFamily="18" charset="-78"/>
                <a:cs typeface="Simplified Arabic" pitchFamily="18" charset="-78"/>
              </a:rPr>
              <a:t>الأول</a:t>
            </a:r>
            <a:r>
              <a:rPr lang="ar-EG" b="1" dirty="0" smtClean="0">
                <a:solidFill>
                  <a:srgbClr val="00B0F0"/>
                </a:solidFill>
                <a:latin typeface="Simplified Arabic" pitchFamily="18" charset="-78"/>
                <a:cs typeface="Simplified Arabic" pitchFamily="18" charset="-78"/>
              </a:rPr>
              <a:t>ى</a:t>
            </a:r>
            <a:endParaRPr lang="ar-EG" b="1" dirty="0">
              <a:solidFill>
                <a:srgbClr val="00B0F0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endParaRPr lang="ar-SA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لحساب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المدي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ل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لبيانات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التالية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التي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تمثل </a:t>
            </a:r>
            <a:r>
              <a:rPr lang="ar-SA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توزيع 100 عامل حسب فئات الأجر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اليومي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.</a:t>
            </a:r>
          </a:p>
          <a:p>
            <a:pPr algn="just"/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</a:p>
          <a:p>
            <a:pPr algn="just"/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SA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الحل: المدى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= نهاية الفئة الأخيرة–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نهاية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الفئة الأولى = 100- 50 =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50</a:t>
            </a:r>
          </a:p>
          <a:p>
            <a:pPr algn="just"/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أحسب المدى للتوزيع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التكراري الآتي:</a:t>
            </a:r>
          </a:p>
          <a:p>
            <a:pPr marL="342900" indent="-342900" algn="just">
              <a:buFont typeface="Wingdings" pitchFamily="2" charset="2"/>
              <a:buChar char="q"/>
            </a:pPr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الحل: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المدى =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نهاية الفئة الأخيرة– </a:t>
            </a:r>
            <a:r>
              <a:rPr lang="ar-SA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نهاية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الفئة الأولى =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50- 5 </a:t>
            </a:r>
            <a:r>
              <a:rPr lang="ar-EG" b="1" dirty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= </a:t>
            </a:r>
            <a:r>
              <a:rPr lang="ar-EG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45</a:t>
            </a:r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buFont typeface="Wingdings" pitchFamily="2" charset="2"/>
              <a:buChar char="q"/>
            </a:pPr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701840"/>
            <a:ext cx="655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755304"/>
              </p:ext>
            </p:extLst>
          </p:nvPr>
        </p:nvGraphicFramePr>
        <p:xfrm>
          <a:off x="1067322" y="4954233"/>
          <a:ext cx="6553200" cy="762000"/>
        </p:xfrm>
        <a:graphic>
          <a:graphicData uri="http://schemas.openxmlformats.org/drawingml/2006/table">
            <a:tbl>
              <a:tblPr rtl="1" firstRow="1" firstCol="1" lastRow="1" lastCol="1" bandRow="1" bandCol="1"/>
              <a:tblGrid>
                <a:gridCol w="6518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85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5516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6372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فئات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-10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-15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-20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-25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-30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-35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-40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 smtClean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45- 50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تكرار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6</a:t>
                      </a:r>
                      <a:endParaRPr lang="en-US" sz="1400" b="1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3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11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27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37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15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2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EG" sz="1400" b="1" dirty="0">
                          <a:effectLst/>
                          <a:latin typeface="Times New Roman"/>
                          <a:ea typeface="Times New Roman"/>
                          <a:cs typeface="Simplified Arabic"/>
                        </a:rPr>
                        <a:t>1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  <a:cs typeface="Simplified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23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1143000"/>
          </a:xfrm>
        </p:spPr>
        <p:txBody>
          <a:bodyPr>
            <a:normAutofit/>
          </a:bodyPr>
          <a:lstStyle/>
          <a:p>
            <a:pPr algn="ctr" rtl="1"/>
            <a:r>
              <a:rPr lang="ar-SA" sz="2800" b="1" dirty="0" smtClean="0">
                <a:solidFill>
                  <a:srgbClr val="FF0000"/>
                </a:solidFill>
              </a:rPr>
              <a:t>ثانياً: الانحراف عن المتوسط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066800"/>
            <a:ext cx="8915400" cy="5715000"/>
          </a:xfrm>
        </p:spPr>
        <p:txBody>
          <a:bodyPr>
            <a:normAutofit lnSpcReduction="10000"/>
          </a:bodyPr>
          <a:lstStyle/>
          <a:p>
            <a:pPr marL="0" indent="0" algn="justLow" rtl="1">
              <a:lnSpc>
                <a:spcPct val="160000"/>
              </a:lnSpc>
              <a:buNone/>
            </a:pPr>
            <a:r>
              <a:rPr lang="ar-SA" b="1" dirty="0" smtClean="0"/>
              <a:t>إذا كانت هناك مجموعة من القيم تمثل توزيع عدد الأطفال في عشر أسر على النحو التالي :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b="1" dirty="0" smtClean="0"/>
              <a:t>5،3،2،5،6،8،5،1،4،3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b="1" dirty="0" smtClean="0"/>
              <a:t>فإن متوسط عدد أفراد الأسرة يكون 4.2 فرد ، والمدى يتراوح بين 1،8 أي يساوي 7.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b="1" dirty="0" smtClean="0"/>
              <a:t>فكيف يمكننا التعرف على مدى التشتت في هذه القيم بصورة أفضل؟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b="1" dirty="0" smtClean="0"/>
              <a:t>يأتي ذلك بحساب </a:t>
            </a:r>
            <a:r>
              <a:rPr lang="ar-SA" b="1" dirty="0" smtClean="0">
                <a:solidFill>
                  <a:srgbClr val="FF0000"/>
                </a:solidFill>
              </a:rPr>
              <a:t>الانحراف عن المتوسط </a:t>
            </a:r>
            <a:r>
              <a:rPr lang="ar-SA" b="1" dirty="0" smtClean="0"/>
              <a:t>كما يلي :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99284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3600" y="762000"/>
            <a:ext cx="5181599" cy="577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35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219200"/>
                <a:ext cx="8686800" cy="5486400"/>
              </a:xfrm>
            </p:spPr>
            <p:txBody>
              <a:bodyPr>
                <a:normAutofit/>
              </a:bodyPr>
              <a:lstStyle/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ar-SA" sz="2800" b="1" dirty="0" smtClean="0"/>
                  <a:t>يلاحظ أن مجموع انحرافات القيم عن متوسطها الحسابي لابد أن يساوي صفر.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ar-SA" sz="2800" b="1" dirty="0" smtClean="0"/>
                  <a:t>والانحراف عن المتوسط ما هو الا مجموع انحرافات القيم عن وسطها الحسابي بغض النظر عن الإشارة مقسوماً على </a:t>
                </a:r>
                <a:r>
                  <a:rPr lang="ar-SA" sz="2800" b="1" dirty="0"/>
                  <a:t>عددها . </a:t>
                </a:r>
                <a:r>
                  <a:rPr lang="ar-SA" sz="2800" b="1" dirty="0" smtClean="0">
                    <a:solidFill>
                      <a:srgbClr val="FF0000"/>
                    </a:solidFill>
                  </a:rPr>
                  <a:t>الانحراف </a:t>
                </a:r>
                <a:r>
                  <a:rPr lang="ar-SA" sz="2800" b="1" dirty="0">
                    <a:solidFill>
                      <a:srgbClr val="FF0000"/>
                    </a:solidFill>
                  </a:rPr>
                  <a:t>عن المتوسط </a:t>
                </a:r>
                <a:r>
                  <a:rPr lang="ar-SA" sz="2800" b="1" dirty="0" smtClean="0">
                    <a:solidFill>
                      <a:srgbClr val="FF0000"/>
                    </a:solidFill>
                  </a:rPr>
                  <a:t>=</a:t>
                </a:r>
              </a:p>
              <a:p>
                <a:pPr marL="0" indent="0" algn="l">
                  <a:buNone/>
                </a:pPr>
                <a:r>
                  <a:rPr lang="ar-SA" b="1" dirty="0" smtClean="0">
                    <a:solidFill>
                      <a:srgbClr val="FF0000"/>
                    </a:solidFill>
                  </a:rPr>
                  <a:t>=</a:t>
                </a:r>
                <a:r>
                  <a:rPr lang="ar-SA" b="1" dirty="0" smtClean="0">
                    <a:solidFill>
                      <a:srgbClr val="002060"/>
                    </a:solidFill>
                  </a:rPr>
                  <a:t>1.6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ar-SA" sz="4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num>
                      <m:den>
                        <m:r>
                          <a:rPr lang="ar-SA" sz="4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endParaRPr lang="en-US" sz="4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219200"/>
                <a:ext cx="8686800" cy="5486400"/>
              </a:xfrm>
              <a:blipFill>
                <a:blip r:embed="rId2"/>
                <a:stretch>
                  <a:fillRect l="-772" r="-1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2183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762000"/>
          </a:xfrm>
        </p:spPr>
        <p:txBody>
          <a:bodyPr>
            <a:normAutofit/>
          </a:bodyPr>
          <a:lstStyle/>
          <a:p>
            <a:pPr algn="ctr" rtl="1"/>
            <a:r>
              <a:rPr lang="ar-EG" b="1" cap="none" dirty="0">
                <a:solidFill>
                  <a:srgbClr val="00B05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ثالث</a:t>
            </a:r>
            <a:r>
              <a:rPr lang="ar-SA" b="1" cap="none" dirty="0">
                <a:solidFill>
                  <a:srgbClr val="00B05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ا</a:t>
            </a:r>
            <a:r>
              <a:rPr lang="ar-EG" b="1" cap="none" dirty="0">
                <a:solidFill>
                  <a:srgbClr val="00B05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ً</a:t>
            </a:r>
            <a:r>
              <a:rPr lang="ar-SA" b="1" cap="none" dirty="0">
                <a:solidFill>
                  <a:srgbClr val="00B05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: التباين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686800" cy="6096000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/>
              <a:t> التباين أحد مقاييس التشتت، وأكثرها استخداما في النواحي التطبيقية، ويعبر عن </a:t>
            </a:r>
            <a:r>
              <a:rPr lang="ar-SA" sz="2400" b="1" dirty="0">
                <a:solidFill>
                  <a:srgbClr val="FF0000"/>
                </a:solidFill>
              </a:rPr>
              <a:t>متوسط مربعات انحرافات القيم عن وسطها الحسابي.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>
                <a:solidFill>
                  <a:srgbClr val="7030A0"/>
                </a:solidFill>
              </a:rPr>
              <a:t>لحساب التباين يتبع الخطوات الآتية: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/>
              <a:t>حساب الوسط الحسابي 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/>
              <a:t>حساب انحرافات القيم عن الوسط الحسابي 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/>
              <a:t>ايجاد  مربعات الانحرافات </a:t>
            </a:r>
          </a:p>
          <a:p>
            <a:pPr marL="0" indent="0" algn="justLow" rtl="1">
              <a:lnSpc>
                <a:spcPct val="160000"/>
              </a:lnSpc>
              <a:buNone/>
            </a:pPr>
            <a:r>
              <a:rPr lang="ar-SA" sz="2400" b="1" dirty="0"/>
              <a:t>جمع مربعات الانحرافات وقسمتها على عدد القيم ينتج قيمة التباين</a:t>
            </a:r>
          </a:p>
          <a:p>
            <a:pPr marL="0" indent="0" algn="justLow" rtl="1">
              <a:lnSpc>
                <a:spcPct val="160000"/>
              </a:lnSpc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68426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22744" y="76200"/>
            <a:ext cx="8716456" cy="6666148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كلية الآداب جامعة الملك سعود</a:t>
            </a:r>
            <a:r>
              <a:rPr lang="ar-SA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، </a:t>
            </a: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معار</a:t>
            </a:r>
            <a:r>
              <a:rPr lang="ar-SA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 به</a:t>
            </a: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ا</a:t>
            </a:r>
            <a:r>
              <a:rPr lang="ar-SA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 15 </a:t>
            </a: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عضو هيئة تدريس</a:t>
            </a:r>
            <a:r>
              <a:rPr lang="ar-SA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، وكانت عدد سنوات  الخبرة لهؤلاء </a:t>
            </a: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الأعضاء</a:t>
            </a:r>
            <a:r>
              <a:rPr lang="ar-SA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 كما </a:t>
            </a: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هو مبين، فأوجد التباين لعدد سنوات الخبرة؟</a:t>
            </a:r>
          </a:p>
          <a:p>
            <a:pPr algn="just"/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SA" sz="2400" b="1" dirty="0" smtClean="0">
              <a:solidFill>
                <a:srgbClr val="7030A0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SA" sz="2400" b="1" dirty="0">
              <a:solidFill>
                <a:srgbClr val="7030A0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2400" b="1" dirty="0" smtClean="0">
                <a:solidFill>
                  <a:srgbClr val="7030A0"/>
                </a:solidFill>
                <a:latin typeface="Simplified Arabic" pitchFamily="18" charset="-78"/>
                <a:cs typeface="Simplified Arabic" pitchFamily="18" charset="-78"/>
              </a:rPr>
              <a:t>الوسط </a:t>
            </a:r>
            <a:r>
              <a:rPr lang="ar-EG" sz="2400" b="1" dirty="0">
                <a:solidFill>
                  <a:srgbClr val="7030A0"/>
                </a:solidFill>
                <a:latin typeface="Simplified Arabic" pitchFamily="18" charset="-78"/>
                <a:cs typeface="Simplified Arabic" pitchFamily="18" charset="-78"/>
              </a:rPr>
              <a:t>الحسابي </a:t>
            </a:r>
            <a:r>
              <a:rPr lang="ar-EG" sz="2400" b="1" dirty="0" smtClean="0">
                <a:solidFill>
                  <a:srgbClr val="7030A0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EG" sz="20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= 150/ 15 = 10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2400" b="1" dirty="0">
                <a:solidFill>
                  <a:srgbClr val="00B050"/>
                </a:solidFill>
                <a:latin typeface="Simplified Arabic" pitchFamily="18" charset="-78"/>
                <a:cs typeface="Simplified Arabic" pitchFamily="18" charset="-78"/>
              </a:rPr>
              <a:t>انحرافات القيم عن الوسط </a:t>
            </a:r>
            <a:r>
              <a:rPr lang="ar-EG" sz="2400" b="1" dirty="0" smtClean="0">
                <a:solidFill>
                  <a:srgbClr val="00B050"/>
                </a:solidFill>
                <a:latin typeface="Simplified Arabic" pitchFamily="18" charset="-78"/>
                <a:cs typeface="Simplified Arabic" pitchFamily="18" charset="-78"/>
              </a:rPr>
              <a:t>الحسابي</a:t>
            </a:r>
          </a:p>
          <a:p>
            <a:pPr algn="just"/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24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مربعات الانحرافات </a:t>
            </a:r>
            <a:endParaRPr lang="ar-EG" sz="2400" b="1" dirty="0" smtClean="0">
              <a:solidFill>
                <a:srgbClr val="C00000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/>
            <a:r>
              <a:rPr lang="ar-SA" sz="20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                                   المجموع = 130</a:t>
            </a:r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20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ar-EG" sz="2400" b="1" dirty="0" smtClean="0">
                <a:solidFill>
                  <a:srgbClr val="FF0000"/>
                </a:solidFill>
                <a:latin typeface="Simplified Arabic" pitchFamily="18" charset="-78"/>
                <a:cs typeface="Simplified Arabic" pitchFamily="18" charset="-78"/>
              </a:rPr>
              <a:t>التباين  في عدد السنوات الخبرة </a:t>
            </a:r>
            <a:r>
              <a:rPr lang="ar-EG" sz="2000" b="1" dirty="0" smtClean="0">
                <a:solidFill>
                  <a:prstClr val="black"/>
                </a:solidFill>
                <a:latin typeface="Simplified Arabic" pitchFamily="18" charset="-78"/>
                <a:cs typeface="Simplified Arabic" pitchFamily="18" charset="-78"/>
              </a:rPr>
              <a:t>= 130/15 = 8.67 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ar-EG" sz="1800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endParaRPr lang="ar-EG" b="1" dirty="0" smtClean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  <a:p>
            <a:endParaRPr lang="ar-EG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5088"/>
              </p:ext>
            </p:extLst>
          </p:nvPr>
        </p:nvGraphicFramePr>
        <p:xfrm>
          <a:off x="1801089" y="1380043"/>
          <a:ext cx="5276850" cy="685800"/>
        </p:xfrm>
        <a:graphic>
          <a:graphicData uri="http://schemas.openxmlformats.org/drawingml/2006/table">
            <a:tbl>
              <a:tblPr rtl="1" firstRow="1" firstCol="1" lastRow="1" lastCol="1" bandRow="1" bandCol="1"/>
              <a:tblGrid>
                <a:gridCol w="3517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51790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12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11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8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9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12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7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5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583928"/>
              </p:ext>
            </p:extLst>
          </p:nvPr>
        </p:nvGraphicFramePr>
        <p:xfrm>
          <a:off x="1835725" y="3043563"/>
          <a:ext cx="5410200" cy="609600"/>
        </p:xfrm>
        <a:graphic>
          <a:graphicData uri="http://schemas.openxmlformats.org/drawingml/2006/table">
            <a:tbl>
              <a:tblPr rtl="1" firstRow="1" firstCol="1" lastRow="1" lastCol="1" bandRow="1" bandCol="1"/>
              <a:tblGrid>
                <a:gridCol w="3606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2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-2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-1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2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3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-5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560038"/>
              </p:ext>
            </p:extLst>
          </p:nvPr>
        </p:nvGraphicFramePr>
        <p:xfrm>
          <a:off x="1664159" y="4537366"/>
          <a:ext cx="5633625" cy="609600"/>
        </p:xfrm>
        <a:graphic>
          <a:graphicData uri="http://schemas.openxmlformats.org/drawingml/2006/table">
            <a:tbl>
              <a:tblPr rtl="1" firstRow="1" firstCol="1" lastRow="1" lastCol="1" bandRow="1" bandCol="1"/>
              <a:tblGrid>
                <a:gridCol w="3755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98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13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75575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9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4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16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9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9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ar-EG" sz="1600" b="1" spc="40" dirty="0" smtClean="0">
                          <a:effectLst/>
                          <a:latin typeface="Times New Roman"/>
                          <a:ea typeface="Times New Roman"/>
                          <a:cs typeface="Traditional Arabic"/>
                        </a:rPr>
                        <a:t>25</a:t>
                      </a:r>
                      <a:endParaRPr lang="en-US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97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838200"/>
          </a:xfrm>
        </p:spPr>
        <p:txBody>
          <a:bodyPr/>
          <a:lstStyle/>
          <a:p>
            <a:pPr algn="r" rtl="1"/>
            <a:r>
              <a:rPr lang="ar-SA" b="1" dirty="0" smtClean="0">
                <a:solidFill>
                  <a:srgbClr val="002060"/>
                </a:solidFill>
              </a:rPr>
              <a:t>مثال أخر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4937125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>
                <a:solidFill>
                  <a:srgbClr val="C00000"/>
                </a:solidFill>
              </a:rPr>
              <a:t>إذا كانت النسب التالية تمثل درجة الاستغلال الزراعي للأرض في مراكز محافظة أسوان في عامي 1961 ، 1991 فيمكن حساب التباين لها على النحو التالي: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0651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400767"/>
            <a:ext cx="7571153" cy="451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796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1" y="2133600"/>
            <a:ext cx="7086600" cy="3777622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/>
              <a:t>يكون التباين عام 1961 </a:t>
            </a:r>
            <a:r>
              <a:rPr lang="ar-SA" sz="2400" b="1" dirty="0" smtClean="0">
                <a:solidFill>
                  <a:srgbClr val="C00000"/>
                </a:solidFill>
              </a:rPr>
              <a:t>مج ح²/ن</a:t>
            </a:r>
            <a:r>
              <a:rPr lang="ar-SA" sz="2400" b="1" dirty="0" smtClean="0"/>
              <a:t> = 1105/4 = 276.25</a:t>
            </a:r>
          </a:p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/>
              <a:t>أما التباين عام 1991 = 353/4 = 88.25</a:t>
            </a:r>
          </a:p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/>
              <a:t>حيث ح² </a:t>
            </a:r>
            <a:r>
              <a:rPr lang="ar-SA" sz="2400" b="1" dirty="0" smtClean="0">
                <a:solidFill>
                  <a:srgbClr val="C00000"/>
                </a:solidFill>
              </a:rPr>
              <a:t>مربع الانحرافات </a:t>
            </a:r>
            <a:r>
              <a:rPr lang="ar-SA" sz="2400" b="1" dirty="0" smtClean="0"/>
              <a:t>، ن </a:t>
            </a:r>
            <a:r>
              <a:rPr lang="ar-SA" sz="2400" b="1" dirty="0" smtClean="0">
                <a:solidFill>
                  <a:srgbClr val="C00000"/>
                </a:solidFill>
              </a:rPr>
              <a:t>عدد القيم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687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9" descr="full-20earth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81000"/>
            <a:ext cx="5715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WordArt 6"/>
          <p:cNvSpPr>
            <a:spLocks noChangeArrowheads="1" noChangeShapeType="1" noTextEdit="1"/>
          </p:cNvSpPr>
          <p:nvPr/>
        </p:nvSpPr>
        <p:spPr bwMode="auto">
          <a:xfrm>
            <a:off x="2286000" y="1600200"/>
            <a:ext cx="45720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597"/>
              </a:avLst>
            </a:prstTxWarp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EG" sz="3600" kern="10" dirty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 </a:t>
            </a:r>
            <a:r>
              <a:rPr lang="ar-EG" sz="3600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الوحدة</a:t>
            </a:r>
            <a:r>
              <a:rPr lang="en-US" sz="3600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 </a:t>
            </a:r>
            <a:r>
              <a:rPr lang="ar-EG" sz="3600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implified Arabic"/>
                <a:ea typeface="ＭＳ Ｐゴシック" pitchFamily="34" charset="-128"/>
                <a:cs typeface="Simplified Arabic"/>
              </a:rPr>
              <a:t>الرابعة</a:t>
            </a:r>
            <a:endParaRPr lang="en-US" sz="3600" kern="10" dirty="0">
              <a:ln w="1587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Simplified Arabic"/>
              <a:ea typeface="ＭＳ Ｐゴシック" pitchFamily="34" charset="-128"/>
              <a:cs typeface="Simplified Arabic"/>
            </a:endParaRPr>
          </a:p>
        </p:txBody>
      </p:sp>
    </p:spTree>
    <p:extLst>
      <p:ext uri="{BB962C8B-B14F-4D97-AF65-F5344CB8AC3E}">
        <p14:creationId xmlns:p14="http://schemas.microsoft.com/office/powerpoint/2010/main" val="416179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ar-EG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رابع</a:t>
            </a:r>
            <a:r>
              <a:rPr lang="ar-SA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</a:t>
            </a:r>
            <a:r>
              <a:rPr lang="ar-EG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ً</a:t>
            </a:r>
            <a:r>
              <a:rPr lang="ar-SA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ar-EG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ال</a:t>
            </a:r>
            <a:r>
              <a:rPr lang="ar-SA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انحراف المعياري</a:t>
            </a:r>
            <a:endParaRPr lang="en-US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r" rtl="1">
              <a:buNone/>
            </a:pPr>
            <a:endParaRPr lang="ar-SA" sz="2400" b="1" dirty="0" smtClean="0"/>
          </a:p>
          <a:p>
            <a:pPr marL="0" indent="0" algn="r" rtl="1"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الانحراف </a:t>
            </a:r>
            <a:r>
              <a:rPr lang="ar-SA" sz="2400" b="1" dirty="0">
                <a:solidFill>
                  <a:srgbClr val="FF0000"/>
                </a:solidFill>
              </a:rPr>
              <a:t>المعياري أحد مقاييس التشتت، ويعبر عن الجذر التربيعي للتباين.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>
                <a:solidFill>
                  <a:srgbClr val="7030A0"/>
                </a:solidFill>
              </a:rPr>
              <a:t>لحساب الانحراف المعياري يتبع الخطوات الآتية: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حساب الوسط الحسابي </a:t>
            </a:r>
            <a:r>
              <a:rPr lang="ar-SA" sz="2400" b="1" dirty="0" smtClean="0"/>
              <a:t>،</a:t>
            </a:r>
            <a:r>
              <a:rPr lang="ar-SA" sz="2400" b="1" dirty="0" smtClean="0">
                <a:solidFill>
                  <a:srgbClr val="C00000"/>
                </a:solidFill>
              </a:rPr>
              <a:t>حساب </a:t>
            </a:r>
            <a:r>
              <a:rPr lang="ar-SA" sz="2400" b="1" dirty="0">
                <a:solidFill>
                  <a:srgbClr val="C00000"/>
                </a:solidFill>
              </a:rPr>
              <a:t>انحرافات القيم عن الوسط الحسابي </a:t>
            </a:r>
            <a:r>
              <a:rPr lang="ar-SA" sz="2400" b="1" dirty="0" smtClean="0"/>
              <a:t>،</a:t>
            </a:r>
            <a:r>
              <a:rPr lang="ar-SA" sz="2400" b="1" dirty="0" smtClean="0">
                <a:solidFill>
                  <a:srgbClr val="00B050"/>
                </a:solidFill>
              </a:rPr>
              <a:t>ايجاد  </a:t>
            </a:r>
            <a:r>
              <a:rPr lang="ar-SA" sz="2400" b="1" dirty="0">
                <a:solidFill>
                  <a:srgbClr val="00B050"/>
                </a:solidFill>
              </a:rPr>
              <a:t>مربعات الانحرافات </a:t>
            </a:r>
            <a:r>
              <a:rPr lang="ar-SA" sz="2400" b="1" dirty="0" smtClean="0"/>
              <a:t>،</a:t>
            </a:r>
            <a:r>
              <a:rPr lang="ar-SA" sz="2400" b="1" dirty="0" smtClean="0">
                <a:solidFill>
                  <a:srgbClr val="00B0F0"/>
                </a:solidFill>
              </a:rPr>
              <a:t>جمع </a:t>
            </a:r>
            <a:r>
              <a:rPr lang="ar-SA" sz="2400" b="1" dirty="0">
                <a:solidFill>
                  <a:srgbClr val="00B0F0"/>
                </a:solidFill>
              </a:rPr>
              <a:t>مربعات الانحرافات </a:t>
            </a:r>
            <a:r>
              <a:rPr lang="ar-SA" sz="2400" b="1" dirty="0">
                <a:solidFill>
                  <a:schemeClr val="accent6">
                    <a:lumMod val="75000"/>
                  </a:schemeClr>
                </a:solidFill>
              </a:rPr>
              <a:t>وقسمتها على عدد القيم </a:t>
            </a:r>
            <a:r>
              <a:rPr lang="ar-SA" sz="2400" b="1" dirty="0">
                <a:solidFill>
                  <a:srgbClr val="002060"/>
                </a:solidFill>
              </a:rPr>
              <a:t>ينتج قيمة التباين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400" b="1" dirty="0"/>
              <a:t>ناتج الجذر التربيعي للتباين نحصل على الانحراف المعياري</a:t>
            </a:r>
          </a:p>
          <a:p>
            <a:pPr marL="0" indent="0" algn="r" rtl="1">
              <a:buNone/>
            </a:pPr>
            <a:endParaRPr lang="ar-SA" dirty="0"/>
          </a:p>
          <a:p>
            <a:pPr marL="0" indent="0" algn="r" rtl="1">
              <a:buNone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743200" y="5486400"/>
                <a:ext cx="3429000" cy="7515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²</m:t>
                          </m:r>
                          <m:r>
                            <a:rPr lang="ar-SA" sz="2400" b="1" i="1" smtClean="0">
                              <a:latin typeface="Cambria Math" panose="02040503050406030204" pitchFamily="18" charset="0"/>
                            </a:rPr>
                            <m:t>ح</m:t>
                          </m:r>
                          <m:r>
                            <a:rPr lang="ar-SA" sz="2400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ar-SA" sz="2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مج</m:t>
                          </m:r>
                          <m:r>
                            <a:rPr lang="ar-SA" sz="2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ar-SA" sz="24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ن</m:t>
                          </m:r>
                        </m:e>
                      </m:rad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5486400"/>
                <a:ext cx="3429000" cy="7515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14856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49943" y="108101491"/>
              <a:ext cx="6349359" cy="346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766816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587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23712" y="1"/>
            <a:ext cx="8897661" cy="6705600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just" defTabSz="1090331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عند استخدام التباين كمقياس من مقاييس التشتت، نجد أنه يعتمد علي مجموع مربعات الانحرافات، ومن ثم لا يتمشى هذا المقياس مع وحدات قياس المتغير محل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الدراسة.</a:t>
            </a:r>
          </a:p>
          <a:p>
            <a:pPr marL="285750" marR="0" lvl="0" indent="-285750" algn="just" defTabSz="1090331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ففي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التدريب السابق،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نجد أن تباين سنوات الخبرة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لأعضاء هيئة التدريس8.67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،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وليس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من المنطق عند تفسير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وتحليل النتيجة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أن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نوصف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" تباين سنوات الخبرة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8.5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سنة تربيع "، لأن وحدات قياس المتغير هو عدد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السنوات.</a:t>
            </a:r>
          </a:p>
          <a:p>
            <a:pPr marL="285750" marR="0" lvl="0" indent="-285750" algn="just" defTabSz="1090331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من أجل ذلك لجأ الإحصائيين إلى مقياس منطقي يأخذ في الاعتبار الجذر التربيعي للتباين ،  لكي يناسب وحدات قياس المتغير، وهذا المقياس هو الانحراف 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المعياري.</a:t>
            </a:r>
          </a:p>
          <a:p>
            <a:pPr marL="285750" marR="0" lvl="0" indent="-285750" algn="just" defTabSz="1090331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إذا</a:t>
            </a:r>
            <a:r>
              <a:rPr kumimoji="0" lang="ar-S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ً</a:t>
            </a:r>
            <a:r>
              <a:rPr kumimoji="0" lang="ar-EG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 </a:t>
            </a:r>
            <a:r>
              <a:rPr kumimoji="0" lang="ar-EG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الانحراف المعياري ، هو الجذر التربيعي الموجب للتباين </a:t>
            </a:r>
          </a:p>
          <a:p>
            <a:pPr marL="0" marR="0" lvl="0" indent="0" algn="just" defTabSz="1090331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itchFamily="18" charset="-78"/>
                <a:ea typeface="+mn-ea"/>
                <a:cs typeface="Simplified Arabic" pitchFamily="18" charset="-78"/>
              </a:rPr>
              <a:t> </a:t>
            </a:r>
            <a:endParaRPr kumimoji="0" lang="ar-EG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285750" marR="0" lvl="0" indent="-28575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ar-EG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285750" marR="0" lvl="0" indent="-28575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ar-EG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285750" marR="0" lvl="0" indent="-28575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ar-EG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285750" marR="0" lvl="0" indent="-28575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ar-EG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21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30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686800" cy="6248400"/>
          </a:xfrm>
        </p:spPr>
        <p:txBody>
          <a:bodyPr/>
          <a:lstStyle/>
          <a:p>
            <a:pPr marL="0" indent="0" algn="r" rtl="1">
              <a:buNone/>
            </a:pPr>
            <a:r>
              <a:rPr lang="ar-SA" sz="2400" b="1" dirty="0"/>
              <a:t>ومن ناتج التباين  في عدد السنوات الخبرة  في المثال </a:t>
            </a:r>
            <a:r>
              <a:rPr lang="ar-SA" sz="2400" b="1" dirty="0" smtClean="0"/>
              <a:t>السابق</a:t>
            </a:r>
          </a:p>
          <a:p>
            <a:pPr marL="0" indent="0" algn="r" rtl="1">
              <a:buNone/>
            </a:pPr>
            <a:r>
              <a:rPr lang="ar-SA" sz="2800" b="1" dirty="0">
                <a:solidFill>
                  <a:srgbClr val="C00000"/>
                </a:solidFill>
              </a:rPr>
              <a:t> التباين = 130/15 = </a:t>
            </a:r>
            <a:r>
              <a:rPr lang="ar-SA" sz="2800" b="1" dirty="0" smtClean="0">
                <a:solidFill>
                  <a:srgbClr val="C00000"/>
                </a:solidFill>
              </a:rPr>
              <a:t>8.67</a:t>
            </a:r>
          </a:p>
          <a:p>
            <a:pPr marL="0" indent="0" algn="r" rtl="1">
              <a:buNone/>
            </a:pPr>
            <a:endParaRPr lang="ar-SA" sz="2800" b="1" dirty="0"/>
          </a:p>
          <a:p>
            <a:pPr marL="0" indent="0" algn="r" rtl="1">
              <a:buNone/>
            </a:pPr>
            <a:r>
              <a:rPr lang="ar-SA" sz="2800" b="1" dirty="0"/>
              <a:t>في هذه الحالة ، يكون الانحراف المعياري لسنوات الخبرة</a:t>
            </a:r>
          </a:p>
          <a:p>
            <a:pPr marL="0" indent="0" algn="r" rtl="1">
              <a:buNone/>
            </a:pPr>
            <a:r>
              <a:rPr lang="ar-SA" sz="2800" b="1" dirty="0"/>
              <a:t>    لأعضاء هيئة التدريس هو 2.94  سنة </a:t>
            </a:r>
          </a:p>
          <a:p>
            <a:pPr marL="0" indent="0" algn="r" rtl="1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4876800"/>
            <a:ext cx="41910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49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1143000"/>
          </a:xfrm>
        </p:spPr>
        <p:txBody>
          <a:bodyPr>
            <a:noAutofit/>
          </a:bodyPr>
          <a:lstStyle/>
          <a:p>
            <a:pPr algn="justLow" rtl="1"/>
            <a:r>
              <a:rPr lang="ar-SA" sz="2800" b="1" dirty="0" smtClean="0">
                <a:solidFill>
                  <a:srgbClr val="C00000"/>
                </a:solidFill>
                <a:latin typeface="Simplified Arabic" panose="02020603050405020304" pitchFamily="18" charset="-78"/>
              </a:rPr>
              <a:t>ملحوظة: </a:t>
            </a:r>
            <a:r>
              <a:rPr lang="ar-SA" sz="2800" b="1" dirty="0" smtClean="0">
                <a:solidFill>
                  <a:srgbClr val="00B0F0"/>
                </a:solidFill>
                <a:latin typeface="Simplified Arabic" panose="02020603050405020304" pitchFamily="18" charset="-78"/>
              </a:rPr>
              <a:t>يفضل الانحراف المعياري عن التباين في قياس التشتت إذا كانت الأرقام كبيرة لأن قيمته عادة ما تكون صغيرة.</a:t>
            </a:r>
            <a:endParaRPr lang="en-US" sz="2800" b="1" dirty="0">
              <a:solidFill>
                <a:srgbClr val="00B0F0"/>
              </a:solidFill>
              <a:latin typeface="Simplified Arabic" panose="02020603050405020304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19200"/>
            <a:ext cx="7886700" cy="4957763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endParaRPr lang="ar-SA" sz="3600" b="1" dirty="0" smtClean="0">
              <a:solidFill>
                <a:srgbClr val="7030A0"/>
              </a:solidFill>
            </a:endParaRPr>
          </a:p>
          <a:p>
            <a:pPr marL="0" indent="0" algn="ctr" rtl="1">
              <a:buNone/>
            </a:pPr>
            <a:r>
              <a:rPr lang="ar-SA" sz="3600" b="1" dirty="0" smtClean="0">
                <a:solidFill>
                  <a:srgbClr val="7030A0"/>
                </a:solidFill>
              </a:rPr>
              <a:t>مثــــــــــال أخــــــــر</a:t>
            </a:r>
          </a:p>
          <a:p>
            <a:pPr marL="0" indent="0" algn="justLow" rtl="1">
              <a:lnSpc>
                <a:spcPct val="200000"/>
              </a:lnSpc>
              <a:buNone/>
            </a:pPr>
            <a:r>
              <a:rPr lang="ar-SA" sz="2800" b="1" dirty="0" smtClean="0">
                <a:solidFill>
                  <a:srgbClr val="C00000"/>
                </a:solidFill>
              </a:rPr>
              <a:t>إذا كان الجدول التالي يبين متوسطات انتاج بعض المحاصيل في مراكز محافظة أسوان بين عامي 1978-1981 والمطلوب حساب درجات الانحراف المعياري في انتاج المحاصيل المختلفة.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260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600" y="1314332"/>
            <a:ext cx="7543800" cy="457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3760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685800"/>
            <a:ext cx="7696200" cy="5225422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ar-SA" sz="2400" b="1" dirty="0" smtClean="0"/>
              <a:t>لحساب الانحراف المعياري نحصل على الانحرافات في كل محصول عن المتوسط العام للمحافظة، ثم تربع الانحرافات وتجمع، ثم نحصل على الجذر التربيعي لكل محصول على حدى .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ar-SA" sz="2400" b="1" dirty="0" smtClean="0"/>
              <a:t>وسنشير إلى الانحرافات عن المتوسط في المحصول الأول بالرمز ح1 والثاني ح2 وهكذا.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689341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371600"/>
            <a:ext cx="7543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645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304800"/>
            <a:ext cx="7848600" cy="5606422"/>
          </a:xfrm>
        </p:spPr>
        <p:txBody>
          <a:bodyPr/>
          <a:lstStyle/>
          <a:p>
            <a:pPr marL="0" indent="0" algn="r" rtl="1">
              <a:buNone/>
            </a:pPr>
            <a:r>
              <a:rPr lang="ar-SA" sz="2400" b="1" dirty="0" smtClean="0">
                <a:solidFill>
                  <a:schemeClr val="accent1"/>
                </a:solidFill>
              </a:rPr>
              <a:t>وبتطبيق القانون:</a:t>
            </a:r>
          </a:p>
          <a:p>
            <a:pPr marL="0" indent="0" algn="r" rtl="1">
              <a:buNone/>
            </a:pPr>
            <a:endParaRPr lang="ar-SA" dirty="0"/>
          </a:p>
          <a:p>
            <a:pPr marL="0" indent="0" algn="r" rtl="1">
              <a:buNone/>
            </a:pPr>
            <a:endParaRPr lang="ar-SA" sz="2400" b="1" dirty="0" smtClean="0"/>
          </a:p>
          <a:p>
            <a:pPr marL="0" indent="0" algn="r" rtl="1">
              <a:buNone/>
            </a:pPr>
            <a:endParaRPr lang="ar-SA" sz="2400" b="1" dirty="0"/>
          </a:p>
          <a:p>
            <a:pPr marL="0" indent="0" algn="r" rtl="1">
              <a:buNone/>
            </a:pPr>
            <a:r>
              <a:rPr lang="ar-SA" sz="2400" b="1" dirty="0" smtClean="0"/>
              <a:t>يمكن الحصول على الانحراف المعياري لكل محصول من المحاصيل الأربعة</a:t>
            </a:r>
          </a:p>
          <a:p>
            <a:pPr marL="0" indent="0" algn="r" rtl="1">
              <a:buNone/>
            </a:pPr>
            <a:endParaRPr lang="ar-SA" dirty="0"/>
          </a:p>
          <a:p>
            <a:pPr marL="0" indent="0" algn="r" rtl="1">
              <a:buNone/>
            </a:pPr>
            <a:r>
              <a:rPr lang="ar-SA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482" y="295275"/>
            <a:ext cx="1474162" cy="990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09" y="3429000"/>
            <a:ext cx="7598791" cy="217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6649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24110"/>
            <a:ext cx="8001001" cy="5776690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 smtClean="0"/>
              <a:t>ونلاحظ أنه لا يمكن مقارنة الانحراف المعياري للقصب ببقية المحاصيل لأن وحدة القياس المستخدمة فيه تختلف عن المحاصيل الأخرى . </a:t>
            </a:r>
            <a:br>
              <a:rPr lang="ar-SA" sz="2800" b="1" dirty="0" smtClean="0"/>
            </a:br>
            <a:r>
              <a:rPr lang="ar-SA" sz="2800" b="1" dirty="0" smtClean="0"/>
              <a:t>ونخلص لنتيجة :</a:t>
            </a:r>
            <a:br>
              <a:rPr lang="ar-SA" sz="2800" b="1" dirty="0" smtClean="0"/>
            </a:br>
            <a:r>
              <a:rPr lang="ar-SA" sz="2800" b="1" dirty="0" smtClean="0"/>
              <a:t>أن الانحراف المعياري في توزيع الإنتاجية بين هذه المناطق أعلى ما يكون في حالة الذرة الرفيعة ، يليها الشامية ثم القمح الذي تميل متوسطات انتاجياتهم للتجانس.</a:t>
            </a:r>
            <a:br>
              <a:rPr lang="ar-SA" sz="2800" b="1" dirty="0" smtClean="0"/>
            </a:br>
            <a:r>
              <a:rPr lang="ar-SA" sz="2800" b="1" dirty="0" smtClean="0">
                <a:solidFill>
                  <a:schemeClr val="accent1"/>
                </a:solidFill>
              </a:rPr>
              <a:t>*****</a:t>
            </a:r>
            <a:endParaRPr lang="en-US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707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0" y="0"/>
            <a:ext cx="9144178" cy="6857191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 flipH="1">
              <a:off x="107072520" y="109145019"/>
              <a:ext cx="2274840" cy="2808529"/>
            </a:xfrm>
            <a:prstGeom prst="rect">
              <a:avLst/>
            </a:prstGeom>
            <a:solidFill>
              <a:srgbClr val="FFFFFF"/>
            </a:solidFill>
            <a:ln w="12700" algn="in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0" name="Text Box 25"/>
            <p:cNvSpPr txBox="1">
              <a:spLocks noChangeArrowheads="1"/>
            </p:cNvSpPr>
            <p:nvPr/>
          </p:nvSpPr>
          <p:spPr bwMode="auto">
            <a:xfrm flipH="1">
              <a:off x="109679585" y="108872561"/>
              <a:ext cx="3378235" cy="3080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SA" sz="3200" b="1" u="sng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أولاً: مقاييس التباين</a:t>
              </a:r>
              <a:endParaRPr lang="ar-EG" sz="32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 defTabSz="766816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23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   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كما </a:t>
              </a:r>
              <a:r>
                <a:rPr lang="ar-SA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تميل القيم الى التمركز فأنها تميل أيضا إلى التشتت أو الانتشار، فبالتالي فان أي توزيع من القيم </a:t>
              </a: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المكانية 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له </a:t>
              </a:r>
              <a:r>
                <a:rPr lang="ar-SA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صفة التمركز، وصفة 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التشتت</a:t>
              </a: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endParaRPr lang="ar-EG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  و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يقصد </a:t>
              </a:r>
              <a:r>
                <a:rPr lang="ar-SA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بالتشتت 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في أي </a:t>
              </a:r>
              <a:r>
                <a:rPr lang="ar-SA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مجموعة من القيم بأنه التباعد بين مفرداتها ، ويكون التشتت كبير اذا كان التفاوت بينهما كبيرا، ويكون التشتت صغيرا اذا كان التفاوت بينهما </a:t>
              </a:r>
              <a:r>
                <a:rPr lang="ar-SA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صغيرا.</a:t>
              </a:r>
              <a:endParaRPr lang="ar-EG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endParaRPr lang="ar-EG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  بمعني أن مقاييس </a:t>
              </a:r>
              <a:r>
                <a:rPr lang="ar-EG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التشتت </a:t>
              </a:r>
              <a:r>
                <a:rPr lang="en-US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Dispersion Measurements</a:t>
              </a: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هي </a:t>
              </a:r>
              <a:r>
                <a:rPr lang="ar-EG" sz="2000" b="1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تلك المقاييس التي تعبر عن مدى تباعد القيم أو تقاربها في </a:t>
              </a:r>
              <a:r>
                <a:rPr lang="ar-EG" sz="20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المجموعات الرقمية للظاهرة المراد قياسها.</a:t>
              </a:r>
              <a:endParaRPr lang="ar-EG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just" defTabSz="766816" rtl="1" fontAlgn="base">
                <a:spcBef>
                  <a:spcPct val="0"/>
                </a:spcBef>
                <a:spcAft>
                  <a:spcPct val="0"/>
                </a:spcAft>
              </a:pPr>
              <a:endParaRPr lang="ar-SA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مقاييس </a:t>
              </a:r>
              <a:r>
                <a:rPr lang="ar-SA" sz="3600" cap="all" dirty="0" smtClean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(التشتت)التباين والانتشار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944" y="1883779"/>
            <a:ext cx="3130122" cy="428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22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lnSpc>
                <a:spcPct val="150000"/>
              </a:lnSpc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معنى ذلك أن:</a:t>
            </a:r>
          </a:p>
          <a:p>
            <a:pPr marL="0" indent="0" algn="ctr" rtl="1">
              <a:lnSpc>
                <a:spcPct val="150000"/>
              </a:lnSpc>
              <a:buNone/>
            </a:pPr>
            <a:r>
              <a:rPr lang="ar-SA" sz="2400" b="1" dirty="0" smtClean="0"/>
              <a:t>مقاييس التشتت تهتم بالتعرف على مقدار انتشار البيانات أو القيم .</a:t>
            </a:r>
          </a:p>
          <a:p>
            <a:pPr marL="0" indent="0" algn="ctr" rtl="1">
              <a:lnSpc>
                <a:spcPct val="150000"/>
              </a:lnSpc>
              <a:buNone/>
            </a:pPr>
            <a:r>
              <a:rPr lang="ar-SA" sz="2400" b="1" dirty="0" smtClean="0"/>
              <a:t>فالمتوسط وحده لا يكفي لتقديم فكرة دقيقة عن البيانات من حيث طبيعة توزيعها 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285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81000"/>
          </a:xfrm>
        </p:spPr>
        <p:txBody>
          <a:bodyPr>
            <a:normAutofit fontScale="90000"/>
          </a:bodyPr>
          <a:lstStyle/>
          <a:p>
            <a:pPr algn="r" rtl="1"/>
            <a:r>
              <a:rPr lang="ar-SA" b="1" dirty="0" smtClean="0">
                <a:solidFill>
                  <a:srgbClr val="FF0000"/>
                </a:solidFill>
              </a:rPr>
              <a:t>مثال: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638800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/>
              <a:t>قد توجد مجموعتان من القيم لهما نفس المتوسط ولكن يختلف تشتتها، وبالتالي فإن حساب المتوسط لا معنى له.</a:t>
            </a:r>
          </a:p>
          <a:p>
            <a:pPr marL="0" indent="0" algn="justLow" rtl="1">
              <a:lnSpc>
                <a:spcPct val="200000"/>
              </a:lnSpc>
              <a:buNone/>
            </a:pPr>
            <a:r>
              <a:rPr lang="ar-SA" sz="2400" b="1" dirty="0" smtClean="0"/>
              <a:t>إذا كان لدينا 30 مدينة تتراوح أحجامها السكانية بين 50 ألف نسمة ، 6 ملايين ولذلك فان المتوسط أو الوسيط فيهذه الحالة لن تكون له دلالة كبيرة، ولذلك نستخدم نوعية أخرى من المقاييس للتعرف على درجة انتشار البيانات أو تشتتها.</a:t>
            </a:r>
          </a:p>
        </p:txBody>
      </p:sp>
    </p:spTree>
    <p:extLst>
      <p:ext uri="{BB962C8B-B14F-4D97-AF65-F5344CB8AC3E}">
        <p14:creationId xmlns:p14="http://schemas.microsoft.com/office/powerpoint/2010/main" val="990713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Book"/>
                  <a:ea typeface="+mn-ea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55225" y="108461478"/>
              <a:ext cx="6364372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766816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587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Measures of Dispersion</a:t>
              </a:r>
              <a:endParaRPr kumimoji="0" lang="ar-SA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76681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EG" sz="3600" b="0" i="0" u="none" strike="noStrike" kern="1200" cap="all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مقاييس التشتت أو الانتشار</a:t>
              </a:r>
              <a:endParaRPr kumimoji="0" lang="ar-SA" sz="23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Franklin Gothic Heavy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Tahoma" panose="020B0604030504040204" pitchFamily="34" charset="0"/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22743" y="1622443"/>
            <a:ext cx="6872128" cy="4945916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itchFamily="18" charset="-78"/>
              <a:ea typeface="+mn-ea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90331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8" name="Picture 2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0" t="4544" r="4217" b="4453"/>
          <a:stretch/>
        </p:blipFill>
        <p:spPr bwMode="auto">
          <a:xfrm>
            <a:off x="7010497" y="1577366"/>
            <a:ext cx="1856376" cy="514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عنصر نائب للنص 8"/>
          <p:cNvSpPr txBox="1">
            <a:spLocks/>
          </p:cNvSpPr>
          <p:nvPr/>
        </p:nvSpPr>
        <p:spPr>
          <a:xfrm>
            <a:off x="7038407" y="1852162"/>
            <a:ext cx="1828466" cy="438857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76682" tIns="38341" rIns="76682" bIns="38341"/>
          <a:lstStyle>
            <a:lvl1pPr marL="408874" indent="-408874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5894" indent="-340728" algn="r" defTabSz="1090331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62913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08078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53244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8409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43574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8740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33905" indent="-272583" algn="r" defTabSz="1090331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766816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71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EG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ar-EG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التشتت لمجموعة </a:t>
            </a: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من البيانات دراسة مدى التباعد أو التقارب لهذه البيانات عن بعضها البعض  أي عن وسطها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الحسابي</a:t>
            </a:r>
            <a:r>
              <a:rPr kumimoji="0" lang="ar-EG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0" marR="0" lvl="0" indent="0" algn="just" defTabSz="766816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71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ar-EG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just" defTabSz="766816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71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ar-EG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فكلما </a:t>
            </a: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كانت البيانات قريبة من بعضها البعض أي قريبة من وسطها الحسابي كانت هذه البيانات (غير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مشتتة)</a:t>
            </a:r>
            <a:r>
              <a:rPr kumimoji="0" lang="ar-EG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0" marR="0" lvl="0" indent="0" algn="just" defTabSz="766816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71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ar-EG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just" defTabSz="766816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71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ar-EG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وكلما </a:t>
            </a: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كانت البيانات بعيدة عن بعضها البعض بعيدة من وسطها الحسابي كانت هذه البيانات (متباعدة أو </a:t>
            </a:r>
            <a:r>
              <a:rPr kumimoji="0" lang="ar-S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مشتتة) </a:t>
            </a:r>
            <a:endParaRPr kumimoji="0" lang="ar-SA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Tahoma" panose="020B0604030504040204" pitchFamily="34" charset="0"/>
            </a:endParaRPr>
          </a:p>
        </p:txBody>
      </p:sp>
      <p:sp>
        <p:nvSpPr>
          <p:cNvPr id="21" name="شكل بيضاوي 6"/>
          <p:cNvSpPr/>
          <p:nvPr/>
        </p:nvSpPr>
        <p:spPr>
          <a:xfrm>
            <a:off x="5020574" y="1852162"/>
            <a:ext cx="1604513" cy="1447800"/>
          </a:xfrm>
          <a:prstGeom prst="ellipse">
            <a:avLst/>
          </a:prstGeom>
          <a:gradFill rotWithShape="1">
            <a:gsLst>
              <a:gs pos="0">
                <a:srgbClr val="31B6FD">
                  <a:tint val="96000"/>
                  <a:satMod val="120000"/>
                  <a:lumMod val="120000"/>
                </a:srgbClr>
              </a:gs>
              <a:gs pos="100000">
                <a:srgbClr val="31B6FD">
                  <a:shade val="89000"/>
                  <a:lumMod val="90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rgbClr val="31B6FD">
                <a:shade val="25000"/>
                <a:satMod val="180000"/>
              </a:srgbClr>
            </a:contourClr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كلما قل تشتت البيانات</a:t>
            </a:r>
            <a:endParaRPr kumimoji="0" lang="ar-SA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ndara"/>
              <a:ea typeface="+mn-ea"/>
              <a:cs typeface="Arial"/>
            </a:endParaRPr>
          </a:p>
        </p:txBody>
      </p:sp>
      <p:sp>
        <p:nvSpPr>
          <p:cNvPr id="25" name="سهم إلى اليسار 7"/>
          <p:cNvSpPr/>
          <p:nvPr/>
        </p:nvSpPr>
        <p:spPr>
          <a:xfrm rot="19757090">
            <a:off x="4402228" y="3185663"/>
            <a:ext cx="802257" cy="228600"/>
          </a:xfrm>
          <a:prstGeom prst="leftArrow">
            <a:avLst/>
          </a:prstGeom>
          <a:gradFill rotWithShape="1">
            <a:gsLst>
              <a:gs pos="0">
                <a:srgbClr val="31B6FD">
                  <a:tint val="96000"/>
                  <a:satMod val="120000"/>
                  <a:lumMod val="120000"/>
                </a:srgbClr>
              </a:gs>
              <a:gs pos="100000">
                <a:srgbClr val="31B6FD">
                  <a:shade val="89000"/>
                  <a:lumMod val="90000"/>
                </a:srgbClr>
              </a:gs>
            </a:gsLst>
            <a:lin ang="5400000" scaled="0"/>
          </a:gradFill>
          <a:ln w="9525" cap="flat" cmpd="sng" algn="ctr">
            <a:solidFill>
              <a:srgbClr val="31B6FD"/>
            </a:solidFill>
            <a:prstDash val="solid"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ndara"/>
              <a:ea typeface="+mn-ea"/>
              <a:cs typeface="Arial"/>
            </a:endParaRPr>
          </a:p>
        </p:txBody>
      </p:sp>
      <p:sp>
        <p:nvSpPr>
          <p:cNvPr id="26" name="شكل بيضاوي 8"/>
          <p:cNvSpPr/>
          <p:nvPr/>
        </p:nvSpPr>
        <p:spPr>
          <a:xfrm>
            <a:off x="2886908" y="3124200"/>
            <a:ext cx="1604513" cy="1600200"/>
          </a:xfrm>
          <a:prstGeom prst="ellipse">
            <a:avLst/>
          </a:prstGeom>
          <a:gradFill rotWithShape="1">
            <a:gsLst>
              <a:gs pos="0">
                <a:srgbClr val="5BD078">
                  <a:tint val="96000"/>
                  <a:satMod val="120000"/>
                  <a:lumMod val="120000"/>
                </a:srgbClr>
              </a:gs>
              <a:gs pos="100000">
                <a:srgbClr val="5BD078">
                  <a:shade val="89000"/>
                  <a:lumMod val="90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rgbClr val="5BD078">
                <a:shade val="25000"/>
                <a:satMod val="180000"/>
              </a:srgbClr>
            </a:contourClr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كلما اقتربت من متوسطها</a:t>
            </a:r>
            <a:endParaRPr kumimoji="0" lang="ar-SA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ndara"/>
              <a:ea typeface="+mn-ea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341523"/>
            <a:ext cx="8842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شكل بيضاوي 11"/>
          <p:cNvSpPr/>
          <p:nvPr/>
        </p:nvSpPr>
        <p:spPr>
          <a:xfrm>
            <a:off x="609600" y="4619751"/>
            <a:ext cx="1604513" cy="1600200"/>
          </a:xfrm>
          <a:prstGeom prst="ellipse">
            <a:avLst/>
          </a:prstGeom>
          <a:gradFill rotWithShape="1">
            <a:gsLst>
              <a:gs pos="0">
                <a:srgbClr val="05E0DB">
                  <a:tint val="96000"/>
                  <a:satMod val="120000"/>
                  <a:lumMod val="120000"/>
                </a:srgbClr>
              </a:gs>
              <a:gs pos="100000">
                <a:srgbClr val="05E0DB">
                  <a:shade val="89000"/>
                  <a:lumMod val="90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rgbClr val="05E0DB">
                <a:shade val="25000"/>
                <a:satMod val="180000"/>
              </a:srgbClr>
            </a:contourClr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كلما كانت أقرب للتجانس</a:t>
            </a:r>
            <a:endParaRPr kumimoji="0" lang="ar-SA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ndara"/>
              <a:ea typeface="+mn-ea"/>
              <a:cs typeface="Arial"/>
            </a:endParaRPr>
          </a:p>
        </p:txBody>
      </p:sp>
      <p:sp>
        <p:nvSpPr>
          <p:cNvPr id="35" name="شكل بيضاوي 6"/>
          <p:cNvSpPr/>
          <p:nvPr/>
        </p:nvSpPr>
        <p:spPr>
          <a:xfrm>
            <a:off x="620740" y="1847035"/>
            <a:ext cx="1604513" cy="1447800"/>
          </a:xfrm>
          <a:prstGeom prst="ellipse">
            <a:avLst/>
          </a:prstGeom>
          <a:gradFill rotWithShape="1">
            <a:gsLst>
              <a:gs pos="0">
                <a:srgbClr val="31B6FD">
                  <a:tint val="96000"/>
                  <a:satMod val="120000"/>
                  <a:lumMod val="120000"/>
                </a:srgbClr>
              </a:gs>
              <a:gs pos="100000">
                <a:srgbClr val="31B6FD">
                  <a:shade val="89000"/>
                  <a:lumMod val="90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rgbClr val="31B6FD">
                <a:shade val="25000"/>
                <a:satMod val="180000"/>
              </a:srgbClr>
            </a:contourClr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كلما </a:t>
            </a:r>
            <a:r>
              <a:rPr kumimoji="0" lang="ar-E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زاد</a:t>
            </a:r>
            <a:r>
              <a:rPr kumimoji="0" lang="ar-S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 تشتت البيانات</a:t>
            </a:r>
            <a:endParaRPr kumimoji="0" lang="ar-SA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ndara"/>
              <a:ea typeface="+mn-ea"/>
              <a:cs typeface="Arial"/>
            </a:endParaRPr>
          </a:p>
        </p:txBody>
      </p:sp>
      <p:sp>
        <p:nvSpPr>
          <p:cNvPr id="36" name="شكل بيضاوي 6"/>
          <p:cNvSpPr/>
          <p:nvPr/>
        </p:nvSpPr>
        <p:spPr>
          <a:xfrm>
            <a:off x="5192740" y="4845308"/>
            <a:ext cx="1604513" cy="1447800"/>
          </a:xfrm>
          <a:prstGeom prst="ellipse">
            <a:avLst/>
          </a:prstGeom>
          <a:gradFill rotWithShape="1">
            <a:gsLst>
              <a:gs pos="0">
                <a:srgbClr val="31B6FD">
                  <a:tint val="96000"/>
                  <a:satMod val="120000"/>
                  <a:lumMod val="120000"/>
                </a:srgbClr>
              </a:gs>
              <a:gs pos="100000">
                <a:srgbClr val="31B6FD">
                  <a:shade val="89000"/>
                  <a:lumMod val="90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rgbClr val="31B6FD">
                <a:shade val="25000"/>
                <a:satMod val="180000"/>
              </a:srgbClr>
            </a:contourClr>
          </a:sp3d>
        </p:spPr>
        <p:txBody>
          <a:bodyPr rtlCol="1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كلما </a:t>
            </a:r>
            <a:r>
              <a:rPr kumimoji="0" lang="ar-EG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بعدت</a:t>
            </a:r>
            <a:r>
              <a:rPr kumimoji="0" lang="ar-S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 </a:t>
            </a:r>
            <a:r>
              <a:rPr kumimoji="0" lang="ar-EG" sz="1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 عن متوسطها </a:t>
            </a:r>
            <a:r>
              <a:rPr kumimoji="0" lang="ar-EG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و</a:t>
            </a:r>
            <a:r>
              <a:rPr kumimoji="0" lang="ar-S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Arial"/>
              </a:rPr>
              <a:t>تشتت البيانات</a:t>
            </a:r>
            <a:endParaRPr kumimoji="0" lang="ar-SA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ndara"/>
              <a:ea typeface="+mn-ea"/>
              <a:cs typeface="Arial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671" y="2782887"/>
            <a:ext cx="8842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600" y="4503995"/>
            <a:ext cx="8842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114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26" grpId="0" animBg="1"/>
      <p:bldP spid="32" grpId="0" animBg="1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832" y="48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55225" y="108461478"/>
              <a:ext cx="6364372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rtl="1" fontAlgn="base">
                <a:spcBef>
                  <a:spcPct val="0"/>
                </a:spcBef>
                <a:spcAft>
                  <a:spcPts val="587"/>
                </a:spcAft>
              </a:pPr>
              <a:r>
                <a:rPr lang="en-US" sz="28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Measures of Dispersion</a:t>
              </a:r>
              <a:endParaRPr lang="ar-SA" sz="2000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cs typeface="Arial" pitchFamily="34" charset="0"/>
                </a:rPr>
                <a:t>مقاييس التشتت أو الانتشار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122743" y="1622443"/>
            <a:ext cx="8564268" cy="4945916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2000" b="1" dirty="0">
              <a:solidFill>
                <a:prstClr val="black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graphicFrame>
        <p:nvGraphicFramePr>
          <p:cNvPr id="39" name="رسم تخطيطي 14"/>
          <p:cNvGraphicFramePr/>
          <p:nvPr>
            <p:extLst>
              <p:ext uri="{D42A27DB-BD31-4B8C-83A1-F6EECF244321}">
                <p14:modId xmlns:p14="http://schemas.microsoft.com/office/powerpoint/2010/main" val="3417270493"/>
              </p:ext>
            </p:extLst>
          </p:nvPr>
        </p:nvGraphicFramePr>
        <p:xfrm>
          <a:off x="134466" y="1704428"/>
          <a:ext cx="8512007" cy="4620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7002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4FC0124F-FD88-4A36-B670-3496A1EAEF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>
                                            <p:graphicEl>
                                              <a:dgm id="{4FC0124F-FD88-4A36-B670-3496A1EAEF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85DC47F8-888F-4B5A-AFD4-49611A2C8D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">
                                            <p:graphicEl>
                                              <a:dgm id="{85DC47F8-888F-4B5A-AFD4-49611A2C8D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390D0BAA-34C9-42FA-B4B1-11041FA935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>
                                            <p:graphicEl>
                                              <a:dgm id="{390D0BAA-34C9-42FA-B4B1-11041FA935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7278079E-44A7-4E80-BE6E-C7909BDB9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>
                                            <p:graphicEl>
                                              <a:dgm id="{7278079E-44A7-4E80-BE6E-C7909BDB9A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7E80142A-61E2-45E9-A0BC-0ABCFCC28A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>
                                            <p:graphicEl>
                                              <a:dgm id="{7E80142A-61E2-45E9-A0BC-0ABCFCC28A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6415383F-FFC2-4295-A5E0-DAA49D350D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>
                                            <p:graphicEl>
                                              <a:dgm id="{6415383F-FFC2-4295-A5E0-DAA49D350D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CF062D94-D382-42F1-9BCC-6D39E76E2A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>
                                            <p:graphicEl>
                                              <a:dgm id="{CF062D94-D382-42F1-9BCC-6D39E76E2A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125557E9-4FE1-4F76-AA7C-BA523A0D6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>
                                            <p:graphicEl>
                                              <a:dgm id="{125557E9-4FE1-4F76-AA7C-BA523A0D6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3F4A3FE9-0F93-4FD6-83A7-CD7D736D9E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>
                                            <p:graphicEl>
                                              <a:dgm id="{3F4A3FE9-0F93-4FD6-83A7-CD7D736D9E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D5AC044D-E9B3-4FFF-A495-2B923D3EE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>
                                            <p:graphicEl>
                                              <a:dgm id="{D5AC044D-E9B3-4FFF-A495-2B923D3EE6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261E28A6-FD1D-483A-9187-2BFB256084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9">
                                            <p:graphicEl>
                                              <a:dgm id="{261E28A6-FD1D-483A-9187-2BFB256084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AA4DB6A1-CF22-4CC0-A6C7-27C75EFC9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9">
                                            <p:graphicEl>
                                              <a:dgm id="{AA4DB6A1-CF22-4CC0-A6C7-27C75EFC99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2E7EE312-322E-46E7-A288-B9A7ED5313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>
                                            <p:graphicEl>
                                              <a:dgm id="{2E7EE312-322E-46E7-A288-B9A7ED5313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7E7E070B-8DEB-458E-A59D-A4D6CF1FF3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>
                                            <p:graphicEl>
                                              <a:dgm id="{7E7E070B-8DEB-458E-A59D-A4D6CF1FF3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5685CFB7-D3D7-4FF4-B34D-9E2DBA433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>
                                            <p:graphicEl>
                                              <a:dgm id="{5685CFB7-D3D7-4FF4-B34D-9E2DBA4335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015EC669-AE0C-4C79-9EE2-96B698E0EA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>
                                            <p:graphicEl>
                                              <a:dgm id="{015EC669-AE0C-4C79-9EE2-96B698E0EA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dgm id="{8F11DE6F-9737-47BE-9148-91BF0E586C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9">
                                            <p:graphicEl>
                                              <a:dgm id="{8F11DE6F-9737-47BE-9148-91BF0E586C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9" grpId="0">
        <p:bldSub>
          <a:bldDgm bld="lvl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0" y="-138071"/>
            <a:ext cx="9143346" cy="6857143"/>
            <a:chOff x="106855260" y="107967780"/>
            <a:chExt cx="6645600" cy="4285296"/>
          </a:xfrm>
        </p:grpSpPr>
        <p:sp>
          <p:nvSpPr>
            <p:cNvPr id="3" name="Rectangle 15"/>
            <p:cNvSpPr>
              <a:spLocks noChangeArrowheads="1"/>
            </p:cNvSpPr>
            <p:nvPr/>
          </p:nvSpPr>
          <p:spPr bwMode="auto">
            <a:xfrm flipH="1">
              <a:off x="106855260" y="107967780"/>
              <a:ext cx="6556992" cy="4936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12947060" y="108101490"/>
              <a:ext cx="221520" cy="225428"/>
              <a:chOff x="112947060" y="108101490"/>
              <a:chExt cx="221520" cy="225428"/>
            </a:xfrm>
          </p:grpSpPr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 flipH="1">
                <a:off x="112947060" y="108101490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flipH="1">
                <a:off x="112947060" y="108192052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 flipH="1">
                <a:off x="112947060" y="108283569"/>
                <a:ext cx="221520" cy="4334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 flipH="1">
              <a:off x="106855260" y="108747196"/>
              <a:ext cx="6527735" cy="35058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 flipH="1">
              <a:off x="113168580" y="108747196"/>
              <a:ext cx="331631" cy="350588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90000"/>
                    <a:shade val="30000"/>
                    <a:satMod val="115000"/>
                  </a:schemeClr>
                </a:gs>
                <a:gs pos="50000">
                  <a:schemeClr val="bg2">
                    <a:lumMod val="90000"/>
                    <a:shade val="67500"/>
                    <a:satMod val="115000"/>
                  </a:schemeClr>
                </a:gs>
                <a:gs pos="100000">
                  <a:schemeClr val="bg2">
                    <a:lumMod val="9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 flipH="1">
              <a:off x="106955225" y="108461478"/>
              <a:ext cx="6364372" cy="285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t" anchorCtr="0" compatLnSpc="1">
              <a:prstTxWarp prst="textNoShape">
                <a:avLst/>
              </a:prstTxWarp>
            </a:bodyPr>
            <a:lstStyle/>
            <a:p>
              <a:pPr algn="ctr" defTabSz="766816" rtl="1" fontAlgn="base">
                <a:spcBef>
                  <a:spcPct val="0"/>
                </a:spcBef>
                <a:spcAft>
                  <a:spcPts val="587"/>
                </a:spcAft>
              </a:pPr>
              <a:r>
                <a:rPr lang="ar-SA" sz="2800" b="1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أولا : المدى </a:t>
              </a:r>
              <a:r>
                <a:rPr lang="en-US" sz="28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Range</a:t>
              </a:r>
              <a:endParaRPr lang="ar-SA" sz="2000" dirty="0">
                <a:solidFill>
                  <a:srgbClr val="000000"/>
                </a:solidFill>
                <a:latin typeface="Franklin Gothic Book" pitchFamily="34" charset="0"/>
              </a:endParaRP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 flipH="1">
              <a:off x="106943868" y="107967780"/>
              <a:ext cx="5781672" cy="49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195" tIns="36195" rIns="36195" bIns="36195" numCol="1" anchor="ctr" anchorCtr="0" compatLnSpc="1">
              <a:prstTxWarp prst="textNoShape">
                <a:avLst/>
              </a:prstTxWarp>
            </a:bodyPr>
            <a:lstStyle/>
            <a:p>
              <a:pPr algn="ctr" defTabSz="766816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3600" cap="all" dirty="0">
                  <a:solidFill>
                    <a:srgbClr val="FFFF00"/>
                  </a:solidFill>
                  <a:effectLst>
                    <a:reflection blurRad="12700" stA="48000" endA="300" endPos="55000" dir="5400000" sy="-90000" algn="bl" rotWithShape="0"/>
                  </a:effectLst>
                  <a:latin typeface="Arial" pitchFamily="34" charset="0"/>
                  <a:ea typeface="+mj-ea"/>
                  <a:cs typeface="Arial" pitchFamily="34" charset="0"/>
                </a:rPr>
                <a:t>مقاييس التشتت أو الانتشار</a:t>
              </a:r>
              <a:endParaRPr lang="ar-SA" sz="2300" dirty="0">
                <a:solidFill>
                  <a:srgbClr val="FFFF00"/>
                </a:solidFill>
                <a:latin typeface="Franklin Gothic Heavy" pitchFamily="34" charset="0"/>
                <a:cs typeface="Arial" pitchFamily="34" charset="0"/>
              </a:endParaRPr>
            </a:p>
          </p:txBody>
        </p:sp>
        <p:sp>
          <p:nvSpPr>
            <p:cNvPr id="20" name="Rectangle 30" hidden="1"/>
            <p:cNvSpPr>
              <a:spLocks noChangeArrowheads="1"/>
            </p:cNvSpPr>
            <p:nvPr/>
          </p:nvSpPr>
          <p:spPr bwMode="auto">
            <a:xfrm>
              <a:off x="108458176" y="109118630"/>
              <a:ext cx="675199" cy="6751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113412252" y="107967780"/>
              <a:ext cx="88608" cy="428529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ar-SA">
                <a:solidFill>
                  <a:prstClr val="black"/>
                </a:solidFill>
              </a:endParaRPr>
            </a:p>
          </p:txBody>
        </p:sp>
      </p:grpSp>
      <p:sp>
        <p:nvSpPr>
          <p:cNvPr id="30" name="Line 36"/>
          <p:cNvSpPr>
            <a:spLocks noChangeShapeType="1"/>
          </p:cNvSpPr>
          <p:nvPr/>
        </p:nvSpPr>
        <p:spPr bwMode="auto">
          <a:xfrm flipV="1">
            <a:off x="134466" y="1445431"/>
            <a:ext cx="0" cy="47610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2353044" y="1404812"/>
            <a:ext cx="6293430" cy="544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>
            <a:off x="134467" y="1467792"/>
            <a:ext cx="8545155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SA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2095302"/>
            <a:ext cx="7772632" cy="3590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766816" rtl="1" fontAlgn="base">
              <a:spcBef>
                <a:spcPct val="0"/>
              </a:spcBef>
              <a:spcAft>
                <a:spcPts val="671"/>
              </a:spcAft>
            </a:pPr>
            <a:r>
              <a:rPr lang="ar-EG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المدى</a:t>
            </a:r>
            <a:r>
              <a:rPr lang="ar-EG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ar-SA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هو الفرق بين أعلى درجة وأقل درجة في التوزيع.</a:t>
            </a:r>
            <a:endParaRPr lang="ar-EG" sz="2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r" defTabSz="766816" rtl="1" fontAlgn="base">
              <a:spcBef>
                <a:spcPct val="0"/>
              </a:spcBef>
              <a:spcAft>
                <a:spcPts val="671"/>
              </a:spcAft>
            </a:pPr>
            <a:endParaRPr lang="ar-EG" sz="2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r" defTabSz="766816" rtl="1" fontAlgn="base">
              <a:spcBef>
                <a:spcPct val="0"/>
              </a:spcBef>
              <a:spcAft>
                <a:spcPts val="671"/>
              </a:spcAft>
            </a:pPr>
            <a:r>
              <a:rPr lang="ar-EG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ar-SA" sz="24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يع</a:t>
            </a:r>
            <a:r>
              <a:rPr lang="ar-EG" sz="2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د</a:t>
            </a:r>
            <a:r>
              <a:rPr lang="ar-SA" sz="2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المدى الوسيلة المباشرة لمعرفة مدى تقارب القيم أو تباعدها في أي توزيع</a:t>
            </a:r>
            <a:r>
              <a:rPr lang="ar-EG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r" defTabSz="766816" rtl="1" fontAlgn="base">
              <a:spcBef>
                <a:spcPct val="0"/>
              </a:spcBef>
              <a:spcAft>
                <a:spcPts val="671"/>
              </a:spcAft>
            </a:pPr>
            <a:endParaRPr lang="ar-EG" sz="2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r" defTabSz="766816" rtl="1" fontAlgn="base">
              <a:lnSpc>
                <a:spcPct val="150000"/>
              </a:lnSpc>
              <a:spcBef>
                <a:spcPct val="0"/>
              </a:spcBef>
              <a:spcAft>
                <a:spcPts val="671"/>
              </a:spcAft>
            </a:pPr>
            <a:r>
              <a:rPr lang="ar-EG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كما يعد </a:t>
            </a:r>
            <a:r>
              <a:rPr lang="ar-SA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سيلة سهلة، إلا أنها أقل الوسائل دقة وذلك لأن حسابه يتوقف على قيمتين فقط من قيم المجموعة، ولا يهتم مطلقا بما بينهما من قيم أخرى.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4963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5"/>
          <p:cNvSpPr>
            <a:spLocks noChangeArrowheads="1"/>
          </p:cNvSpPr>
          <p:nvPr/>
        </p:nvSpPr>
        <p:spPr bwMode="auto">
          <a:xfrm>
            <a:off x="138370" y="0"/>
            <a:ext cx="8929430" cy="6858000"/>
          </a:xfrm>
          <a:prstGeom prst="roundRect">
            <a:avLst>
              <a:gd name="adj" fmla="val 4056"/>
            </a:avLst>
          </a:prstGeom>
          <a:solidFill>
            <a:srgbClr val="FFFFFF"/>
          </a:solidFill>
          <a:ln w="9525" algn="in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0673" tIns="30673" rIns="30673" bIns="30673" numCol="1" anchor="t" anchorCtr="0" compatLnSpc="1">
            <a:prstTxWarp prst="textNoShape">
              <a:avLst/>
            </a:prstTxWarp>
          </a:bodyPr>
          <a:lstStyle>
            <a:defPPr>
              <a:defRPr lang="ar-SA"/>
            </a:defPPr>
            <a:lvl1pPr marL="0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5165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033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549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0661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5826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099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157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61322" algn="r" defTabSz="1090331" rtl="1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مدى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القيم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45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،   50  ، 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55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  يساوي أعلى درجة – أقل 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درجة،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ويصبح الناتج 55 -  45 =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10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.</a:t>
            </a:r>
            <a:endParaRPr lang="ar-EG" sz="2000" b="1" dirty="0">
              <a:latin typeface="Simplified Arabic" pitchFamily="18" charset="-78"/>
              <a:cs typeface="Simplified Arabic" pitchFamily="18" charset="-78"/>
            </a:endParaRPr>
          </a:p>
          <a:p>
            <a:pPr marL="342900" indent="-34290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البيانات التالية تمثل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مجموعة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من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الطلاب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عددهم 9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حصلوا على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الدرجات الاتية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في </a:t>
            </a: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الاختبار الجزئي، والمطلوب ايجاد قيمة المدى بين درجاتهم؟ </a:t>
            </a:r>
          </a:p>
          <a:p>
            <a:pPr algn="ctr">
              <a:lnSpc>
                <a:spcPct val="200000"/>
              </a:lnSpc>
            </a:pP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25، 15،12، 9، 7، 31، 26، 18، 20</a:t>
            </a:r>
          </a:p>
          <a:p>
            <a:pPr algn="just">
              <a:lnSpc>
                <a:spcPct val="200000"/>
              </a:lnSpc>
            </a:pP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الحل: المدى المطلق = أكبر قيمة – أصغر قيمة </a:t>
            </a:r>
          </a:p>
          <a:p>
            <a:pPr algn="just">
              <a:lnSpc>
                <a:spcPct val="200000"/>
              </a:lnSpc>
            </a:pP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                           31    -      7    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= 24</a:t>
            </a:r>
          </a:p>
          <a:p>
            <a:pPr marL="342900" indent="-34290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أحسب المدى لكل مجموعة من البيانات الآتية والتي تمثل درجات مجموعتين من الطلاب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:</a:t>
            </a:r>
            <a:endParaRPr lang="ar-EG" sz="2000" b="1" dirty="0">
              <a:solidFill>
                <a:srgbClr val="C00000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المجموعـة الأولى: 75، 70 ، 65 ، 40 ، 33 ، 50 ، 55</a:t>
            </a:r>
          </a:p>
          <a:p>
            <a:pPr algn="just">
              <a:lnSpc>
                <a:spcPct val="200000"/>
              </a:lnSpc>
            </a:pPr>
            <a:r>
              <a:rPr lang="ar-EG" sz="2000" b="1" dirty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المجموعة الثانية: 85، 95 ، 88 ، 22 ، 56 ، 50 ، </a:t>
            </a:r>
            <a:r>
              <a:rPr lang="ar-EG" sz="2000" b="1" dirty="0" smtClean="0">
                <a:solidFill>
                  <a:srgbClr val="C00000"/>
                </a:solidFill>
                <a:latin typeface="Simplified Arabic" pitchFamily="18" charset="-78"/>
                <a:cs typeface="Simplified Arabic" pitchFamily="18" charset="-78"/>
              </a:rPr>
              <a:t>44</a:t>
            </a:r>
          </a:p>
          <a:p>
            <a:pPr algn="just">
              <a:lnSpc>
                <a:spcPct val="200000"/>
              </a:lnSpc>
            </a:pP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الحل: المجموعة 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الأولى: المدى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= أكبر قيمة – أصغر 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قيمة =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33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– 75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= 42</a:t>
            </a:r>
          </a:p>
          <a:p>
            <a:pPr algn="just">
              <a:lnSpc>
                <a:spcPct val="200000"/>
              </a:lnSpc>
            </a:pP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      المجموعة الثانية: المدى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= أكبر قيمة – أصغر 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قيمة = </a:t>
            </a:r>
            <a:r>
              <a:rPr lang="ar-EG" sz="2000" b="1" dirty="0">
                <a:latin typeface="Simplified Arabic" pitchFamily="18" charset="-78"/>
                <a:cs typeface="Simplified Arabic" pitchFamily="18" charset="-78"/>
              </a:rPr>
              <a:t>22</a:t>
            </a:r>
            <a:r>
              <a:rPr lang="ar-EG" sz="2000" b="1" dirty="0" smtClean="0">
                <a:latin typeface="Simplified Arabic" pitchFamily="18" charset="-78"/>
                <a:cs typeface="Simplified Arabic" pitchFamily="18" charset="-78"/>
              </a:rPr>
              <a:t>– 95 = 73</a:t>
            </a:r>
            <a:endParaRPr lang="en-US" sz="20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ar-EG" sz="2000" b="1" dirty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ar-EG" sz="2000" b="1" dirty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en-US" sz="2000" b="1" dirty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en-US" sz="20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en-US" sz="20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 algn="just">
              <a:lnSpc>
                <a:spcPct val="200000"/>
              </a:lnSpc>
            </a:pPr>
            <a:endParaRPr lang="en-US" sz="2000" b="1" dirty="0">
              <a:latin typeface="Simplified Arabic" pitchFamily="18" charset="-78"/>
              <a:cs typeface="Simplified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7692500"/>
      </p:ext>
    </p:extLst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1377</Words>
  <Application>Microsoft Office PowerPoint</Application>
  <PresentationFormat>On-screen Show (4:3)</PresentationFormat>
  <Paragraphs>235</Paragraphs>
  <Slides>28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سمة Office</vt:lpstr>
      <vt:lpstr>PowerPoint Presentation</vt:lpstr>
      <vt:lpstr>PowerPoint Presentation</vt:lpstr>
      <vt:lpstr>PowerPoint Presentation</vt:lpstr>
      <vt:lpstr>PowerPoint Presentation</vt:lpstr>
      <vt:lpstr>مثال:</vt:lpstr>
      <vt:lpstr>PowerPoint Presentation</vt:lpstr>
      <vt:lpstr>PowerPoint Presentation</vt:lpstr>
      <vt:lpstr>PowerPoint Presentation</vt:lpstr>
      <vt:lpstr>PowerPoint Presentation</vt:lpstr>
      <vt:lpstr>مزايا المدى وعيوبه:</vt:lpstr>
      <vt:lpstr>PowerPoint Presentation</vt:lpstr>
      <vt:lpstr>ثانياً: الانحراف عن المتوسط</vt:lpstr>
      <vt:lpstr>PowerPoint Presentation</vt:lpstr>
      <vt:lpstr>PowerPoint Presentation</vt:lpstr>
      <vt:lpstr>ثالثاً : التباين</vt:lpstr>
      <vt:lpstr>PowerPoint Presentation</vt:lpstr>
      <vt:lpstr>مثال أخر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ملحوظة: يفضل الانحراف المعياري عن التباين في قياس التشتت إذا كانت الأرقام كبيرة لأن قيمته عادة ما تكون صغيرة.</vt:lpstr>
      <vt:lpstr>PowerPoint Presentation</vt:lpstr>
      <vt:lpstr>PowerPoint Presentation</vt:lpstr>
      <vt:lpstr>PowerPoint Presentation</vt:lpstr>
      <vt:lpstr>PowerPoint Presentation</vt:lpstr>
      <vt:lpstr>ونلاحظ أنه لا يمكن مقارنة الانحراف المعياري للقصب ببقية المحاصيل لأن وحدة القياس المستخدمة فيه تختلف عن المحاصيل الأخرى .  ونخلص لنتيجة : أن الانحراف المعياري في توزيع الإنتاجية بين هذه المناطق أعلى ما يكون في حالة الذرة الرفيعة ، يليها الشامية ثم القمح الذي تميل متوسطات انتاجياتهم للتجانس. *****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Mohamed Nasef</dc:creator>
  <cp:lastModifiedBy>Mohamed Nasef</cp:lastModifiedBy>
  <cp:revision>1</cp:revision>
  <dcterms:created xsi:type="dcterms:W3CDTF">2017-10-26T07:16:56Z</dcterms:created>
  <dcterms:modified xsi:type="dcterms:W3CDTF">2017-10-26T07:18:00Z</dcterms:modified>
</cp:coreProperties>
</file>