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CC66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436B-684C-40C0-B8A7-2439C6862570}" type="datetimeFigureOut">
              <a:rPr lang="ar-SA" smtClean="0"/>
              <a:pPr/>
              <a:t>02/05/1434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4E4A3-97AA-4FDA-9662-221797A3C1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436B-684C-40C0-B8A7-2439C6862570}" type="datetimeFigureOut">
              <a:rPr lang="ar-SA" smtClean="0"/>
              <a:pPr/>
              <a:t>02/05/1434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4E4A3-97AA-4FDA-9662-221797A3C1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436B-684C-40C0-B8A7-2439C6862570}" type="datetimeFigureOut">
              <a:rPr lang="ar-SA" smtClean="0"/>
              <a:pPr/>
              <a:t>02/05/1434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4E4A3-97AA-4FDA-9662-221797A3C1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436B-684C-40C0-B8A7-2439C6862570}" type="datetimeFigureOut">
              <a:rPr lang="ar-SA" smtClean="0"/>
              <a:pPr/>
              <a:t>02/05/1434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4E4A3-97AA-4FDA-9662-221797A3C1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436B-684C-40C0-B8A7-2439C6862570}" type="datetimeFigureOut">
              <a:rPr lang="ar-SA" smtClean="0"/>
              <a:pPr/>
              <a:t>02/05/1434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4E4A3-97AA-4FDA-9662-221797A3C1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436B-684C-40C0-B8A7-2439C6862570}" type="datetimeFigureOut">
              <a:rPr lang="ar-SA" smtClean="0"/>
              <a:pPr/>
              <a:t>02/05/1434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4E4A3-97AA-4FDA-9662-221797A3C1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436B-684C-40C0-B8A7-2439C6862570}" type="datetimeFigureOut">
              <a:rPr lang="ar-SA" smtClean="0"/>
              <a:pPr/>
              <a:t>02/05/1434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4E4A3-97AA-4FDA-9662-221797A3C1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436B-684C-40C0-B8A7-2439C6862570}" type="datetimeFigureOut">
              <a:rPr lang="ar-SA" smtClean="0"/>
              <a:pPr/>
              <a:t>02/05/1434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4E4A3-97AA-4FDA-9662-221797A3C1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436B-684C-40C0-B8A7-2439C6862570}" type="datetimeFigureOut">
              <a:rPr lang="ar-SA" smtClean="0"/>
              <a:pPr/>
              <a:t>02/05/1434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4E4A3-97AA-4FDA-9662-221797A3C1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436B-684C-40C0-B8A7-2439C6862570}" type="datetimeFigureOut">
              <a:rPr lang="ar-SA" smtClean="0"/>
              <a:pPr/>
              <a:t>02/05/1434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4E4A3-97AA-4FDA-9662-221797A3C1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436B-684C-40C0-B8A7-2439C6862570}" type="datetimeFigureOut">
              <a:rPr lang="ar-SA" smtClean="0"/>
              <a:pPr/>
              <a:t>02/05/1434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4E4A3-97AA-4FDA-9662-221797A3C1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F436B-684C-40C0-B8A7-2439C6862570}" type="datetimeFigureOut">
              <a:rPr lang="ar-SA" smtClean="0"/>
              <a:pPr/>
              <a:t>02/05/1434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4E4A3-97AA-4FDA-9662-221797A3C19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1916832"/>
            <a:ext cx="7772400" cy="1470025"/>
          </a:xfrm>
          <a:solidFill>
            <a:schemeClr val="bg1">
              <a:alpha val="51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+mj-cs"/>
              </a:rPr>
              <a:t>The blood vessels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7584" y="2636912"/>
            <a:ext cx="7628825" cy="1754326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Thank you </a:t>
            </a:r>
          </a:p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for your attention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2"/>
          <p:cNvSpPr/>
          <p:nvPr/>
        </p:nvSpPr>
        <p:spPr>
          <a:xfrm>
            <a:off x="2306471" y="404664"/>
            <a:ext cx="40314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u="sng" dirty="0" smtClean="0">
                <a:solidFill>
                  <a:schemeClr val="tx2"/>
                </a:solidFill>
                <a:latin typeface="Adobe Caslon Pro" pitchFamily="18" charset="0"/>
                <a:cs typeface="+mj-cs"/>
              </a:rPr>
              <a:t>The </a:t>
            </a:r>
            <a:r>
              <a:rPr lang="en-US" sz="2800" b="1" u="sng" dirty="0">
                <a:solidFill>
                  <a:schemeClr val="tx2"/>
                </a:solidFill>
                <a:latin typeface="Adobe Caslon Pro" pitchFamily="18" charset="0"/>
                <a:cs typeface="+mj-cs"/>
              </a:rPr>
              <a:t>blood vascular system</a:t>
            </a:r>
            <a:endParaRPr lang="ar-SA" sz="2800" b="1" u="sng" dirty="0">
              <a:solidFill>
                <a:schemeClr val="tx2"/>
              </a:solidFill>
              <a:latin typeface="Adobe Caslon Pro" pitchFamily="18" charset="0"/>
              <a:cs typeface="+mj-cs"/>
            </a:endParaRPr>
          </a:p>
        </p:txBody>
      </p:sp>
      <p:grpSp>
        <p:nvGrpSpPr>
          <p:cNvPr id="5" name="مجموعة 36"/>
          <p:cNvGrpSpPr>
            <a:grpSpLocks/>
          </p:cNvGrpSpPr>
          <p:nvPr/>
        </p:nvGrpSpPr>
        <p:grpSpPr bwMode="auto">
          <a:xfrm>
            <a:off x="971600" y="1052736"/>
            <a:ext cx="7056437" cy="400050"/>
            <a:chOff x="900113" y="2308225"/>
            <a:chExt cx="7056437" cy="400050"/>
          </a:xfrm>
        </p:grpSpPr>
        <p:grpSp>
          <p:nvGrpSpPr>
            <p:cNvPr id="6" name="مجموعة 49"/>
            <p:cNvGrpSpPr>
              <a:grpSpLocks/>
            </p:cNvGrpSpPr>
            <p:nvPr/>
          </p:nvGrpSpPr>
          <p:grpSpPr bwMode="auto">
            <a:xfrm>
              <a:off x="900113" y="2308225"/>
              <a:ext cx="7056437" cy="328613"/>
              <a:chOff x="1066799" y="989690"/>
              <a:chExt cx="7010401" cy="391437"/>
            </a:xfrm>
          </p:grpSpPr>
          <p:cxnSp>
            <p:nvCxnSpPr>
              <p:cNvPr id="10" name="رابط مستقيم 23"/>
              <p:cNvCxnSpPr/>
              <p:nvPr/>
            </p:nvCxnSpPr>
            <p:spPr>
              <a:xfrm rot="10800000">
                <a:off x="1066799" y="1001035"/>
                <a:ext cx="7010401" cy="0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رابط مستقيم 24"/>
              <p:cNvCxnSpPr/>
              <p:nvPr/>
            </p:nvCxnSpPr>
            <p:spPr>
              <a:xfrm rot="5400000">
                <a:off x="7875961" y="1179889"/>
                <a:ext cx="391437" cy="11040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رابط مستقيم 25"/>
              <p:cNvCxnSpPr/>
              <p:nvPr/>
            </p:nvCxnSpPr>
            <p:spPr>
              <a:xfrm rot="5400000">
                <a:off x="876600" y="1179889"/>
                <a:ext cx="391437" cy="11040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رابط مستقيم 27"/>
            <p:cNvCxnSpPr/>
            <p:nvPr/>
          </p:nvCxnSpPr>
          <p:spPr>
            <a:xfrm rot="5400000">
              <a:off x="3013869" y="2507456"/>
              <a:ext cx="390525" cy="11113"/>
            </a:xfrm>
            <a:prstGeom prst="line">
              <a:avLst/>
            </a:prstGeom>
            <a:ln w="25400">
              <a:solidFill>
                <a:schemeClr val="accent2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رابط مستقيم 28"/>
            <p:cNvCxnSpPr/>
            <p:nvPr/>
          </p:nvCxnSpPr>
          <p:spPr>
            <a:xfrm rot="5400000">
              <a:off x="5307806" y="2507457"/>
              <a:ext cx="390525" cy="11112"/>
            </a:xfrm>
            <a:prstGeom prst="line">
              <a:avLst/>
            </a:prstGeom>
            <a:ln w="25400">
              <a:solidFill>
                <a:schemeClr val="accent2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رابط مستقيم 22"/>
          <p:cNvCxnSpPr/>
          <p:nvPr/>
        </p:nvCxnSpPr>
        <p:spPr bwMode="auto">
          <a:xfrm flipH="1">
            <a:off x="4139952" y="764705"/>
            <a:ext cx="9526" cy="288033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مستطيل 5"/>
          <p:cNvSpPr/>
          <p:nvPr/>
        </p:nvSpPr>
        <p:spPr>
          <a:xfrm>
            <a:off x="323528" y="1412776"/>
            <a:ext cx="1484312" cy="461963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2"/>
                </a:solidFill>
                <a:latin typeface="+mn-lt"/>
                <a:cs typeface="+mj-cs"/>
              </a:rPr>
              <a:t>The heart </a:t>
            </a:r>
            <a:endParaRPr lang="ar-SA" sz="2400" b="1" dirty="0">
              <a:solidFill>
                <a:schemeClr val="tx2"/>
              </a:solidFill>
              <a:latin typeface="+mn-lt"/>
              <a:cs typeface="+mj-cs"/>
            </a:endParaRPr>
          </a:p>
        </p:txBody>
      </p:sp>
      <p:sp>
        <p:nvSpPr>
          <p:cNvPr id="17" name="مستطيل 6"/>
          <p:cNvSpPr/>
          <p:nvPr/>
        </p:nvSpPr>
        <p:spPr>
          <a:xfrm>
            <a:off x="2195736" y="1484784"/>
            <a:ext cx="1779588" cy="461963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2"/>
                </a:solidFill>
                <a:latin typeface="+mn-lt"/>
                <a:cs typeface="+mj-cs"/>
              </a:rPr>
              <a:t>The arteries </a:t>
            </a:r>
            <a:endParaRPr lang="ar-SA" sz="2400" b="1" dirty="0">
              <a:solidFill>
                <a:schemeClr val="tx2"/>
              </a:solidFill>
              <a:latin typeface="+mn-lt"/>
              <a:cs typeface="+mj-cs"/>
            </a:endParaRPr>
          </a:p>
        </p:txBody>
      </p:sp>
      <p:sp>
        <p:nvSpPr>
          <p:cNvPr id="18" name="مستطيل 7"/>
          <p:cNvSpPr/>
          <p:nvPr/>
        </p:nvSpPr>
        <p:spPr>
          <a:xfrm>
            <a:off x="4716016" y="1484784"/>
            <a:ext cx="1457325" cy="461963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2"/>
                </a:solidFill>
                <a:latin typeface="+mn-lt"/>
                <a:cs typeface="+mj-cs"/>
              </a:rPr>
              <a:t>The veins </a:t>
            </a:r>
            <a:endParaRPr lang="ar-SA" sz="2400" b="1" dirty="0">
              <a:solidFill>
                <a:schemeClr val="tx2"/>
              </a:solidFill>
              <a:latin typeface="+mn-lt"/>
              <a:cs typeface="+mj-cs"/>
            </a:endParaRPr>
          </a:p>
        </p:txBody>
      </p:sp>
      <p:sp>
        <p:nvSpPr>
          <p:cNvPr id="19" name="مستطيل 8"/>
          <p:cNvSpPr/>
          <p:nvPr/>
        </p:nvSpPr>
        <p:spPr>
          <a:xfrm>
            <a:off x="6732240" y="1412776"/>
            <a:ext cx="2079625" cy="461963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2"/>
                </a:solidFill>
                <a:latin typeface="+mn-lt"/>
                <a:cs typeface="+mj-cs"/>
              </a:rPr>
              <a:t>The capillaries </a:t>
            </a:r>
            <a:endParaRPr lang="ar-SA" sz="2400" b="1" dirty="0">
              <a:solidFill>
                <a:schemeClr val="tx2"/>
              </a:solidFill>
              <a:latin typeface="+mn-lt"/>
              <a:cs typeface="+mj-cs"/>
            </a:endParaRPr>
          </a:p>
        </p:txBody>
      </p:sp>
      <p:sp>
        <p:nvSpPr>
          <p:cNvPr id="22" name="مستطيل 9"/>
          <p:cNvSpPr/>
          <p:nvPr/>
        </p:nvSpPr>
        <p:spPr>
          <a:xfrm>
            <a:off x="395536" y="2276872"/>
            <a:ext cx="1080120" cy="1200329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2"/>
                </a:solidFill>
                <a:latin typeface="+mn-lt"/>
                <a:cs typeface="+mj-cs"/>
              </a:rPr>
              <a:t>pumps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2"/>
                </a:solidFill>
                <a:latin typeface="+mn-lt"/>
                <a:cs typeface="+mj-cs"/>
              </a:rPr>
              <a:t>the blood</a:t>
            </a:r>
            <a:endParaRPr lang="ar-SA" sz="2400" b="1" dirty="0">
              <a:solidFill>
                <a:schemeClr val="tx2"/>
              </a:solidFill>
              <a:latin typeface="+mn-lt"/>
              <a:cs typeface="+mj-cs"/>
            </a:endParaRPr>
          </a:p>
        </p:txBody>
      </p:sp>
      <p:sp>
        <p:nvSpPr>
          <p:cNvPr id="23" name="مستطيل 10"/>
          <p:cNvSpPr/>
          <p:nvPr/>
        </p:nvSpPr>
        <p:spPr>
          <a:xfrm>
            <a:off x="1979713" y="2348880"/>
            <a:ext cx="1944215" cy="1938992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2"/>
                </a:solidFill>
                <a:latin typeface="+mn-lt"/>
                <a:cs typeface="+mj-cs"/>
              </a:rPr>
              <a:t>carry oxygenated blood and nutrients to the tissues</a:t>
            </a:r>
            <a:endParaRPr lang="ar-SA" sz="2400" b="1" dirty="0">
              <a:solidFill>
                <a:schemeClr val="tx2"/>
              </a:solidFill>
              <a:latin typeface="+mn-lt"/>
              <a:cs typeface="+mj-cs"/>
            </a:endParaRPr>
          </a:p>
        </p:txBody>
      </p:sp>
      <p:sp>
        <p:nvSpPr>
          <p:cNvPr id="24" name="مستطيل 12"/>
          <p:cNvSpPr/>
          <p:nvPr/>
        </p:nvSpPr>
        <p:spPr>
          <a:xfrm>
            <a:off x="6516217" y="2420888"/>
            <a:ext cx="2304256" cy="3168352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2"/>
                </a:solidFill>
                <a:latin typeface="+mn-lt"/>
                <a:cs typeface="+mj-cs"/>
              </a:rPr>
              <a:t>consists of a diffuse network of thin tubules through which gas exchange between blood and tissues takes place</a:t>
            </a:r>
            <a:endParaRPr lang="ar-SA" sz="2400" b="1" dirty="0">
              <a:solidFill>
                <a:schemeClr val="tx2"/>
              </a:solidFill>
              <a:latin typeface="+mn-lt"/>
              <a:cs typeface="+mj-cs"/>
            </a:endParaRPr>
          </a:p>
        </p:txBody>
      </p:sp>
      <p:sp>
        <p:nvSpPr>
          <p:cNvPr id="25" name="مستطيل 13"/>
          <p:cNvSpPr/>
          <p:nvPr/>
        </p:nvSpPr>
        <p:spPr>
          <a:xfrm>
            <a:off x="4067944" y="2204864"/>
            <a:ext cx="2376265" cy="3416320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2"/>
                </a:solidFill>
                <a:latin typeface="+mn-lt"/>
                <a:cs typeface="+mj-cs"/>
              </a:rPr>
              <a:t>carry deoxygenated blood, rich in carbon dioxide and other metabolic products from the tissues to the heart</a:t>
            </a:r>
            <a:endParaRPr lang="ar-SA" sz="2400" b="1" dirty="0">
              <a:solidFill>
                <a:schemeClr val="tx2"/>
              </a:solidFill>
              <a:latin typeface="+mn-lt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59632" y="476672"/>
            <a:ext cx="6763646" cy="523220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none">
            <a:spAutoFit/>
          </a:bodyPr>
          <a:lstStyle/>
          <a:p>
            <a:r>
              <a:rPr lang="en-US" sz="2800" u="sng" dirty="0" smtClean="0"/>
              <a:t> THE STRUCTURE OF THE ARTRIES AND VEINS</a:t>
            </a:r>
            <a:endParaRPr lang="ar-SA" sz="2800" u="sng" dirty="0"/>
          </a:p>
        </p:txBody>
      </p:sp>
      <p:sp>
        <p:nvSpPr>
          <p:cNvPr id="5" name="Rectangle 4"/>
          <p:cNvSpPr/>
          <p:nvPr/>
        </p:nvSpPr>
        <p:spPr>
          <a:xfrm>
            <a:off x="899592" y="2060848"/>
            <a:ext cx="5112568" cy="2154436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3200" b="1" dirty="0">
                <a:solidFill>
                  <a:srgbClr val="FF0000"/>
                </a:solidFill>
              </a:rPr>
              <a:t>Composed of three layers</a:t>
            </a:r>
            <a:r>
              <a:rPr lang="en-US" sz="3200" b="1" dirty="0" smtClean="0">
                <a:solidFill>
                  <a:srgbClr val="FF0000"/>
                </a:solidFill>
              </a:rPr>
              <a:t>:</a:t>
            </a:r>
          </a:p>
          <a:p>
            <a:pPr algn="l" rtl="0"/>
            <a:endParaRPr lang="en-US" b="1" dirty="0"/>
          </a:p>
          <a:p>
            <a:pPr algn="l" rtl="0">
              <a:buFont typeface="Arial" pitchFamily="34" charset="0"/>
              <a:buChar char="•"/>
            </a:pPr>
            <a:r>
              <a:rPr lang="en-US" b="1" dirty="0" smtClean="0"/>
              <a:t> </a:t>
            </a:r>
            <a:r>
              <a:rPr lang="en-US" sz="2800" b="1" dirty="0" smtClean="0"/>
              <a:t>Tunica intima  </a:t>
            </a:r>
            <a:endParaRPr lang="en-US" sz="2800" b="1" dirty="0"/>
          </a:p>
          <a:p>
            <a:pPr algn="l" rtl="0">
              <a:buFont typeface="Arial" pitchFamily="34" charset="0"/>
              <a:buChar char="•"/>
            </a:pPr>
            <a:r>
              <a:rPr lang="en-US" sz="2800" b="1" dirty="0"/>
              <a:t>Tunica media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800" b="1" dirty="0"/>
              <a:t>Tunica adventitia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1560" y="2136339"/>
            <a:ext cx="6246440" cy="2862322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3200" b="1" dirty="0">
                <a:solidFill>
                  <a:srgbClr val="FFFF00"/>
                </a:solidFill>
                <a:latin typeface="Adobe Caslon Pro" pitchFamily="18" charset="0"/>
              </a:rPr>
              <a:t>Two components: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400" b="1" dirty="0" smtClean="0">
                <a:solidFill>
                  <a:srgbClr val="FF00FF"/>
                </a:solidFill>
                <a:latin typeface="Adobe Caslon Pro" pitchFamily="18" charset="0"/>
              </a:rPr>
              <a:t>Squamous </a:t>
            </a:r>
            <a:r>
              <a:rPr lang="en-US" sz="2400" b="1" dirty="0">
                <a:solidFill>
                  <a:srgbClr val="FF00FF"/>
                </a:solidFill>
                <a:latin typeface="Adobe Caslon Pro" pitchFamily="18" charset="0"/>
              </a:rPr>
              <a:t>endothelial cells: </a:t>
            </a:r>
          </a:p>
          <a:p>
            <a:pPr algn="l" rtl="0"/>
            <a:r>
              <a:rPr lang="en-US" sz="2400" b="1" dirty="0">
                <a:latin typeface="Adobe Caslon Pro" pitchFamily="18" charset="0"/>
              </a:rPr>
              <a:t>Rest on a basal membrane (Basal lamina).</a:t>
            </a:r>
          </a:p>
          <a:p>
            <a:pPr algn="l" rtl="0"/>
            <a:r>
              <a:rPr lang="en-US" sz="2400" b="1" dirty="0">
                <a:latin typeface="Adobe Caslon Pro" pitchFamily="18" charset="0"/>
              </a:rPr>
              <a:t>Line the interior surface.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00CC66"/>
                </a:solidFill>
                <a:latin typeface="Adobe Caslon Pro" pitchFamily="18" charset="0"/>
              </a:rPr>
              <a:t>Sub endothelial </a:t>
            </a:r>
            <a:r>
              <a:rPr lang="en-US" sz="2800" b="1" dirty="0">
                <a:solidFill>
                  <a:srgbClr val="00CC66"/>
                </a:solidFill>
                <a:latin typeface="Adobe Caslon Pro" pitchFamily="18" charset="0"/>
              </a:rPr>
              <a:t>layer:</a:t>
            </a:r>
          </a:p>
          <a:p>
            <a:pPr algn="l" rtl="0"/>
            <a:r>
              <a:rPr lang="en-US" sz="2400" b="1" dirty="0">
                <a:latin typeface="Adobe Caslon Pro" pitchFamily="18" charset="0"/>
              </a:rPr>
              <a:t>Loose connective tissue</a:t>
            </a:r>
          </a:p>
          <a:p>
            <a:pPr algn="l" rtl="0"/>
            <a:r>
              <a:rPr lang="en-US" sz="2400" b="1" dirty="0">
                <a:latin typeface="Adobe Caslon Pro" pitchFamily="18" charset="0"/>
              </a:rPr>
              <a:t>Smooth muscles arranged longitudinally.</a:t>
            </a:r>
            <a:endParaRPr lang="ar-SA" sz="2400" dirty="0">
              <a:latin typeface="Adobe Caslon Pro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11760" y="476672"/>
            <a:ext cx="4027064" cy="646331"/>
          </a:xfrm>
          <a:prstGeom prst="rect">
            <a:avLst/>
          </a:prstGeom>
          <a:solidFill>
            <a:schemeClr val="bg1">
              <a:alpha val="63000"/>
            </a:schemeClr>
          </a:solidFill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Adobe Caslon Pro" pitchFamily="18" charset="0"/>
              </a:rPr>
              <a:t>TUNICA INTIMA</a:t>
            </a:r>
            <a:endParaRPr lang="en-US" sz="3600" dirty="0">
              <a:solidFill>
                <a:srgbClr val="FF0000"/>
              </a:solidFill>
              <a:latin typeface="Adobe Caslon Pro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87824" y="620688"/>
            <a:ext cx="3661580" cy="769441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rgbClr val="FF00FF"/>
                </a:solidFill>
              </a:rPr>
              <a:t>TUNICA MEDIA</a:t>
            </a:r>
            <a:endParaRPr lang="ar-SA" sz="4400" dirty="0">
              <a:solidFill>
                <a:srgbClr val="FF00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27584" y="2996952"/>
            <a:ext cx="6534472" cy="954107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2800" b="1" dirty="0">
                <a:latin typeface="Adobe Caslon Pro" pitchFamily="18" charset="0"/>
              </a:rPr>
              <a:t>Smooth muscle cells.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2800" b="1" dirty="0">
                <a:latin typeface="Adobe Caslon Pro" pitchFamily="18" charset="0"/>
              </a:rPr>
              <a:t>Collagen and elastic fibers </a:t>
            </a:r>
            <a:r>
              <a:rPr lang="en-US" sz="2800" b="1" dirty="0" smtClean="0">
                <a:latin typeface="Adobe Caslon Pro" pitchFamily="18" charset="0"/>
              </a:rPr>
              <a:t>in-between.</a:t>
            </a:r>
            <a:endParaRPr lang="ar-SA" sz="2800" dirty="0">
              <a:latin typeface="Adobe Caslon Pro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95736" y="764704"/>
            <a:ext cx="4447436" cy="707886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TUNICA ADVENTITIA</a:t>
            </a:r>
            <a:endParaRPr lang="ar-SA" sz="40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544" y="2780928"/>
            <a:ext cx="7344816" cy="1077218"/>
          </a:xfrm>
          <a:prstGeom prst="rect">
            <a:avLst/>
          </a:prstGeom>
          <a:solidFill>
            <a:schemeClr val="bg1">
              <a:alpha val="37000"/>
            </a:schemeClr>
          </a:solidFill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3200" b="1" dirty="0">
                <a:latin typeface="Adobe Caslon Pro" pitchFamily="18" charset="0"/>
              </a:rPr>
              <a:t>Connective tissue rich in collagen and elastic fibers</a:t>
            </a:r>
            <a:endParaRPr lang="ar-SA" sz="3200" dirty="0">
              <a:latin typeface="Adobe Caslon Pro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95536" y="1412776"/>
            <a:ext cx="4320480" cy="3785652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2800" b="1" dirty="0">
                <a:solidFill>
                  <a:srgbClr val="FF0000"/>
                </a:solidFill>
                <a:latin typeface="Adobe Caslon Pro" pitchFamily="18" charset="0"/>
              </a:rPr>
              <a:t>Tunica intima:</a:t>
            </a:r>
          </a:p>
          <a:p>
            <a:pPr algn="l" rtl="0"/>
            <a:r>
              <a:rPr lang="en-US" b="1" dirty="0" smtClean="0">
                <a:latin typeface="Adobe Caslon Pro" pitchFamily="18" charset="0"/>
              </a:rPr>
              <a:t>     </a:t>
            </a:r>
            <a:r>
              <a:rPr lang="en-US" sz="2400" b="1" dirty="0" smtClean="0">
                <a:latin typeface="Adobe Caslon Pro" pitchFamily="18" charset="0"/>
              </a:rPr>
              <a:t>Separated </a:t>
            </a:r>
            <a:r>
              <a:rPr lang="en-US" sz="2400" b="1" dirty="0">
                <a:latin typeface="Adobe Caslon Pro" pitchFamily="18" charset="0"/>
              </a:rPr>
              <a:t>form </a:t>
            </a:r>
            <a:r>
              <a:rPr lang="en-US" sz="2400" b="1" dirty="0" smtClean="0">
                <a:latin typeface="Adobe Caslon Pro" pitchFamily="18" charset="0"/>
              </a:rPr>
              <a:t>tunica media </a:t>
            </a:r>
            <a:r>
              <a:rPr lang="en-US" sz="2400" b="1" dirty="0">
                <a:latin typeface="Adobe Caslon Pro" pitchFamily="18" charset="0"/>
              </a:rPr>
              <a:t>by a layer </a:t>
            </a:r>
            <a:r>
              <a:rPr lang="en-US" sz="2400" b="1" dirty="0" smtClean="0">
                <a:latin typeface="Adobe Caslon Pro" pitchFamily="18" charset="0"/>
              </a:rPr>
              <a:t>of connective </a:t>
            </a:r>
            <a:r>
              <a:rPr lang="en-US" sz="2400" b="1" dirty="0">
                <a:latin typeface="Adobe Caslon Pro" pitchFamily="18" charset="0"/>
              </a:rPr>
              <a:t>tissue </a:t>
            </a:r>
            <a:r>
              <a:rPr lang="en-US" sz="2400" b="1" dirty="0" smtClean="0">
                <a:latin typeface="Adobe Caslon Pro" pitchFamily="18" charset="0"/>
              </a:rPr>
              <a:t>called internal </a:t>
            </a:r>
            <a:r>
              <a:rPr lang="en-US" sz="2400" b="1" dirty="0">
                <a:latin typeface="Adobe Caslon Pro" pitchFamily="18" charset="0"/>
              </a:rPr>
              <a:t>elastic lamina</a:t>
            </a:r>
            <a:r>
              <a:rPr lang="en-US" sz="2400" b="1" dirty="0" smtClean="0">
                <a:latin typeface="Adobe Caslon Pro" pitchFamily="18" charset="0"/>
              </a:rPr>
              <a:t>.</a:t>
            </a:r>
          </a:p>
          <a:p>
            <a:pPr algn="l" rtl="0"/>
            <a:endParaRPr lang="en-US" b="1" dirty="0">
              <a:latin typeface="Adobe Caslon Pro" pitchFamily="18" charset="0"/>
            </a:endParaRPr>
          </a:p>
          <a:p>
            <a:pPr algn="l" rtl="0">
              <a:buFont typeface="Wingdings" pitchFamily="2" charset="2"/>
              <a:buChar char="q"/>
            </a:pPr>
            <a:r>
              <a:rPr lang="en-US" sz="2800" b="1" dirty="0">
                <a:solidFill>
                  <a:srgbClr val="FFFF00"/>
                </a:solidFill>
                <a:latin typeface="Adobe Caslon Pro" pitchFamily="18" charset="0"/>
              </a:rPr>
              <a:t>Tunica media:</a:t>
            </a:r>
          </a:p>
          <a:p>
            <a:pPr algn="l" rtl="0"/>
            <a:r>
              <a:rPr lang="en-US" b="1" dirty="0" smtClean="0">
                <a:latin typeface="Adobe Caslon Pro" pitchFamily="18" charset="0"/>
              </a:rPr>
              <a:t>   </a:t>
            </a:r>
            <a:r>
              <a:rPr lang="en-US" sz="2400" b="1" dirty="0" smtClean="0">
                <a:latin typeface="Adobe Caslon Pro" pitchFamily="18" charset="0"/>
              </a:rPr>
              <a:t>The </a:t>
            </a:r>
            <a:r>
              <a:rPr lang="en-US" sz="2400" b="1" dirty="0">
                <a:latin typeface="Adobe Caslon Pro" pitchFamily="18" charset="0"/>
              </a:rPr>
              <a:t>thickest </a:t>
            </a:r>
            <a:r>
              <a:rPr lang="en-US" sz="2400" b="1" dirty="0" smtClean="0">
                <a:latin typeface="Adobe Caslon Pro" pitchFamily="18" charset="0"/>
              </a:rPr>
              <a:t>layer</a:t>
            </a:r>
          </a:p>
          <a:p>
            <a:pPr algn="l" rtl="0"/>
            <a:endParaRPr lang="en-US" b="1" dirty="0">
              <a:latin typeface="Adobe Caslon Pro" pitchFamily="18" charset="0"/>
            </a:endParaRPr>
          </a:p>
          <a:p>
            <a:pPr algn="l" rtl="0">
              <a:buFont typeface="Wingdings" pitchFamily="2" charset="2"/>
              <a:buChar char="q"/>
            </a:pPr>
            <a:r>
              <a:rPr lang="en-US" sz="2800" b="1" dirty="0">
                <a:solidFill>
                  <a:srgbClr val="00B0F0"/>
                </a:solidFill>
                <a:latin typeface="Adobe Caslon Pro" pitchFamily="18" charset="0"/>
              </a:rPr>
              <a:t>Tunica adventitia:</a:t>
            </a:r>
          </a:p>
          <a:p>
            <a:pPr algn="l" rtl="0"/>
            <a:r>
              <a:rPr lang="en-US" b="1" dirty="0" smtClean="0">
                <a:latin typeface="Adobe Caslon Pro" pitchFamily="18" charset="0"/>
              </a:rPr>
              <a:t>   </a:t>
            </a:r>
            <a:r>
              <a:rPr lang="en-US" sz="2400" b="1" dirty="0" smtClean="0">
                <a:latin typeface="Adobe Caslon Pro" pitchFamily="18" charset="0"/>
              </a:rPr>
              <a:t>Rich </a:t>
            </a:r>
            <a:r>
              <a:rPr lang="en-US" sz="2400" b="1" dirty="0">
                <a:latin typeface="Adobe Caslon Pro" pitchFamily="18" charset="0"/>
              </a:rPr>
              <a:t>in elastic fibers</a:t>
            </a:r>
            <a:endParaRPr lang="ar-SA" dirty="0">
              <a:latin typeface="Adobe Caslon Pro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19872" y="404664"/>
            <a:ext cx="2457724" cy="646331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dirty="0" smtClean="0"/>
              <a:t>THE ARTERY</a:t>
            </a:r>
            <a:endParaRPr 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340768"/>
            <a:ext cx="381000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5668097" y="5229200"/>
            <a:ext cx="21162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Adobe Caslon Pro" pitchFamily="18" charset="0"/>
              </a:rPr>
              <a:t>T.S in Artery</a:t>
            </a:r>
            <a:endParaRPr lang="ar-SA" sz="2800" dirty="0">
              <a:latin typeface="Adobe Caslon Pro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1340768"/>
            <a:ext cx="4104456" cy="3785652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>
            <a:spAutoFit/>
          </a:bodyPr>
          <a:lstStyle/>
          <a:p>
            <a:pPr algn="l" rtl="0"/>
            <a:r>
              <a:rPr lang="en-US" sz="2800" b="1" dirty="0">
                <a:solidFill>
                  <a:srgbClr val="FF0000"/>
                </a:solidFill>
                <a:latin typeface="Adobe Caslon Pro" pitchFamily="18" charset="0"/>
              </a:rPr>
              <a:t>Tunica </a:t>
            </a:r>
            <a:r>
              <a:rPr lang="en-US" sz="2800" b="1" dirty="0" smtClean="0">
                <a:solidFill>
                  <a:srgbClr val="FF0000"/>
                </a:solidFill>
                <a:latin typeface="Adobe Caslon Pro" pitchFamily="18" charset="0"/>
              </a:rPr>
              <a:t>intima:</a:t>
            </a:r>
            <a:endParaRPr lang="en-US" sz="2800" b="1" dirty="0">
              <a:solidFill>
                <a:srgbClr val="FF0000"/>
              </a:solidFill>
              <a:latin typeface="Adobe Caslon Pro" pitchFamily="18" charset="0"/>
            </a:endParaRPr>
          </a:p>
          <a:p>
            <a:pPr algn="l" rtl="0"/>
            <a:r>
              <a:rPr lang="en-US" sz="2000" b="1" dirty="0">
                <a:latin typeface="Adobe Caslon Pro" pitchFamily="18" charset="0"/>
              </a:rPr>
              <a:t>Does NOT have</a:t>
            </a:r>
          </a:p>
          <a:p>
            <a:pPr algn="l" rtl="0"/>
            <a:r>
              <a:rPr lang="en-US" sz="2000" b="1" dirty="0">
                <a:latin typeface="Adobe Caslon Pro" pitchFamily="18" charset="0"/>
              </a:rPr>
              <a:t>internal elastic</a:t>
            </a:r>
          </a:p>
          <a:p>
            <a:pPr algn="l" rtl="0"/>
            <a:r>
              <a:rPr lang="en-US" sz="2000" b="1" dirty="0">
                <a:latin typeface="Adobe Caslon Pro" pitchFamily="18" charset="0"/>
              </a:rPr>
              <a:t>lamina</a:t>
            </a:r>
            <a:r>
              <a:rPr lang="en-US" sz="2000" b="1" dirty="0" smtClean="0">
                <a:latin typeface="Adobe Caslon Pro" pitchFamily="18" charset="0"/>
              </a:rPr>
              <a:t>.</a:t>
            </a:r>
          </a:p>
          <a:p>
            <a:pPr algn="l" rtl="0"/>
            <a:endParaRPr lang="en-US" b="1" dirty="0">
              <a:latin typeface="Adobe Caslon Pro" pitchFamily="18" charset="0"/>
            </a:endParaRPr>
          </a:p>
          <a:p>
            <a:pPr algn="l" rtl="0"/>
            <a:r>
              <a:rPr lang="en-US" sz="2800" b="1" dirty="0">
                <a:solidFill>
                  <a:srgbClr val="FF00FF"/>
                </a:solidFill>
                <a:latin typeface="Adobe Caslon Pro" pitchFamily="18" charset="0"/>
              </a:rPr>
              <a:t>Tunica </a:t>
            </a:r>
            <a:r>
              <a:rPr lang="en-US" sz="2800" b="1" dirty="0" smtClean="0">
                <a:solidFill>
                  <a:srgbClr val="FF00FF"/>
                </a:solidFill>
                <a:latin typeface="Adobe Caslon Pro" pitchFamily="18" charset="0"/>
              </a:rPr>
              <a:t>media:</a:t>
            </a:r>
          </a:p>
          <a:p>
            <a:pPr algn="l" rtl="0"/>
            <a:r>
              <a:rPr lang="en-US" sz="2000" b="1" dirty="0" smtClean="0">
                <a:latin typeface="Adobe Caslon Pro" pitchFamily="18" charset="0"/>
              </a:rPr>
              <a:t>The thinner layer</a:t>
            </a:r>
          </a:p>
          <a:p>
            <a:pPr algn="l" rtl="0"/>
            <a:endParaRPr lang="en-US" b="1" dirty="0">
              <a:latin typeface="Adobe Caslon Pro" pitchFamily="18" charset="0"/>
            </a:endParaRPr>
          </a:p>
          <a:p>
            <a:pPr algn="l" rtl="0"/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Adobe Caslon Pro" pitchFamily="18" charset="0"/>
              </a:rPr>
              <a:t>Tunica adventitia:</a:t>
            </a:r>
          </a:p>
          <a:p>
            <a:pPr algn="l" rtl="0"/>
            <a:r>
              <a:rPr lang="en-US" sz="2000" b="1" dirty="0" smtClean="0">
                <a:latin typeface="Adobe Caslon Pro" pitchFamily="18" charset="0"/>
              </a:rPr>
              <a:t>The </a:t>
            </a:r>
            <a:r>
              <a:rPr lang="en-US" sz="2000" b="1" dirty="0">
                <a:latin typeface="Adobe Caslon Pro" pitchFamily="18" charset="0"/>
              </a:rPr>
              <a:t>Thickest layer</a:t>
            </a:r>
          </a:p>
          <a:p>
            <a:pPr algn="l" rtl="0"/>
            <a:r>
              <a:rPr lang="en-US" sz="2000" b="1" dirty="0">
                <a:latin typeface="Adobe Caslon Pro" pitchFamily="18" charset="0"/>
              </a:rPr>
              <a:t>Rich in collagen fibers.</a:t>
            </a:r>
            <a:endParaRPr lang="ar-SA" sz="2000" dirty="0">
              <a:latin typeface="Adobe Caslon Pro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35896" y="332656"/>
            <a:ext cx="2122697" cy="707886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none">
            <a:spAutoFit/>
          </a:bodyPr>
          <a:lstStyle/>
          <a:p>
            <a:r>
              <a:rPr lang="en-US" sz="4000" dirty="0"/>
              <a:t>THE VEIN</a:t>
            </a:r>
            <a:endParaRPr lang="ar-SA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340768"/>
            <a:ext cx="40576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574671" y="5229200"/>
            <a:ext cx="18072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Adobe Caslon Pro" pitchFamily="18" charset="0"/>
              </a:rPr>
              <a:t>T.S in Vein</a:t>
            </a:r>
            <a:endParaRPr lang="ar-SA" sz="2800" dirty="0">
              <a:latin typeface="Adobe Caslon Pro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1"/>
            <a:ext cx="835292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691680" y="260648"/>
            <a:ext cx="5616624" cy="954107"/>
          </a:xfrm>
          <a:prstGeom prst="rect">
            <a:avLst/>
          </a:prstGeom>
          <a:solidFill>
            <a:schemeClr val="bg1">
              <a:alpha val="43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COMPARISON BETWEEN ARTERY</a:t>
            </a:r>
          </a:p>
          <a:p>
            <a:pPr algn="ctr"/>
            <a:r>
              <a:rPr lang="en-US" sz="2800" dirty="0"/>
              <a:t>AND VEIN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220</Words>
  <Application>Microsoft Office PowerPoint</Application>
  <PresentationFormat>On-screen Show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blood vessels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blood vessels</dc:title>
  <dc:creator>Packard bell</dc:creator>
  <cp:lastModifiedBy>reealdossari</cp:lastModifiedBy>
  <cp:revision>1</cp:revision>
  <dcterms:created xsi:type="dcterms:W3CDTF">2013-03-11T13:56:04Z</dcterms:created>
  <dcterms:modified xsi:type="dcterms:W3CDTF">2013-03-13T10:03:45Z</dcterms:modified>
</cp:coreProperties>
</file>