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4"/>
  </p:sldMasterIdLst>
  <p:notesMasterIdLst>
    <p:notesMasterId r:id="rId25"/>
  </p:notesMasterIdLst>
  <p:sldIdLst>
    <p:sldId id="256" r:id="rId5"/>
    <p:sldId id="258" r:id="rId6"/>
    <p:sldId id="270" r:id="rId7"/>
    <p:sldId id="269" r:id="rId8"/>
    <p:sldId id="259" r:id="rId9"/>
    <p:sldId id="273" r:id="rId10"/>
    <p:sldId id="260" r:id="rId11"/>
    <p:sldId id="261" r:id="rId12"/>
    <p:sldId id="274" r:id="rId13"/>
    <p:sldId id="262" r:id="rId14"/>
    <p:sldId id="275" r:id="rId15"/>
    <p:sldId id="263" r:id="rId16"/>
    <p:sldId id="257" r:id="rId17"/>
    <p:sldId id="264" r:id="rId18"/>
    <p:sldId id="265" r:id="rId19"/>
    <p:sldId id="266" r:id="rId20"/>
    <p:sldId id="272" r:id="rId21"/>
    <p:sldId id="268" r:id="rId22"/>
    <p:sldId id="267" r:id="rId23"/>
    <p:sldId id="271" r:id="rId2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66" d="100"/>
          <a:sy n="66" d="100"/>
        </p:scale>
        <p:origin x="-1194" y="-16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59D03F7B-CE0B-448A-95CC-F82293E1091D}" type="datetimeFigureOut">
              <a:rPr lang="ar-SA" smtClean="0"/>
              <a:t>13/06/1438</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A26F686-7906-46EA-8209-B6A95FA1B1BD}" type="slidenum">
              <a:rPr lang="ar-SA" smtClean="0"/>
              <a:t>‹#›</a:t>
            </a:fld>
            <a:endParaRPr lang="ar-SA"/>
          </a:p>
        </p:txBody>
      </p:sp>
    </p:spTree>
    <p:extLst>
      <p:ext uri="{BB962C8B-B14F-4D97-AF65-F5344CB8AC3E}">
        <p14:creationId xmlns:p14="http://schemas.microsoft.com/office/powerpoint/2010/main" val="65668418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ar-SA" dirty="0" smtClean="0"/>
              <a:t>التكاثر     الصفات </a:t>
            </a:r>
            <a:r>
              <a:rPr lang="ar-SA" smtClean="0"/>
              <a:t>العامه</a:t>
            </a:r>
            <a:endParaRPr lang="ar-SA"/>
          </a:p>
        </p:txBody>
      </p:sp>
      <p:sp>
        <p:nvSpPr>
          <p:cNvPr id="4" name="عنصر نائب لرقم الشريحة 3"/>
          <p:cNvSpPr>
            <a:spLocks noGrp="1"/>
          </p:cNvSpPr>
          <p:nvPr>
            <p:ph type="sldNum" sz="quarter" idx="10"/>
          </p:nvPr>
        </p:nvSpPr>
        <p:spPr/>
        <p:txBody>
          <a:bodyPr/>
          <a:lstStyle/>
          <a:p>
            <a:fld id="{F6FA6CFD-D2EB-4B1E-83C6-F6E07B483F57}" type="slidenum">
              <a:rPr lang="ar-SA" smtClean="0"/>
              <a:t>13</a:t>
            </a:fld>
            <a:endParaRPr lang="ar-SA"/>
          </a:p>
        </p:txBody>
      </p:sp>
    </p:spTree>
    <p:extLst>
      <p:ext uri="{BB962C8B-B14F-4D97-AF65-F5344CB8AC3E}">
        <p14:creationId xmlns:p14="http://schemas.microsoft.com/office/powerpoint/2010/main" val="38139795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fld id="{FA8A1335-2F80-432E-949A-726ACDEC2FA1}" type="datetimeFigureOut">
              <a:rPr lang="ar-SA" smtClean="0"/>
              <a:t>13/06/1438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CCD0A773-6997-48B2-8A81-16A830117A8E}" type="slidenum">
              <a:rPr lang="ar-SA" smtClean="0"/>
              <a:t>‹#›</a:t>
            </a:fld>
            <a:endParaRPr lang="ar-SA"/>
          </a:p>
        </p:txBody>
      </p:sp>
    </p:spTree>
    <p:extLst>
      <p:ext uri="{BB962C8B-B14F-4D97-AF65-F5344CB8AC3E}">
        <p14:creationId xmlns:p14="http://schemas.microsoft.com/office/powerpoint/2010/main" val="272185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FA8A1335-2F80-432E-949A-726ACDEC2FA1}" type="datetimeFigureOut">
              <a:rPr lang="ar-SA" smtClean="0"/>
              <a:t>13/06/1438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CCD0A773-6997-48B2-8A81-16A830117A8E}" type="slidenum">
              <a:rPr lang="ar-SA" smtClean="0"/>
              <a:t>‹#›</a:t>
            </a:fld>
            <a:endParaRPr lang="ar-SA"/>
          </a:p>
        </p:txBody>
      </p:sp>
    </p:spTree>
    <p:extLst>
      <p:ext uri="{BB962C8B-B14F-4D97-AF65-F5344CB8AC3E}">
        <p14:creationId xmlns:p14="http://schemas.microsoft.com/office/powerpoint/2010/main" val="586802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FA8A1335-2F80-432E-949A-726ACDEC2FA1}" type="datetimeFigureOut">
              <a:rPr lang="ar-SA" smtClean="0"/>
              <a:t>13/06/1438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CCD0A773-6997-48B2-8A81-16A830117A8E}" type="slidenum">
              <a:rPr lang="ar-SA" smtClean="0"/>
              <a:t>‹#›</a:t>
            </a:fld>
            <a:endParaRPr lang="ar-SA"/>
          </a:p>
        </p:txBody>
      </p:sp>
    </p:spTree>
    <p:extLst>
      <p:ext uri="{BB962C8B-B14F-4D97-AF65-F5344CB8AC3E}">
        <p14:creationId xmlns:p14="http://schemas.microsoft.com/office/powerpoint/2010/main" val="469106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FA8A1335-2F80-432E-949A-726ACDEC2FA1}" type="datetimeFigureOut">
              <a:rPr lang="ar-SA" smtClean="0"/>
              <a:t>13/06/1438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CCD0A773-6997-48B2-8A81-16A830117A8E}" type="slidenum">
              <a:rPr lang="ar-SA" smtClean="0"/>
              <a:t>‹#›</a:t>
            </a:fld>
            <a:endParaRPr lang="ar-SA"/>
          </a:p>
        </p:txBody>
      </p:sp>
    </p:spTree>
    <p:extLst>
      <p:ext uri="{BB962C8B-B14F-4D97-AF65-F5344CB8AC3E}">
        <p14:creationId xmlns:p14="http://schemas.microsoft.com/office/powerpoint/2010/main" val="3789879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8A1335-2F80-432E-949A-726ACDEC2FA1}" type="datetimeFigureOut">
              <a:rPr lang="ar-SA" smtClean="0"/>
              <a:t>13/06/1438</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CCD0A773-6997-48B2-8A81-16A830117A8E}" type="slidenum">
              <a:rPr lang="ar-SA" smtClean="0"/>
              <a:t>‹#›</a:t>
            </a:fld>
            <a:endParaRPr lang="ar-SA"/>
          </a:p>
        </p:txBody>
      </p:sp>
    </p:spTree>
    <p:extLst>
      <p:ext uri="{BB962C8B-B14F-4D97-AF65-F5344CB8AC3E}">
        <p14:creationId xmlns:p14="http://schemas.microsoft.com/office/powerpoint/2010/main" val="2785745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fld id="{FA8A1335-2F80-432E-949A-726ACDEC2FA1}" type="datetimeFigureOut">
              <a:rPr lang="ar-SA" smtClean="0"/>
              <a:t>13/06/1438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CCD0A773-6997-48B2-8A81-16A830117A8E}" type="slidenum">
              <a:rPr lang="ar-SA" smtClean="0"/>
              <a:t>‹#›</a:t>
            </a:fld>
            <a:endParaRPr lang="ar-SA"/>
          </a:p>
        </p:txBody>
      </p:sp>
    </p:spTree>
    <p:extLst>
      <p:ext uri="{BB962C8B-B14F-4D97-AF65-F5344CB8AC3E}">
        <p14:creationId xmlns:p14="http://schemas.microsoft.com/office/powerpoint/2010/main" val="3508218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fld id="{FA8A1335-2F80-432E-949A-726ACDEC2FA1}" type="datetimeFigureOut">
              <a:rPr lang="ar-SA" smtClean="0"/>
              <a:t>13/06/1438</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CCD0A773-6997-48B2-8A81-16A830117A8E}" type="slidenum">
              <a:rPr lang="ar-SA" smtClean="0"/>
              <a:t>‹#›</a:t>
            </a:fld>
            <a:endParaRPr lang="ar-SA"/>
          </a:p>
        </p:txBody>
      </p:sp>
    </p:spTree>
    <p:extLst>
      <p:ext uri="{BB962C8B-B14F-4D97-AF65-F5344CB8AC3E}">
        <p14:creationId xmlns:p14="http://schemas.microsoft.com/office/powerpoint/2010/main" val="2429300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fld id="{FA8A1335-2F80-432E-949A-726ACDEC2FA1}" type="datetimeFigureOut">
              <a:rPr lang="ar-SA" smtClean="0"/>
              <a:t>13/06/1438</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CCD0A773-6997-48B2-8A81-16A830117A8E}" type="slidenum">
              <a:rPr lang="ar-SA" smtClean="0"/>
              <a:t>‹#›</a:t>
            </a:fld>
            <a:endParaRPr lang="ar-SA"/>
          </a:p>
        </p:txBody>
      </p:sp>
    </p:spTree>
    <p:extLst>
      <p:ext uri="{BB962C8B-B14F-4D97-AF65-F5344CB8AC3E}">
        <p14:creationId xmlns:p14="http://schemas.microsoft.com/office/powerpoint/2010/main" val="3989222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8A1335-2F80-432E-949A-726ACDEC2FA1}" type="datetimeFigureOut">
              <a:rPr lang="ar-SA" smtClean="0"/>
              <a:t>13/06/1438</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CCD0A773-6997-48B2-8A81-16A830117A8E}" type="slidenum">
              <a:rPr lang="ar-SA" smtClean="0"/>
              <a:t>‹#›</a:t>
            </a:fld>
            <a:endParaRPr lang="ar-SA"/>
          </a:p>
        </p:txBody>
      </p:sp>
    </p:spTree>
    <p:extLst>
      <p:ext uri="{BB962C8B-B14F-4D97-AF65-F5344CB8AC3E}">
        <p14:creationId xmlns:p14="http://schemas.microsoft.com/office/powerpoint/2010/main" val="3595366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8A1335-2F80-432E-949A-726ACDEC2FA1}" type="datetimeFigureOut">
              <a:rPr lang="ar-SA" smtClean="0"/>
              <a:t>13/06/1438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CCD0A773-6997-48B2-8A81-16A830117A8E}" type="slidenum">
              <a:rPr lang="ar-SA" smtClean="0"/>
              <a:t>‹#›</a:t>
            </a:fld>
            <a:endParaRPr lang="ar-SA"/>
          </a:p>
        </p:txBody>
      </p:sp>
    </p:spTree>
    <p:extLst>
      <p:ext uri="{BB962C8B-B14F-4D97-AF65-F5344CB8AC3E}">
        <p14:creationId xmlns:p14="http://schemas.microsoft.com/office/powerpoint/2010/main" val="1807744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8A1335-2F80-432E-949A-726ACDEC2FA1}" type="datetimeFigureOut">
              <a:rPr lang="ar-SA" smtClean="0"/>
              <a:t>13/06/1438</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CCD0A773-6997-48B2-8A81-16A830117A8E}" type="slidenum">
              <a:rPr lang="ar-SA" smtClean="0"/>
              <a:t>‹#›</a:t>
            </a:fld>
            <a:endParaRPr lang="ar-SA"/>
          </a:p>
        </p:txBody>
      </p:sp>
    </p:spTree>
    <p:extLst>
      <p:ext uri="{BB962C8B-B14F-4D97-AF65-F5344CB8AC3E}">
        <p14:creationId xmlns:p14="http://schemas.microsoft.com/office/powerpoint/2010/main" val="4208420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FA8A1335-2F80-432E-949A-726ACDEC2FA1}" type="datetimeFigureOut">
              <a:rPr lang="ar-SA" smtClean="0"/>
              <a:t>13/06/1438</a:t>
            </a:fld>
            <a:endParaRPr lang="ar-S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CD0A773-6997-48B2-8A81-16A830117A8E}" type="slidenum">
              <a:rPr lang="ar-SA" smtClean="0"/>
              <a:t>‹#›</a:t>
            </a:fld>
            <a:endParaRPr lang="ar-SA"/>
          </a:p>
        </p:txBody>
      </p:sp>
    </p:spTree>
    <p:extLst>
      <p:ext uri="{BB962C8B-B14F-4D97-AF65-F5344CB8AC3E}">
        <p14:creationId xmlns:p14="http://schemas.microsoft.com/office/powerpoint/2010/main" val="30470117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260649"/>
            <a:ext cx="7054552" cy="2376263"/>
          </a:xfrm>
        </p:spPr>
        <p:txBody>
          <a:bodyPr/>
          <a:lstStyle/>
          <a:p>
            <a:pPr algn="l"/>
            <a:r>
              <a:rPr lang="en-US" b="1" dirty="0" smtClean="0">
                <a:solidFill>
                  <a:schemeClr val="tx1">
                    <a:lumMod val="50000"/>
                    <a:lumOff val="50000"/>
                  </a:schemeClr>
                </a:solidFill>
              </a:rPr>
              <a:t>ALGAE</a:t>
            </a:r>
            <a:r>
              <a:rPr lang="ar-SA" b="1" dirty="0" smtClean="0">
                <a:solidFill>
                  <a:schemeClr val="tx1">
                    <a:lumMod val="50000"/>
                    <a:lumOff val="50000"/>
                  </a:schemeClr>
                </a:solidFill>
              </a:rPr>
              <a:t/>
            </a:r>
            <a:br>
              <a:rPr lang="ar-SA" b="1" dirty="0" smtClean="0">
                <a:solidFill>
                  <a:schemeClr val="tx1">
                    <a:lumMod val="50000"/>
                    <a:lumOff val="50000"/>
                  </a:schemeClr>
                </a:solidFill>
              </a:rPr>
            </a:br>
            <a:endParaRPr lang="ar-SA" dirty="0"/>
          </a:p>
        </p:txBody>
      </p:sp>
      <p:sp>
        <p:nvSpPr>
          <p:cNvPr id="3" name="Subtitle 2"/>
          <p:cNvSpPr>
            <a:spLocks noGrp="1"/>
          </p:cNvSpPr>
          <p:nvPr>
            <p:ph type="subTitle" idx="1"/>
          </p:nvPr>
        </p:nvSpPr>
        <p:spPr>
          <a:xfrm>
            <a:off x="1371600" y="6525344"/>
            <a:ext cx="6400800" cy="354780"/>
          </a:xfrm>
        </p:spPr>
        <p:txBody>
          <a:bodyPr>
            <a:normAutofit fontScale="62500" lnSpcReduction="20000"/>
          </a:bodyPr>
          <a:lstStyle/>
          <a:p>
            <a:r>
              <a:rPr lang="en-US" dirty="0"/>
              <a:t>3</a:t>
            </a:r>
            <a:endParaRPr lang="ar-SA"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03011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126826"/>
            <a:ext cx="7054552" cy="3195786"/>
          </a:xfrm>
        </p:spPr>
        <p:txBody>
          <a:bodyPr>
            <a:normAutofit/>
          </a:bodyPr>
          <a:lstStyle/>
          <a:p>
            <a:pPr algn="l"/>
            <a:r>
              <a:rPr lang="en-US" sz="3200" dirty="0"/>
              <a:t>K: Protista</a:t>
            </a:r>
            <a:br>
              <a:rPr lang="en-US" sz="3200" dirty="0"/>
            </a:br>
            <a:r>
              <a:rPr lang="en-US" sz="3200" dirty="0"/>
              <a:t>D: </a:t>
            </a:r>
            <a:r>
              <a:rPr lang="en-US" sz="3200" dirty="0" err="1"/>
              <a:t>Chlorophyta</a:t>
            </a:r>
            <a:r>
              <a:rPr lang="en-US" sz="3200" dirty="0"/>
              <a:t/>
            </a:r>
            <a:br>
              <a:rPr lang="en-US" sz="3200" dirty="0"/>
            </a:br>
            <a:r>
              <a:rPr lang="en-US" sz="3200" dirty="0" err="1"/>
              <a:t>Cl</a:t>
            </a:r>
            <a:r>
              <a:rPr lang="en-US" sz="3200" dirty="0"/>
              <a:t>: </a:t>
            </a:r>
            <a:r>
              <a:rPr lang="en-US" sz="3200" dirty="0" err="1"/>
              <a:t>Chlorophyceae</a:t>
            </a:r>
            <a:r>
              <a:rPr lang="en-US" sz="3200" dirty="0"/>
              <a:t/>
            </a:r>
            <a:br>
              <a:rPr lang="en-US" sz="3200" dirty="0"/>
            </a:br>
            <a:r>
              <a:rPr lang="en-US" sz="3200" dirty="0" err="1"/>
              <a:t>Or:Volvocales</a:t>
            </a:r>
            <a:r>
              <a:rPr lang="en-US" sz="3200" dirty="0"/>
              <a:t/>
            </a:r>
            <a:br>
              <a:rPr lang="en-US" sz="3200" dirty="0"/>
            </a:br>
            <a:r>
              <a:rPr lang="en-US" sz="3200" dirty="0"/>
              <a:t>F:Volvocaceae</a:t>
            </a:r>
            <a:br>
              <a:rPr lang="en-US" sz="3200" dirty="0"/>
            </a:br>
            <a:r>
              <a:rPr lang="en-US" sz="3200" dirty="0"/>
              <a:t>Ex: </a:t>
            </a:r>
            <a:r>
              <a:rPr lang="en-US" sz="3200" i="1" dirty="0" err="1">
                <a:solidFill>
                  <a:srgbClr val="00B050"/>
                </a:solidFill>
              </a:rPr>
              <a:t>Eudorina</a:t>
            </a:r>
            <a:r>
              <a:rPr lang="en-US" sz="3200" dirty="0">
                <a:solidFill>
                  <a:srgbClr val="00B050"/>
                </a:solidFill>
              </a:rPr>
              <a:t> sp.</a:t>
            </a:r>
            <a:endParaRPr lang="ar-SA" sz="3200" dirty="0">
              <a:solidFill>
                <a:srgbClr val="00B050"/>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0327" y="548680"/>
            <a:ext cx="2932113" cy="302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بدون-عنوان-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7600" y="3572868"/>
            <a:ext cx="3002632" cy="288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403648" y="4509120"/>
            <a:ext cx="2736304" cy="646331"/>
          </a:xfrm>
          <a:prstGeom prst="rect">
            <a:avLst/>
          </a:prstGeom>
          <a:noFill/>
        </p:spPr>
        <p:txBody>
          <a:bodyPr wrap="square" rtlCol="1">
            <a:spAutoFit/>
          </a:bodyPr>
          <a:lstStyle/>
          <a:p>
            <a:pPr algn="l"/>
            <a:r>
              <a:rPr lang="en-US" dirty="0" err="1"/>
              <a:t>Chlamydomonas</a:t>
            </a:r>
            <a:r>
              <a:rPr lang="en-US" dirty="0"/>
              <a:t> cells</a:t>
            </a:r>
          </a:p>
          <a:p>
            <a:pPr algn="l"/>
            <a:endParaRPr lang="ar-SA" dirty="0"/>
          </a:p>
        </p:txBody>
      </p:sp>
      <p:cxnSp>
        <p:nvCxnSpPr>
          <p:cNvPr id="7" name="Straight Arrow Connector 6"/>
          <p:cNvCxnSpPr/>
          <p:nvPr/>
        </p:nvCxnSpPr>
        <p:spPr>
          <a:xfrm>
            <a:off x="3419872" y="4832285"/>
            <a:ext cx="720080" cy="18324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6372200" y="5962054"/>
            <a:ext cx="2664296" cy="923330"/>
          </a:xfrm>
          <a:prstGeom prst="rect">
            <a:avLst/>
          </a:prstGeom>
          <a:noFill/>
        </p:spPr>
        <p:txBody>
          <a:bodyPr wrap="square" rtlCol="1">
            <a:spAutoFit/>
          </a:bodyPr>
          <a:lstStyle/>
          <a:p>
            <a:pPr algn="l"/>
            <a:r>
              <a:rPr lang="en-US" dirty="0"/>
              <a:t>Common gelatinous sheath</a:t>
            </a:r>
          </a:p>
          <a:p>
            <a:pPr algn="l"/>
            <a:endParaRPr lang="ar-SA" dirty="0"/>
          </a:p>
        </p:txBody>
      </p:sp>
      <p:cxnSp>
        <p:nvCxnSpPr>
          <p:cNvPr id="10" name="Straight Arrow Connector 9"/>
          <p:cNvCxnSpPr/>
          <p:nvPr/>
        </p:nvCxnSpPr>
        <p:spPr>
          <a:xfrm>
            <a:off x="5724128" y="5661248"/>
            <a:ext cx="720080" cy="43204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073067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dirty="0"/>
          </a:p>
          <a:p>
            <a:pPr marL="0" indent="0">
              <a:buNone/>
            </a:pPr>
            <a:r>
              <a:rPr lang="ar-SA" dirty="0" smtClean="0"/>
              <a:t>مستعمرات </a:t>
            </a:r>
            <a:r>
              <a:rPr lang="ar-SA" dirty="0"/>
              <a:t>كروية او </a:t>
            </a:r>
            <a:r>
              <a:rPr lang="ar-SA" dirty="0" smtClean="0"/>
              <a:t>بيضة </a:t>
            </a:r>
            <a:r>
              <a:rPr lang="ar-SA" dirty="0"/>
              <a:t>والخلايا تقع متباعدة بعضها عن بعض </a:t>
            </a:r>
            <a:r>
              <a:rPr lang="ar-SA" dirty="0" smtClean="0"/>
              <a:t>.</a:t>
            </a:r>
            <a:endParaRPr lang="en-US" dirty="0" smtClean="0"/>
          </a:p>
          <a:p>
            <a:pPr marL="0" indent="0">
              <a:buNone/>
            </a:pPr>
            <a:r>
              <a:rPr lang="ar-SA" dirty="0" smtClean="0"/>
              <a:t>تتباين </a:t>
            </a:r>
            <a:r>
              <a:rPr lang="ar-SA" dirty="0"/>
              <a:t>الخلايا في اعدادها وتتماثل في احجامها. تترتب الخلايا في صفوف وترتبط مع بعضها بواسطة الروابط السيتوبلازمية. تتكاثر لاجنسياً بتكوين مستعمرات بنوية وجنسياً (تكاثر متباين الامشاج).</a:t>
            </a:r>
            <a:endParaRPr lang="en-US" dirty="0"/>
          </a:p>
        </p:txBody>
      </p:sp>
    </p:spTree>
    <p:extLst>
      <p:ext uri="{BB962C8B-B14F-4D97-AF65-F5344CB8AC3E}">
        <p14:creationId xmlns:p14="http://schemas.microsoft.com/office/powerpoint/2010/main" val="228573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ar-SA"/>
          </a:p>
        </p:txBody>
      </p:sp>
      <p:sp>
        <p:nvSpPr>
          <p:cNvPr id="3" name="Subtitle 2"/>
          <p:cNvSpPr>
            <a:spLocks noGrp="1"/>
          </p:cNvSpPr>
          <p:nvPr>
            <p:ph type="subTitle" idx="1"/>
          </p:nvPr>
        </p:nvSpPr>
        <p:spPr/>
        <p:txBody>
          <a:bodyPr/>
          <a:lstStyle/>
          <a:p>
            <a:endParaRPr lang="ar-SA"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1877" y="1209675"/>
            <a:ext cx="6986587" cy="444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00011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1403648" y="-315416"/>
            <a:ext cx="7196336" cy="3990305"/>
          </a:xfrm>
        </p:spPr>
        <p:txBody>
          <a:bodyPr>
            <a:noAutofit/>
          </a:bodyPr>
          <a:lstStyle/>
          <a:p>
            <a:pPr algn="l"/>
            <a:r>
              <a:rPr lang="en-US" sz="3200" dirty="0"/>
              <a:t>K: Protista</a:t>
            </a:r>
            <a:br>
              <a:rPr lang="en-US" sz="3200" dirty="0"/>
            </a:br>
            <a:r>
              <a:rPr lang="en-US" sz="3200" dirty="0"/>
              <a:t>D: </a:t>
            </a:r>
            <a:r>
              <a:rPr lang="en-US" sz="3200" dirty="0" err="1"/>
              <a:t>Chlorophyta</a:t>
            </a:r>
            <a:r>
              <a:rPr lang="en-US" sz="3200" dirty="0"/>
              <a:t/>
            </a:r>
            <a:br>
              <a:rPr lang="en-US" sz="3200" dirty="0"/>
            </a:br>
            <a:r>
              <a:rPr lang="en-US" sz="3200" dirty="0" err="1"/>
              <a:t>Cl</a:t>
            </a:r>
            <a:r>
              <a:rPr lang="en-US" sz="3200" dirty="0"/>
              <a:t>: </a:t>
            </a:r>
            <a:r>
              <a:rPr lang="en-US" sz="3200" dirty="0" err="1"/>
              <a:t>Chlorophyceae</a:t>
            </a:r>
            <a:r>
              <a:rPr lang="en-US" sz="3200" dirty="0"/>
              <a:t/>
            </a:r>
            <a:br>
              <a:rPr lang="en-US" sz="3200" dirty="0"/>
            </a:br>
            <a:r>
              <a:rPr lang="en-US" sz="3200" dirty="0" err="1"/>
              <a:t>Or:Volvocales</a:t>
            </a:r>
            <a:r>
              <a:rPr lang="en-US" sz="3200" dirty="0"/>
              <a:t/>
            </a:r>
            <a:br>
              <a:rPr lang="en-US" sz="3200" dirty="0"/>
            </a:br>
            <a:r>
              <a:rPr lang="en-US" sz="3200" dirty="0"/>
              <a:t>F:Volvocaceae</a:t>
            </a:r>
            <a:br>
              <a:rPr lang="en-US" sz="3200" dirty="0"/>
            </a:br>
            <a:r>
              <a:rPr lang="en-US" sz="3200" dirty="0"/>
              <a:t>Ex: </a:t>
            </a:r>
            <a:r>
              <a:rPr lang="en-US" sz="3200" i="1" dirty="0" err="1">
                <a:solidFill>
                  <a:srgbClr val="00B050"/>
                </a:solidFill>
              </a:rPr>
              <a:t>Pandorina</a:t>
            </a:r>
            <a:r>
              <a:rPr lang="en-US" sz="3200" dirty="0">
                <a:solidFill>
                  <a:srgbClr val="00B050"/>
                </a:solidFill>
              </a:rPr>
              <a:t> sp.</a:t>
            </a:r>
            <a:endParaRPr lang="ar-SA" sz="3200" dirty="0">
              <a:ln w="18415" cmpd="sng">
                <a:solidFill>
                  <a:srgbClr val="FFFFFF"/>
                </a:solidFill>
                <a:prstDash val="solid"/>
              </a:ln>
              <a:solidFill>
                <a:srgbClr val="00B050"/>
              </a:solidFill>
              <a:effectLst>
                <a:glow rad="63500">
                  <a:schemeClr val="accent4">
                    <a:satMod val="175000"/>
                    <a:alpha val="40000"/>
                  </a:schemeClr>
                </a:glow>
                <a:outerShdw blurRad="63500" dir="3600000" algn="tl" rotWithShape="0">
                  <a:srgbClr val="000000">
                    <a:alpha val="70000"/>
                  </a:srgbClr>
                </a:outerShdw>
              </a:effectLst>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4889" y="1438964"/>
            <a:ext cx="4399111" cy="468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98458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6" y="339652"/>
            <a:ext cx="4457997" cy="3341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5489" y="3716927"/>
            <a:ext cx="5954713" cy="2347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68643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459432"/>
            <a:ext cx="7054552" cy="4059883"/>
          </a:xfrm>
        </p:spPr>
        <p:txBody>
          <a:bodyPr>
            <a:noAutofit/>
          </a:bodyPr>
          <a:lstStyle/>
          <a:p>
            <a:pPr algn="l"/>
            <a:r>
              <a:rPr lang="en-US" sz="3200" dirty="0"/>
              <a:t>K: Protista</a:t>
            </a:r>
            <a:br>
              <a:rPr lang="en-US" sz="3200" dirty="0"/>
            </a:br>
            <a:r>
              <a:rPr lang="en-US" sz="3200" dirty="0"/>
              <a:t>D: </a:t>
            </a:r>
            <a:r>
              <a:rPr lang="en-US" sz="3200" dirty="0" err="1"/>
              <a:t>Chlorophyta</a:t>
            </a:r>
            <a:r>
              <a:rPr lang="en-US" sz="3200" dirty="0"/>
              <a:t/>
            </a:r>
            <a:br>
              <a:rPr lang="en-US" sz="3200" dirty="0"/>
            </a:br>
            <a:r>
              <a:rPr lang="en-US" sz="3200" dirty="0" err="1"/>
              <a:t>Cl</a:t>
            </a:r>
            <a:r>
              <a:rPr lang="en-US" sz="3200" dirty="0"/>
              <a:t>: </a:t>
            </a:r>
            <a:r>
              <a:rPr lang="en-US" sz="3200" dirty="0" err="1"/>
              <a:t>Chlorophyceae</a:t>
            </a:r>
            <a:r>
              <a:rPr lang="en-US" sz="3200" dirty="0"/>
              <a:t/>
            </a:r>
            <a:br>
              <a:rPr lang="en-US" sz="3200" dirty="0"/>
            </a:br>
            <a:r>
              <a:rPr lang="en-US" sz="3200" dirty="0" err="1"/>
              <a:t>Or:Volvocales</a:t>
            </a:r>
            <a:r>
              <a:rPr lang="en-US" sz="3200" dirty="0"/>
              <a:t/>
            </a:r>
            <a:br>
              <a:rPr lang="en-US" sz="3200" dirty="0"/>
            </a:br>
            <a:r>
              <a:rPr lang="en-US" sz="3200" dirty="0"/>
              <a:t>F:Volvocaceae</a:t>
            </a:r>
            <a:br>
              <a:rPr lang="en-US" sz="3200" dirty="0"/>
            </a:br>
            <a:r>
              <a:rPr lang="en-US" sz="3200" dirty="0"/>
              <a:t>Ex: </a:t>
            </a:r>
            <a:r>
              <a:rPr lang="en-US" sz="3200" i="1" dirty="0" err="1">
                <a:solidFill>
                  <a:srgbClr val="00B050"/>
                </a:solidFill>
              </a:rPr>
              <a:t>Volvox</a:t>
            </a:r>
            <a:r>
              <a:rPr lang="en-US" sz="3200" dirty="0">
                <a:solidFill>
                  <a:srgbClr val="00B050"/>
                </a:solidFill>
              </a:rPr>
              <a:t> </a:t>
            </a:r>
            <a:r>
              <a:rPr lang="en-US" sz="3200" dirty="0" smtClean="0">
                <a:solidFill>
                  <a:srgbClr val="00B050"/>
                </a:solidFill>
              </a:rPr>
              <a:t>sp.</a:t>
            </a:r>
            <a:endParaRPr lang="ar-SA" sz="3200" dirty="0">
              <a:solidFill>
                <a:srgbClr val="00B050"/>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196752"/>
            <a:ext cx="4047874"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8467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286000" y="980728"/>
            <a:ext cx="6174432" cy="2308324"/>
          </a:xfrm>
          <a:prstGeom prst="rect">
            <a:avLst/>
          </a:prstGeom>
        </p:spPr>
        <p:txBody>
          <a:bodyPr wrap="square">
            <a:spAutoFit/>
          </a:bodyPr>
          <a:lstStyle/>
          <a:p>
            <a:r>
              <a:rPr lang="ar-SA" sz="2400" dirty="0"/>
              <a:t>المستعمرة اكبر حجما من مستعمرة باندورينا كما أنها مستعمرة متطورة تتخصص خلاياها تخصصا فسيولوجيا ويتراوح عدد خلايا المستعمرة من 500 الى  60.000خلية تترتب خلايا المستعمرة فى شكل كرة مجوفة محاطة بغلاف هلامى تنغمس فيه الخلايا ويملأ تجويف المستعمرة محلول مائى وتتصل خلايا المستعمرة ببعضها عن طريق خيوط بروتوبلازمية </a:t>
            </a:r>
            <a:r>
              <a:rPr lang="ar-SA" dirty="0"/>
              <a:t>.</a:t>
            </a:r>
          </a:p>
        </p:txBody>
      </p:sp>
    </p:spTree>
    <p:extLst>
      <p:ext uri="{BB962C8B-B14F-4D97-AF65-F5344CB8AC3E}">
        <p14:creationId xmlns:p14="http://schemas.microsoft.com/office/powerpoint/2010/main" val="16741379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960745" y="1630328"/>
            <a:ext cx="3884624" cy="2926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340768"/>
            <a:ext cx="4657725"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99892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1628800"/>
            <a:ext cx="4392488" cy="410445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83568" y="4221088"/>
            <a:ext cx="2016224" cy="646331"/>
          </a:xfrm>
          <a:prstGeom prst="rect">
            <a:avLst/>
          </a:prstGeom>
          <a:noFill/>
        </p:spPr>
        <p:txBody>
          <a:bodyPr wrap="square" rtlCol="1">
            <a:spAutoFit/>
          </a:bodyPr>
          <a:lstStyle/>
          <a:p>
            <a:r>
              <a:rPr lang="en-US" dirty="0" err="1"/>
              <a:t>Oogonium</a:t>
            </a:r>
            <a:endParaRPr lang="en-US" dirty="0"/>
          </a:p>
          <a:p>
            <a:endParaRPr lang="ar-SA" dirty="0"/>
          </a:p>
        </p:txBody>
      </p:sp>
      <p:sp>
        <p:nvSpPr>
          <p:cNvPr id="9" name="TextBox 8"/>
          <p:cNvSpPr txBox="1"/>
          <p:nvPr/>
        </p:nvSpPr>
        <p:spPr>
          <a:xfrm>
            <a:off x="1043608" y="2852936"/>
            <a:ext cx="1584176" cy="646331"/>
          </a:xfrm>
          <a:prstGeom prst="rect">
            <a:avLst/>
          </a:prstGeom>
          <a:noFill/>
        </p:spPr>
        <p:txBody>
          <a:bodyPr wrap="square" rtlCol="1">
            <a:spAutoFit/>
          </a:bodyPr>
          <a:lstStyle/>
          <a:p>
            <a:r>
              <a:rPr lang="en-US" dirty="0"/>
              <a:t>Antheridium</a:t>
            </a:r>
          </a:p>
          <a:p>
            <a:endParaRPr lang="ar-SA" dirty="0"/>
          </a:p>
        </p:txBody>
      </p:sp>
      <p:sp>
        <p:nvSpPr>
          <p:cNvPr id="10" name="TextBox 9"/>
          <p:cNvSpPr txBox="1"/>
          <p:nvPr/>
        </p:nvSpPr>
        <p:spPr>
          <a:xfrm>
            <a:off x="7020272" y="2276872"/>
            <a:ext cx="1088503" cy="646331"/>
          </a:xfrm>
          <a:prstGeom prst="rect">
            <a:avLst/>
          </a:prstGeom>
          <a:noFill/>
        </p:spPr>
        <p:txBody>
          <a:bodyPr wrap="none" rtlCol="1">
            <a:spAutoFit/>
          </a:bodyPr>
          <a:lstStyle/>
          <a:p>
            <a:r>
              <a:rPr lang="en-US" dirty="0"/>
              <a:t>Flagellum</a:t>
            </a:r>
          </a:p>
          <a:p>
            <a:endParaRPr lang="ar-SA" dirty="0"/>
          </a:p>
        </p:txBody>
      </p:sp>
      <p:sp>
        <p:nvSpPr>
          <p:cNvPr id="11" name="TextBox 10"/>
          <p:cNvSpPr txBox="1"/>
          <p:nvPr/>
        </p:nvSpPr>
        <p:spPr>
          <a:xfrm>
            <a:off x="6228184" y="1412776"/>
            <a:ext cx="1480875" cy="646331"/>
          </a:xfrm>
          <a:prstGeom prst="rect">
            <a:avLst/>
          </a:prstGeom>
          <a:noFill/>
        </p:spPr>
        <p:txBody>
          <a:bodyPr wrap="square" rtlCol="1">
            <a:spAutoFit/>
          </a:bodyPr>
          <a:lstStyle/>
          <a:p>
            <a:r>
              <a:rPr lang="en-US" dirty="0"/>
              <a:t>Somatic cells</a:t>
            </a:r>
          </a:p>
          <a:p>
            <a:endParaRPr lang="ar-SA" dirty="0"/>
          </a:p>
        </p:txBody>
      </p:sp>
      <p:sp>
        <p:nvSpPr>
          <p:cNvPr id="12" name="TextBox 11"/>
          <p:cNvSpPr txBox="1"/>
          <p:nvPr/>
        </p:nvSpPr>
        <p:spPr>
          <a:xfrm>
            <a:off x="6732240" y="4869160"/>
            <a:ext cx="1584176" cy="646331"/>
          </a:xfrm>
          <a:prstGeom prst="rect">
            <a:avLst/>
          </a:prstGeom>
          <a:noFill/>
        </p:spPr>
        <p:txBody>
          <a:bodyPr wrap="square" rtlCol="1">
            <a:spAutoFit/>
          </a:bodyPr>
          <a:lstStyle/>
          <a:p>
            <a:r>
              <a:rPr lang="en-US" dirty="0" err="1"/>
              <a:t>Gonidium</a:t>
            </a:r>
            <a:endParaRPr lang="en-US" dirty="0"/>
          </a:p>
          <a:p>
            <a:endParaRPr lang="ar-SA" dirty="0"/>
          </a:p>
        </p:txBody>
      </p:sp>
      <p:sp>
        <p:nvSpPr>
          <p:cNvPr id="13" name="TextBox 12"/>
          <p:cNvSpPr txBox="1"/>
          <p:nvPr/>
        </p:nvSpPr>
        <p:spPr>
          <a:xfrm>
            <a:off x="7164288" y="3212976"/>
            <a:ext cx="1768907" cy="646331"/>
          </a:xfrm>
          <a:prstGeom prst="rect">
            <a:avLst/>
          </a:prstGeom>
          <a:noFill/>
        </p:spPr>
        <p:txBody>
          <a:bodyPr wrap="square" rtlCol="1">
            <a:spAutoFit/>
          </a:bodyPr>
          <a:lstStyle/>
          <a:p>
            <a:r>
              <a:rPr lang="en-US" dirty="0"/>
              <a:t>Daughter colony</a:t>
            </a:r>
          </a:p>
          <a:p>
            <a:endParaRPr lang="ar-SA" dirty="0"/>
          </a:p>
        </p:txBody>
      </p:sp>
      <p:cxnSp>
        <p:nvCxnSpPr>
          <p:cNvPr id="15" name="Straight Arrow Connector 14"/>
          <p:cNvCxnSpPr/>
          <p:nvPr/>
        </p:nvCxnSpPr>
        <p:spPr>
          <a:xfrm flipH="1" flipV="1">
            <a:off x="2627784" y="3140968"/>
            <a:ext cx="1872208" cy="39517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8" name="Straight Arrow Connector 17"/>
          <p:cNvCxnSpPr/>
          <p:nvPr/>
        </p:nvCxnSpPr>
        <p:spPr>
          <a:xfrm flipH="1">
            <a:off x="2771800" y="4454679"/>
            <a:ext cx="2196244"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a:off x="5868144" y="4005064"/>
            <a:ext cx="1418456" cy="914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6" name="Straight Arrow Connector 25"/>
          <p:cNvCxnSpPr/>
          <p:nvPr/>
        </p:nvCxnSpPr>
        <p:spPr>
          <a:xfrm>
            <a:off x="5652120" y="3140968"/>
            <a:ext cx="1634480" cy="19758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a:off x="6469360" y="2420888"/>
            <a:ext cx="5509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flipV="1">
            <a:off x="5580112" y="1735941"/>
            <a:ext cx="889248" cy="32316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359934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943233"/>
            <a:ext cx="5760640" cy="4632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49712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19672" y="-42790"/>
            <a:ext cx="7054552" cy="4047854"/>
          </a:xfrm>
        </p:spPr>
        <p:txBody>
          <a:bodyPr>
            <a:normAutofit fontScale="90000"/>
          </a:bodyPr>
          <a:lstStyle/>
          <a:p>
            <a:pPr algn="l"/>
            <a:r>
              <a:rPr lang="en-US" sz="3600" dirty="0" smtClean="0"/>
              <a:t>K: Protista</a:t>
            </a:r>
            <a:br>
              <a:rPr lang="en-US" sz="3600" dirty="0" smtClean="0"/>
            </a:br>
            <a:r>
              <a:rPr lang="en-US" sz="3600" dirty="0" smtClean="0"/>
              <a:t>D: </a:t>
            </a:r>
            <a:r>
              <a:rPr lang="en-US" sz="3600" dirty="0" err="1" smtClean="0"/>
              <a:t>Euglenophyta</a:t>
            </a:r>
            <a:r>
              <a:rPr lang="en-US" sz="3600" dirty="0" smtClean="0"/>
              <a:t/>
            </a:r>
            <a:br>
              <a:rPr lang="en-US" sz="3600" dirty="0" smtClean="0"/>
            </a:br>
            <a:r>
              <a:rPr lang="en-US" sz="3600" dirty="0" err="1" smtClean="0"/>
              <a:t>Cl:Euglenophyceae</a:t>
            </a:r>
            <a:r>
              <a:rPr lang="en-US" sz="3600" dirty="0" smtClean="0"/>
              <a:t/>
            </a:r>
            <a:br>
              <a:rPr lang="en-US" sz="3600" dirty="0" smtClean="0"/>
            </a:br>
            <a:r>
              <a:rPr lang="en-US" sz="3600" dirty="0" err="1" smtClean="0"/>
              <a:t>Or:Euglenales</a:t>
            </a:r>
            <a:r>
              <a:rPr lang="en-US" sz="3600" dirty="0" smtClean="0"/>
              <a:t/>
            </a:r>
            <a:br>
              <a:rPr lang="en-US" sz="3600" dirty="0" smtClean="0"/>
            </a:br>
            <a:r>
              <a:rPr lang="en-US" sz="3600" dirty="0" smtClean="0"/>
              <a:t>F:Euglenaceae</a:t>
            </a:r>
            <a:br>
              <a:rPr lang="en-US" sz="3600" dirty="0" smtClean="0"/>
            </a:br>
            <a:r>
              <a:rPr lang="en-US" sz="3600" dirty="0" smtClean="0"/>
              <a:t>Ex: </a:t>
            </a:r>
            <a:r>
              <a:rPr lang="en-US" sz="3600" i="1" dirty="0" smtClean="0">
                <a:solidFill>
                  <a:srgbClr val="00B050"/>
                </a:solidFill>
              </a:rPr>
              <a:t>Euglena</a:t>
            </a:r>
            <a:r>
              <a:rPr lang="en-US" sz="3600" dirty="0" smtClean="0">
                <a:solidFill>
                  <a:srgbClr val="00B050"/>
                </a:solidFill>
              </a:rPr>
              <a:t> sp</a:t>
            </a:r>
            <a:r>
              <a:rPr lang="en-US" dirty="0" smtClean="0">
                <a:solidFill>
                  <a:srgbClr val="00B050"/>
                </a:solidFill>
              </a:rPr>
              <a:t>.</a:t>
            </a:r>
            <a:br>
              <a:rPr lang="en-US" dirty="0" smtClean="0">
                <a:solidFill>
                  <a:srgbClr val="00B050"/>
                </a:solidFill>
              </a:rPr>
            </a:br>
            <a:endParaRPr lang="ar-SA" dirty="0">
              <a:solidFill>
                <a:srgbClr val="00B050"/>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1340768"/>
            <a:ext cx="3744416" cy="4536504"/>
          </a:xfrm>
          <a:prstGeom prst="rect">
            <a:avLst/>
          </a:prstGeom>
        </p:spPr>
      </p:pic>
    </p:spTree>
    <p:extLst>
      <p:ext uri="{BB962C8B-B14F-4D97-AF65-F5344CB8AC3E}">
        <p14:creationId xmlns:p14="http://schemas.microsoft.com/office/powerpoint/2010/main" val="1590773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ar-SA" dirty="0"/>
              <a:t>ي</a:t>
            </a:r>
            <a:r>
              <a:rPr lang="ar-SA" dirty="0" smtClean="0"/>
              <a:t>ضم </a:t>
            </a:r>
            <a:r>
              <a:rPr lang="ar-SA" dirty="0"/>
              <a:t>جنس الباندورينا أربعة أنواع وهي واسعة الإنتشار في الماء العذب ، ويتكون من مستعمرة كروية وهي عبارة عن كرة مصمتة محاطة بغلاف هلامي تتكون من 16 أو 32 خلية متشابهة ، كل واحدة منها شبيهة بالكلاميدوموناس</a:t>
            </a:r>
          </a:p>
          <a:p>
            <a:r>
              <a:rPr lang="ar-SA" dirty="0"/>
              <a:t>ومن الملاحظ عدم وجود أي تخصص فسيولوجى فى خلايا المستعمرة حيث تقوم كل خلية على حدة بوظائفها الحيوية من تغذية واخراج وتكاثر </a:t>
            </a:r>
            <a:r>
              <a:rPr lang="ar-SA" dirty="0" smtClean="0"/>
              <a:t>.</a:t>
            </a:r>
            <a:endParaRPr lang="ar-SA" dirty="0"/>
          </a:p>
          <a:p>
            <a:endParaRPr lang="en-US" dirty="0"/>
          </a:p>
        </p:txBody>
      </p:sp>
    </p:spTree>
    <p:extLst>
      <p:ext uri="{BB962C8B-B14F-4D97-AF65-F5344CB8AC3E}">
        <p14:creationId xmlns:p14="http://schemas.microsoft.com/office/powerpoint/2010/main" val="2258531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ar-SA" dirty="0" smtClean="0"/>
              <a:t>يوجلينا مشتقة من كلمة لاتينية تعني العين الحساسة وذلك لحساسية البقعة العينية في اليوجلينا للضوء. </a:t>
            </a:r>
          </a:p>
          <a:p>
            <a:endParaRPr lang="ar-SA" dirty="0" smtClean="0"/>
          </a:p>
          <a:p>
            <a:r>
              <a:rPr lang="ar-SA" dirty="0" smtClean="0"/>
              <a:t>تعيش اليوجلينا في مياه البرك و المستنقعات العذبة و عندما تتجمع اليوجلينا بأعداد كبيرة يصبح لون الماء أخضر لأنها تحتوي على بلاستيدات خضراء. </a:t>
            </a:r>
          </a:p>
          <a:p>
            <a:endParaRPr lang="ar-SA" dirty="0" smtClean="0"/>
          </a:p>
          <a:p>
            <a:r>
              <a:rPr lang="ar-SA" dirty="0" smtClean="0"/>
              <a:t>تأخذ اليوجلينا شكلا مغزلي لعدم وجود جدار خلوي يوجد في طرف اليوجلينا الأمامي قناة تسمى البلعوم يخرج من قاعدتها سوط طويل يساعدها على الحركة وعند قاعدة البلعوم وعلى أحد الجوانب توجد البقعة العينية و وظيفتها أنها حساسة لدرجة الإضاءة و توجد فجوة متقبضة تعمل على التخلص من المواد الإخراجية ، و تنظيم المحتوى المائي وتقع النواة في منتصف الخلية و يوجد في السيتوبلازم بلاستيدات خضراء قرصية الشكل تقوم بعملية البناء الضوئي</a:t>
            </a:r>
            <a:r>
              <a:rPr lang="ar-SA" dirty="0"/>
              <a:t>. </a:t>
            </a:r>
            <a:r>
              <a:rPr lang="ar-SA" dirty="0" smtClean="0"/>
              <a:t>تتحرك </a:t>
            </a:r>
            <a:r>
              <a:rPr lang="ar-SA" dirty="0"/>
              <a:t>اليوجلينا عن طريق السوط حركة سريعة </a:t>
            </a:r>
            <a:r>
              <a:rPr lang="ar-SA" dirty="0" smtClean="0"/>
              <a:t>.</a:t>
            </a:r>
            <a:endParaRPr lang="ar-SA" dirty="0"/>
          </a:p>
          <a:p>
            <a:pPr marL="0" indent="0">
              <a:buNone/>
            </a:pPr>
            <a:endParaRPr lang="ar-SA" dirty="0"/>
          </a:p>
          <a:p>
            <a:endParaRPr lang="ar-SA" dirty="0" smtClean="0"/>
          </a:p>
          <a:p>
            <a:endParaRPr lang="en-US" dirty="0"/>
          </a:p>
        </p:txBody>
      </p:sp>
    </p:spTree>
    <p:extLst>
      <p:ext uri="{BB962C8B-B14F-4D97-AF65-F5344CB8AC3E}">
        <p14:creationId xmlns:p14="http://schemas.microsoft.com/office/powerpoint/2010/main" val="13974836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50409" y="3135536"/>
            <a:ext cx="2377646" cy="2664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9260" y="116632"/>
            <a:ext cx="4494740" cy="36576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141" y="260648"/>
            <a:ext cx="4399384" cy="2874888"/>
          </a:xfrm>
          <a:prstGeom prst="rect">
            <a:avLst/>
          </a:prstGeom>
        </p:spPr>
      </p:pic>
    </p:spTree>
    <p:extLst>
      <p:ext uri="{BB962C8B-B14F-4D97-AF65-F5344CB8AC3E}">
        <p14:creationId xmlns:p14="http://schemas.microsoft.com/office/powerpoint/2010/main" val="3391487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403648" y="44624"/>
            <a:ext cx="5454352" cy="2456057"/>
          </a:xfrm>
          <a:prstGeom prst="rect">
            <a:avLst/>
          </a:prstGeom>
        </p:spPr>
        <p:txBody>
          <a:bodyPr wrap="square">
            <a:spAutoFit/>
          </a:bodyPr>
          <a:lstStyle/>
          <a:p>
            <a:pPr algn="l" rtl="0">
              <a:lnSpc>
                <a:spcPct val="80000"/>
              </a:lnSpc>
            </a:pPr>
            <a:r>
              <a:rPr lang="en-US" sz="3200" b="1" dirty="0" smtClean="0"/>
              <a:t>K: Protista</a:t>
            </a:r>
          </a:p>
          <a:p>
            <a:pPr algn="l" rtl="0">
              <a:lnSpc>
                <a:spcPct val="80000"/>
              </a:lnSpc>
            </a:pPr>
            <a:r>
              <a:rPr lang="en-US" sz="3200" b="1" dirty="0" smtClean="0"/>
              <a:t>D: </a:t>
            </a:r>
            <a:r>
              <a:rPr lang="en-US" sz="3200" b="1" dirty="0" err="1" smtClean="0"/>
              <a:t>Chlorophyta</a:t>
            </a:r>
            <a:endParaRPr lang="en-US" sz="3200" b="1" dirty="0" smtClean="0"/>
          </a:p>
          <a:p>
            <a:pPr algn="l" rtl="0">
              <a:lnSpc>
                <a:spcPct val="80000"/>
              </a:lnSpc>
            </a:pPr>
            <a:r>
              <a:rPr lang="en-US" sz="3200" b="1" dirty="0" err="1" smtClean="0"/>
              <a:t>Cl</a:t>
            </a:r>
            <a:r>
              <a:rPr lang="en-US" sz="3200" b="1" dirty="0" smtClean="0"/>
              <a:t>: </a:t>
            </a:r>
            <a:r>
              <a:rPr lang="en-US" sz="3200" b="1" dirty="0" err="1" smtClean="0"/>
              <a:t>Chlorophyceae</a:t>
            </a:r>
            <a:endParaRPr lang="en-US" sz="3200" b="1" dirty="0" smtClean="0"/>
          </a:p>
          <a:p>
            <a:pPr algn="l" rtl="0">
              <a:lnSpc>
                <a:spcPct val="80000"/>
              </a:lnSpc>
            </a:pPr>
            <a:r>
              <a:rPr lang="en-US" sz="3200" b="1" dirty="0" err="1" smtClean="0"/>
              <a:t>Or:Volvocales</a:t>
            </a:r>
            <a:endParaRPr lang="en-US" sz="3200" b="1" dirty="0" smtClean="0"/>
          </a:p>
          <a:p>
            <a:pPr algn="l" rtl="0">
              <a:lnSpc>
                <a:spcPct val="80000"/>
              </a:lnSpc>
            </a:pPr>
            <a:r>
              <a:rPr lang="en-US" sz="3200" b="1" dirty="0" smtClean="0"/>
              <a:t>F:Chlamydomonaceae(1)</a:t>
            </a:r>
          </a:p>
          <a:p>
            <a:pPr algn="l" rtl="0">
              <a:lnSpc>
                <a:spcPct val="80000"/>
              </a:lnSpc>
            </a:pPr>
            <a:r>
              <a:rPr lang="en-US" sz="3200" b="1" dirty="0" smtClean="0"/>
              <a:t>Ex: </a:t>
            </a:r>
            <a:r>
              <a:rPr lang="en-US" sz="3200" b="1" i="1" dirty="0" err="1" smtClean="0">
                <a:solidFill>
                  <a:srgbClr val="00B050"/>
                </a:solidFill>
              </a:rPr>
              <a:t>Chlamydomonas</a:t>
            </a:r>
            <a:r>
              <a:rPr lang="en-US" sz="3200" b="1" dirty="0" smtClean="0">
                <a:solidFill>
                  <a:srgbClr val="00B050"/>
                </a:solidFill>
              </a:rPr>
              <a:t> sp.</a:t>
            </a:r>
            <a:endParaRPr lang="ar-SA" sz="3200" dirty="0">
              <a:solidFill>
                <a:srgbClr val="00B050"/>
              </a:solidFill>
            </a:endParaRPr>
          </a:p>
        </p:txBody>
      </p:sp>
      <p:sp>
        <p:nvSpPr>
          <p:cNvPr id="7" name="Subtitle 6"/>
          <p:cNvSpPr>
            <a:spLocks noGrp="1"/>
          </p:cNvSpPr>
          <p:nvPr>
            <p:ph type="subTitle" idx="1"/>
          </p:nvPr>
        </p:nvSpPr>
        <p:spPr>
          <a:xfrm>
            <a:off x="1371600" y="2636912"/>
            <a:ext cx="7304856" cy="4032448"/>
          </a:xfrm>
        </p:spPr>
        <p:txBody>
          <a:bodyPr/>
          <a:lstStyle/>
          <a:p>
            <a:endParaRPr lang="en-US" dirty="0" smtClean="0"/>
          </a:p>
          <a:p>
            <a:endParaRPr lang="en-US" dirty="0"/>
          </a:p>
          <a:p>
            <a:endParaRPr lang="en-US" dirty="0" smtClean="0"/>
          </a:p>
          <a:p>
            <a:endParaRPr lang="en-US" dirty="0" smtClean="0"/>
          </a:p>
          <a:p>
            <a:endParaRPr lang="en-US" dirty="0"/>
          </a:p>
          <a:p>
            <a:endParaRPr lang="ar-SA"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1772816"/>
            <a:ext cx="7344816"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28852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3290158"/>
            <a:ext cx="8229600" cy="1146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286000" y="1484784"/>
            <a:ext cx="6246440" cy="2554545"/>
          </a:xfrm>
          <a:prstGeom prst="rect">
            <a:avLst/>
          </a:prstGeom>
        </p:spPr>
        <p:txBody>
          <a:bodyPr wrap="square">
            <a:spAutoFit/>
          </a:bodyPr>
          <a:lstStyle/>
          <a:p>
            <a:r>
              <a:rPr lang="ar-SA" sz="3200" dirty="0"/>
              <a:t>وحيد الخلية </a:t>
            </a:r>
          </a:p>
          <a:p>
            <a:r>
              <a:rPr lang="ar-SA" sz="3200" dirty="0"/>
              <a:t>بيضي الشكل طرفه الامامى مدبب وطرفه الخلفى مستدير</a:t>
            </a:r>
          </a:p>
          <a:p>
            <a:r>
              <a:rPr lang="ar-SA" sz="3200" dirty="0"/>
              <a:t>به سوطان</a:t>
            </a:r>
          </a:p>
          <a:p>
            <a:r>
              <a:rPr lang="ar-SA" sz="3200" dirty="0"/>
              <a:t>به مركز لتخزين النشا </a:t>
            </a:r>
            <a:r>
              <a:rPr lang="en-US" sz="3200" dirty="0" err="1"/>
              <a:t>Pyrenoid</a:t>
            </a:r>
            <a:endParaRPr lang="en-US" sz="3200" dirty="0"/>
          </a:p>
        </p:txBody>
      </p:sp>
    </p:spTree>
    <p:extLst>
      <p:ext uri="{BB962C8B-B14F-4D97-AF65-F5344CB8AC3E}">
        <p14:creationId xmlns:p14="http://schemas.microsoft.com/office/powerpoint/2010/main" val="787201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260648"/>
            <a:ext cx="3432175"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970260"/>
            <a:ext cx="3491880" cy="345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8423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332657"/>
            <a:ext cx="7054552" cy="3267794"/>
          </a:xfrm>
        </p:spPr>
        <p:txBody>
          <a:bodyPr>
            <a:noAutofit/>
          </a:bodyPr>
          <a:lstStyle/>
          <a:p>
            <a:pPr algn="l" rtl="0">
              <a:lnSpc>
                <a:spcPct val="90000"/>
              </a:lnSpc>
            </a:pPr>
            <a:r>
              <a:rPr lang="en-US" sz="3600" dirty="0"/>
              <a:t>K: Protista</a:t>
            </a:r>
            <a:br>
              <a:rPr lang="en-US" sz="3600" dirty="0"/>
            </a:br>
            <a:r>
              <a:rPr lang="en-US" sz="3600" dirty="0"/>
              <a:t>D: </a:t>
            </a:r>
            <a:r>
              <a:rPr lang="en-US" sz="3600" dirty="0" err="1"/>
              <a:t>Chlorophyta</a:t>
            </a:r>
            <a:r>
              <a:rPr lang="en-US" sz="3600" dirty="0"/>
              <a:t/>
            </a:r>
            <a:br>
              <a:rPr lang="en-US" sz="3600" dirty="0"/>
            </a:br>
            <a:r>
              <a:rPr lang="en-US" sz="3600" dirty="0" err="1"/>
              <a:t>Cl</a:t>
            </a:r>
            <a:r>
              <a:rPr lang="en-US" sz="3600" dirty="0"/>
              <a:t>: </a:t>
            </a:r>
            <a:r>
              <a:rPr lang="en-US" sz="3600" dirty="0" err="1"/>
              <a:t>Chlorophyceae</a:t>
            </a:r>
            <a:r>
              <a:rPr lang="en-US" sz="3600" dirty="0"/>
              <a:t/>
            </a:r>
            <a:br>
              <a:rPr lang="en-US" sz="3600" dirty="0"/>
            </a:br>
            <a:r>
              <a:rPr lang="en-US" sz="3600" dirty="0" err="1"/>
              <a:t>Or:Volvocales</a:t>
            </a:r>
            <a:r>
              <a:rPr lang="en-US" sz="3600" dirty="0"/>
              <a:t/>
            </a:r>
            <a:br>
              <a:rPr lang="en-US" sz="3600" dirty="0"/>
            </a:br>
            <a:r>
              <a:rPr lang="en-US" sz="3600" dirty="0" smtClean="0"/>
              <a:t>F:Volvocaceae(2)</a:t>
            </a:r>
            <a:r>
              <a:rPr lang="en-US" sz="3600" dirty="0"/>
              <a:t/>
            </a:r>
            <a:br>
              <a:rPr lang="en-US" sz="3600" dirty="0"/>
            </a:br>
            <a:r>
              <a:rPr lang="en-US" sz="3600" dirty="0"/>
              <a:t>Ex: </a:t>
            </a:r>
            <a:r>
              <a:rPr lang="en-US" sz="3600" i="1" dirty="0">
                <a:solidFill>
                  <a:srgbClr val="00B050"/>
                </a:solidFill>
              </a:rPr>
              <a:t>Gonium</a:t>
            </a:r>
            <a:r>
              <a:rPr lang="en-US" sz="3600" dirty="0">
                <a:solidFill>
                  <a:srgbClr val="00B050"/>
                </a:solidFill>
              </a:rPr>
              <a:t> sp.</a:t>
            </a:r>
            <a:br>
              <a:rPr lang="en-US" sz="3600" dirty="0">
                <a:solidFill>
                  <a:srgbClr val="00B050"/>
                </a:solidFill>
              </a:rPr>
            </a:br>
            <a:endParaRPr lang="ar-SA" sz="3600" dirty="0">
              <a:solidFill>
                <a:srgbClr val="00B050"/>
              </a:solidFill>
            </a:endParaRPr>
          </a:p>
        </p:txBody>
      </p:sp>
      <p:sp>
        <p:nvSpPr>
          <p:cNvPr id="3" name="Subtitle 2"/>
          <p:cNvSpPr>
            <a:spLocks noGrp="1"/>
          </p:cNvSpPr>
          <p:nvPr>
            <p:ph type="subTitle" idx="1"/>
          </p:nvPr>
        </p:nvSpPr>
        <p:spPr/>
        <p:txBody>
          <a:bodyPr/>
          <a:lstStyle/>
          <a:p>
            <a:endParaRPr lang="ar-SA"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descr="Bot%20201%20Gonium"/>
          <p:cNvPicPr>
            <a:picLocks noGrp="1" noChangeAspect="1" noChangeArrowheads="1"/>
          </p:cNvPicPr>
          <p:nvPr>
            <p:ph idx="1"/>
          </p:nvPr>
        </p:nvPicPr>
        <p:blipFill>
          <a:blip r:embed="rId3" cstate="print"/>
          <a:srcRect/>
          <a:stretch>
            <a:fillRect/>
          </a:stretch>
        </p:blipFill>
        <p:spPr bwMode="auto">
          <a:xfrm>
            <a:off x="5049052" y="1052736"/>
            <a:ext cx="3915436" cy="3876402"/>
          </a:xfrm>
          <a:prstGeom prst="rect">
            <a:avLst/>
          </a:prstGeom>
          <a:noFill/>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5656" y="3933056"/>
            <a:ext cx="3558004"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flipV="1">
            <a:off x="7092280" y="908720"/>
            <a:ext cx="144016" cy="1296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228184" y="548680"/>
            <a:ext cx="2448272"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err="1" smtClean="0">
                <a:solidFill>
                  <a:schemeClr val="tx1"/>
                </a:solidFill>
              </a:rPr>
              <a:t>Chlamydomonal</a:t>
            </a:r>
            <a:r>
              <a:rPr lang="en-US" dirty="0" smtClean="0">
                <a:solidFill>
                  <a:schemeClr val="tx1"/>
                </a:solidFill>
              </a:rPr>
              <a:t> cell</a:t>
            </a:r>
            <a:endParaRPr lang="ar-SA" dirty="0">
              <a:solidFill>
                <a:schemeClr val="tx1"/>
              </a:solidFill>
            </a:endParaRPr>
          </a:p>
        </p:txBody>
      </p:sp>
      <p:cxnSp>
        <p:nvCxnSpPr>
          <p:cNvPr id="10" name="Straight Arrow Connector 9"/>
          <p:cNvCxnSpPr/>
          <p:nvPr/>
        </p:nvCxnSpPr>
        <p:spPr>
          <a:xfrm>
            <a:off x="7452320" y="3933056"/>
            <a:ext cx="288032" cy="15121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516216" y="5517232"/>
            <a:ext cx="2304256" cy="72008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en-US" dirty="0" smtClean="0">
                <a:solidFill>
                  <a:schemeClr val="tx1"/>
                </a:solidFill>
              </a:rPr>
              <a:t>Common gelatinous sheath</a:t>
            </a:r>
            <a:endParaRPr lang="ar-SA" dirty="0">
              <a:solidFill>
                <a:schemeClr val="tx1"/>
              </a:solidFill>
            </a:endParaRPr>
          </a:p>
        </p:txBody>
      </p:sp>
      <p:cxnSp>
        <p:nvCxnSpPr>
          <p:cNvPr id="13" name="Straight Arrow Connector 12"/>
          <p:cNvCxnSpPr/>
          <p:nvPr/>
        </p:nvCxnSpPr>
        <p:spPr>
          <a:xfrm flipH="1">
            <a:off x="5868144" y="3140968"/>
            <a:ext cx="1008112" cy="1728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5148064" y="5013176"/>
            <a:ext cx="2016224" cy="432048"/>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en-US" dirty="0" smtClean="0">
                <a:solidFill>
                  <a:schemeClr val="tx1"/>
                </a:solidFill>
              </a:rPr>
              <a:t>Central cells</a:t>
            </a:r>
            <a:endParaRPr lang="ar-SA" dirty="0">
              <a:solidFill>
                <a:schemeClr val="tx1"/>
              </a:solidFill>
            </a:endParaRPr>
          </a:p>
        </p:txBody>
      </p:sp>
    </p:spTree>
    <p:extLst>
      <p:ext uri="{BB962C8B-B14F-4D97-AF65-F5344CB8AC3E}">
        <p14:creationId xmlns:p14="http://schemas.microsoft.com/office/powerpoint/2010/main" val="3183045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ar-SA" dirty="0"/>
              <a:t>خلاياها متجمعة وقد تكون مسطحه او كروية الشكل وتحتوي على 16 خلية اربعة خلايا تتمركزفي المنتصف و12 منها محيطية. تعيش في المياه </a:t>
            </a:r>
            <a:r>
              <a:rPr lang="ar-SA" dirty="0" smtClean="0"/>
              <a:t>العذبة.</a:t>
            </a:r>
            <a:endParaRPr lang="ar-SA" dirty="0"/>
          </a:p>
          <a:p>
            <a:pPr marL="0" indent="0">
              <a:buNone/>
            </a:pPr>
            <a:r>
              <a:rPr lang="ar-SA" dirty="0" smtClean="0"/>
              <a:t>مستعمرات </a:t>
            </a:r>
            <a:r>
              <a:rPr lang="ar-SA" dirty="0"/>
              <a:t>طحلبية متحركة بالأسواط  تشبه طحلب  </a:t>
            </a:r>
            <a:r>
              <a:rPr lang="ar-SA" dirty="0" smtClean="0"/>
              <a:t>الكلاميدوموناس.</a:t>
            </a:r>
            <a:endParaRPr lang="ar-SA" dirty="0"/>
          </a:p>
          <a:p>
            <a:r>
              <a:rPr lang="ar-SA" dirty="0"/>
              <a:t> تتكاثر بالتكاثر الخضري بتكوين مستعمرات بنوية والتكاثراللاجنسي والجنسي (متشابه الامشاج)</a:t>
            </a:r>
          </a:p>
          <a:p>
            <a:endParaRPr lang="en-US" dirty="0"/>
          </a:p>
        </p:txBody>
      </p:sp>
    </p:spTree>
    <p:extLst>
      <p:ext uri="{BB962C8B-B14F-4D97-AF65-F5344CB8AC3E}">
        <p14:creationId xmlns:p14="http://schemas.microsoft.com/office/powerpoint/2010/main" val="28800643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59BB8683E0C2B4C987F3978C7492F4D" ma:contentTypeVersion="0" ma:contentTypeDescription="Create a new document." ma:contentTypeScope="" ma:versionID="5f754a790479eee43bc4355c26bbebb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D73D73-ACB3-44E5-92DC-4847B8FB8986}">
  <ds:schemaRefs>
    <ds:schemaRef ds:uri="http://schemas.microsoft.com/sharepoint/v3/contenttype/forms"/>
  </ds:schemaRefs>
</ds:datastoreItem>
</file>

<file path=customXml/itemProps2.xml><?xml version="1.0" encoding="utf-8"?>
<ds:datastoreItem xmlns:ds="http://schemas.openxmlformats.org/officeDocument/2006/customXml" ds:itemID="{4A66CC66-D360-4377-AEBF-A44B3ADC151A}">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www.w3.org/XML/1998/namespace"/>
    <ds:schemaRef ds:uri="http://purl.org/dc/dcmitype/"/>
  </ds:schemaRefs>
</ds:datastoreItem>
</file>

<file path=customXml/itemProps3.xml><?xml version="1.0" encoding="utf-8"?>
<ds:datastoreItem xmlns:ds="http://schemas.openxmlformats.org/officeDocument/2006/customXml" ds:itemID="{F1EE83D2-5E46-4A9E-B817-E703766B5A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215</TotalTime>
  <Words>363</Words>
  <Application>Microsoft Office PowerPoint</Application>
  <PresentationFormat>On-screen Show (4:3)</PresentationFormat>
  <Paragraphs>49</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ALGAE </vt:lpstr>
      <vt:lpstr>K: Protista D: Euglenophyta Cl:Euglenophyceae Or:Euglenales F:Euglenaceae Ex: Euglena sp. </vt:lpstr>
      <vt:lpstr>PowerPoint Presentation</vt:lpstr>
      <vt:lpstr>PowerPoint Presentation</vt:lpstr>
      <vt:lpstr>PowerPoint Presentation</vt:lpstr>
      <vt:lpstr>PowerPoint Presentation</vt:lpstr>
      <vt:lpstr>PowerPoint Presentation</vt:lpstr>
      <vt:lpstr>K: Protista D: Chlorophyta Cl: Chlorophyceae Or:Volvocales F:Volvocaceae(2) Ex: Gonium sp. </vt:lpstr>
      <vt:lpstr>PowerPoint Presentation</vt:lpstr>
      <vt:lpstr>K: Protista D: Chlorophyta Cl: Chlorophyceae Or:Volvocales F:Volvocaceae Ex: Eudorina sp.</vt:lpstr>
      <vt:lpstr>PowerPoint Presentation</vt:lpstr>
      <vt:lpstr>PowerPoint Presentation</vt:lpstr>
      <vt:lpstr>K: Protista D: Chlorophyta Cl: Chlorophyceae Or:Volvocales F:Volvocaceae Ex: Pandorina sp.</vt:lpstr>
      <vt:lpstr>PowerPoint Presentation</vt:lpstr>
      <vt:lpstr>K: Protista D: Chlorophyta Cl: Chlorophyceae Or:Volvocales F:Volvocaceae Ex: Volvox sp.</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ALGAE</dc:title>
  <dc:creator>Maha</dc:creator>
  <cp:lastModifiedBy>LENOVO</cp:lastModifiedBy>
  <cp:revision>39</cp:revision>
  <dcterms:created xsi:type="dcterms:W3CDTF">2012-01-08T07:41:04Z</dcterms:created>
  <dcterms:modified xsi:type="dcterms:W3CDTF">2017-03-11T16:48:20Z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0x010100A59BB8683E0C2B4C987F3978C7492F4D</vt:lpwstr>
  </property>
</Properties>
</file>