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4"/>
  </p:sldMasterIdLst>
  <p:notesMasterIdLst>
    <p:notesMasterId r:id="rId48"/>
  </p:notesMasterIdLst>
  <p:handoutMasterIdLst>
    <p:handoutMasterId r:id="rId49"/>
  </p:handoutMasterIdLst>
  <p:sldIdLst>
    <p:sldId id="256" r:id="rId5"/>
    <p:sldId id="257" r:id="rId6"/>
    <p:sldId id="308" r:id="rId7"/>
    <p:sldId id="303" r:id="rId8"/>
    <p:sldId id="258" r:id="rId9"/>
    <p:sldId id="259" r:id="rId10"/>
    <p:sldId id="261" r:id="rId11"/>
    <p:sldId id="262" r:id="rId12"/>
    <p:sldId id="260" r:id="rId13"/>
    <p:sldId id="263" r:id="rId14"/>
    <p:sldId id="309" r:id="rId15"/>
    <p:sldId id="304" r:id="rId16"/>
    <p:sldId id="264" r:id="rId17"/>
    <p:sldId id="265" r:id="rId18"/>
    <p:sldId id="266" r:id="rId19"/>
    <p:sldId id="267" r:id="rId20"/>
    <p:sldId id="268" r:id="rId21"/>
    <p:sldId id="310" r:id="rId22"/>
    <p:sldId id="305" r:id="rId23"/>
    <p:sldId id="269" r:id="rId24"/>
    <p:sldId id="271" r:id="rId25"/>
    <p:sldId id="272" r:id="rId26"/>
    <p:sldId id="273" r:id="rId27"/>
    <p:sldId id="274" r:id="rId28"/>
    <p:sldId id="275" r:id="rId29"/>
    <p:sldId id="276" r:id="rId30"/>
    <p:sldId id="311" r:id="rId31"/>
    <p:sldId id="306" r:id="rId32"/>
    <p:sldId id="278" r:id="rId33"/>
    <p:sldId id="277" r:id="rId34"/>
    <p:sldId id="279" r:id="rId35"/>
    <p:sldId id="280" r:id="rId36"/>
    <p:sldId id="282" r:id="rId37"/>
    <p:sldId id="312" r:id="rId38"/>
    <p:sldId id="307" r:id="rId39"/>
    <p:sldId id="283" r:id="rId40"/>
    <p:sldId id="289" r:id="rId41"/>
    <p:sldId id="284" r:id="rId42"/>
    <p:sldId id="285" r:id="rId43"/>
    <p:sldId id="286" r:id="rId44"/>
    <p:sldId id="287" r:id="rId45"/>
    <p:sldId id="288" r:id="rId46"/>
    <p:sldId id="290" r:id="rId4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7" d="100"/>
          <a:sy n="77" d="100"/>
        </p:scale>
        <p:origin x="-86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A1FD26-8529-4414-A1A1-3935EB0B959D}" type="datetimeFigureOut">
              <a:rPr lang="ar-SA" smtClean="0"/>
              <a:pPr/>
              <a:t>06/06/1438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DABCEA7-F8E1-4880-A75F-CE3188E390D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977576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6961B7D-3B25-48D9-A13D-FC6F79C7B9C5}" type="datetimeFigureOut">
              <a:rPr lang="ar-SA" smtClean="0"/>
              <a:pPr/>
              <a:t>06/06/1438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70337-EC49-47E8-AF47-7886B967A86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222364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E91-47F6-4A06-8E55-EA032DC304EA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0506-F5B5-41DC-9454-632C22D78EC9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2C45-0CE1-44EF-AD9C-08B60F8262B1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FD23-351B-402E-92AE-298586054540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DF-ABDB-4731-8623-763A99164D14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CFD2-4669-47F7-B81D-984367DBC6DA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A3120-F185-47FD-9651-0C87CC52214E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69158-5BBC-4084-A436-B716F99AF095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E07C-299D-480B-B88E-095E6DA7591E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F5FCA-98A7-4004-87D3-892A934AF13D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7C70-60BE-4964-991A-AAEEB047384C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69953D-0774-47C0-B6B3-6F93CD42E2E0}" type="datetime1">
              <a:rPr lang="ar-SA" smtClean="0"/>
              <a:pPr/>
              <a:t>06/06/1438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المعمل 4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280 </a:t>
            </a:r>
            <a:r>
              <a:rPr lang="en-US" dirty="0" err="1" smtClean="0"/>
              <a:t>mic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8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8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8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8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8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8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8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</a:t>
            </a:r>
            <a:r>
              <a:rPr lang="en-US" sz="48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Oocystaceae</a:t>
            </a:r>
            <a:endParaRPr lang="en-US" sz="48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</a:t>
            </a:r>
            <a:r>
              <a:rPr lang="en-US" sz="48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8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Scenedesmus</a:t>
            </a:r>
            <a:endParaRPr lang="en-US" sz="48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>
              <a:latin typeface="Kozuka Mincho Pro B" pitchFamily="18" charset="-128"/>
              <a:ea typeface="Kozuka Mincho Pro B" pitchFamily="18" charset="-12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7239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62600" y="3613666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Pyrenoide</a:t>
            </a:r>
            <a:endParaRPr lang="en-US" dirty="0"/>
          </a:p>
          <a:p>
            <a:r>
              <a:rPr lang="en-US" dirty="0"/>
              <a:t>Cytoplasm</a:t>
            </a:r>
          </a:p>
        </p:txBody>
      </p:sp>
      <p:sp>
        <p:nvSpPr>
          <p:cNvPr id="6" name="Rectangle 5"/>
          <p:cNvSpPr/>
          <p:nvPr/>
        </p:nvSpPr>
        <p:spPr>
          <a:xfrm rot="10800000" flipV="1">
            <a:off x="1447800" y="3613665"/>
            <a:ext cx="1066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Nucleus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7800" y="3878650"/>
            <a:ext cx="1160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Chloroplast</a:t>
            </a:r>
          </a:p>
        </p:txBody>
      </p:sp>
    </p:spTree>
    <p:extLst>
      <p:ext uri="{BB962C8B-B14F-4D97-AF65-F5344CB8AC3E}">
        <p14:creationId xmlns:p14="http://schemas.microsoft.com/office/powerpoint/2010/main" val="3231569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يعيش بكثرة في المياة العدبة ضمن العوالق الائية النباتية ويكون على هيئة صفيحة خلوية مكونة من 4-6خلايا </a:t>
            </a:r>
          </a:p>
          <a:p>
            <a:r>
              <a:rPr lang="ar-SA" dirty="0" smtClean="0"/>
              <a:t>وتكون الخلايا في المتعمرة اسطوانية الشكل لها نهايات مستديرة او مستدقة وتكون الحلايا الطرفية منها في بعض الانواع اربع زوائد شوكية المظهر.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cenedesmus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5584996" cy="3444081"/>
          </a:xfrm>
        </p:spPr>
      </p:pic>
      <p:pic>
        <p:nvPicPr>
          <p:cNvPr id="5" name="صورة 4" descr="Scenedesmu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810000"/>
            <a:ext cx="4572000" cy="27178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_hd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381000"/>
            <a:ext cx="7457017" cy="55927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609600"/>
            <a:ext cx="8064487" cy="54102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Scenedesmus-dimorph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438400"/>
            <a:ext cx="5029200" cy="42672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-opoliensis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228600" y="228600"/>
            <a:ext cx="4572000" cy="3594100"/>
          </a:xfr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Hydrodictyon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730" y="1447800"/>
            <a:ext cx="3535739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102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مسنعمرات غير متحركة تعيش طافية غلى سطح الماء العدب </a:t>
            </a:r>
          </a:p>
          <a:p>
            <a:r>
              <a:rPr lang="ar-SA" dirty="0" smtClean="0"/>
              <a:t>تنشا من ترتيب جراثيم سابحة لا جنسية داخل الحلية الام مكونة خلايا تتحد معا لتكون مستعمرات صغيرة الحجم تنطلق الى الخارج </a:t>
            </a:r>
          </a:p>
          <a:p>
            <a:r>
              <a:rPr lang="ar-SA" dirty="0" smtClean="0"/>
              <a:t>وتتكاثر جنسيا باندماج امشاج متحركة متشابهة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Oocystaceae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</a:t>
            </a:r>
            <a:r>
              <a:rPr lang="en-US" sz="44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400" b="1" u="sng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Chlorella </a:t>
            </a:r>
            <a:endParaRPr lang="en-US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>
              <a:latin typeface="Kozuka Mincho Pro B" pitchFamily="18" charset="-128"/>
              <a:ea typeface="Kozuka Mincho Pro B" pitchFamily="18" charset="-12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685800"/>
            <a:ext cx="7128063" cy="5453856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295400"/>
            <a:ext cx="5892800" cy="44196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4572000" cy="3429000"/>
          </a:xfrm>
        </p:spPr>
      </p:pic>
      <p:pic>
        <p:nvPicPr>
          <p:cNvPr id="6" name="صورة 5" descr="Hydrodictyon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124200"/>
            <a:ext cx="4572000" cy="342900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018x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6034617" cy="4525963"/>
          </a:xfrm>
        </p:spPr>
      </p:pic>
      <p:pic>
        <p:nvPicPr>
          <p:cNvPr id="5" name="صورة 4" descr="Hydrodictyon3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4000" y="2438400"/>
            <a:ext cx="5080000" cy="44196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B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3390900" cy="3810000"/>
          </a:xfrm>
        </p:spPr>
      </p:pic>
      <p:pic>
        <p:nvPicPr>
          <p:cNvPr id="5" name="صورة 4" descr="Hydrodictyon_spp__3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0"/>
            <a:ext cx="5029200" cy="4191000"/>
          </a:xfrm>
          <a:prstGeom prst="rect">
            <a:avLst/>
          </a:prstGeom>
        </p:spPr>
      </p:pic>
      <p:pic>
        <p:nvPicPr>
          <p:cNvPr id="6" name="صورة 5" descr="Hydrodictyon_spp__2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3505200"/>
            <a:ext cx="6337300" cy="335280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_reticulatum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143000"/>
            <a:ext cx="6034617" cy="45259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0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0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0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0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0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0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0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0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0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  </a:t>
            </a:r>
            <a:r>
              <a:rPr lang="en-US" sz="40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Pediastrum</a:t>
            </a:r>
            <a:endParaRPr lang="ar-SA" sz="40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0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000" dirty="0" smtClean="0"/>
          </a:p>
          <a:p>
            <a:pPr algn="l" rtl="0"/>
            <a:endParaRPr lang="ar-SA" sz="40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5715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76400" y="3244334"/>
            <a:ext cx="1219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Projection</a:t>
            </a:r>
          </a:p>
        </p:txBody>
      </p:sp>
    </p:spTree>
    <p:extLst>
      <p:ext uri="{BB962C8B-B14F-4D97-AF65-F5344CB8AC3E}">
        <p14:creationId xmlns:p14="http://schemas.microsoft.com/office/powerpoint/2010/main" val="7880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مستعمرات قرصية او نجمية الشكل توجد طافية على الماء</a:t>
            </a:r>
          </a:p>
          <a:p>
            <a:r>
              <a:rPr lang="ar-SA" dirty="0" smtClean="0"/>
              <a:t>تتكون المستعمرة المسطحة من عدد من الخلايا يتراوح من 4-128حلية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Pediastrum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09600"/>
            <a:ext cx="7772400" cy="56388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595887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041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pediastr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3886200"/>
            <a:ext cx="3852333" cy="29718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3XTD0U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304800"/>
            <a:ext cx="4119562" cy="3791455"/>
          </a:xfrm>
        </p:spPr>
      </p:pic>
      <p:pic>
        <p:nvPicPr>
          <p:cNvPr id="6" name="عنصر نائب للمحتوى 3" descr="imagesCAGE14U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609600"/>
            <a:ext cx="3929062" cy="2953966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7585472" cy="58232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 descr="Pediastrum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762000"/>
            <a:ext cx="7620000" cy="5037931"/>
          </a:xfr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 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 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  </a:t>
            </a: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Oedogoniales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Oedogoniaceae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Oedogonium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 smtClean="0"/>
          </a:p>
          <a:p>
            <a:pPr algn="l" rtl="0"/>
            <a:endParaRPr lang="ar-SA" sz="4400" dirty="0" smtClean="0"/>
          </a:p>
          <a:p>
            <a:pPr algn="l" rtl="0">
              <a:buNone/>
            </a:pPr>
            <a:endParaRPr lang="ar-SA" sz="4400" dirty="0">
              <a:latin typeface="Adobe Garamond Pro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03863"/>
            <a:ext cx="6492240" cy="545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93655" y="2905209"/>
            <a:ext cx="932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Cell wall</a:t>
            </a:r>
          </a:p>
        </p:txBody>
      </p:sp>
      <p:sp>
        <p:nvSpPr>
          <p:cNvPr id="6" name="Rectangle 5"/>
          <p:cNvSpPr/>
          <p:nvPr/>
        </p:nvSpPr>
        <p:spPr>
          <a:xfrm>
            <a:off x="2919409" y="3613666"/>
            <a:ext cx="109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Oogonium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0800000" flipV="1">
            <a:off x="2783906" y="4495800"/>
            <a:ext cx="120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Antheridia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5040718" y="3244334"/>
            <a:ext cx="18172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Pyrenoid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951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طحالب خيطية غير متفرعة خلاياها مستطيلة اسطوانية </a:t>
            </a:r>
          </a:p>
          <a:p>
            <a:r>
              <a:rPr lang="ar-SA" dirty="0" smtClean="0"/>
              <a:t>يتكون  على الجدار الخلوي من الخارج طبقة كيتينة</a:t>
            </a:r>
          </a:p>
          <a:p>
            <a:r>
              <a:rPr lang="ar-SA" dirty="0" smtClean="0"/>
              <a:t>يتكون جسم الخيط من خلايا خضرية واخرى تناسلية هي الانثريدات والااجونات توحد بالخلية الخضرية فجوة عصارية  كبيرة وبلاستيدة شبكية تتكون بها مراكز تجميع النشا</a:t>
            </a:r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533399"/>
            <a:ext cx="3581400" cy="4604657"/>
          </a:xfrm>
        </p:spPr>
      </p:pic>
      <p:pic>
        <p:nvPicPr>
          <p:cNvPr id="6" name="صورة 5" descr="oedogonium_sp_1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990600"/>
            <a:ext cx="4495800" cy="420624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_Zwerg-B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914400"/>
            <a:ext cx="6633162" cy="49831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%20sp_%20Kappen2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819150"/>
            <a:ext cx="7177617" cy="538321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Oedogonium%20sp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7121810" cy="546081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طحلب وحيد خلية غالبا مايكون كروي الشكل لا تظهر فية اعضاء للحركة </a:t>
            </a:r>
          </a:p>
          <a:p>
            <a:r>
              <a:rPr lang="ar-SA" dirty="0" smtClean="0"/>
              <a:t>الغالبية العظمى تغيش في المياة العدبة والتربة الرطبة والقليل يعيش في المياة المالحة </a:t>
            </a:r>
          </a:p>
          <a:p>
            <a:r>
              <a:rPr lang="ar-SA" dirty="0" smtClean="0"/>
              <a:t>تظهر في الخلية نواة كروية وبلاستيدة كاسية الشكل كما تحتوي جدار خلوي سليلوزي ويظهر الميتوكندريا بصورة بسيطة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8108716" cy="55443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Oedocladiu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685800"/>
            <a:ext cx="7588609" cy="5440363"/>
          </a:xfrm>
          <a:noFill/>
          <a:ln/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oedog3 (1)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85800"/>
            <a:ext cx="2919412" cy="4936460"/>
          </a:xfrm>
        </p:spPr>
      </p:pic>
      <p:pic>
        <p:nvPicPr>
          <p:cNvPr id="9" name="صورة 8" descr="Oedogonium_m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487152" y="1542048"/>
            <a:ext cx="5410200" cy="3850105"/>
          </a:xfrm>
          <a:prstGeom prst="rect">
            <a:avLst/>
          </a:prstGeom>
        </p:spPr>
      </p:pic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انتهى الدرس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ella2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685800"/>
            <a:ext cx="8182709" cy="525859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66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609600"/>
            <a:ext cx="7276257" cy="51633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2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762000"/>
            <a:ext cx="6964199" cy="50490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ella_smal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3352800" cy="3755136"/>
          </a:xfrm>
        </p:spPr>
      </p:pic>
      <p:pic>
        <p:nvPicPr>
          <p:cNvPr id="5" name="صورة 4" descr="722270_f4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609600"/>
            <a:ext cx="5105400" cy="51054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8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533400"/>
            <a:ext cx="5768808" cy="56689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5A77ABFDD3C947A3A5E32F720BAA14" ma:contentTypeVersion="0" ma:contentTypeDescription="Create a new document." ma:contentTypeScope="" ma:versionID="18b7b65c67c306ab771429a0727b09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7746A6-B902-4374-8B66-76461F6A44DA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0F51176-6B7C-4DB5-AA3E-F1D4EE3EBD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8464B12-53F4-4704-8764-C800CDE9D1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248</TotalTime>
  <Words>431</Words>
  <Application>Microsoft Office PowerPoint</Application>
  <PresentationFormat>On-screen Show (4:3)</PresentationFormat>
  <Paragraphs>134</Paragraphs>
  <Slides>43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موازنة</vt:lpstr>
      <vt:lpstr>280 mic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انتهى الدرس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280 mic</dc:title>
  <dc:creator>Userrr</dc:creator>
  <cp:lastModifiedBy>LENOVO</cp:lastModifiedBy>
  <cp:revision>34</cp:revision>
  <dcterms:created xsi:type="dcterms:W3CDTF">2010-10-20T08:06:51Z</dcterms:created>
  <dcterms:modified xsi:type="dcterms:W3CDTF">2017-03-04T10:32:35Z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0x010100C25A77ABFDD3C947A3A5E32F720BAA14</vt:lpwstr>
  </property>
</Properties>
</file>