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6" r:id="rId5"/>
    <p:sldMasterId id="2147483664" r:id="rId6"/>
  </p:sldMasterIdLst>
  <p:notesMasterIdLst>
    <p:notesMasterId r:id="rId49"/>
  </p:notesMasterIdLst>
  <p:handoutMasterIdLst>
    <p:handoutMasterId r:id="rId50"/>
  </p:handoutMasterIdLst>
  <p:sldIdLst>
    <p:sldId id="256" r:id="rId7"/>
    <p:sldId id="257" r:id="rId8"/>
    <p:sldId id="300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4" r:id="rId34"/>
    <p:sldId id="285" r:id="rId35"/>
    <p:sldId id="286" r:id="rId36"/>
    <p:sldId id="287" r:id="rId37"/>
    <p:sldId id="288" r:id="rId38"/>
    <p:sldId id="294" r:id="rId39"/>
    <p:sldId id="289" r:id="rId40"/>
    <p:sldId id="291" r:id="rId41"/>
    <p:sldId id="292" r:id="rId42"/>
    <p:sldId id="293" r:id="rId43"/>
    <p:sldId id="295" r:id="rId44"/>
    <p:sldId id="296" r:id="rId45"/>
    <p:sldId id="297" r:id="rId46"/>
    <p:sldId id="298" r:id="rId47"/>
    <p:sldId id="299" r:id="rId48"/>
  </p:sldIdLst>
  <p:sldSz cx="9144000" cy="6858000" type="screen4x3"/>
  <p:notesSz cx="6834188" cy="99790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CC0000"/>
    <a:srgbClr val="9900FF"/>
    <a:srgbClr val="663300"/>
    <a:srgbClr val="996633"/>
    <a:srgbClr val="A50021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21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8" Type="http://schemas.openxmlformats.org/officeDocument/2006/relationships/slide" Target="slides/slide2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71125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385966-6403-4B7F-9260-1BE75B6425AC}" type="datetimeFigureOut">
              <a:rPr lang="en-US" smtClean="0"/>
              <a:pPr/>
              <a:t>3/2/2015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71125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72C32D-0464-47B8-8EC6-E530B9C5698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1390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22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71913" y="0"/>
            <a:ext cx="2960687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A97507-1B70-4971-B685-7CBE1DC608B6}" type="datetimeFigureOut">
              <a:rPr lang="en-US" smtClean="0"/>
              <a:t>3/2/2015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7713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4213" y="4740275"/>
            <a:ext cx="5467350" cy="44910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78963"/>
            <a:ext cx="29622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71913" y="9478963"/>
            <a:ext cx="2960687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419FA-3FE0-4E44-9B54-64D3B9749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169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275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2892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311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499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648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2103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8804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0263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4838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5799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8569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9671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9760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720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741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983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7498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6800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2841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2546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6328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884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784F8-E7DB-4E89-982C-9FEC81791E51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63FB4-EE25-4C7B-94CE-447D09F4241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18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2BE64-6F4B-4B3E-A21B-3855174481E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871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efanelli.eng.br/en/index.html" TargetMode="External"/><Relationship Id="rId2" Type="http://schemas.openxmlformats.org/officeDocument/2006/relationships/hyperlink" Target="http://en.wikipedia.org/wiki/Micrometer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longislandindicator.com/p7.html" TargetMode="External"/><Relationship Id="rId4" Type="http://schemas.openxmlformats.org/officeDocument/2006/relationships/hyperlink" Target="http://members.shaw.ca/ron.blond/index.htm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4047207"/>
            <a:ext cx="7772400" cy="1254001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sz="3600" smtClean="0">
                <a:solidFill>
                  <a:srgbClr val="006699"/>
                </a:solidFill>
              </a:rPr>
              <a:t>2 - Machining Fundamentals –</a:t>
            </a:r>
            <a:br>
              <a:rPr lang="en-US" sz="3600" smtClean="0">
                <a:solidFill>
                  <a:srgbClr val="006699"/>
                </a:solidFill>
              </a:rPr>
            </a:br>
            <a:r>
              <a:rPr lang="en-US" sz="3600" smtClean="0">
                <a:solidFill>
                  <a:srgbClr val="006699"/>
                </a:solidFill>
              </a:rPr>
              <a:t>Measurement</a:t>
            </a:r>
            <a:endParaRPr lang="en-US" sz="3600" dirty="0" smtClean="0">
              <a:solidFill>
                <a:srgbClr val="006699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4941441"/>
            <a:ext cx="6400800" cy="1799927"/>
          </a:xfrm>
        </p:spPr>
        <p:txBody>
          <a:bodyPr/>
          <a:lstStyle/>
          <a:p>
            <a:endParaRPr lang="en-US" sz="3200" smtClean="0"/>
          </a:p>
          <a:p>
            <a:endParaRPr lang="en-US" sz="32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 l="2597" t="1709" r="3896" b="3418"/>
          <a:stretch>
            <a:fillRect/>
          </a:stretch>
        </p:blipFill>
        <p:spPr bwMode="auto">
          <a:xfrm>
            <a:off x="2627313" y="692150"/>
            <a:ext cx="4146550" cy="319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051720" y="5437673"/>
            <a:ext cx="4806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>
                <a:latin typeface="Cambria" pitchFamily="18" charset="0"/>
              </a:rPr>
              <a:t>Manufacturing Processes - 2, IE-352</a:t>
            </a:r>
          </a:p>
          <a:p>
            <a:r>
              <a:rPr lang="en-US" sz="2000" b="1" i="1" dirty="0">
                <a:latin typeface="Cambria" pitchFamily="18" charset="0"/>
              </a:rPr>
              <a:t>Ahmed M El-Sherbeeny, PhD</a:t>
            </a:r>
          </a:p>
          <a:p>
            <a:r>
              <a:rPr lang="en-US" sz="2000" b="1" i="1" dirty="0" smtClean="0">
                <a:latin typeface="Cambria" pitchFamily="18" charset="0"/>
              </a:rPr>
              <a:t>Spring-2015</a:t>
            </a:r>
            <a:endParaRPr lang="en-US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Micrometers</a:t>
            </a:r>
          </a:p>
        </p:txBody>
      </p:sp>
      <p:pic>
        <p:nvPicPr>
          <p:cNvPr id="3277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6825" y="1196975"/>
            <a:ext cx="3311525" cy="1514475"/>
          </a:xfrm>
          <a:noFill/>
          <a:ln/>
        </p:spPr>
      </p:pic>
      <p:pic>
        <p:nvPicPr>
          <p:cNvPr id="32775" name="Picture 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 l="32666" t="8153" r="6534"/>
          <a:stretch>
            <a:fillRect/>
          </a:stretch>
        </p:blipFill>
        <p:spPr>
          <a:xfrm>
            <a:off x="5076825" y="2708275"/>
            <a:ext cx="3429000" cy="4149725"/>
          </a:xfrm>
          <a:noFill/>
          <a:ln/>
        </p:spPr>
      </p:pic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684213" y="1196975"/>
            <a:ext cx="4268787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en-US" dirty="0">
                <a:latin typeface="Comic Sans MS" pitchFamily="66" charset="0"/>
              </a:rPr>
              <a:t>An </a:t>
            </a:r>
            <a:r>
              <a:rPr lang="en-US" i="1" dirty="0">
                <a:solidFill>
                  <a:srgbClr val="A50021"/>
                </a:solidFill>
                <a:latin typeface="Comic Sans MS" pitchFamily="66" charset="0"/>
              </a:rPr>
              <a:t>outside micrometer</a:t>
            </a:r>
            <a:r>
              <a:rPr lang="en-US" i="1" dirty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measures </a:t>
            </a:r>
            <a:r>
              <a:rPr lang="en-US" u="sng" dirty="0">
                <a:latin typeface="Comic Sans MS" pitchFamily="66" charset="0"/>
              </a:rPr>
              <a:t>external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diameters and thickness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,</a:t>
            </a:r>
          </a:p>
          <a:p>
            <a:pPr marL="342900" indent="-342900"/>
            <a:endParaRPr lang="en-US" altLang="zh-CN" dirty="0">
              <a:latin typeface="Comic Sans MS" pitchFamily="66" charset="0"/>
              <a:ea typeface="SimSun" charset="-122"/>
            </a:endParaRPr>
          </a:p>
          <a:p>
            <a:pPr marL="342900" indent="-342900"/>
            <a:r>
              <a:rPr lang="en-US" altLang="zh-CN" dirty="0">
                <a:latin typeface="Comic Sans MS" pitchFamily="66" charset="0"/>
                <a:ea typeface="SimSun" charset="-122"/>
              </a:rPr>
              <a:t>An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inside micrometer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has many uses, including measuring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internal diameters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of cylinders, rings, and slots. </a:t>
            </a:r>
          </a:p>
          <a:p>
            <a:pPr marL="800100" lvl="1" indent="-342900">
              <a:buFontTx/>
              <a:buChar char="•"/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The range of a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conventional inside micrometer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can be extended by fitting longer rods to the micrometer head. </a:t>
            </a:r>
          </a:p>
          <a:p>
            <a:pPr marL="800100" lvl="1" indent="-342900">
              <a:buFontTx/>
              <a:buChar char="•"/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The range of a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jaw-type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 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inside micrometer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is limited to 1” or </a:t>
            </a:r>
            <a:r>
              <a:rPr lang="en-US" altLang="zh-CN" dirty="0" smtClean="0">
                <a:latin typeface="Comic Sans MS" pitchFamily="66" charset="0"/>
                <a:ea typeface="SimSun" charset="-122"/>
              </a:rPr>
              <a:t>25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mm. The jaw-type inside micrometer has a scale graduated from right to left.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395288" y="5661025"/>
            <a:ext cx="46815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1400" i="1" dirty="0">
                <a:latin typeface="Comic Sans MS" pitchFamily="66" charset="0"/>
                <a:ea typeface="SimSun" charset="-122"/>
              </a:rPr>
              <a:t>The divisions on the sleeve are numbered in the reverse order of a conventional outside micrometer.</a:t>
            </a:r>
            <a:r>
              <a:rPr lang="en-US" altLang="zh-CN" sz="1400" dirty="0">
                <a:latin typeface="Comic Sans MS" pitchFamily="66" charset="0"/>
                <a:ea typeface="SimSun" charset="-122"/>
              </a:rPr>
              <a:t> </a:t>
            </a:r>
            <a:endParaRPr lang="en-US" sz="1400" dirty="0">
              <a:latin typeface="Comic Sans MS" pitchFamily="66" charset="0"/>
            </a:endParaRPr>
          </a:p>
        </p:txBody>
      </p:sp>
      <p:sp>
        <p:nvSpPr>
          <p:cNvPr id="32781" name="Line 13"/>
          <p:cNvSpPr>
            <a:spLocks noChangeShapeType="1"/>
          </p:cNvSpPr>
          <p:nvPr/>
        </p:nvSpPr>
        <p:spPr bwMode="auto">
          <a:xfrm>
            <a:off x="4572000" y="3644900"/>
            <a:ext cx="7921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2782" name="Line 14"/>
          <p:cNvSpPr>
            <a:spLocks noChangeShapeType="1"/>
          </p:cNvSpPr>
          <p:nvPr/>
        </p:nvSpPr>
        <p:spPr bwMode="auto">
          <a:xfrm>
            <a:off x="4356100" y="4724400"/>
            <a:ext cx="792163" cy="217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8027988" y="2060575"/>
            <a:ext cx="877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outside</a:t>
            </a: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8066088" y="4525963"/>
            <a:ext cx="733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inside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Micrometers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611188" y="1341438"/>
            <a:ext cx="799306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micrometer depth gage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measures the depths of holes, slots, and projections. The measuring range can be increased by changing to longer spindles. Measurements are read from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right to left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3584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87675" y="2349500"/>
            <a:ext cx="4895850" cy="40497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Micrometers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468313" y="5019898"/>
            <a:ext cx="83518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 smtClean="0">
                <a:latin typeface="Comic Sans MS" pitchFamily="66" charset="0"/>
                <a:ea typeface="SimSun" charset="-122"/>
              </a:rPr>
              <a:t>It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measures the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pitch diameter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of the thread, which equals the outside (major)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diameter of the thread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minus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the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depth of one thread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3789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829" t="21330" r="23488" b="14220"/>
          <a:stretch>
            <a:fillRect/>
          </a:stretch>
        </p:blipFill>
        <p:spPr>
          <a:xfrm>
            <a:off x="3779838" y="1341438"/>
            <a:ext cx="4895850" cy="3033712"/>
          </a:xfrm>
          <a:noFill/>
          <a:ln/>
        </p:spPr>
      </p:pic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468313" y="5733256"/>
            <a:ext cx="835183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Since each thread micrometer is designed to measure only a limited number of threads per inch,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a set of thread micrometers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is necessary to measure a full range of thread pitches.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539750" y="1196975"/>
            <a:ext cx="33115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screw-thread micrometer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has a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pointed spindle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and a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double-V anvil shaped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to contact the screw thread.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7900" name="Line 12"/>
          <p:cNvSpPr>
            <a:spLocks noChangeShapeType="1"/>
          </p:cNvSpPr>
          <p:nvPr/>
        </p:nvSpPr>
        <p:spPr bwMode="auto">
          <a:xfrm>
            <a:off x="3635375" y="1844675"/>
            <a:ext cx="1211263" cy="454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7901" name="Line 13"/>
          <p:cNvSpPr>
            <a:spLocks noChangeShapeType="1"/>
          </p:cNvSpPr>
          <p:nvPr/>
        </p:nvSpPr>
        <p:spPr bwMode="auto">
          <a:xfrm>
            <a:off x="3276600" y="2060575"/>
            <a:ext cx="1223963" cy="361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2334395"/>
            <a:ext cx="2144365" cy="2750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Reading an Inch-Based Micrometer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376238" y="1360488"/>
            <a:ext cx="83724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A micrometer uses a very precisely made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screw thread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that rotates in a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fixed nut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The screw thread is ground on the </a:t>
            </a:r>
            <a:r>
              <a:rPr lang="en-US" altLang="zh-CN" b="1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spindle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and is attached to the </a:t>
            </a:r>
            <a:r>
              <a:rPr lang="en-US" altLang="zh-CN" b="1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thimble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.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The spindle advances or recedes from the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anvil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as the thimble is rotated.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The threaded section has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40 threads per inch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; therefore, each revolution of the thimble moves the spindle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1/40” (0.025”)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41992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576" r="2077"/>
          <a:stretch>
            <a:fillRect/>
          </a:stretch>
        </p:blipFill>
        <p:spPr>
          <a:xfrm>
            <a:off x="1908175" y="3141663"/>
            <a:ext cx="5183188" cy="31115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Reading an Inch-Based Micrometer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468313" y="1196975"/>
            <a:ext cx="8064500" cy="305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en-US" altLang="zh-CN" dirty="0">
                <a:latin typeface="Comic Sans MS" pitchFamily="66" charset="0"/>
                <a:ea typeface="SimSun" charset="-122"/>
              </a:rPr>
              <a:t>Every fourth division is n</a:t>
            </a:r>
            <a:r>
              <a:rPr lang="en-US" dirty="0">
                <a:latin typeface="Comic Sans MS" pitchFamily="66" charset="0"/>
              </a:rPr>
              <a:t>umbered, representing </a:t>
            </a:r>
            <a:r>
              <a:rPr lang="en-US" u="sng" dirty="0">
                <a:solidFill>
                  <a:srgbClr val="CC0000"/>
                </a:solidFill>
                <a:latin typeface="Comic Sans MS" pitchFamily="66" charset="0"/>
              </a:rPr>
              <a:t>0.1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”, 0.2”,</a:t>
            </a:r>
            <a:r>
              <a:rPr lang="en-US" dirty="0">
                <a:latin typeface="Comic Sans MS" pitchFamily="66" charset="0"/>
              </a:rPr>
              <a:t> etc.</a:t>
            </a:r>
          </a:p>
          <a:p>
            <a:pPr marL="342900" indent="-342900"/>
            <a:endParaRPr lang="en-US" altLang="zh-CN" dirty="0">
              <a:latin typeface="Comic Sans MS" pitchFamily="66" charset="0"/>
              <a:ea typeface="SimSun" charset="-122"/>
            </a:endParaRPr>
          </a:p>
          <a:p>
            <a:pPr marL="342900" indent="-342900"/>
            <a:r>
              <a:rPr lang="en-US" altLang="zh-CN" dirty="0">
                <a:latin typeface="Comic Sans MS" pitchFamily="66" charset="0"/>
                <a:ea typeface="SimSun" charset="-122"/>
              </a:rPr>
              <a:t>The line engraved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lengthwise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on the sleeve is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divided into 40 equal parts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per inch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(corresponding to the number of threads per inch on the spindle). Each vertical line equals </a:t>
            </a:r>
            <a:r>
              <a:rPr lang="en-US" altLang="zh-CN" u="sng" dirty="0">
                <a:solidFill>
                  <a:srgbClr val="CC0000"/>
                </a:solidFill>
                <a:latin typeface="Comic Sans MS" pitchFamily="66" charset="0"/>
                <a:ea typeface="SimSun" charset="-122"/>
              </a:rPr>
              <a:t>1/40”, or 0.025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”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</a:p>
          <a:p>
            <a:pPr marL="342900" indent="-342900"/>
            <a:endParaRPr lang="en-US" dirty="0">
              <a:latin typeface="Comic Sans MS" pitchFamily="66" charset="0"/>
            </a:endParaRPr>
          </a:p>
          <a:p>
            <a:pPr marL="342900" indent="-342900"/>
            <a:r>
              <a:rPr lang="en-US" dirty="0">
                <a:latin typeface="Comic Sans MS" pitchFamily="66" charset="0"/>
              </a:rPr>
              <a:t>The beveled edge of the thimble is divided into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25 equal parts</a:t>
            </a:r>
            <a:r>
              <a:rPr lang="en-US" dirty="0">
                <a:latin typeface="Comic Sans MS" pitchFamily="66" charset="0"/>
              </a:rPr>
              <a:t> around its circumference. Each division equals </a:t>
            </a:r>
            <a:r>
              <a:rPr lang="en-US" u="sng" dirty="0">
                <a:solidFill>
                  <a:srgbClr val="CC0000"/>
                </a:solidFill>
                <a:latin typeface="Comic Sans MS" pitchFamily="66" charset="0"/>
              </a:rPr>
              <a:t>1/1000” (0.001”)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.</a:t>
            </a:r>
            <a:r>
              <a:rPr lang="en-US" dirty="0">
                <a:latin typeface="Comic Sans MS" pitchFamily="66" charset="0"/>
              </a:rPr>
              <a:t> </a:t>
            </a:r>
          </a:p>
          <a:p>
            <a:pPr marL="342900" indent="-342900"/>
            <a:endParaRPr lang="en-US" dirty="0">
              <a:latin typeface="Comic Sans MS" pitchFamily="66" charset="0"/>
            </a:endParaRPr>
          </a:p>
          <a:p>
            <a:pPr marL="342900" indent="-342900"/>
            <a:r>
              <a:rPr lang="en-US" sz="1600" i="1" dirty="0">
                <a:latin typeface="Comic Sans MS" pitchFamily="66" charset="0"/>
              </a:rPr>
              <a:t>On some micrometers, every division is numbered, while every fifth division is numbered on others.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447675" y="4318000"/>
            <a:ext cx="8228013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Blip>
                <a:blip r:embed="rId2"/>
              </a:buBlip>
            </a:pPr>
            <a:r>
              <a:rPr lang="en-US" dirty="0">
                <a:latin typeface="Comic Sans MS" pitchFamily="66" charset="0"/>
              </a:rPr>
              <a:t>The micrometer is read by recording the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highest number</a:t>
            </a:r>
            <a:r>
              <a:rPr lang="en-US" dirty="0">
                <a:latin typeface="Comic Sans MS" pitchFamily="66" charset="0"/>
              </a:rPr>
              <a:t> on the sleeve (1 = 0.100, 2 = 0.200, etc.). </a:t>
            </a:r>
          </a:p>
          <a:p>
            <a:pPr marL="342900" indent="-342900">
              <a:buFontTx/>
              <a:buBlip>
                <a:blip r:embed="rId2"/>
              </a:buBlip>
            </a:pPr>
            <a:r>
              <a:rPr lang="en-US" dirty="0">
                <a:latin typeface="Comic Sans MS" pitchFamily="66" charset="0"/>
              </a:rPr>
              <a:t>To this number,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add the number of vertical lines</a:t>
            </a:r>
            <a:r>
              <a:rPr lang="en-US" dirty="0">
                <a:latin typeface="Comic Sans MS" pitchFamily="66" charset="0"/>
              </a:rPr>
              <a:t> visible between the number and thimble edge (1 = 0.025, 2 = 0.050, etc.). </a:t>
            </a:r>
          </a:p>
          <a:p>
            <a:pPr marL="342900" indent="-342900">
              <a:buFontTx/>
              <a:buBlip>
                <a:blip r:embed="rId2"/>
              </a:buBlip>
            </a:pPr>
            <a:r>
              <a:rPr lang="en-US" dirty="0">
                <a:latin typeface="Comic Sans MS" pitchFamily="66" charset="0"/>
              </a:rPr>
              <a:t>To this total,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add the number of thousandths</a:t>
            </a:r>
            <a:r>
              <a:rPr lang="en-US" dirty="0">
                <a:latin typeface="Comic Sans MS" pitchFamily="66" charset="0"/>
              </a:rPr>
              <a:t> indicated by the line that coincides with the horizontal sleeve line.</a:t>
            </a:r>
          </a:p>
          <a:p>
            <a:pPr marL="342900" indent="-342900">
              <a:buFontTx/>
              <a:buBlip>
                <a:blip r:embed="rId2"/>
              </a:buBlip>
            </a:pP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Example 1</a:t>
            </a:r>
          </a:p>
        </p:txBody>
      </p:sp>
      <p:pic>
        <p:nvPicPr>
          <p:cNvPr id="4710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533" r="16533"/>
          <a:stretch>
            <a:fillRect/>
          </a:stretch>
        </p:blipFill>
        <p:spPr>
          <a:xfrm>
            <a:off x="2051050" y="1484313"/>
            <a:ext cx="5137150" cy="2638425"/>
          </a:xfrm>
          <a:noFill/>
          <a:ln/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1547813" y="4221163"/>
            <a:ext cx="61976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Add the readings from the sleeve and the thimble:</a:t>
            </a:r>
          </a:p>
          <a:p>
            <a:r>
              <a:rPr lang="en-US" sz="2000" dirty="0">
                <a:latin typeface="Comic Sans MS" pitchFamily="66" charset="0"/>
              </a:rPr>
              <a:t>	4 large graduations:	4 X 0.100 = 0.400</a:t>
            </a:r>
          </a:p>
          <a:p>
            <a:r>
              <a:rPr lang="en-US" sz="2000" dirty="0">
                <a:latin typeface="Comic Sans MS" pitchFamily="66" charset="0"/>
              </a:rPr>
              <a:t>	2 small graduations:	2 X 0.025 = 0.050</a:t>
            </a:r>
          </a:p>
          <a:p>
            <a:r>
              <a:rPr lang="en-US" sz="2000" dirty="0">
                <a:latin typeface="Comic Sans MS" pitchFamily="66" charset="0"/>
              </a:rPr>
              <a:t>8 thimble graduations: 		8 X 0.001 = </a:t>
            </a:r>
            <a:r>
              <a:rPr lang="en-US" sz="2000" u="sng" dirty="0">
                <a:latin typeface="Comic Sans MS" pitchFamily="66" charset="0"/>
              </a:rPr>
              <a:t>0.008</a:t>
            </a:r>
            <a:endParaRPr lang="en-US" sz="2000" dirty="0">
              <a:latin typeface="Comic Sans MS" pitchFamily="66" charset="0"/>
            </a:endParaRPr>
          </a:p>
          <a:p>
            <a:r>
              <a:rPr lang="en-US" sz="2000" dirty="0">
                <a:latin typeface="Comic Sans MS" pitchFamily="66" charset="0"/>
              </a:rPr>
              <a:t>Total mike reading			    = 0.458”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Example 2</a:t>
            </a:r>
          </a:p>
        </p:txBody>
      </p:sp>
      <p:pic>
        <p:nvPicPr>
          <p:cNvPr id="4915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009" r="17009"/>
          <a:stretch>
            <a:fillRect/>
          </a:stretch>
        </p:blipFill>
        <p:spPr>
          <a:xfrm>
            <a:off x="2124075" y="1412875"/>
            <a:ext cx="5072063" cy="2717800"/>
          </a:xfrm>
          <a:noFill/>
          <a:ln/>
        </p:spPr>
      </p:pic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735013" y="4291013"/>
            <a:ext cx="719613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139700" algn="l"/>
                <a:tab pos="1897063" algn="dec"/>
                <a:tab pos="1965325" algn="ctr"/>
                <a:tab pos="2652713" algn="dec"/>
              </a:tabLst>
            </a:pPr>
            <a:r>
              <a:rPr lang="en-US" sz="2000" dirty="0">
                <a:latin typeface="Comic Sans MS" pitchFamily="66" charset="0"/>
              </a:rPr>
              <a:t>Add the readings from the sleeve and the thimble:</a:t>
            </a:r>
          </a:p>
          <a:p>
            <a:pPr algn="ctr">
              <a:tabLst>
                <a:tab pos="139700" algn="l"/>
                <a:tab pos="1897063" algn="dec"/>
                <a:tab pos="1965325" algn="ctr"/>
                <a:tab pos="2652713" algn="dec"/>
              </a:tabLst>
            </a:pPr>
            <a:r>
              <a:rPr lang="en-US" sz="2000" dirty="0">
                <a:latin typeface="Comic Sans MS" pitchFamily="66" charset="0"/>
              </a:rPr>
              <a:t>	2 large graduations:		2X 0.100=0.200</a:t>
            </a:r>
          </a:p>
          <a:p>
            <a:pPr algn="ctr">
              <a:tabLst>
                <a:tab pos="139700" algn="l"/>
                <a:tab pos="1897063" algn="dec"/>
                <a:tab pos="1965325" algn="ctr"/>
                <a:tab pos="2652713" algn="dec"/>
              </a:tabLst>
            </a:pPr>
            <a:r>
              <a:rPr lang="en-US" sz="2000" dirty="0">
                <a:latin typeface="Comic Sans MS" pitchFamily="66" charset="0"/>
              </a:rPr>
              <a:t>	</a:t>
            </a:r>
            <a:r>
              <a:rPr lang="en-US" sz="2000" i="1" dirty="0">
                <a:latin typeface="Comic Sans MS" pitchFamily="66" charset="0"/>
              </a:rPr>
              <a:t>3 </a:t>
            </a:r>
            <a:r>
              <a:rPr lang="en-US" sz="2000" dirty="0">
                <a:latin typeface="Comic Sans MS" pitchFamily="66" charset="0"/>
              </a:rPr>
              <a:t>small graduations:		</a:t>
            </a:r>
            <a:r>
              <a:rPr lang="en-US" sz="2000" i="1" dirty="0">
                <a:latin typeface="Comic Sans MS" pitchFamily="66" charset="0"/>
              </a:rPr>
              <a:t>3</a:t>
            </a:r>
            <a:r>
              <a:rPr lang="en-US" sz="2000" dirty="0">
                <a:latin typeface="Comic Sans MS" pitchFamily="66" charset="0"/>
              </a:rPr>
              <a:t>X 0.025=0.075</a:t>
            </a:r>
          </a:p>
          <a:p>
            <a:pPr algn="ctr">
              <a:tabLst>
                <a:tab pos="139700" algn="l"/>
                <a:tab pos="1897063" algn="dec"/>
                <a:tab pos="1965325" algn="ctr"/>
                <a:tab pos="2652713" algn="dec"/>
              </a:tabLst>
            </a:pPr>
            <a:r>
              <a:rPr lang="en-US" sz="2000" dirty="0">
                <a:latin typeface="Comic Sans MS" pitchFamily="66" charset="0"/>
              </a:rPr>
              <a:t>	14 thimble graduations:	</a:t>
            </a:r>
            <a:r>
              <a:rPr lang="en-US" sz="2000" i="1" dirty="0">
                <a:latin typeface="Comic Sans MS" pitchFamily="66" charset="0"/>
              </a:rPr>
              <a:t>14</a:t>
            </a:r>
            <a:r>
              <a:rPr lang="en-US" sz="2000" dirty="0">
                <a:latin typeface="Comic Sans MS" pitchFamily="66" charset="0"/>
              </a:rPr>
              <a:t>X 0.001= </a:t>
            </a:r>
            <a:r>
              <a:rPr lang="en-US" sz="2000" u="sng" dirty="0">
                <a:latin typeface="Comic Sans MS" pitchFamily="66" charset="0"/>
              </a:rPr>
              <a:t>0.014</a:t>
            </a:r>
            <a:endParaRPr lang="en-US" altLang="zh-CN" sz="2000" dirty="0">
              <a:latin typeface="Comic Sans MS" pitchFamily="66" charset="0"/>
              <a:ea typeface="SimSun" charset="-122"/>
            </a:endParaRPr>
          </a:p>
          <a:p>
            <a:pPr algn="ctr">
              <a:tabLst>
                <a:tab pos="139700" algn="l"/>
                <a:tab pos="1897063" algn="dec"/>
                <a:tab pos="1965325" algn="ctr"/>
                <a:tab pos="2652713" algn="dec"/>
              </a:tabLst>
            </a:pPr>
            <a:r>
              <a:rPr lang="en-US" altLang="zh-CN" sz="2000" dirty="0">
                <a:latin typeface="Comic Sans MS" pitchFamily="66" charset="0"/>
                <a:ea typeface="SimSun" charset="-122"/>
              </a:rPr>
              <a:t>	Total mike reading			      = 0.289”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Test yourself!</a:t>
            </a:r>
          </a:p>
        </p:txBody>
      </p:sp>
      <p:pic>
        <p:nvPicPr>
          <p:cNvPr id="5120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84438" y="1628775"/>
            <a:ext cx="5118100" cy="2536825"/>
          </a:xfrm>
          <a:noFill/>
          <a:ln/>
        </p:spPr>
      </p:pic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1455738" y="4318000"/>
            <a:ext cx="5919787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Add the readings from the sleeve and the thimble:</a:t>
            </a:r>
          </a:p>
          <a:p>
            <a:r>
              <a:rPr lang="en-US" dirty="0">
                <a:latin typeface="Comic Sans MS" pitchFamily="66" charset="0"/>
              </a:rPr>
              <a:t>3 large graduations: 		3 x 0.100 = 0.300</a:t>
            </a:r>
          </a:p>
          <a:p>
            <a:r>
              <a:rPr lang="en-US" dirty="0">
                <a:latin typeface="Comic Sans MS" pitchFamily="66" charset="0"/>
              </a:rPr>
              <a:t>2 small graduations: 		2 x 0.025 = 0.050</a:t>
            </a:r>
          </a:p>
          <a:p>
            <a:r>
              <a:rPr lang="en-US" dirty="0">
                <a:latin typeface="Comic Sans MS" pitchFamily="66" charset="0"/>
              </a:rPr>
              <a:t>3 thimble graduations: 		3 x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0.001 = </a:t>
            </a:r>
            <a:r>
              <a:rPr lang="en-US" u="sng" dirty="0">
                <a:latin typeface="Comic Sans MS" pitchFamily="66" charset="0"/>
              </a:rPr>
              <a:t>0.003</a:t>
            </a:r>
            <a:endParaRPr lang="en-US" altLang="zh-CN" dirty="0">
              <a:latin typeface="Comic Sans MS" pitchFamily="66" charset="0"/>
              <a:ea typeface="SimSun" charset="-122"/>
            </a:endParaRP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Total mike reading			   = 0.353”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879475" y="1244600"/>
            <a:ext cx="2292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Read this micrometer: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i="1" dirty="0">
                <a:ea typeface="SimSun" charset="-122"/>
              </a:rPr>
              <a:t>Reading a Vernier Micrometer</a:t>
            </a:r>
            <a:r>
              <a:rPr lang="en-US" altLang="zh-CN" sz="2400" dirty="0">
                <a:ea typeface="SimSun" charset="-122"/>
              </a:rPr>
              <a:t> </a:t>
            </a:r>
            <a:endParaRPr lang="en-US" sz="2400" dirty="0"/>
          </a:p>
        </p:txBody>
      </p:sp>
      <p:pic>
        <p:nvPicPr>
          <p:cNvPr id="532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95513" y="1412875"/>
            <a:ext cx="6435725" cy="2895600"/>
          </a:xfrm>
          <a:noFill/>
          <a:ln/>
        </p:spPr>
      </p:pic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539750" y="4600575"/>
            <a:ext cx="79930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On occasion, it is necessary to measure more precisely than 0.001”. 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Vernier micrometer caliper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is used in these situations. 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This micrometer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has a third scale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around the sleeve that will furnish the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1/10,000”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(0.0001”) reading 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i="1" dirty="0">
                <a:ea typeface="SimSun" charset="-122"/>
              </a:rPr>
              <a:t>Reading a Vernier Micrometer</a:t>
            </a:r>
            <a:endParaRPr lang="en-US" sz="2400" i="1" dirty="0"/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468313" y="1052513"/>
            <a:ext cx="8229600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The Vernier scale has 11 parallel lines that occupy the same space as 10 lines on the thimble. </a:t>
            </a:r>
          </a:p>
          <a:p>
            <a:r>
              <a:rPr lang="en-US" dirty="0">
                <a:latin typeface="Comic Sans MS" pitchFamily="66" charset="0"/>
              </a:rPr>
              <a:t>The lines around the sleeve are numbered 1 to 10. </a:t>
            </a:r>
          </a:p>
          <a:p>
            <a:r>
              <a:rPr lang="en-US" dirty="0">
                <a:latin typeface="Comic Sans MS" pitchFamily="66" charset="0"/>
              </a:rPr>
              <a:t>The difference between the spaces on the sleeve and those on the thimble is one-tenth of a thousandth of an inch.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To read the Vernier scale, first obtain the thousandths reading, then observe which of the lines on the Vernier scale coincides (lines up) with a line on the thimble. Only one of them can line up (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If the line is 1, add 0.0001 to the reading; if line 2, add 0.0002 to the reading, etc.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)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5632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813" y="3573463"/>
            <a:ext cx="5903912" cy="2474912"/>
          </a:xfrm>
          <a:noFill/>
          <a:ln/>
        </p:spPr>
      </p:pic>
      <p:sp>
        <p:nvSpPr>
          <p:cNvPr id="56327" name="Line 7"/>
          <p:cNvSpPr>
            <a:spLocks noChangeShapeType="1"/>
          </p:cNvSpPr>
          <p:nvPr/>
        </p:nvSpPr>
        <p:spPr bwMode="auto">
          <a:xfrm flipV="1">
            <a:off x="3851275" y="5084763"/>
            <a:ext cx="1152525" cy="792162"/>
          </a:xfrm>
          <a:prstGeom prst="line">
            <a:avLst/>
          </a:prstGeom>
          <a:noFill/>
          <a:ln w="9525">
            <a:solidFill>
              <a:srgbClr val="99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3492500" y="5876925"/>
            <a:ext cx="88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9900FF"/>
                </a:solidFill>
              </a:rPr>
              <a:t>0.2000</a:t>
            </a:r>
          </a:p>
        </p:txBody>
      </p:sp>
      <p:sp>
        <p:nvSpPr>
          <p:cNvPr id="56329" name="Line 9"/>
          <p:cNvSpPr>
            <a:spLocks noChangeShapeType="1"/>
          </p:cNvSpPr>
          <p:nvPr/>
        </p:nvSpPr>
        <p:spPr bwMode="auto">
          <a:xfrm flipV="1">
            <a:off x="5076825" y="5229225"/>
            <a:ext cx="287338" cy="792163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4767263" y="5969000"/>
            <a:ext cx="755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0.075</a:t>
            </a:r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3832225" y="3521075"/>
            <a:ext cx="88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6600"/>
                </a:solidFill>
              </a:rPr>
              <a:t>0.0002</a:t>
            </a:r>
          </a:p>
        </p:txBody>
      </p:sp>
      <p:sp>
        <p:nvSpPr>
          <p:cNvPr id="56332" name="Line 12"/>
          <p:cNvSpPr>
            <a:spLocks noChangeShapeType="1"/>
          </p:cNvSpPr>
          <p:nvPr/>
        </p:nvSpPr>
        <p:spPr bwMode="auto">
          <a:xfrm>
            <a:off x="4643438" y="3789363"/>
            <a:ext cx="720725" cy="503237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333" name="Line 13"/>
          <p:cNvSpPr>
            <a:spLocks noChangeShapeType="1"/>
          </p:cNvSpPr>
          <p:nvPr/>
        </p:nvSpPr>
        <p:spPr bwMode="auto">
          <a:xfrm flipH="1">
            <a:off x="5435600" y="4797425"/>
            <a:ext cx="865188" cy="215900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334" name="Text Box 14"/>
          <p:cNvSpPr txBox="1">
            <a:spLocks noChangeArrowheads="1"/>
          </p:cNvSpPr>
          <p:nvPr/>
        </p:nvSpPr>
        <p:spPr bwMode="auto">
          <a:xfrm>
            <a:off x="6208713" y="4384675"/>
            <a:ext cx="88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A50021"/>
                </a:solidFill>
              </a:rPr>
              <a:t>0.0120</a:t>
            </a:r>
          </a:p>
        </p:txBody>
      </p:sp>
      <p:sp>
        <p:nvSpPr>
          <p:cNvPr id="56335" name="Text Box 15"/>
          <p:cNvSpPr txBox="1">
            <a:spLocks noChangeArrowheads="1"/>
          </p:cNvSpPr>
          <p:nvPr/>
        </p:nvSpPr>
        <p:spPr bwMode="auto">
          <a:xfrm>
            <a:off x="7596188" y="4124325"/>
            <a:ext cx="1062037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9900FF"/>
                </a:solidFill>
                <a:latin typeface="Comic Sans MS" pitchFamily="66" charset="0"/>
              </a:rPr>
              <a:t>0.2000</a:t>
            </a:r>
            <a:r>
              <a:rPr lang="en-US" sz="2000" dirty="0">
                <a:latin typeface="Comic Sans MS" pitchFamily="66" charset="0"/>
              </a:rPr>
              <a:t>+</a:t>
            </a:r>
          </a:p>
          <a:p>
            <a:r>
              <a:rPr lang="en-US" dirty="0">
                <a:solidFill>
                  <a:schemeClr val="accent2"/>
                </a:solidFill>
                <a:latin typeface="Comic Sans MS" pitchFamily="66" charset="0"/>
              </a:rPr>
              <a:t>0.0750</a:t>
            </a:r>
          </a:p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0.0120</a:t>
            </a:r>
          </a:p>
          <a:p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0.0002</a:t>
            </a:r>
          </a:p>
          <a:p>
            <a:r>
              <a:rPr lang="en-US" dirty="0">
                <a:latin typeface="Comic Sans MS" pitchFamily="66" charset="0"/>
              </a:rPr>
              <a:t>0.2872”</a:t>
            </a:r>
          </a:p>
        </p:txBody>
      </p:sp>
      <p:sp>
        <p:nvSpPr>
          <p:cNvPr id="56336" name="Line 16"/>
          <p:cNvSpPr>
            <a:spLocks noChangeShapeType="1"/>
          </p:cNvSpPr>
          <p:nvPr/>
        </p:nvSpPr>
        <p:spPr bwMode="auto">
          <a:xfrm>
            <a:off x="7524750" y="5300663"/>
            <a:ext cx="11509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337" name="Text Box 17"/>
          <p:cNvSpPr txBox="1">
            <a:spLocks noChangeArrowheads="1"/>
          </p:cNvSpPr>
          <p:nvPr/>
        </p:nvSpPr>
        <p:spPr bwMode="auto">
          <a:xfrm>
            <a:off x="5724525" y="5300663"/>
            <a:ext cx="4095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663300"/>
                </a:solidFill>
              </a:rPr>
              <a:t>10</a:t>
            </a:r>
          </a:p>
        </p:txBody>
      </p:sp>
      <p:sp>
        <p:nvSpPr>
          <p:cNvPr id="56338" name="Line 18"/>
          <p:cNvSpPr>
            <a:spLocks noChangeShapeType="1"/>
          </p:cNvSpPr>
          <p:nvPr/>
        </p:nvSpPr>
        <p:spPr bwMode="auto">
          <a:xfrm>
            <a:off x="4140200" y="4364038"/>
            <a:ext cx="287338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</a:t>
            </a:r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214422"/>
            <a:ext cx="8229600" cy="4525963"/>
          </a:xfrm>
        </p:spPr>
        <p:txBody>
          <a:bodyPr/>
          <a:lstStyle/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/>
              <a:t>Measure to 1/64” (.5 mm) with a </a:t>
            </a:r>
            <a:r>
              <a:rPr lang="en-US" dirty="0">
                <a:solidFill>
                  <a:srgbClr val="006600"/>
                </a:solidFill>
              </a:rPr>
              <a:t>steel </a:t>
            </a:r>
            <a:r>
              <a:rPr lang="en-US" dirty="0" smtClean="0">
                <a:solidFill>
                  <a:srgbClr val="006600"/>
                </a:solidFill>
              </a:rPr>
              <a:t>rule</a:t>
            </a:r>
            <a:endParaRPr lang="en-US" dirty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/>
              <a:t>Reading an </a:t>
            </a:r>
            <a:r>
              <a:rPr lang="en-US" dirty="0">
                <a:solidFill>
                  <a:srgbClr val="006600"/>
                </a:solidFill>
              </a:rPr>
              <a:t>Inch-based</a:t>
            </a:r>
            <a:r>
              <a:rPr lang="en-US" dirty="0"/>
              <a:t> </a:t>
            </a:r>
            <a:r>
              <a:rPr lang="en-US" dirty="0" err="1">
                <a:solidFill>
                  <a:srgbClr val="006600"/>
                </a:solidFill>
              </a:rPr>
              <a:t>Vernier</a:t>
            </a:r>
            <a:r>
              <a:rPr lang="en-US" dirty="0">
                <a:solidFill>
                  <a:srgbClr val="006600"/>
                </a:solidFill>
              </a:rPr>
              <a:t> Scale</a:t>
            </a:r>
            <a:endParaRPr lang="en-US" dirty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/>
              <a:t>Reading a </a:t>
            </a:r>
            <a:r>
              <a:rPr lang="en-US" dirty="0">
                <a:solidFill>
                  <a:srgbClr val="006600"/>
                </a:solidFill>
              </a:rPr>
              <a:t>Metric-based </a:t>
            </a:r>
            <a:r>
              <a:rPr lang="en-US" dirty="0" err="1">
                <a:solidFill>
                  <a:srgbClr val="006600"/>
                </a:solidFill>
              </a:rPr>
              <a:t>Vernier</a:t>
            </a:r>
            <a:r>
              <a:rPr lang="en-US" dirty="0">
                <a:solidFill>
                  <a:srgbClr val="006600"/>
                </a:solidFill>
              </a:rPr>
              <a:t> Scale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Measure </a:t>
            </a:r>
            <a:r>
              <a:rPr lang="en-US" dirty="0"/>
              <a:t>to 0.001”(.02 mm) using </a:t>
            </a:r>
            <a:r>
              <a:rPr lang="en-US" dirty="0">
                <a:solidFill>
                  <a:srgbClr val="006600"/>
                </a:solidFill>
              </a:rPr>
              <a:t>Vernier measuring </a:t>
            </a:r>
            <a:r>
              <a:rPr lang="en-US" dirty="0" smtClean="0">
                <a:solidFill>
                  <a:srgbClr val="006600"/>
                </a:solidFill>
              </a:rPr>
              <a:t>tools</a:t>
            </a:r>
            <a:endParaRPr lang="en-US" dirty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/>
              <a:t>Measure to .0001” (.</a:t>
            </a:r>
            <a:r>
              <a:rPr lang="en-US" dirty="0" smtClean="0"/>
              <a:t>002 </a:t>
            </a:r>
            <a:r>
              <a:rPr lang="en-US" dirty="0"/>
              <a:t>mm) using a </a:t>
            </a:r>
            <a:r>
              <a:rPr lang="en-US" dirty="0">
                <a:solidFill>
                  <a:srgbClr val="006600"/>
                </a:solidFill>
              </a:rPr>
              <a:t>Vernier micrometer </a:t>
            </a:r>
            <a:r>
              <a:rPr lang="en-US" dirty="0" smtClean="0">
                <a:solidFill>
                  <a:srgbClr val="006600"/>
                </a:solidFill>
              </a:rPr>
              <a:t>caliper</a:t>
            </a:r>
            <a:endParaRPr lang="en-US" dirty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Use </a:t>
            </a:r>
            <a:r>
              <a:rPr lang="en-US" dirty="0"/>
              <a:t>a </a:t>
            </a:r>
            <a:r>
              <a:rPr lang="en-US" dirty="0">
                <a:solidFill>
                  <a:srgbClr val="006600"/>
                </a:solidFill>
              </a:rPr>
              <a:t>dial </a:t>
            </a:r>
            <a:r>
              <a:rPr lang="en-US" dirty="0" smtClean="0">
                <a:solidFill>
                  <a:srgbClr val="006600"/>
                </a:solidFill>
              </a:rPr>
              <a:t>indicator</a:t>
            </a:r>
            <a:endParaRPr lang="en-US" dirty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Employ </a:t>
            </a:r>
            <a:r>
              <a:rPr lang="en-US" dirty="0"/>
              <a:t>the various </a:t>
            </a:r>
            <a:r>
              <a:rPr lang="en-US" dirty="0">
                <a:solidFill>
                  <a:srgbClr val="006600"/>
                </a:solidFill>
              </a:rPr>
              <a:t>helper measuring tools</a:t>
            </a:r>
            <a:r>
              <a:rPr lang="en-US" dirty="0"/>
              <a:t> found in a machine shop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Identify </a:t>
            </a:r>
            <a:r>
              <a:rPr lang="en-US" dirty="0"/>
              <a:t>and use various </a:t>
            </a:r>
            <a:r>
              <a:rPr lang="en-US" dirty="0">
                <a:solidFill>
                  <a:srgbClr val="006600"/>
                </a:solidFill>
              </a:rPr>
              <a:t>types of gages</a:t>
            </a:r>
            <a:r>
              <a:rPr lang="en-US" dirty="0"/>
              <a:t> found in a machine </a:t>
            </a:r>
            <a:r>
              <a:rPr lang="en-US" dirty="0" smtClean="0"/>
              <a:t>shop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4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79838" y="3716338"/>
            <a:ext cx="4464050" cy="2417762"/>
          </a:xfrm>
          <a:noFill/>
          <a:ln/>
        </p:spPr>
      </p:pic>
      <p:sp>
        <p:nvSpPr>
          <p:cNvPr id="58390" name="Rectangle 22"/>
          <p:cNvSpPr>
            <a:spLocks noChangeArrowheads="1"/>
          </p:cNvSpPr>
          <p:nvPr/>
        </p:nvSpPr>
        <p:spPr bwMode="auto">
          <a:xfrm>
            <a:off x="5724525" y="5949950"/>
            <a:ext cx="1008063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Reading </a:t>
            </a:r>
            <a:r>
              <a:rPr lang="en-US" sz="2800" dirty="0" smtClean="0"/>
              <a:t>a </a:t>
            </a:r>
            <a:r>
              <a:rPr lang="en-US" sz="2800" dirty="0"/>
              <a:t>Metric-Based Micrometer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0" indent="0"/>
            <a:r>
              <a:rPr lang="en-US" sz="1800" dirty="0"/>
              <a:t>Follow the same rule:</a:t>
            </a:r>
          </a:p>
        </p:txBody>
      </p:sp>
      <p:pic>
        <p:nvPicPr>
          <p:cNvPr id="5837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 l="5377" r="5377"/>
          <a:stretch>
            <a:fillRect/>
          </a:stretch>
        </p:blipFill>
        <p:spPr>
          <a:xfrm>
            <a:off x="3492500" y="1412875"/>
            <a:ext cx="5064125" cy="2346325"/>
          </a:xfrm>
          <a:noFill/>
          <a:ln/>
        </p:spPr>
      </p:pic>
      <p:graphicFrame>
        <p:nvGraphicFramePr>
          <p:cNvPr id="58389" name="Group 21"/>
          <p:cNvGraphicFramePr>
            <a:graphicFrameLocks noGrp="1"/>
          </p:cNvGraphicFramePr>
          <p:nvPr/>
        </p:nvGraphicFramePr>
        <p:xfrm>
          <a:off x="5580063" y="5876925"/>
          <a:ext cx="1150937" cy="335280"/>
        </p:xfrm>
        <a:graphic>
          <a:graphicData uri="http://schemas.openxmlformats.org/drawingml/2006/table">
            <a:tbl>
              <a:tblPr/>
              <a:tblGrid>
                <a:gridCol w="1150937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8763" algn="l"/>
                        </a:tabLst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ea typeface="SimSun" charset="-122"/>
                          <a:cs typeface="Arial" charset="0"/>
                        </a:rPr>
                        <a:t>0.50 mm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391" name="Text Box 23"/>
          <p:cNvSpPr txBox="1">
            <a:spLocks noChangeArrowheads="1"/>
          </p:cNvSpPr>
          <p:nvPr/>
        </p:nvSpPr>
        <p:spPr bwMode="auto">
          <a:xfrm>
            <a:off x="971550" y="4652963"/>
            <a:ext cx="22875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Comic Sans MS" pitchFamily="66" charset="0"/>
              </a:rPr>
              <a:t>5.00</a:t>
            </a:r>
          </a:p>
          <a:p>
            <a:pPr algn="r"/>
            <a:r>
              <a:rPr lang="en-US" dirty="0">
                <a:latin typeface="Comic Sans MS" pitchFamily="66" charset="0"/>
              </a:rPr>
              <a:t>0.50</a:t>
            </a:r>
            <a:endParaRPr lang="en-US" u="sng" dirty="0">
              <a:latin typeface="Comic Sans MS" pitchFamily="66" charset="0"/>
            </a:endParaRPr>
          </a:p>
          <a:p>
            <a:pPr algn="r"/>
            <a:r>
              <a:rPr lang="en-US" u="sng" dirty="0">
                <a:latin typeface="Comic Sans MS" pitchFamily="66" charset="0"/>
              </a:rPr>
              <a:t>0.28</a:t>
            </a:r>
            <a:endParaRPr lang="en-US" altLang="zh-CN" dirty="0">
              <a:latin typeface="Comic Sans MS" pitchFamily="66" charset="0"/>
              <a:ea typeface="SimSun" charset="-122"/>
            </a:endParaRPr>
          </a:p>
          <a:p>
            <a:pPr algn="r"/>
            <a:r>
              <a:rPr lang="en-US" altLang="zh-CN" dirty="0">
                <a:latin typeface="Comic Sans MS" pitchFamily="66" charset="0"/>
                <a:ea typeface="SimSun" charset="-122"/>
              </a:rPr>
              <a:t>Reading is 5.78 mm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8392" name="Text Box 24"/>
          <p:cNvSpPr txBox="1">
            <a:spLocks noChangeArrowheads="1"/>
          </p:cNvSpPr>
          <p:nvPr/>
        </p:nvSpPr>
        <p:spPr bwMode="auto">
          <a:xfrm>
            <a:off x="7288213" y="4660900"/>
            <a:ext cx="46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/>
              <a:t>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>
                <a:ea typeface="SimSun" charset="-122"/>
              </a:rPr>
              <a:t>Reading a Metric Vernier Micrometer </a:t>
            </a:r>
            <a:endParaRPr lang="en-US" sz="2800" dirty="0"/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827088" y="1341438"/>
            <a:ext cx="779621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Metric Vernier micrometers are read in the same wa</a:t>
            </a:r>
            <a:r>
              <a:rPr lang="en-US" i="1" dirty="0">
                <a:latin typeface="Comic Sans MS" pitchFamily="66" charset="0"/>
              </a:rPr>
              <a:t>y </a:t>
            </a:r>
            <a:r>
              <a:rPr lang="en-US" dirty="0">
                <a:latin typeface="Comic Sans MS" pitchFamily="66" charset="0"/>
              </a:rPr>
              <a:t>as standard metric micrometers. However, using the Vernier scale on the sleeve, an additional reading of 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two-thousandths of a millimeter</a:t>
            </a:r>
            <a:r>
              <a:rPr lang="en-US" dirty="0">
                <a:latin typeface="Comic Sans MS" pitchFamily="66" charset="0"/>
              </a:rPr>
              <a:t> can be obtained.</a:t>
            </a:r>
          </a:p>
        </p:txBody>
      </p:sp>
      <p:pic>
        <p:nvPicPr>
          <p:cNvPr id="61445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6874"/>
          <a:stretch/>
        </p:blipFill>
        <p:spPr>
          <a:xfrm>
            <a:off x="1876925" y="2276475"/>
            <a:ext cx="4458787" cy="3937000"/>
          </a:xfrm>
          <a:noFill/>
          <a:ln/>
        </p:spPr>
      </p:pic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6372225" y="4076700"/>
            <a:ext cx="2322513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dirty="0"/>
              <a:t>7.000</a:t>
            </a:r>
            <a:endParaRPr lang="en-US" dirty="0">
              <a:latin typeface="Comic Sans MS" pitchFamily="66" charset="0"/>
            </a:endParaRPr>
          </a:p>
          <a:p>
            <a:pPr algn="r"/>
            <a:r>
              <a:rPr lang="en-US" dirty="0">
                <a:latin typeface="Comic Sans MS" pitchFamily="66" charset="0"/>
              </a:rPr>
              <a:t>0.500</a:t>
            </a:r>
          </a:p>
          <a:p>
            <a:pPr algn="r"/>
            <a:r>
              <a:rPr lang="en-US" dirty="0">
                <a:latin typeface="Comic Sans MS" pitchFamily="66" charset="0"/>
              </a:rPr>
              <a:t>0.310</a:t>
            </a:r>
            <a:endParaRPr lang="en-US" u="sng" dirty="0">
              <a:latin typeface="Comic Sans MS" pitchFamily="66" charset="0"/>
            </a:endParaRPr>
          </a:p>
          <a:p>
            <a:pPr algn="r"/>
            <a:r>
              <a:rPr lang="en-US" u="sng" dirty="0">
                <a:latin typeface="Comic Sans MS" pitchFamily="66" charset="0"/>
              </a:rPr>
              <a:t>0.004</a:t>
            </a:r>
            <a:endParaRPr lang="en-US" dirty="0">
              <a:latin typeface="Comic Sans MS" pitchFamily="66" charset="0"/>
            </a:endParaRPr>
          </a:p>
          <a:p>
            <a:pPr algn="r"/>
            <a:r>
              <a:rPr lang="en-US" dirty="0">
                <a:latin typeface="Comic Sans MS" pitchFamily="66" charset="0"/>
              </a:rPr>
              <a:t>Reading is 7.814 mm</a:t>
            </a:r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2195513" y="5084763"/>
            <a:ext cx="922337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C0000"/>
                </a:solidFill>
              </a:rPr>
              <a:t>7.000mm</a:t>
            </a: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3216275" y="5924550"/>
            <a:ext cx="922338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C0000"/>
                </a:solidFill>
              </a:rPr>
              <a:t>0.500mm</a:t>
            </a: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4787900" y="5373688"/>
            <a:ext cx="922338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C0000"/>
                </a:solidFill>
              </a:rPr>
              <a:t>0.310mm</a:t>
            </a:r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5435600" y="3213100"/>
            <a:ext cx="381000" cy="3048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/>
              <a:t>30</a:t>
            </a:r>
          </a:p>
        </p:txBody>
      </p:sp>
      <p:sp>
        <p:nvSpPr>
          <p:cNvPr id="61452" name="Text Box 12"/>
          <p:cNvSpPr txBox="1">
            <a:spLocks noChangeArrowheads="1"/>
          </p:cNvSpPr>
          <p:nvPr/>
        </p:nvSpPr>
        <p:spPr bwMode="auto">
          <a:xfrm>
            <a:off x="5435600" y="2636838"/>
            <a:ext cx="381000" cy="3048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/>
              <a:t>35</a:t>
            </a:r>
          </a:p>
        </p:txBody>
      </p:sp>
      <p:sp>
        <p:nvSpPr>
          <p:cNvPr id="61453" name="Line 13"/>
          <p:cNvSpPr>
            <a:spLocks noChangeShapeType="1"/>
          </p:cNvSpPr>
          <p:nvPr/>
        </p:nvSpPr>
        <p:spPr bwMode="auto">
          <a:xfrm>
            <a:off x="3635375" y="2205038"/>
            <a:ext cx="576263" cy="647700"/>
          </a:xfrm>
          <a:prstGeom prst="line">
            <a:avLst/>
          </a:prstGeom>
          <a:noFill/>
          <a:ln w="9525">
            <a:solidFill>
              <a:srgbClr val="99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dirty="0">
                <a:ea typeface="SimSun" charset="-122"/>
              </a:rPr>
              <a:t>Using the Micrometer </a:t>
            </a:r>
            <a:endParaRPr lang="en-US" sz="2800" dirty="0"/>
          </a:p>
        </p:txBody>
      </p:sp>
      <p:pic>
        <p:nvPicPr>
          <p:cNvPr id="63493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8136" t="1210"/>
          <a:stretch>
            <a:fillRect/>
          </a:stretch>
        </p:blipFill>
        <p:spPr>
          <a:xfrm>
            <a:off x="468313" y="2743200"/>
            <a:ext cx="3971925" cy="3335338"/>
          </a:xfrm>
          <a:noFill/>
          <a:ln/>
        </p:spPr>
      </p:pic>
      <p:pic>
        <p:nvPicPr>
          <p:cNvPr id="63495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867400" y="404813"/>
            <a:ext cx="2752725" cy="3600450"/>
          </a:xfrm>
          <a:noFill/>
          <a:ln/>
        </p:spPr>
      </p:pic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468313" y="1341438"/>
            <a:ext cx="5616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The proper way to hold a micrometer: The work is placed into position, and the thimble rotated until the part is clamped </a:t>
            </a:r>
            <a:r>
              <a:rPr lang="en-US" sz="2000" i="1" dirty="0">
                <a:latin typeface="Comic Sans MS" pitchFamily="66" charset="0"/>
              </a:rPr>
              <a:t>lightly </a:t>
            </a:r>
            <a:r>
              <a:rPr lang="en-US" sz="2000" dirty="0">
                <a:latin typeface="Comic Sans MS" pitchFamily="66" charset="0"/>
              </a:rPr>
              <a:t>between the anvil and spindle. </a:t>
            </a:r>
          </a:p>
          <a:p>
            <a:endParaRPr lang="en-US" sz="2000" dirty="0">
              <a:latin typeface="Comic Sans MS" pitchFamily="66" charset="0"/>
            </a:endParaRPr>
          </a:p>
        </p:txBody>
      </p:sp>
      <p:sp>
        <p:nvSpPr>
          <p:cNvPr id="63500" name="Rectangle 12"/>
          <p:cNvSpPr>
            <a:spLocks noChangeArrowheads="1"/>
          </p:cNvSpPr>
          <p:nvPr/>
        </p:nvSpPr>
        <p:spPr bwMode="auto">
          <a:xfrm>
            <a:off x="4500563" y="4076700"/>
            <a:ext cx="43211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2000" dirty="0">
                <a:latin typeface="Comic Sans MS" pitchFamily="66" charset="0"/>
                <a:ea typeface="SimSun" charset="-122"/>
              </a:rPr>
              <a:t>When the piece being measured must also be held, position the micrometer as shown, with a finger in the micrometer frame.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2" name="Rectangle 8"/>
          <p:cNvSpPr>
            <a:spLocks noChangeArrowheads="1"/>
          </p:cNvSpPr>
          <p:nvPr/>
        </p:nvSpPr>
        <p:spPr bwMode="auto">
          <a:xfrm>
            <a:off x="468313" y="1341438"/>
            <a:ext cx="8135937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Some micrometers have features to help regulate pressure:</a:t>
            </a:r>
          </a:p>
          <a:p>
            <a:r>
              <a:rPr lang="en-US" dirty="0">
                <a:latin typeface="Comic Sans MS" pitchFamily="66" charset="0"/>
              </a:rPr>
              <a:t>A </a:t>
            </a:r>
            <a:r>
              <a:rPr lang="en-US" i="1" dirty="0">
                <a:solidFill>
                  <a:srgbClr val="CC0000"/>
                </a:solidFill>
                <a:latin typeface="Comic Sans MS" pitchFamily="66" charset="0"/>
              </a:rPr>
              <a:t>ratchet stop</a:t>
            </a:r>
            <a:r>
              <a:rPr lang="en-US" i="1" dirty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is used to rotate the spindle. When the pressure reaches a predetermined amount, the ratchet stop slips and prevents further spindle turning.</a:t>
            </a: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r>
              <a:rPr lang="en-US" dirty="0">
                <a:latin typeface="Comic Sans MS" pitchFamily="66" charset="0"/>
              </a:rPr>
              <a:t>A </a:t>
            </a:r>
            <a:r>
              <a:rPr lang="en-US" i="1" dirty="0">
                <a:solidFill>
                  <a:srgbClr val="FF00FF"/>
                </a:solidFill>
                <a:latin typeface="Comic Sans MS" pitchFamily="66" charset="0"/>
              </a:rPr>
              <a:t>lock nut</a:t>
            </a:r>
            <a:r>
              <a:rPr lang="en-US" b="1" i="1" dirty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is used when several identical parts are to be gaged. The nut locks the spindle into place. Gaging parts with a micrometer locked at the proper setting is an easy way to determine whether the pieces are sized correctly.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>
                <a:ea typeface="SimSun" charset="-122"/>
              </a:rPr>
              <a:t>Using the Micrometer</a:t>
            </a:r>
            <a:endParaRPr lang="en-US" sz="2800" dirty="0"/>
          </a:p>
        </p:txBody>
      </p:sp>
      <p:pic>
        <p:nvPicPr>
          <p:cNvPr id="6758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576" r="2077"/>
          <a:stretch>
            <a:fillRect/>
          </a:stretch>
        </p:blipFill>
        <p:spPr>
          <a:xfrm>
            <a:off x="2555875" y="2492375"/>
            <a:ext cx="4537075" cy="2243138"/>
          </a:xfrm>
          <a:noFill/>
          <a:ln/>
        </p:spPr>
      </p:pic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3924300" y="2517775"/>
            <a:ext cx="935038" cy="215900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7594" name="Rectangle 10"/>
          <p:cNvSpPr>
            <a:spLocks noChangeArrowheads="1"/>
          </p:cNvSpPr>
          <p:nvPr/>
        </p:nvSpPr>
        <p:spPr bwMode="auto">
          <a:xfrm>
            <a:off x="6300788" y="2565400"/>
            <a:ext cx="792162" cy="431800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SimSun" charset="-122"/>
              </a:rPr>
              <a:t>Vernier Measuring Tools </a:t>
            </a:r>
            <a:endParaRPr lang="en-US" dirty="0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250825" y="1412875"/>
            <a:ext cx="4321175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The Vernier principle of measuring was named for its inventor,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Pierre Vernier</a:t>
            </a:r>
            <a:r>
              <a:rPr lang="en-US" dirty="0">
                <a:latin typeface="Comic Sans MS" pitchFamily="66" charset="0"/>
              </a:rPr>
              <a:t>, a French mathematician. </a:t>
            </a:r>
          </a:p>
          <a:p>
            <a:r>
              <a:rPr lang="en-US" dirty="0">
                <a:latin typeface="Comic Sans MS" pitchFamily="66" charset="0"/>
              </a:rPr>
              <a:t>The </a:t>
            </a:r>
            <a:r>
              <a:rPr lang="en-US" b="1" i="1" dirty="0">
                <a:latin typeface="Comic Sans MS" pitchFamily="66" charset="0"/>
              </a:rPr>
              <a:t>Vernier caliper </a:t>
            </a:r>
            <a:r>
              <a:rPr lang="en-US" dirty="0">
                <a:latin typeface="Comic Sans MS" pitchFamily="66" charset="0"/>
              </a:rPr>
              <a:t>can make accurate measurements to 1/1000” (0.001”) and 1/50 mm (0.0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2 mm).</a:t>
            </a:r>
          </a:p>
          <a:p>
            <a:endParaRPr lang="en-US" altLang="zh-CN" dirty="0">
              <a:latin typeface="Comic Sans MS" pitchFamily="66" charset="0"/>
              <a:ea typeface="SimSun" charset="-122"/>
            </a:endParaRPr>
          </a:p>
          <a:p>
            <a:r>
              <a:rPr lang="en-US" dirty="0">
                <a:latin typeface="Comic Sans MS" pitchFamily="66" charset="0"/>
              </a:rPr>
              <a:t>The design of the tool permits measurements to made over a large range of sizes. It </a:t>
            </a:r>
            <a:r>
              <a:rPr lang="en-US" u="sng" dirty="0">
                <a:latin typeface="Comic Sans MS" pitchFamily="66" charset="0"/>
              </a:rPr>
              <a:t>is manufactured</a:t>
            </a:r>
            <a:r>
              <a:rPr lang="en-US" dirty="0">
                <a:latin typeface="Comic Sans MS" pitchFamily="66" charset="0"/>
              </a:rPr>
              <a:t> as a standard item in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6”, 12”, 24”, 36”,</a:t>
            </a:r>
            <a:r>
              <a:rPr lang="en-US" dirty="0">
                <a:latin typeface="Comic Sans MS" pitchFamily="66" charset="0"/>
              </a:rPr>
              <a:t> and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48”</a:t>
            </a:r>
            <a:r>
              <a:rPr lang="en-US" dirty="0">
                <a:latin typeface="Comic Sans MS" pitchFamily="66" charset="0"/>
              </a:rPr>
              <a:t> lengths. </a:t>
            </a:r>
          </a:p>
          <a:p>
            <a:r>
              <a:rPr lang="en-US" dirty="0">
                <a:latin typeface="Comic Sans MS" pitchFamily="66" charset="0"/>
              </a:rPr>
              <a:t>SI Metric Vernier calipers are available in mm,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300 mm, and 600 mm</a:t>
            </a:r>
            <a:r>
              <a:rPr lang="en-US" dirty="0">
                <a:latin typeface="Comic Sans MS" pitchFamily="66" charset="0"/>
              </a:rPr>
              <a:t> lengths. </a:t>
            </a:r>
          </a:p>
          <a:p>
            <a:r>
              <a:rPr lang="en-US" dirty="0">
                <a:latin typeface="Comic Sans MS" pitchFamily="66" charset="0"/>
              </a:rPr>
              <a:t>The 6”, 12”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sizes are most commonly used. 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7168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390" t="43498" b="28369"/>
          <a:stretch>
            <a:fillRect/>
          </a:stretch>
        </p:blipFill>
        <p:spPr>
          <a:xfrm>
            <a:off x="4572000" y="1509713"/>
            <a:ext cx="4176713" cy="3602037"/>
          </a:xfrm>
          <a:noFill/>
          <a:ln/>
        </p:spPr>
      </p:pic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5435600" y="3054350"/>
            <a:ext cx="2711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ea typeface="SimSun" charset="-122"/>
              </a:rPr>
              <a:t>Standard Vernier caliper</a:t>
            </a:r>
            <a:r>
              <a:rPr lang="en-US" altLang="zh-CN" dirty="0">
                <a:ea typeface="SimSun" charset="-122"/>
              </a:rPr>
              <a:t> </a:t>
            </a: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5364163" y="4941888"/>
            <a:ext cx="254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ea typeface="SimSun" charset="-122"/>
              </a:rPr>
              <a:t>Modern </a:t>
            </a:r>
            <a:r>
              <a:rPr lang="en-US" altLang="zh-CN" i="1" dirty="0" smtClean="0">
                <a:ea typeface="SimSun" charset="-122"/>
              </a:rPr>
              <a:t>digital </a:t>
            </a:r>
            <a:r>
              <a:rPr lang="en-US" altLang="zh-CN" i="1" dirty="0">
                <a:ea typeface="SimSun" charset="-122"/>
              </a:rPr>
              <a:t>calipers</a:t>
            </a:r>
            <a:r>
              <a:rPr lang="en-US" altLang="zh-CN" dirty="0">
                <a:ea typeface="SimSun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SimSun" charset="-122"/>
              </a:rPr>
              <a:t>Vernier Measuring Tools</a:t>
            </a:r>
            <a:endParaRPr lang="en-US" dirty="0"/>
          </a:p>
        </p:txBody>
      </p:sp>
      <p:pic>
        <p:nvPicPr>
          <p:cNvPr id="7373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647"/>
          <a:stretch>
            <a:fillRect/>
          </a:stretch>
        </p:blipFill>
        <p:spPr>
          <a:xfrm>
            <a:off x="1331913" y="1196975"/>
            <a:ext cx="4024312" cy="5111750"/>
          </a:xfrm>
          <a:noFill/>
          <a:ln/>
        </p:spPr>
      </p:pic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5435600" y="2852738"/>
            <a:ext cx="335756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i="1" dirty="0">
                <a:latin typeface="Comic Sans MS" pitchFamily="66" charset="0"/>
                <a:ea typeface="SimSun" charset="-122"/>
              </a:rPr>
              <a:t>Vernier calipers can be used to make both internal and external measurements.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SimSun" charset="-122"/>
              </a:rPr>
              <a:t>Vernier Measuring Tools</a:t>
            </a:r>
            <a:endParaRPr lang="en-US" dirty="0"/>
          </a:p>
        </p:txBody>
      </p:sp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2" cstate="print"/>
          <a:srcRect t="4478" b="40311"/>
          <a:stretch>
            <a:fillRect/>
          </a:stretch>
        </p:blipFill>
        <p:spPr bwMode="auto">
          <a:xfrm>
            <a:off x="179388" y="1125538"/>
            <a:ext cx="3929062" cy="5184775"/>
          </a:xfrm>
          <a:prstGeom prst="rect">
            <a:avLst/>
          </a:prstGeom>
          <a:noFill/>
        </p:spPr>
      </p:pic>
      <p:pic>
        <p:nvPicPr>
          <p:cNvPr id="75794" name="Picture 18"/>
          <p:cNvPicPr>
            <a:picLocks noChangeAspect="1" noChangeArrowheads="1"/>
          </p:cNvPicPr>
          <p:nvPr/>
        </p:nvPicPr>
        <p:blipFill>
          <a:blip r:embed="rId2" cstate="print"/>
          <a:srcRect t="60466"/>
          <a:stretch>
            <a:fillRect/>
          </a:stretch>
        </p:blipFill>
        <p:spPr bwMode="auto">
          <a:xfrm>
            <a:off x="3132138" y="1557338"/>
            <a:ext cx="4248150" cy="4014787"/>
          </a:xfrm>
          <a:prstGeom prst="rect">
            <a:avLst/>
          </a:prstGeom>
          <a:noFill/>
        </p:spPr>
      </p:pic>
      <p:sp>
        <p:nvSpPr>
          <p:cNvPr id="75806" name="Rectangle 30"/>
          <p:cNvSpPr>
            <a:spLocks noChangeArrowheads="1"/>
          </p:cNvSpPr>
          <p:nvPr/>
        </p:nvSpPr>
        <p:spPr bwMode="auto">
          <a:xfrm>
            <a:off x="684213" y="2708275"/>
            <a:ext cx="1479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ea typeface="SimSun" charset="-122"/>
              </a:rPr>
              <a:t>Height gage</a:t>
            </a:r>
            <a:r>
              <a:rPr lang="en-US" altLang="zh-CN" dirty="0">
                <a:ea typeface="SimSun" charset="-122"/>
              </a:rPr>
              <a:t> </a:t>
            </a:r>
          </a:p>
        </p:txBody>
      </p:sp>
      <p:sp>
        <p:nvSpPr>
          <p:cNvPr id="75807" name="Rectangle 31"/>
          <p:cNvSpPr>
            <a:spLocks noChangeArrowheads="1"/>
          </p:cNvSpPr>
          <p:nvPr/>
        </p:nvSpPr>
        <p:spPr bwMode="auto">
          <a:xfrm>
            <a:off x="4643438" y="5516563"/>
            <a:ext cx="1428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ea typeface="SimSun" charset="-122"/>
              </a:rPr>
              <a:t>Depth gage</a:t>
            </a:r>
            <a:r>
              <a:rPr lang="en-US" altLang="zh-CN" dirty="0">
                <a:ea typeface="SimSun" charset="-122"/>
              </a:rPr>
              <a:t> </a:t>
            </a:r>
          </a:p>
        </p:txBody>
      </p:sp>
      <p:pic>
        <p:nvPicPr>
          <p:cNvPr id="75808" name="Picture 3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77050" y="2420938"/>
            <a:ext cx="2144713" cy="3270250"/>
          </a:xfrm>
          <a:noFill/>
          <a:ln/>
        </p:spPr>
      </p:pic>
      <p:sp>
        <p:nvSpPr>
          <p:cNvPr id="75810" name="Rectangle 34"/>
          <p:cNvSpPr>
            <a:spLocks noChangeArrowheads="1"/>
          </p:cNvSpPr>
          <p:nvPr/>
        </p:nvSpPr>
        <p:spPr bwMode="auto">
          <a:xfrm>
            <a:off x="7235825" y="5661025"/>
            <a:ext cx="145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ea typeface="SimSun" charset="-122"/>
              </a:rPr>
              <a:t>Digital gage</a:t>
            </a:r>
            <a:r>
              <a:rPr lang="en-US" altLang="zh-CN" dirty="0">
                <a:ea typeface="SimSun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SimSun" charset="-122"/>
              </a:rPr>
              <a:t>Vernier Measuring Tools</a:t>
            </a:r>
            <a:endParaRPr lang="en-US" dirty="0"/>
          </a:p>
        </p:txBody>
      </p:sp>
      <p:pic>
        <p:nvPicPr>
          <p:cNvPr id="778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5125"/>
          <a:stretch>
            <a:fillRect/>
          </a:stretch>
        </p:blipFill>
        <p:spPr>
          <a:xfrm>
            <a:off x="2771775" y="1557338"/>
            <a:ext cx="4989513" cy="4598987"/>
          </a:xfrm>
          <a:noFill/>
          <a:ln/>
        </p:spPr>
      </p:pic>
      <p:sp>
        <p:nvSpPr>
          <p:cNvPr id="77831" name="Rectangle 7"/>
          <p:cNvSpPr>
            <a:spLocks noChangeArrowheads="1"/>
          </p:cNvSpPr>
          <p:nvPr/>
        </p:nvSpPr>
        <p:spPr bwMode="auto">
          <a:xfrm>
            <a:off x="395288" y="3213100"/>
            <a:ext cx="24892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Gear tooth Vernier calipers are used to measure gear teeth, form tools, and threaded tools.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Vernier Scale</a:t>
            </a:r>
          </a:p>
        </p:txBody>
      </p:sp>
      <p:pic>
        <p:nvPicPr>
          <p:cNvPr id="86021" name="Picture 5" descr="Vernier Callipe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1773238"/>
            <a:ext cx="3605213" cy="3605212"/>
          </a:xfrm>
          <a:prstGeom prst="rect">
            <a:avLst/>
          </a:prstGeom>
          <a:noFill/>
        </p:spPr>
      </p:pic>
      <p:pic>
        <p:nvPicPr>
          <p:cNvPr id="86023" name="Picture 7" descr="Vernier Sca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2565400"/>
            <a:ext cx="3024187" cy="1169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Reading an </a:t>
            </a:r>
            <a:r>
              <a:rPr lang="en-US" sz="2800" dirty="0">
                <a:solidFill>
                  <a:srgbClr val="006600"/>
                </a:solidFill>
              </a:rPr>
              <a:t>Inch-based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6600"/>
                </a:solidFill>
              </a:rPr>
              <a:t>Vernier scale</a:t>
            </a:r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3419475" y="1773238"/>
            <a:ext cx="2592388" cy="935037"/>
          </a:xfrm>
          <a:prstGeom prst="rect">
            <a:avLst/>
          </a:prstGeom>
          <a:noFill/>
          <a:ln w="38100">
            <a:solidFill>
              <a:srgbClr val="99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latin typeface="Comic Sans MS" pitchFamily="66" charset="0"/>
              </a:rPr>
              <a:t>Two measuring tools </a:t>
            </a:r>
          </a:p>
          <a:p>
            <a:pPr algn="ctr"/>
            <a:r>
              <a:rPr lang="en-US" dirty="0">
                <a:latin typeface="Comic Sans MS" pitchFamily="66" charset="0"/>
              </a:rPr>
              <a:t>are available:</a:t>
            </a:r>
          </a:p>
        </p:txBody>
      </p:sp>
      <p:sp>
        <p:nvSpPr>
          <p:cNvPr id="80901" name="Line 5"/>
          <p:cNvSpPr>
            <a:spLocks noChangeShapeType="1"/>
          </p:cNvSpPr>
          <p:nvPr/>
        </p:nvSpPr>
        <p:spPr bwMode="auto">
          <a:xfrm flipH="1">
            <a:off x="2339975" y="2276475"/>
            <a:ext cx="1079500" cy="720725"/>
          </a:xfrm>
          <a:prstGeom prst="line">
            <a:avLst/>
          </a:prstGeom>
          <a:noFill/>
          <a:ln w="38100">
            <a:solidFill>
              <a:srgbClr val="99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02" name="Line 6"/>
          <p:cNvSpPr>
            <a:spLocks noChangeShapeType="1"/>
          </p:cNvSpPr>
          <p:nvPr/>
        </p:nvSpPr>
        <p:spPr bwMode="auto">
          <a:xfrm>
            <a:off x="6011863" y="2276475"/>
            <a:ext cx="865187" cy="720725"/>
          </a:xfrm>
          <a:prstGeom prst="line">
            <a:avLst/>
          </a:prstGeom>
          <a:noFill/>
          <a:ln w="38100">
            <a:solidFill>
              <a:srgbClr val="99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684213" y="3068638"/>
            <a:ext cx="3548062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25-division </a:t>
            </a:r>
            <a:r>
              <a:rPr lang="en-US" dirty="0">
                <a:latin typeface="Comic Sans MS" pitchFamily="66" charset="0"/>
              </a:rPr>
              <a:t>Vernier plates.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It can be read to </a:t>
            </a:r>
            <a:r>
              <a:rPr lang="en-US" dirty="0">
                <a:solidFill>
                  <a:srgbClr val="9900FF"/>
                </a:solidFill>
                <a:latin typeface="Comic Sans MS" pitchFamily="66" charset="0"/>
              </a:rPr>
              <a:t>0.001”.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Vernier plate is graduated into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40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equal parts.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Each graduation is </a:t>
            </a:r>
            <a:r>
              <a:rPr lang="en-US" dirty="0">
                <a:solidFill>
                  <a:srgbClr val="663300"/>
                </a:solidFill>
                <a:latin typeface="Comic Sans MS" pitchFamily="66" charset="0"/>
              </a:rPr>
              <a:t>1/40” or 0.025.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Every </a:t>
            </a:r>
            <a:r>
              <a:rPr lang="en-US" u="sng" dirty="0">
                <a:latin typeface="Comic Sans MS" pitchFamily="66" charset="0"/>
              </a:rPr>
              <a:t>four division</a:t>
            </a:r>
            <a:r>
              <a:rPr lang="en-US" dirty="0">
                <a:latin typeface="Comic Sans MS" pitchFamily="66" charset="0"/>
              </a:rPr>
              <a:t>= </a:t>
            </a:r>
            <a:r>
              <a:rPr lang="en-US" dirty="0">
                <a:solidFill>
                  <a:schemeClr val="accent2"/>
                </a:solidFill>
                <a:latin typeface="Comic Sans MS" pitchFamily="66" charset="0"/>
              </a:rPr>
              <a:t>0.1”</a:t>
            </a:r>
          </a:p>
          <a:p>
            <a:pPr marL="342900" indent="-342900">
              <a:buFontTx/>
              <a:buChar char="•"/>
            </a:pPr>
            <a:endParaRPr lang="en-US" dirty="0">
              <a:solidFill>
                <a:schemeClr val="accent2"/>
              </a:solidFill>
              <a:latin typeface="Comic Sans MS" pitchFamily="66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dirty="0">
              <a:latin typeface="Comic Sans MS" pitchFamily="66" charset="0"/>
            </a:endParaRPr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5435600" y="3068638"/>
            <a:ext cx="3384550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50-division</a:t>
            </a:r>
            <a:r>
              <a:rPr lang="en-US" dirty="0">
                <a:latin typeface="Comic Sans MS" pitchFamily="66" charset="0"/>
              </a:rPr>
              <a:t> Vernier plates.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It can be read to </a:t>
            </a:r>
            <a:r>
              <a:rPr lang="en-US" dirty="0">
                <a:solidFill>
                  <a:srgbClr val="9900FF"/>
                </a:solidFill>
                <a:latin typeface="Comic Sans MS" pitchFamily="66" charset="0"/>
              </a:rPr>
              <a:t>0.001”.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Vernier plate is graduated into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50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equal parts.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Each graduation is </a:t>
            </a:r>
            <a:r>
              <a:rPr lang="en-US" dirty="0">
                <a:solidFill>
                  <a:srgbClr val="663300"/>
                </a:solidFill>
                <a:latin typeface="Comic Sans MS" pitchFamily="66" charset="0"/>
              </a:rPr>
              <a:t>1/50” or 0.02.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Every </a:t>
            </a:r>
            <a:r>
              <a:rPr lang="en-US" u="sng" dirty="0">
                <a:latin typeface="Comic Sans MS" pitchFamily="66" charset="0"/>
              </a:rPr>
              <a:t>fifth division</a:t>
            </a:r>
            <a:r>
              <a:rPr lang="en-US" dirty="0">
                <a:latin typeface="Comic Sans MS" pitchFamily="66" charset="0"/>
              </a:rPr>
              <a:t>= </a:t>
            </a:r>
            <a:r>
              <a:rPr lang="en-US" dirty="0">
                <a:solidFill>
                  <a:schemeClr val="accent2"/>
                </a:solidFill>
                <a:latin typeface="Comic Sans MS" pitchFamily="66" charset="0"/>
              </a:rPr>
              <a:t>0.1”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 animBg="1"/>
      <p:bldP spid="80902" grpId="0" animBg="1"/>
      <p:bldP spid="80903" grpId="0"/>
      <p:bldP spid="809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214422"/>
            <a:ext cx="8229600" cy="4525963"/>
          </a:xfrm>
        </p:spPr>
        <p:txBody>
          <a:bodyPr/>
          <a:lstStyle/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Steel Rule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Micrometer Caliper (inch, metric)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err="1" smtClean="0"/>
              <a:t>Vernier</a:t>
            </a:r>
            <a:r>
              <a:rPr lang="en-US" dirty="0" smtClean="0"/>
              <a:t> Micrometer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err="1" smtClean="0"/>
              <a:t>Vernier</a:t>
            </a:r>
            <a:r>
              <a:rPr lang="en-US" dirty="0" smtClean="0"/>
              <a:t> Caliper (inch, metric)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Dial Caliper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Universal Bevel Protractor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Gages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04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0000"/>
                </a:solidFill>
              </a:rPr>
              <a:t>25-division </a:t>
            </a:r>
            <a:r>
              <a:rPr lang="en-US" dirty="0">
                <a:solidFill>
                  <a:schemeClr val="tx1"/>
                </a:solidFill>
              </a:rPr>
              <a:t>Vernier plates</a:t>
            </a:r>
          </a:p>
        </p:txBody>
      </p:sp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412875"/>
            <a:ext cx="5832475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25" name="Line 5"/>
          <p:cNvSpPr>
            <a:spLocks noChangeShapeType="1"/>
          </p:cNvSpPr>
          <p:nvPr/>
        </p:nvSpPr>
        <p:spPr bwMode="auto">
          <a:xfrm>
            <a:off x="3059113" y="2755900"/>
            <a:ext cx="1957387" cy="347663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3492500" y="5734050"/>
            <a:ext cx="27368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Every </a:t>
            </a:r>
            <a:r>
              <a:rPr lang="en-US" sz="1600" u="sng" dirty="0">
                <a:latin typeface="Comic Sans MS" pitchFamily="66" charset="0"/>
              </a:rPr>
              <a:t>four division</a:t>
            </a:r>
            <a:r>
              <a:rPr lang="en-US" sz="1600" dirty="0">
                <a:latin typeface="Comic Sans MS" pitchFamily="66" charset="0"/>
              </a:rPr>
              <a:t>= </a:t>
            </a:r>
            <a:r>
              <a:rPr lang="en-US" sz="1600" dirty="0">
                <a:solidFill>
                  <a:srgbClr val="CC0000"/>
                </a:solidFill>
                <a:latin typeface="Comic Sans MS" pitchFamily="66" charset="0"/>
              </a:rPr>
              <a:t>0.1”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0000"/>
                </a:solidFill>
              </a:rPr>
              <a:t>25-division </a:t>
            </a:r>
            <a:r>
              <a:rPr lang="en-US" dirty="0">
                <a:solidFill>
                  <a:schemeClr val="tx1"/>
                </a:solidFill>
              </a:rPr>
              <a:t>Vernier plates</a:t>
            </a:r>
          </a:p>
        </p:txBody>
      </p:sp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773238"/>
            <a:ext cx="5616575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6300788" y="3073400"/>
            <a:ext cx="269557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1.0		1.0    +</a:t>
            </a:r>
          </a:p>
          <a:p>
            <a:r>
              <a:rPr lang="en-US" dirty="0">
                <a:latin typeface="Comic Sans MS" pitchFamily="66" charset="0"/>
              </a:rPr>
              <a:t>1x0.1=		0.1</a:t>
            </a:r>
          </a:p>
          <a:p>
            <a:r>
              <a:rPr lang="en-US" dirty="0">
                <a:latin typeface="Comic Sans MS" pitchFamily="66" charset="0"/>
              </a:rPr>
              <a:t>1x0.025=	0.025</a:t>
            </a:r>
          </a:p>
          <a:p>
            <a:r>
              <a:rPr lang="en-US" u="sng" dirty="0">
                <a:latin typeface="Comic Sans MS" pitchFamily="66" charset="0"/>
              </a:rPr>
              <a:t>20x.001=	0.020</a:t>
            </a:r>
          </a:p>
          <a:p>
            <a:r>
              <a:rPr lang="en-US" dirty="0">
                <a:latin typeface="Comic Sans MS" pitchFamily="66" charset="0"/>
              </a:rPr>
              <a:t>		1.145”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1258888" y="5300663"/>
            <a:ext cx="64277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Remember that for a 50-division one, the principle is the same, except that one graduation is 0.050”.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i="1" dirty="0">
                <a:ea typeface="SimSun" charset="-122"/>
              </a:rPr>
              <a:t>How to read a 25-division </a:t>
            </a:r>
            <a:r>
              <a:rPr lang="en-US" altLang="zh-CN" sz="2400" i="1" dirty="0">
                <a:solidFill>
                  <a:srgbClr val="A50021"/>
                </a:solidFill>
                <a:ea typeface="SimSun" charset="-122"/>
              </a:rPr>
              <a:t>metric-based</a:t>
            </a:r>
            <a:r>
              <a:rPr lang="en-US" altLang="zh-CN" sz="2400" i="1" dirty="0">
                <a:ea typeface="SimSun" charset="-122"/>
              </a:rPr>
              <a:t> Vernier scale</a:t>
            </a:r>
            <a:r>
              <a:rPr lang="en-US" altLang="zh-CN" sz="2400" dirty="0">
                <a:ea typeface="SimSun" charset="-122"/>
              </a:rPr>
              <a:t> </a:t>
            </a:r>
            <a:endParaRPr lang="en-US" sz="2400" dirty="0"/>
          </a:p>
        </p:txBody>
      </p:sp>
      <p:pic>
        <p:nvPicPr>
          <p:cNvPr id="83972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clrChange>
              <a:clrFrom>
                <a:srgbClr val="FCFEFD"/>
              </a:clrFrom>
              <a:clrTo>
                <a:srgbClr val="FCFE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76375" y="1196975"/>
            <a:ext cx="6510338" cy="4186238"/>
          </a:xfrm>
          <a:noFill/>
          <a:ln/>
        </p:spPr>
      </p:pic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1979613" y="5445125"/>
            <a:ext cx="559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i="1" dirty="0">
                <a:latin typeface="Comic Sans MS" pitchFamily="66" charset="0"/>
                <a:ea typeface="SimSun" charset="-122"/>
              </a:rPr>
              <a:t>Readings on the scale are obtained in units of two hundredths of a millimeter (0.02 mm)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1600200" y="1627188"/>
            <a:ext cx="479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A50021"/>
                </a:solidFill>
              </a:rPr>
              <a:t>mm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 dirty="0"/>
              <a:t>Test yourself!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879475" y="1244600"/>
            <a:ext cx="1979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Read each Vernier:</a:t>
            </a:r>
          </a:p>
        </p:txBody>
      </p:sp>
      <p:pic>
        <p:nvPicPr>
          <p:cNvPr id="51211" name="Picture 11" descr="Vern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5950" y="0"/>
            <a:ext cx="3876675" cy="6673850"/>
          </a:xfrm>
          <a:prstGeom prst="rect">
            <a:avLst/>
          </a:prstGeom>
          <a:noFill/>
        </p:spPr>
      </p:pic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5724525" y="2636838"/>
            <a:ext cx="1295400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13" name="Rectangle 13"/>
          <p:cNvSpPr>
            <a:spLocks noChangeArrowheads="1"/>
          </p:cNvSpPr>
          <p:nvPr/>
        </p:nvSpPr>
        <p:spPr bwMode="auto">
          <a:xfrm>
            <a:off x="5651500" y="4221163"/>
            <a:ext cx="1368425" cy="360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5724525" y="5876925"/>
            <a:ext cx="1295400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15" name="Rectangle 15"/>
          <p:cNvSpPr>
            <a:spLocks noChangeArrowheads="1"/>
          </p:cNvSpPr>
          <p:nvPr/>
        </p:nvSpPr>
        <p:spPr bwMode="auto">
          <a:xfrm>
            <a:off x="4140200" y="2276475"/>
            <a:ext cx="431800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dirty="0"/>
              <a:t>0.1 mm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2" grpId="0" animBg="1"/>
      <p:bldP spid="51213" grpId="0" animBg="1"/>
      <p:bldP spid="512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Vernier Caliper</a:t>
            </a:r>
          </a:p>
        </p:txBody>
      </p:sp>
      <p:pic>
        <p:nvPicPr>
          <p:cNvPr id="84999" name="Picture 7" descr="vfig0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916113"/>
            <a:ext cx="817245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Dial Calipers</a:t>
            </a:r>
          </a:p>
        </p:txBody>
      </p:sp>
      <p:pic>
        <p:nvPicPr>
          <p:cNvPr id="90116" name="Picture 4"/>
          <p:cNvPicPr>
            <a:picLocks noChangeAspect="1" noChangeArrowheads="1"/>
          </p:cNvPicPr>
          <p:nvPr/>
        </p:nvPicPr>
        <p:blipFill>
          <a:blip r:embed="rId2" cstate="print"/>
          <a:srcRect l="8046" t="4324" r="13409" b="62474"/>
          <a:stretch>
            <a:fillRect/>
          </a:stretch>
        </p:blipFill>
        <p:spPr bwMode="auto">
          <a:xfrm>
            <a:off x="2987675" y="1341438"/>
            <a:ext cx="3400425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763713" y="5373688"/>
            <a:ext cx="6067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latin typeface="Comic Sans MS" pitchFamily="66" charset="0"/>
                <a:ea typeface="SimSun" charset="-122"/>
              </a:rPr>
              <a:t>Dial calipers provide direct readings of measurements.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Universal Bevel Protractor</a:t>
            </a:r>
          </a:p>
        </p:txBody>
      </p:sp>
      <p:pic>
        <p:nvPicPr>
          <p:cNvPr id="91140" name="Picture 4"/>
          <p:cNvPicPr>
            <a:picLocks noChangeAspect="1" noChangeArrowheads="1"/>
          </p:cNvPicPr>
          <p:nvPr/>
        </p:nvPicPr>
        <p:blipFill>
          <a:blip r:embed="rId2" cstate="print"/>
          <a:srcRect l="7872"/>
          <a:stretch>
            <a:fillRect/>
          </a:stretch>
        </p:blipFill>
        <p:spPr bwMode="auto">
          <a:xfrm>
            <a:off x="971550" y="1268413"/>
            <a:ext cx="6049963" cy="35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1" name="Line 5"/>
          <p:cNvSpPr>
            <a:spLocks noChangeShapeType="1"/>
          </p:cNvSpPr>
          <p:nvPr/>
        </p:nvSpPr>
        <p:spPr bwMode="auto">
          <a:xfrm flipV="1">
            <a:off x="3708400" y="3141663"/>
            <a:ext cx="73025" cy="431800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3779838" y="1268413"/>
            <a:ext cx="86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50</a:t>
            </a:r>
            <a:r>
              <a:rPr lang="en-US" baseline="30000" dirty="0">
                <a:solidFill>
                  <a:srgbClr val="CC0000"/>
                </a:solidFill>
                <a:latin typeface="Comic Sans MS" pitchFamily="66" charset="0"/>
              </a:rPr>
              <a:t>o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00’</a:t>
            </a:r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7046913" y="2781300"/>
            <a:ext cx="1019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50</a:t>
            </a:r>
            <a:r>
              <a:rPr lang="en-US" baseline="30000" dirty="0">
                <a:solidFill>
                  <a:srgbClr val="CC0000"/>
                </a:solidFill>
                <a:latin typeface="Comic Sans MS" pitchFamily="66" charset="0"/>
              </a:rPr>
              <a:t>o 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00’+</a:t>
            </a:r>
          </a:p>
          <a:p>
            <a:pPr algn="r"/>
            <a:r>
              <a:rPr lang="en-US" u="sng" dirty="0">
                <a:solidFill>
                  <a:srgbClr val="CC0000"/>
                </a:solidFill>
                <a:latin typeface="Comic Sans MS" pitchFamily="66" charset="0"/>
              </a:rPr>
              <a:t>0</a:t>
            </a:r>
            <a:r>
              <a:rPr lang="en-US" u="sng" baseline="30000" dirty="0">
                <a:solidFill>
                  <a:srgbClr val="CC0000"/>
                </a:solidFill>
                <a:latin typeface="Comic Sans MS" pitchFamily="66" charset="0"/>
              </a:rPr>
              <a:t>o </a:t>
            </a:r>
            <a:r>
              <a:rPr lang="en-US" u="sng" dirty="0">
                <a:solidFill>
                  <a:srgbClr val="CC0000"/>
                </a:solidFill>
                <a:latin typeface="Comic Sans MS" pitchFamily="66" charset="0"/>
              </a:rPr>
              <a:t>20’ </a:t>
            </a:r>
          </a:p>
          <a:p>
            <a:pPr algn="r"/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50</a:t>
            </a:r>
            <a:r>
              <a:rPr lang="en-US" baseline="30000" dirty="0">
                <a:solidFill>
                  <a:srgbClr val="CC0000"/>
                </a:solidFill>
                <a:latin typeface="Comic Sans MS" pitchFamily="66" charset="0"/>
              </a:rPr>
              <a:t>o 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20’ </a:t>
            </a:r>
          </a:p>
        </p:txBody>
      </p:sp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3059113" y="3789363"/>
            <a:ext cx="15922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006600"/>
                </a:solidFill>
                <a:latin typeface="Comic Sans MS" pitchFamily="66" charset="0"/>
              </a:rPr>
              <a:t>Check near zero</a:t>
            </a:r>
          </a:p>
        </p:txBody>
      </p:sp>
      <p:sp>
        <p:nvSpPr>
          <p:cNvPr id="91145" name="Rectangle 9"/>
          <p:cNvSpPr>
            <a:spLocks noChangeArrowheads="1"/>
          </p:cNvSpPr>
          <p:nvPr/>
        </p:nvSpPr>
        <p:spPr bwMode="auto">
          <a:xfrm>
            <a:off x="827088" y="4941888"/>
            <a:ext cx="723582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>
              <a:tabLst>
                <a:tab pos="230188" algn="l"/>
                <a:tab pos="374650" algn="l"/>
              </a:tabLst>
            </a:pPr>
            <a:r>
              <a:rPr lang="en-US" altLang="zh-CN" sz="1200" b="1" dirty="0">
                <a:latin typeface="Comic Sans MS" pitchFamily="66" charset="0"/>
                <a:ea typeface="SimSun" charset="-122"/>
              </a:rPr>
              <a:t>Degree (°)— </a:t>
            </a:r>
            <a:r>
              <a:rPr lang="en-US" altLang="zh-CN" sz="1200" dirty="0">
                <a:latin typeface="Comic Sans MS" pitchFamily="66" charset="0"/>
                <a:ea typeface="SimSun" charset="-122"/>
              </a:rPr>
              <a:t>Regardless of its size, a circle contains 360°. Angles are also measured by degrees.</a:t>
            </a:r>
          </a:p>
          <a:p>
            <a:pPr marL="342900" indent="-342900">
              <a:tabLst>
                <a:tab pos="230188" algn="l"/>
                <a:tab pos="374650" algn="l"/>
              </a:tabLst>
            </a:pPr>
            <a:r>
              <a:rPr lang="en-US" altLang="zh-CN" sz="1200" b="1" dirty="0">
                <a:latin typeface="Comic Sans MS" pitchFamily="66" charset="0"/>
                <a:ea typeface="SimSun" charset="-122"/>
              </a:rPr>
              <a:t>Minute ( ’ )—</a:t>
            </a:r>
            <a:r>
              <a:rPr lang="en-US" altLang="zh-CN" sz="1200" dirty="0">
                <a:latin typeface="Comic Sans MS" pitchFamily="66" charset="0"/>
                <a:ea typeface="SimSun" charset="-122"/>
              </a:rPr>
              <a:t>A minute represents a fractional part of a degree. If a degree is divided into 60 equal parts, each part is one minute. A foot mark (‘) is used to signify minutes (e.g. 30°15’).</a:t>
            </a:r>
          </a:p>
          <a:p>
            <a:pPr marL="342900" indent="-342900">
              <a:tabLst>
                <a:tab pos="230188" algn="l"/>
                <a:tab pos="374650" algn="l"/>
              </a:tabLst>
            </a:pPr>
            <a:r>
              <a:rPr lang="en-US" altLang="zh-CN" sz="1200" b="1" dirty="0">
                <a:latin typeface="Comic Sans MS" pitchFamily="66" charset="0"/>
                <a:ea typeface="SimSun" charset="-122"/>
              </a:rPr>
              <a:t>Second ( ” )—</a:t>
            </a:r>
            <a:r>
              <a:rPr lang="en-US" altLang="zh-CN" sz="1200" dirty="0">
                <a:latin typeface="Comic Sans MS" pitchFamily="66" charset="0"/>
                <a:ea typeface="SimSun" charset="-122"/>
              </a:rPr>
              <a:t>Minutes are divided into smaller units known as seconds. There are 60 seconds in one minute.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Vernier scale for reading the angle</a:t>
            </a:r>
          </a:p>
        </p:txBody>
      </p:sp>
      <p:pic>
        <p:nvPicPr>
          <p:cNvPr id="87045" name="Picture 5" descr="Vern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2060575"/>
            <a:ext cx="5199062" cy="3746500"/>
          </a:xfrm>
          <a:prstGeom prst="rect">
            <a:avLst/>
          </a:prstGeom>
          <a:noFill/>
        </p:spPr>
      </p:pic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611188" y="1484313"/>
            <a:ext cx="7705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This Vernier scale allows the angle to be read to an accuracy of about 0.05 degrees. </a:t>
            </a:r>
          </a:p>
        </p:txBody>
      </p:sp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539750" y="2781300"/>
            <a:ext cx="2901950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dirty="0">
                <a:latin typeface="Comic Sans MS" pitchFamily="66" charset="0"/>
              </a:rPr>
              <a:t>1- Begin by reading the integer of the angle directly – here, this is 19 degrees. Use the next smallest number below the line pointed-to by the arrow ("1" in the figure shown). </a:t>
            </a:r>
          </a:p>
          <a:p>
            <a:endParaRPr lang="en-US" sz="1400" dirty="0">
              <a:latin typeface="Comic Sans MS" pitchFamily="66" charset="0"/>
            </a:endParaRPr>
          </a:p>
          <a:p>
            <a:r>
              <a:rPr lang="en-US" sz="1400" dirty="0">
                <a:latin typeface="Comic Sans MS" pitchFamily="66" charset="0"/>
              </a:rPr>
              <a:t>2- Next, the fractional angle can be read using the Vernier. Simply follow the lines across on the Vernier scale (the outside) until you locate the ONE which best lines-up with a line (any line) on the circular inner scale.</a:t>
            </a:r>
          </a:p>
        </p:txBody>
      </p:sp>
      <p:sp>
        <p:nvSpPr>
          <p:cNvPr id="87048" name="Text Box 8"/>
          <p:cNvSpPr txBox="1">
            <a:spLocks noChangeArrowheads="1"/>
          </p:cNvSpPr>
          <p:nvPr/>
        </p:nvSpPr>
        <p:spPr bwMode="auto">
          <a:xfrm>
            <a:off x="1187450" y="2420938"/>
            <a:ext cx="1544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19.8 degrees</a:t>
            </a:r>
          </a:p>
        </p:txBody>
      </p:sp>
      <p:sp>
        <p:nvSpPr>
          <p:cNvPr id="87049" name="Line 9"/>
          <p:cNvSpPr>
            <a:spLocks noChangeShapeType="1"/>
          </p:cNvSpPr>
          <p:nvPr/>
        </p:nvSpPr>
        <p:spPr bwMode="auto">
          <a:xfrm>
            <a:off x="2771775" y="2636838"/>
            <a:ext cx="720725" cy="71437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Gages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68413"/>
            <a:ext cx="7991475" cy="2592387"/>
          </a:xfrm>
        </p:spPr>
        <p:txBody>
          <a:bodyPr/>
          <a:lstStyle/>
          <a:p>
            <a:r>
              <a:rPr lang="en-US" altLang="zh-CN" b="1" i="1" dirty="0">
                <a:solidFill>
                  <a:srgbClr val="CC0000"/>
                </a:solidFill>
                <a:ea typeface="SimSun" charset="-122"/>
              </a:rPr>
              <a:t>Gaging</a:t>
            </a:r>
            <a:r>
              <a:rPr lang="en-US" altLang="zh-CN" b="1" i="1" dirty="0">
                <a:ea typeface="SimSun" charset="-122"/>
              </a:rPr>
              <a:t> </a:t>
            </a:r>
            <a:r>
              <a:rPr lang="en-US" altLang="zh-CN" dirty="0">
                <a:ea typeface="SimSun" charset="-122"/>
              </a:rPr>
              <a:t>involves </a:t>
            </a:r>
            <a:r>
              <a:rPr lang="en-US" altLang="zh-CN" u="sng" dirty="0">
                <a:ea typeface="SimSun" charset="-122"/>
              </a:rPr>
              <a:t>checking parts</a:t>
            </a:r>
            <a:r>
              <a:rPr lang="en-US" altLang="zh-CN" dirty="0">
                <a:ea typeface="SimSun" charset="-122"/>
              </a:rPr>
              <a:t> with </a:t>
            </a:r>
            <a:r>
              <a:rPr lang="en-US" altLang="zh-CN" u="sng" dirty="0">
                <a:ea typeface="SimSun" charset="-122"/>
              </a:rPr>
              <a:t>various gages</a:t>
            </a:r>
            <a:r>
              <a:rPr lang="en-US" altLang="zh-CN" dirty="0">
                <a:ea typeface="SimSun" charset="-122"/>
              </a:rPr>
              <a:t>. </a:t>
            </a:r>
          </a:p>
          <a:p>
            <a:endParaRPr lang="en-US" altLang="zh-CN" dirty="0">
              <a:ea typeface="SimSun" charset="-122"/>
            </a:endParaRPr>
          </a:p>
          <a:p>
            <a:r>
              <a:rPr lang="en-US" altLang="zh-CN" b="1" dirty="0">
                <a:solidFill>
                  <a:srgbClr val="006600"/>
                </a:solidFill>
                <a:ea typeface="SimSun" charset="-122"/>
              </a:rPr>
              <a:t>Gaging</a:t>
            </a:r>
            <a:r>
              <a:rPr lang="en-US" altLang="zh-CN" dirty="0">
                <a:ea typeface="SimSun" charset="-122"/>
              </a:rPr>
              <a:t> simply shows whether </a:t>
            </a:r>
            <a:r>
              <a:rPr lang="en-US" altLang="zh-CN" u="sng" dirty="0">
                <a:ea typeface="SimSun" charset="-122"/>
              </a:rPr>
              <a:t>the piece is made</a:t>
            </a:r>
            <a:r>
              <a:rPr lang="en-US" altLang="zh-CN" dirty="0">
                <a:ea typeface="SimSun" charset="-122"/>
              </a:rPr>
              <a:t> within the </a:t>
            </a:r>
            <a:r>
              <a:rPr lang="en-US" altLang="zh-CN" u="sng" dirty="0">
                <a:ea typeface="SimSun" charset="-122"/>
              </a:rPr>
              <a:t>specified tolerances</a:t>
            </a:r>
            <a:r>
              <a:rPr lang="en-US" altLang="zh-CN" dirty="0">
                <a:ea typeface="SimSun" charset="-122"/>
              </a:rPr>
              <a:t>. </a:t>
            </a:r>
          </a:p>
          <a:p>
            <a:endParaRPr lang="en-US" altLang="zh-CN" dirty="0">
              <a:ea typeface="SimSun" charset="-122"/>
            </a:endParaRPr>
          </a:p>
          <a:p>
            <a:r>
              <a:rPr lang="en-US" altLang="zh-CN" i="1" dirty="0">
                <a:ea typeface="SimSun" charset="-122"/>
              </a:rPr>
              <a:t>Examples of Gages: </a:t>
            </a:r>
            <a:r>
              <a:rPr lang="en-US" altLang="zh-CN" i="1" dirty="0">
                <a:solidFill>
                  <a:srgbClr val="006600"/>
                </a:solidFill>
                <a:ea typeface="SimSun" charset="-122"/>
              </a:rPr>
              <a:t>plug gages, ring gages, snap gage, thread gage,</a:t>
            </a:r>
            <a:r>
              <a:rPr lang="en-US" altLang="zh-CN" dirty="0">
                <a:solidFill>
                  <a:srgbClr val="006600"/>
                </a:solidFill>
                <a:ea typeface="SimSun" charset="-122"/>
              </a:rPr>
              <a:t> </a:t>
            </a:r>
            <a:r>
              <a:rPr lang="en-US" altLang="zh-CN" i="1" dirty="0">
                <a:solidFill>
                  <a:srgbClr val="006600"/>
                </a:solidFill>
                <a:ea typeface="SimSun" charset="-122"/>
              </a:rPr>
              <a:t>and optical gages.</a:t>
            </a:r>
          </a:p>
          <a:p>
            <a:endParaRPr lang="en-US" dirty="0">
              <a:solidFill>
                <a:srgbClr val="006600"/>
              </a:solidFill>
            </a:endParaRP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684213" y="4076700"/>
            <a:ext cx="7777162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When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great numbers of an item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with several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critical dimensions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are manufactured, it might not be possible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to check each piece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</a:p>
          <a:p>
            <a:pPr>
              <a:spcBef>
                <a:spcPct val="20000"/>
              </a:spcBef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It then becomes necessary to decide how many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randomly selected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pieces must be checked to ensure satisfactory quality. </a:t>
            </a:r>
          </a:p>
          <a:p>
            <a:pPr lvl="1">
              <a:spcBef>
                <a:spcPct val="20000"/>
              </a:spcBef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This technique is called </a:t>
            </a:r>
            <a:r>
              <a:rPr lang="en-US" altLang="zh-CN" b="1" i="1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statistical quality control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.</a:t>
            </a:r>
          </a:p>
          <a:p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Plug Gage</a:t>
            </a:r>
          </a:p>
        </p:txBody>
      </p:sp>
      <p:pic>
        <p:nvPicPr>
          <p:cNvPr id="93188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 t="25056"/>
          <a:stretch>
            <a:fillRect/>
          </a:stretch>
        </p:blipFill>
        <p:spPr>
          <a:xfrm>
            <a:off x="1042988" y="2205038"/>
            <a:ext cx="3192462" cy="820737"/>
          </a:xfrm>
          <a:noFill/>
          <a:ln/>
        </p:spPr>
      </p:pic>
      <p:pic>
        <p:nvPicPr>
          <p:cNvPr id="931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205038"/>
            <a:ext cx="32004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203" name="Text Box 19"/>
          <p:cNvSpPr txBox="1">
            <a:spLocks noChangeArrowheads="1"/>
          </p:cNvSpPr>
          <p:nvPr/>
        </p:nvSpPr>
        <p:spPr bwMode="auto">
          <a:xfrm>
            <a:off x="950913" y="1293813"/>
            <a:ext cx="72215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CC0000"/>
                </a:solidFill>
                <a:latin typeface="Comic Sans MS" pitchFamily="66" charset="0"/>
                <a:ea typeface="SimSun" charset="-122"/>
              </a:rPr>
              <a:t>Plug gages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are used to check whether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hole diameters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are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within specified tolerances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93209" name="Text Box 25"/>
          <p:cNvSpPr txBox="1">
            <a:spLocks noChangeArrowheads="1"/>
          </p:cNvSpPr>
          <p:nvPr/>
        </p:nvSpPr>
        <p:spPr bwMode="auto">
          <a:xfrm>
            <a:off x="971550" y="3213100"/>
            <a:ext cx="7561263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i="1" dirty="0">
                <a:latin typeface="Comic Sans MS" pitchFamily="66" charset="0"/>
                <a:ea typeface="SimSun" charset="-122"/>
              </a:rPr>
              <a:t>A double end cylindrical plug gage has two gaging members known as 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go 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and 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no-go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plugs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.</a:t>
            </a:r>
          </a:p>
          <a:p>
            <a:endParaRPr lang="en-US" altLang="zh-CN" b="1" i="1" dirty="0">
              <a:latin typeface="Comic Sans MS" pitchFamily="66" charset="0"/>
              <a:ea typeface="SimSun" charset="-122"/>
            </a:endParaRPr>
          </a:p>
          <a:p>
            <a:pPr lvl="1">
              <a:buFontTx/>
              <a:buBlip>
                <a:blip r:embed="rId4"/>
              </a:buBlip>
            </a:pPr>
            <a:r>
              <a:rPr lang="en-US" altLang="zh-CN" i="1" dirty="0">
                <a:latin typeface="Comic Sans MS" pitchFamily="66" charset="0"/>
                <a:ea typeface="SimSun" charset="-122"/>
              </a:rPr>
              <a:t>The 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go plug 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should enter the hole with little or no interference. </a:t>
            </a:r>
          </a:p>
          <a:p>
            <a:pPr lvl="1">
              <a:buFontTx/>
              <a:buBlip>
                <a:blip r:embed="rId4"/>
              </a:buBlip>
            </a:pPr>
            <a:r>
              <a:rPr lang="en-US" altLang="zh-CN" i="1" dirty="0">
                <a:latin typeface="Comic Sans MS" pitchFamily="66" charset="0"/>
                <a:ea typeface="SimSun" charset="-122"/>
              </a:rPr>
              <a:t>The 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no-go plug 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should not fit.</a:t>
            </a:r>
          </a:p>
          <a:p>
            <a:pPr lvl="1"/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Units of Measurement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4525963"/>
          </a:xfrm>
        </p:spPr>
        <p:txBody>
          <a:bodyPr/>
          <a:lstStyle/>
          <a:p>
            <a:pPr marL="0" indent="0"/>
            <a:r>
              <a:rPr lang="en-US" altLang="zh-CN" sz="1800" dirty="0">
                <a:ea typeface="SimSun" charset="-122"/>
              </a:rPr>
              <a:t>The science that deals with </a:t>
            </a:r>
            <a:r>
              <a:rPr lang="en-US" altLang="zh-CN" sz="1800" dirty="0">
                <a:solidFill>
                  <a:srgbClr val="006600"/>
                </a:solidFill>
                <a:ea typeface="SimSun" charset="-122"/>
              </a:rPr>
              <a:t>systems of measurement</a:t>
            </a:r>
            <a:r>
              <a:rPr lang="en-US" altLang="zh-CN" sz="1800" dirty="0">
                <a:ea typeface="SimSun" charset="-122"/>
              </a:rPr>
              <a:t> is called </a:t>
            </a:r>
            <a:r>
              <a:rPr lang="en-US" altLang="zh-CN" sz="1800" b="1" i="1" dirty="0">
                <a:ea typeface="SimSun" charset="-122"/>
              </a:rPr>
              <a:t>metro </a:t>
            </a:r>
            <a:r>
              <a:rPr lang="en-US" altLang="zh-CN" sz="1800" i="1" dirty="0">
                <a:ea typeface="SimSun" charset="-122"/>
              </a:rPr>
              <a:t>logy.</a:t>
            </a:r>
            <a:r>
              <a:rPr lang="en-US" altLang="zh-CN" sz="1800" dirty="0">
                <a:ea typeface="SimSun" charset="-122"/>
              </a:rPr>
              <a:t> </a:t>
            </a:r>
          </a:p>
          <a:p>
            <a:pPr marL="0" indent="0"/>
            <a:r>
              <a:rPr lang="en-US" altLang="zh-CN" sz="1800" dirty="0">
                <a:ea typeface="SimSun" charset="-122"/>
              </a:rPr>
              <a:t>In addition to using </a:t>
            </a:r>
            <a:r>
              <a:rPr lang="en-US" altLang="zh-CN" sz="1800" dirty="0">
                <a:solidFill>
                  <a:srgbClr val="A50021"/>
                </a:solidFill>
                <a:ea typeface="SimSun" charset="-122"/>
              </a:rPr>
              <a:t>US Conventional units</a:t>
            </a:r>
            <a:r>
              <a:rPr lang="en-US" altLang="zh-CN" sz="1800" dirty="0">
                <a:ea typeface="SimSun" charset="-122"/>
              </a:rPr>
              <a:t> of measure (inch, foot, etc.), industry is gradually converting to </a:t>
            </a:r>
            <a:r>
              <a:rPr lang="en-US" altLang="zh-CN" sz="1800" dirty="0">
                <a:solidFill>
                  <a:srgbClr val="006600"/>
                </a:solidFill>
                <a:ea typeface="SimSun" charset="-122"/>
              </a:rPr>
              <a:t>metric units</a:t>
            </a:r>
            <a:r>
              <a:rPr lang="en-US" altLang="zh-CN" sz="1800" dirty="0">
                <a:ea typeface="SimSun" charset="-122"/>
              </a:rPr>
              <a:t> of measure (millimeter, meter, etc.), called the </a:t>
            </a:r>
            <a:r>
              <a:rPr lang="en-US" altLang="zh-CN" sz="1800" b="1" i="1" dirty="0">
                <a:solidFill>
                  <a:srgbClr val="A50021"/>
                </a:solidFill>
                <a:ea typeface="SimSun" charset="-122"/>
              </a:rPr>
              <a:t>International System of Units</a:t>
            </a:r>
            <a:r>
              <a:rPr lang="en-US" altLang="zh-CN" sz="1800" b="1" i="1" dirty="0">
                <a:ea typeface="SimSun" charset="-122"/>
              </a:rPr>
              <a:t> </a:t>
            </a:r>
            <a:r>
              <a:rPr lang="en-US" altLang="zh-CN" sz="1800" dirty="0">
                <a:ea typeface="SimSun" charset="-122"/>
              </a:rPr>
              <a:t>(abbreviated </a:t>
            </a:r>
            <a:r>
              <a:rPr lang="en-US" altLang="zh-CN" sz="1800" dirty="0">
                <a:solidFill>
                  <a:srgbClr val="A50021"/>
                </a:solidFill>
                <a:ea typeface="SimSun" charset="-122"/>
              </a:rPr>
              <a:t>SI</a:t>
            </a:r>
            <a:r>
              <a:rPr lang="en-US" altLang="zh-CN" sz="1800" dirty="0">
                <a:ea typeface="SimSun" charset="-122"/>
              </a:rPr>
              <a:t>). A micrometer is one-millionth of a meter (0.000001 m). </a:t>
            </a:r>
          </a:p>
          <a:p>
            <a:pPr marL="0" indent="0"/>
            <a:endParaRPr lang="en-US" sz="1800" dirty="0"/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l="6215" t="12651" r="3107" b="12651"/>
          <a:stretch>
            <a:fillRect/>
          </a:stretch>
        </p:blipFill>
        <p:spPr>
          <a:xfrm>
            <a:off x="3132138" y="3284538"/>
            <a:ext cx="4916487" cy="2011362"/>
          </a:xfrm>
          <a:noFill/>
          <a:ln/>
        </p:spPr>
      </p:pic>
      <p:graphicFrame>
        <p:nvGraphicFramePr>
          <p:cNvPr id="4118" name="Group 22"/>
          <p:cNvGraphicFramePr>
            <a:graphicFrameLocks noGrp="1"/>
          </p:cNvGraphicFramePr>
          <p:nvPr>
            <p:ph sz="quarter" idx="3"/>
          </p:nvPr>
        </p:nvGraphicFramePr>
        <p:xfrm>
          <a:off x="2843213" y="5373688"/>
          <a:ext cx="6121400" cy="640080"/>
        </p:xfrm>
        <a:graphic>
          <a:graphicData uri="http://schemas.openxmlformats.org/drawingml/2006/table">
            <a:tbl>
              <a:tblPr/>
              <a:tblGrid>
                <a:gridCol w="612140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0175" algn="l"/>
                        </a:tabLst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SimSun" charset="-122"/>
                          <a:cs typeface="Arial" charset="0"/>
                        </a:rPr>
                        <a:t>This rule can be used to make measurements in both US Conventional and SI Metric units.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Ring Gage</a:t>
            </a: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827088" y="1484313"/>
            <a:ext cx="758031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u="sng" dirty="0">
                <a:latin typeface="Comic Sans MS" pitchFamily="66" charset="0"/>
                <a:ea typeface="SimSun" charset="-122"/>
              </a:rPr>
              <a:t>External diameters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are checked with </a:t>
            </a:r>
            <a:r>
              <a:rPr lang="en-US" altLang="zh-CN" dirty="0">
                <a:solidFill>
                  <a:srgbClr val="CC0000"/>
                </a:solidFill>
                <a:latin typeface="Comic Sans MS" pitchFamily="66" charset="0"/>
                <a:ea typeface="SimSun" charset="-122"/>
              </a:rPr>
              <a:t>ring gages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</a:p>
          <a:p>
            <a:endParaRPr lang="en-US" altLang="zh-CN" dirty="0">
              <a:latin typeface="Comic Sans MS" pitchFamily="66" charset="0"/>
              <a:ea typeface="SimSun" charset="-122"/>
            </a:endParaRP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The go and no-go ring gages are separate units, and can be distinguished from each other by a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groove cut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on the knurled outer surface of the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no-go gage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952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3141663"/>
            <a:ext cx="6121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6" name="Picture 10"/>
          <p:cNvPicPr>
            <a:picLocks noChangeAspect="1" noChangeArrowheads="1"/>
          </p:cNvPicPr>
          <p:nvPr/>
        </p:nvPicPr>
        <p:blipFill>
          <a:blip r:embed="rId2" cstate="print"/>
          <a:srcRect l="5492" t="6334" r="5492" b="3168"/>
          <a:stretch>
            <a:fillRect/>
          </a:stretch>
        </p:blipFill>
        <p:spPr bwMode="auto">
          <a:xfrm>
            <a:off x="5508625" y="1773238"/>
            <a:ext cx="3400425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en-US" altLang="zh-CN" dirty="0">
                <a:ea typeface="SimSun" charset="-122"/>
              </a:rPr>
              <a:t>Snap Gage </a:t>
            </a:r>
            <a:endParaRPr lang="en-US" dirty="0"/>
          </a:p>
        </p:txBody>
      </p:sp>
      <p:pic>
        <p:nvPicPr>
          <p:cNvPr id="96261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0F9F5"/>
              </a:clrFrom>
              <a:clrTo>
                <a:srgbClr val="F0F9F5">
                  <a:alpha val="0"/>
                </a:srgbClr>
              </a:clrTo>
            </a:clrChange>
          </a:blip>
          <a:srcRect r="5318"/>
          <a:stretch>
            <a:fillRect/>
          </a:stretch>
        </p:blipFill>
        <p:spPr bwMode="auto">
          <a:xfrm>
            <a:off x="3059113" y="1844675"/>
            <a:ext cx="2735262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684213" y="4437063"/>
            <a:ext cx="23764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/>
            <a:r>
              <a:rPr lang="en-US" altLang="zh-CN" sz="1600" i="1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sz="1600" i="1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nonadjustable snap gage</a:t>
            </a:r>
            <a:r>
              <a:rPr lang="en-US" altLang="zh-CN" sz="1600" i="1" dirty="0">
                <a:latin typeface="Comic Sans MS" pitchFamily="66" charset="0"/>
                <a:ea typeface="SimSun" charset="-122"/>
              </a:rPr>
              <a:t> is made for one specific size.</a:t>
            </a:r>
            <a:endParaRPr lang="en-US" sz="1600" i="1" dirty="0">
              <a:latin typeface="Comic Sans MS" pitchFamily="66" charset="0"/>
            </a:endParaRPr>
          </a:p>
        </p:txBody>
      </p:sp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2411413" y="5661025"/>
            <a:ext cx="35274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1600" i="1" dirty="0">
                <a:latin typeface="Comic Sans MS" pitchFamily="66" charset="0"/>
                <a:ea typeface="SimSun" charset="-122"/>
              </a:rPr>
              <a:t>An </a:t>
            </a:r>
            <a:r>
              <a:rPr lang="en-US" altLang="zh-CN" sz="1600" i="1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adjustable snap gage</a:t>
            </a:r>
            <a:r>
              <a:rPr lang="en-US" altLang="zh-CN" sz="1600" i="1" dirty="0">
                <a:latin typeface="Comic Sans MS" pitchFamily="66" charset="0"/>
                <a:ea typeface="SimSun" charset="-122"/>
              </a:rPr>
              <a:t> can be adjusted through a range of sizes.</a:t>
            </a:r>
            <a:endParaRPr lang="en-US" sz="1600" i="1" dirty="0">
              <a:latin typeface="Comic Sans MS" pitchFamily="66" charset="0"/>
            </a:endParaRPr>
          </a:p>
        </p:txBody>
      </p:sp>
      <p:pic>
        <p:nvPicPr>
          <p:cNvPr id="9626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2060575"/>
            <a:ext cx="19812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5" name="Rectangle 9"/>
          <p:cNvSpPr>
            <a:spLocks noChangeArrowheads="1"/>
          </p:cNvSpPr>
          <p:nvPr/>
        </p:nvSpPr>
        <p:spPr bwMode="auto">
          <a:xfrm>
            <a:off x="684213" y="1052513"/>
            <a:ext cx="79914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i="1" dirty="0">
                <a:solidFill>
                  <a:srgbClr val="CC0000"/>
                </a:solidFill>
                <a:latin typeface="Comic Sans MS" pitchFamily="66" charset="0"/>
                <a:ea typeface="SimSun" charset="-122"/>
              </a:rPr>
              <a:t>snap gage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serves the same purpose as a ring gage. Snap gages are designed to check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internal diameters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,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external diameters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, or both. There are three general types:</a:t>
            </a:r>
          </a:p>
        </p:txBody>
      </p:sp>
      <p:sp>
        <p:nvSpPr>
          <p:cNvPr id="96267" name="Rectangle 11"/>
          <p:cNvSpPr>
            <a:spLocks noChangeArrowheads="1"/>
          </p:cNvSpPr>
          <p:nvPr/>
        </p:nvSpPr>
        <p:spPr bwMode="auto">
          <a:xfrm>
            <a:off x="5867400" y="4797425"/>
            <a:ext cx="302577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1600" i="1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sz="1600" i="1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dial indicator</a:t>
            </a:r>
            <a:r>
              <a:rPr lang="en-US" altLang="zh-CN" sz="1600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sz="1600" i="1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snap gage </a:t>
            </a:r>
            <a:r>
              <a:rPr lang="en-US" altLang="zh-CN" sz="1600" i="1" dirty="0">
                <a:latin typeface="Comic Sans MS" pitchFamily="66" charset="0"/>
                <a:ea typeface="SimSun" charset="-122"/>
              </a:rPr>
              <a:t>measures the amount of variation in the part </a:t>
            </a:r>
            <a:r>
              <a:rPr lang="en-US" altLang="zh-CN" sz="1600" i="1" dirty="0" smtClean="0">
                <a:latin typeface="Comic Sans MS" pitchFamily="66" charset="0"/>
                <a:ea typeface="SimSun" charset="-122"/>
              </a:rPr>
              <a:t>measurement.</a:t>
            </a:r>
            <a:r>
              <a:rPr lang="en-US" altLang="zh-CN" sz="1600" dirty="0" smtClean="0">
                <a:latin typeface="Comic Sans MS" pitchFamily="66" charset="0"/>
                <a:ea typeface="SimSun" charset="-122"/>
              </a:rPr>
              <a:t> </a:t>
            </a:r>
            <a:endParaRPr lang="en-US" altLang="zh-CN" sz="1600" dirty="0">
              <a:latin typeface="Comic Sans MS" pitchFamily="66" charset="0"/>
              <a:ea typeface="SimSun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Please Visit the following webpages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2357430"/>
            <a:ext cx="8229600" cy="1614486"/>
          </a:xfrm>
        </p:spPr>
        <p:txBody>
          <a:bodyPr/>
          <a:lstStyle/>
          <a:p>
            <a:r>
              <a:rPr lang="en-US" u="sng" dirty="0" smtClean="0">
                <a:solidFill>
                  <a:srgbClr val="FF0000"/>
                </a:solidFill>
                <a:hlinkClick r:id="rId2"/>
              </a:rPr>
              <a:t>http://en.wikipedia.org/wiki/Micrometer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u="sng" dirty="0" smtClean="0">
                <a:solidFill>
                  <a:srgbClr val="FF0000"/>
                </a:solidFill>
                <a:hlinkClick r:id="rId3"/>
              </a:rPr>
              <a:t>http://www.stefanelli.eng.br/en/index.html</a:t>
            </a:r>
            <a:r>
              <a:rPr lang="en-US" b="1" dirty="0" smtClean="0">
                <a:solidFill>
                  <a:srgbClr val="FF0000"/>
                </a:solidFill>
              </a:rPr>
              <a:t>      (very good)</a:t>
            </a:r>
          </a:p>
          <a:p>
            <a:r>
              <a:rPr lang="en-US" dirty="0" smtClean="0">
                <a:solidFill>
                  <a:srgbClr val="FF0000"/>
                </a:solidFill>
                <a:hlinkClick r:id="rId4"/>
              </a:rPr>
              <a:t>http://members.shaw.ca/ron.blond/index.html</a:t>
            </a:r>
            <a:r>
              <a:rPr lang="en-US" dirty="0" smtClean="0">
                <a:solidFill>
                  <a:srgbClr val="FF0000"/>
                </a:solidFill>
              </a:rPr>
              <a:t>     </a:t>
            </a:r>
            <a:r>
              <a:rPr lang="en-US" b="1" dirty="0" smtClean="0">
                <a:solidFill>
                  <a:srgbClr val="FF0000"/>
                </a:solidFill>
              </a:rPr>
              <a:t>(very good)</a:t>
            </a:r>
          </a:p>
          <a:p>
            <a:r>
              <a:rPr lang="en-US" dirty="0" smtClean="0">
                <a:solidFill>
                  <a:srgbClr val="FF0000"/>
                </a:solidFill>
                <a:hlinkClick r:id="rId5"/>
              </a:rPr>
              <a:t>http://longislandindicator.com/p7.html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(calibration of gages)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Reading a Rule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4525963"/>
          </a:xfrm>
        </p:spPr>
        <p:txBody>
          <a:bodyPr/>
          <a:lstStyle/>
          <a:p>
            <a:r>
              <a:rPr lang="en-US" altLang="zh-CN" dirty="0">
                <a:ea typeface="SimSun" charset="-122"/>
              </a:rPr>
              <a:t>You must first learn to </a:t>
            </a:r>
            <a:r>
              <a:rPr lang="en-US" altLang="zh-CN" dirty="0">
                <a:solidFill>
                  <a:srgbClr val="006600"/>
                </a:solidFill>
                <a:ea typeface="SimSun" charset="-122"/>
              </a:rPr>
              <a:t>read a rule</a:t>
            </a:r>
            <a:r>
              <a:rPr lang="en-US" altLang="zh-CN" dirty="0">
                <a:ea typeface="SimSun" charset="-122"/>
              </a:rPr>
              <a:t> to </a:t>
            </a:r>
            <a:r>
              <a:rPr lang="en-US" altLang="zh-CN" dirty="0">
                <a:solidFill>
                  <a:srgbClr val="A50021"/>
                </a:solidFill>
                <a:ea typeface="SimSun" charset="-122"/>
              </a:rPr>
              <a:t>1/64” and </a:t>
            </a:r>
            <a:r>
              <a:rPr lang="en-US" altLang="zh-CN" dirty="0">
                <a:solidFill>
                  <a:schemeClr val="accent2"/>
                </a:solidFill>
                <a:ea typeface="SimSun" charset="-122"/>
              </a:rPr>
              <a:t>0.5 mm</a:t>
            </a:r>
            <a:r>
              <a:rPr lang="en-US" altLang="zh-CN" dirty="0">
                <a:ea typeface="SimSun" charset="-122"/>
              </a:rPr>
              <a:t>.</a:t>
            </a:r>
          </a:p>
          <a:p>
            <a:r>
              <a:rPr lang="en-US" altLang="zh-CN" dirty="0">
                <a:ea typeface="SimSun" charset="-122"/>
              </a:rPr>
              <a:t> </a:t>
            </a:r>
          </a:p>
          <a:p>
            <a:r>
              <a:rPr lang="en-US" altLang="zh-CN" dirty="0">
                <a:ea typeface="SimSun" charset="-122"/>
              </a:rPr>
              <a:t>Then, you can progress through </a:t>
            </a:r>
            <a:r>
              <a:rPr lang="en-US" altLang="zh-CN" dirty="0">
                <a:solidFill>
                  <a:srgbClr val="A50021"/>
                </a:solidFill>
                <a:ea typeface="SimSun" charset="-122"/>
              </a:rPr>
              <a:t>1/1000” (0.001”) and </a:t>
            </a:r>
            <a:r>
              <a:rPr lang="en-US" altLang="zh-CN" dirty="0">
                <a:solidFill>
                  <a:schemeClr val="accent2"/>
                </a:solidFill>
                <a:ea typeface="SimSun" charset="-122"/>
              </a:rPr>
              <a:t>1/100 mm (0.01 mm</a:t>
            </a:r>
            <a:r>
              <a:rPr lang="en-US" altLang="zh-CN" dirty="0">
                <a:solidFill>
                  <a:srgbClr val="A50021"/>
                </a:solidFill>
                <a:ea typeface="SimSun" charset="-122"/>
              </a:rPr>
              <a:t>)</a:t>
            </a:r>
            <a:r>
              <a:rPr lang="en-US" altLang="zh-CN" dirty="0">
                <a:ea typeface="SimSun" charset="-122"/>
              </a:rPr>
              <a:t> by learning to use micrometer and Vernier-type measuring tools. </a:t>
            </a:r>
          </a:p>
          <a:p>
            <a:endParaRPr lang="en-US" altLang="zh-CN" sz="1600" dirty="0">
              <a:ea typeface="SimSun" charset="-122"/>
            </a:endParaRPr>
          </a:p>
          <a:p>
            <a:r>
              <a:rPr lang="en-US" altLang="zh-CN" dirty="0">
                <a:ea typeface="SimSun" charset="-122"/>
              </a:rPr>
              <a:t>Finally, you can progress to </a:t>
            </a:r>
            <a:r>
              <a:rPr lang="en-US" altLang="zh-CN" dirty="0">
                <a:solidFill>
                  <a:srgbClr val="A50021"/>
                </a:solidFill>
                <a:ea typeface="SimSun" charset="-122"/>
              </a:rPr>
              <a:t>1/10,000” (0.0001”) and </a:t>
            </a:r>
            <a:r>
              <a:rPr lang="en-US" altLang="zh-CN" dirty="0">
                <a:solidFill>
                  <a:schemeClr val="accent2"/>
                </a:solidFill>
                <a:ea typeface="SimSun" charset="-122"/>
              </a:rPr>
              <a:t>1/500 mm (0.002 mm</a:t>
            </a:r>
            <a:r>
              <a:rPr lang="en-US" altLang="zh-CN" dirty="0">
                <a:solidFill>
                  <a:srgbClr val="A50021"/>
                </a:solidFill>
                <a:ea typeface="SimSun" charset="-122"/>
              </a:rPr>
              <a:t>)</a:t>
            </a:r>
            <a:r>
              <a:rPr lang="en-US" altLang="zh-CN" dirty="0">
                <a:ea typeface="SimSun" charset="-122"/>
              </a:rPr>
              <a:t> by using the Vernier scale on some micrometers. </a:t>
            </a:r>
            <a:endParaRPr lang="en-US" dirty="0"/>
          </a:p>
        </p:txBody>
      </p:sp>
      <p:pic>
        <p:nvPicPr>
          <p:cNvPr id="7175" name="Picture 7" descr="MCBD07569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4292600"/>
            <a:ext cx="2592387" cy="2003425"/>
          </a:xfrm>
          <a:prstGeom prst="rect">
            <a:avLst/>
          </a:prstGeom>
          <a:noFill/>
        </p:spPr>
      </p:pic>
      <p:sp>
        <p:nvSpPr>
          <p:cNvPr id="7177" name="Text Box 9"/>
          <p:cNvSpPr txBox="1">
            <a:spLocks noChangeArrowheads="1"/>
          </p:cNvSpPr>
          <p:nvPr/>
        </p:nvSpPr>
        <p:spPr bwMode="auto">
          <a:xfrm rot="1304665">
            <a:off x="3851275" y="4437063"/>
            <a:ext cx="808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Wow!!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 rot="-1436252">
            <a:off x="5508625" y="4005263"/>
            <a:ext cx="1066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1/64</a:t>
            </a:r>
          </a:p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1/1000</a:t>
            </a:r>
          </a:p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1/10000</a:t>
            </a:r>
          </a:p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???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4149725"/>
            <a:ext cx="5400675" cy="1987550"/>
          </a:xfrm>
          <a:noFill/>
          <a:ln/>
        </p:spPr>
      </p:pic>
      <p:sp>
        <p:nvSpPr>
          <p:cNvPr id="1024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dirty="0"/>
              <a:t>Different Types of Rules</a:t>
            </a:r>
          </a:p>
        </p:txBody>
      </p:sp>
      <p:pic>
        <p:nvPicPr>
          <p:cNvPr id="1024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288" y="1125538"/>
            <a:ext cx="4692650" cy="2139950"/>
          </a:xfrm>
          <a:noFill/>
          <a:ln/>
        </p:spPr>
      </p:pic>
      <p:pic>
        <p:nvPicPr>
          <p:cNvPr id="10246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188" y="3141663"/>
            <a:ext cx="4187825" cy="1287462"/>
          </a:xfrm>
          <a:noFill/>
          <a:ln/>
        </p:spPr>
      </p:pic>
      <p:sp>
        <p:nvSpPr>
          <p:cNvPr id="10283" name="Text Box 43"/>
          <p:cNvSpPr txBox="1">
            <a:spLocks noChangeArrowheads="1"/>
          </p:cNvSpPr>
          <p:nvPr/>
        </p:nvSpPr>
        <p:spPr bwMode="auto">
          <a:xfrm>
            <a:off x="5003800" y="1484313"/>
            <a:ext cx="1498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6” steel rule</a:t>
            </a:r>
          </a:p>
        </p:txBody>
      </p:sp>
      <p:sp>
        <p:nvSpPr>
          <p:cNvPr id="10284" name="Text Box 44"/>
          <p:cNvSpPr txBox="1">
            <a:spLocks noChangeArrowheads="1"/>
          </p:cNvSpPr>
          <p:nvPr/>
        </p:nvSpPr>
        <p:spPr bwMode="auto">
          <a:xfrm>
            <a:off x="4716463" y="3357563"/>
            <a:ext cx="15128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Rule with adjustable hook</a:t>
            </a:r>
          </a:p>
        </p:txBody>
      </p:sp>
      <p:sp>
        <p:nvSpPr>
          <p:cNvPr id="10285" name="Text Box 45"/>
          <p:cNvSpPr txBox="1">
            <a:spLocks noChangeArrowheads="1"/>
          </p:cNvSpPr>
          <p:nvPr/>
        </p:nvSpPr>
        <p:spPr bwMode="auto">
          <a:xfrm>
            <a:off x="1835150" y="5661025"/>
            <a:ext cx="1465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Narrow rule</a:t>
            </a:r>
          </a:p>
        </p:txBody>
      </p:sp>
      <p:pic>
        <p:nvPicPr>
          <p:cNvPr id="10290" name="Picture 5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227763" y="1989138"/>
            <a:ext cx="2679700" cy="3529012"/>
          </a:xfrm>
          <a:noFill/>
          <a:ln/>
        </p:spPr>
      </p:pic>
      <p:sp>
        <p:nvSpPr>
          <p:cNvPr id="10292" name="Text Box 52"/>
          <p:cNvSpPr txBox="1">
            <a:spLocks noChangeArrowheads="1"/>
          </p:cNvSpPr>
          <p:nvPr/>
        </p:nvSpPr>
        <p:spPr bwMode="auto">
          <a:xfrm>
            <a:off x="6084888" y="5445125"/>
            <a:ext cx="1666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Small rules with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dirty="0">
                <a:ea typeface="SimSun" charset="-122"/>
              </a:rPr>
              <a:t>Reading the Rule (US Conventional)</a:t>
            </a:r>
            <a:r>
              <a:rPr lang="en-US" altLang="zh-CN" sz="2800" dirty="0">
                <a:ea typeface="SimSun" charset="-122"/>
              </a:rPr>
              <a:t> </a:t>
            </a:r>
            <a:endParaRPr lang="en-US" sz="2800" dirty="0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395288" y="1463675"/>
            <a:ext cx="4608512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30188">
              <a:tabLst>
                <a:tab pos="230188" algn="l"/>
              </a:tabLst>
            </a:pPr>
            <a:r>
              <a:rPr lang="en-US" dirty="0">
                <a:latin typeface="Comic Sans MS" pitchFamily="66" charset="0"/>
              </a:rPr>
              <a:t>This figure shows the different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fractional divisions</a:t>
            </a:r>
            <a:r>
              <a:rPr lang="en-US" dirty="0">
                <a:latin typeface="Comic Sans MS" pitchFamily="66" charset="0"/>
              </a:rPr>
              <a:t> of the inch from 1/8 to 1/64</a:t>
            </a:r>
            <a:r>
              <a:rPr lang="en-US" dirty="0">
                <a:latin typeface="Comic Sans MS" pitchFamily="66" charset="0"/>
                <a:sym typeface="Wingdings" pitchFamily="2" charset="2"/>
              </a:rPr>
              <a:t></a:t>
            </a:r>
            <a:endParaRPr lang="en-US" dirty="0">
              <a:latin typeface="Comic Sans MS" pitchFamily="66" charset="0"/>
            </a:endParaRPr>
          </a:p>
          <a:p>
            <a:pPr indent="230188">
              <a:tabLst>
                <a:tab pos="230188" algn="l"/>
              </a:tabLst>
            </a:pPr>
            <a:r>
              <a:rPr lang="en-US" dirty="0">
                <a:latin typeface="Comic Sans MS" pitchFamily="66" charset="0"/>
              </a:rPr>
              <a:t>The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lines representing the divisions</a:t>
            </a:r>
            <a:r>
              <a:rPr lang="en-US" dirty="0">
                <a:latin typeface="Comic Sans MS" pitchFamily="66" charset="0"/>
              </a:rPr>
              <a:t> are called </a:t>
            </a:r>
            <a:r>
              <a:rPr lang="en-US" b="1" i="1" dirty="0">
                <a:solidFill>
                  <a:srgbClr val="A50021"/>
                </a:solidFill>
                <a:latin typeface="Comic Sans MS" pitchFamily="66" charset="0"/>
              </a:rPr>
              <a:t>graduations</a:t>
            </a:r>
            <a:r>
              <a:rPr lang="en-US" b="1" i="1" dirty="0">
                <a:latin typeface="Comic Sans MS" pitchFamily="66" charset="0"/>
              </a:rPr>
              <a:t>. </a:t>
            </a:r>
          </a:p>
          <a:p>
            <a:pPr indent="230188">
              <a:tabLst>
                <a:tab pos="230188" algn="l"/>
              </a:tabLst>
            </a:pPr>
            <a:r>
              <a:rPr lang="en-US" dirty="0">
                <a:latin typeface="Comic Sans MS" pitchFamily="66" charset="0"/>
              </a:rPr>
              <a:t>On many rules, </a:t>
            </a:r>
            <a:r>
              <a:rPr lang="en-US" u="sng" dirty="0">
                <a:latin typeface="Comic Sans MS" pitchFamily="66" charset="0"/>
              </a:rPr>
              <a:t>every fourth</a:t>
            </a:r>
            <a:r>
              <a:rPr lang="en-US" dirty="0">
                <a:latin typeface="Comic Sans MS" pitchFamily="66" charset="0"/>
              </a:rPr>
              <a:t> graduation is numbered on the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1/32 edge</a:t>
            </a:r>
            <a:r>
              <a:rPr lang="en-US" dirty="0">
                <a:latin typeface="Comic Sans MS" pitchFamily="66" charset="0"/>
              </a:rPr>
              <a:t>, and </a:t>
            </a:r>
            <a:r>
              <a:rPr lang="en-US" u="sng" dirty="0">
                <a:latin typeface="Comic Sans MS" pitchFamily="66" charset="0"/>
              </a:rPr>
              <a:t>every eighth</a:t>
            </a:r>
            <a:r>
              <a:rPr lang="en-US" dirty="0">
                <a:latin typeface="Comic Sans MS" pitchFamily="66" charset="0"/>
              </a:rPr>
              <a:t> graduation on the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1/64 edge</a:t>
            </a:r>
            <a:r>
              <a:rPr lang="en-US" dirty="0">
                <a:latin typeface="Comic Sans MS" pitchFamily="66" charset="0"/>
              </a:rPr>
              <a:t>.</a:t>
            </a:r>
          </a:p>
          <a:p>
            <a:pPr indent="230188">
              <a:tabLst>
                <a:tab pos="230188" algn="l"/>
              </a:tabLst>
            </a:pPr>
            <a:r>
              <a:rPr lang="en-US" dirty="0">
                <a:solidFill>
                  <a:srgbClr val="663300"/>
                </a:solidFill>
                <a:latin typeface="Comic Sans MS" pitchFamily="66" charset="0"/>
              </a:rPr>
              <a:t>To become familiar with the rule, begin by measuring objects on the 1/8 and 1/16 scales. Once you become comfortable with these scales, begin using the 1/32 and 1/64 scales.</a:t>
            </a:r>
            <a:r>
              <a:rPr lang="en-US" dirty="0">
                <a:latin typeface="Comic Sans MS" pitchFamily="66" charset="0"/>
              </a:rPr>
              <a:t> </a:t>
            </a:r>
            <a:endParaRPr lang="en-US" sz="1600" dirty="0">
              <a:latin typeface="Comic Sans MS" pitchFamily="66" charset="0"/>
            </a:endParaRPr>
          </a:p>
        </p:txBody>
      </p:sp>
      <p:pic>
        <p:nvPicPr>
          <p:cNvPr id="2048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32040" y="1065539"/>
            <a:ext cx="4032696" cy="4019645"/>
          </a:xfrm>
          <a:noFill/>
          <a:ln/>
        </p:spPr>
      </p:pic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539750" y="5084763"/>
            <a:ext cx="799306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Some rules are graduated in lOths, 2Oths, 5Oths, and lOOths!!</a:t>
            </a:r>
          </a:p>
          <a:p>
            <a:r>
              <a:rPr lang="en-US" u="sng" dirty="0">
                <a:latin typeface="Comic Sans MS" pitchFamily="66" charset="0"/>
              </a:rPr>
              <a:t>Fractional measurements</a:t>
            </a:r>
            <a:r>
              <a:rPr lang="en-US" dirty="0">
                <a:latin typeface="Comic Sans MS" pitchFamily="66" charset="0"/>
              </a:rPr>
              <a:t> are </a:t>
            </a:r>
            <a:r>
              <a:rPr lang="en-US" i="1" dirty="0">
                <a:latin typeface="Comic Sans MS" pitchFamily="66" charset="0"/>
              </a:rPr>
              <a:t>always </a:t>
            </a:r>
            <a:r>
              <a:rPr lang="en-US" u="sng" dirty="0">
                <a:latin typeface="Comic Sans MS" pitchFamily="66" charset="0"/>
              </a:rPr>
              <a:t>reduced to the lowest terms</a:t>
            </a:r>
            <a:r>
              <a:rPr lang="en-US" dirty="0">
                <a:latin typeface="Comic Sans MS" pitchFamily="66" charset="0"/>
              </a:rPr>
              <a:t>. A measurement of 14/16” is reduced to 7/8”, 2/8” becomes 1/4”, and so 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Reading the Rule (Metric)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84213" y="1844675"/>
            <a:ext cx="3529012" cy="32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000" dirty="0">
                <a:latin typeface="Comic Sans MS" pitchFamily="66" charset="0"/>
                <a:ea typeface="SimSun" charset="-122"/>
              </a:rPr>
              <a:t>Most metric rules are divided into </a:t>
            </a:r>
            <a:r>
              <a:rPr lang="en-US" altLang="zh-CN" sz="2000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millimeter</a:t>
            </a:r>
            <a:r>
              <a:rPr lang="en-US" altLang="zh-CN" sz="2000" dirty="0">
                <a:latin typeface="Comic Sans MS" pitchFamily="66" charset="0"/>
                <a:ea typeface="SimSun" charset="-122"/>
              </a:rPr>
              <a:t> or </a:t>
            </a:r>
            <a:r>
              <a:rPr lang="en-US" altLang="zh-CN" sz="2000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one-half millimeter graduations</a:t>
            </a:r>
            <a:r>
              <a:rPr lang="en-US" altLang="zh-CN" sz="2000" dirty="0">
                <a:latin typeface="Comic Sans MS" pitchFamily="66" charset="0"/>
                <a:ea typeface="SimSun" charset="-122"/>
              </a:rPr>
              <a:t>. </a:t>
            </a:r>
          </a:p>
          <a:p>
            <a:endParaRPr lang="en-US" altLang="zh-CN" sz="2000" dirty="0">
              <a:latin typeface="Comic Sans MS" pitchFamily="66" charset="0"/>
              <a:ea typeface="SimSun" charset="-122"/>
            </a:endParaRPr>
          </a:p>
          <a:p>
            <a:r>
              <a:rPr lang="en-US" altLang="zh-CN" sz="2000" dirty="0">
                <a:latin typeface="Comic Sans MS" pitchFamily="66" charset="0"/>
                <a:ea typeface="SimSun" charset="-122"/>
              </a:rPr>
              <a:t>They are n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umbered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every 10 mm (1 cm)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</a:p>
          <a:p>
            <a:endParaRPr lang="en-US" altLang="zh-CN" dirty="0">
              <a:latin typeface="Comic Sans MS" pitchFamily="66" charset="0"/>
              <a:ea typeface="SimSun" charset="-122"/>
            </a:endParaRPr>
          </a:p>
          <a:p>
            <a:r>
              <a:rPr lang="en-US" dirty="0">
                <a:latin typeface="Comic Sans MS" pitchFamily="66" charset="0"/>
              </a:rPr>
              <a:t>The measurement is determined by </a:t>
            </a:r>
            <a:r>
              <a:rPr lang="en-US" u="sng" dirty="0">
                <a:latin typeface="Comic Sans MS" pitchFamily="66" charset="0"/>
              </a:rPr>
              <a:t>counting the number of millimeters</a:t>
            </a:r>
            <a:r>
              <a:rPr lang="en-US" dirty="0">
                <a:latin typeface="Comic Sans MS" pitchFamily="66" charset="0"/>
              </a:rPr>
              <a:t>.</a:t>
            </a:r>
          </a:p>
        </p:txBody>
      </p:sp>
      <p:pic>
        <p:nvPicPr>
          <p:cNvPr id="23559" name="Picture 7" descr="MS10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538" y="3068638"/>
            <a:ext cx="4256087" cy="2247900"/>
          </a:xfrm>
          <a:noFill/>
          <a:ln/>
        </p:spPr>
      </p:pic>
      <p:sp>
        <p:nvSpPr>
          <p:cNvPr id="23561" name="Line 9"/>
          <p:cNvSpPr>
            <a:spLocks noChangeShapeType="1"/>
          </p:cNvSpPr>
          <p:nvPr/>
        </p:nvSpPr>
        <p:spPr bwMode="auto">
          <a:xfrm flipV="1">
            <a:off x="4678363" y="2624138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 flipV="1">
            <a:off x="4630738" y="2624138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4643438" y="2636838"/>
            <a:ext cx="825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1.0 mm</a:t>
            </a:r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 flipH="1">
            <a:off x="4673600" y="2924175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>
            <a:off x="4211638" y="29241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dirty="0">
                <a:ea typeface="SimSun" charset="-122"/>
              </a:rPr>
              <a:t>The Micrometer Caliper</a:t>
            </a:r>
            <a:r>
              <a:rPr lang="en-US" altLang="zh-CN" sz="2800" dirty="0">
                <a:ea typeface="SimSun" charset="-122"/>
              </a:rPr>
              <a:t> </a:t>
            </a:r>
            <a:endParaRPr lang="en-US" sz="2800" dirty="0"/>
          </a:p>
        </p:txBody>
      </p:sp>
      <p:pic>
        <p:nvPicPr>
          <p:cNvPr id="26630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19700" y="2636838"/>
            <a:ext cx="2636838" cy="1536700"/>
          </a:xfrm>
          <a:noFill/>
          <a:ln/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39750" y="1196975"/>
            <a:ext cx="80645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A Frenchman,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Jean Palmer</a:t>
            </a:r>
            <a:r>
              <a:rPr lang="en-US" dirty="0">
                <a:latin typeface="Comic Sans MS" pitchFamily="66" charset="0"/>
              </a:rPr>
              <a:t>, devised and patented a measuring tool that made use of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a screw thread</a:t>
            </a:r>
            <a:r>
              <a:rPr lang="en-US" dirty="0">
                <a:latin typeface="Comic Sans MS" pitchFamily="66" charset="0"/>
              </a:rPr>
              <a:t>, making it possible to read measurements quickly and accurately without calculations. </a:t>
            </a:r>
          </a:p>
          <a:p>
            <a:r>
              <a:rPr lang="en-US" dirty="0">
                <a:latin typeface="Comic Sans MS" pitchFamily="66" charset="0"/>
              </a:rPr>
              <a:t>It consisted of a series of engraved lines on the sleeve and around the thimble. </a:t>
            </a:r>
          </a:p>
          <a:p>
            <a:endParaRPr lang="en-US" dirty="0">
              <a:latin typeface="Comic Sans MS" pitchFamily="66" charset="0"/>
            </a:endParaRPr>
          </a:p>
        </p:txBody>
      </p:sp>
      <p:pic>
        <p:nvPicPr>
          <p:cNvPr id="26634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2565400"/>
            <a:ext cx="4537075" cy="3024188"/>
          </a:xfrm>
          <a:noFill/>
          <a:ln/>
        </p:spPr>
      </p:pic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827088" y="5516563"/>
            <a:ext cx="7056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The device, called </a:t>
            </a:r>
            <a:r>
              <a:rPr lang="en-US" i="1" dirty="0">
                <a:solidFill>
                  <a:srgbClr val="006600"/>
                </a:solidFill>
                <a:latin typeface="Comic Sans MS" pitchFamily="66" charset="0"/>
              </a:rPr>
              <a:t>Systeme Palmer</a:t>
            </a:r>
            <a:r>
              <a:rPr lang="en-US" i="1" dirty="0">
                <a:latin typeface="Comic Sans MS" pitchFamily="66" charset="0"/>
              </a:rPr>
              <a:t>, </a:t>
            </a:r>
            <a:r>
              <a:rPr lang="en-US" dirty="0">
                <a:latin typeface="Comic Sans MS" pitchFamily="66" charset="0"/>
              </a:rPr>
              <a:t>is the basis for the modern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micrometer caliper</a:t>
            </a:r>
            <a:r>
              <a:rPr lang="en-US" dirty="0">
                <a:latin typeface="Comic Sans MS" pitchFamily="66" charset="0"/>
              </a:rPr>
              <a:t>.</a:t>
            </a: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4787900" y="4221163"/>
            <a:ext cx="40322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The </a:t>
            </a:r>
            <a:r>
              <a:rPr lang="en-US" sz="1600" i="1" dirty="0">
                <a:latin typeface="Comic Sans MS" pitchFamily="66" charset="0"/>
              </a:rPr>
              <a:t>micrometer caliper, </a:t>
            </a:r>
            <a:r>
              <a:rPr lang="en-US" sz="1600" dirty="0">
                <a:latin typeface="Comic Sans MS" pitchFamily="66" charset="0"/>
              </a:rPr>
              <a:t>also known as a “</a:t>
            </a:r>
            <a:r>
              <a:rPr lang="en-US" sz="1600" dirty="0">
                <a:solidFill>
                  <a:srgbClr val="A50021"/>
                </a:solidFill>
                <a:latin typeface="Comic Sans MS" pitchFamily="66" charset="0"/>
              </a:rPr>
              <a:t>mike</a:t>
            </a:r>
            <a:r>
              <a:rPr lang="en-US" sz="1600" dirty="0">
                <a:latin typeface="Comic Sans MS" pitchFamily="66" charset="0"/>
              </a:rPr>
              <a:t>,” is a precision tool capable of measuring to </a:t>
            </a:r>
            <a:r>
              <a:rPr lang="en-US" sz="1600" dirty="0">
                <a:solidFill>
                  <a:srgbClr val="A50021"/>
                </a:solidFill>
                <a:latin typeface="Comic Sans MS" pitchFamily="66" charset="0"/>
              </a:rPr>
              <a:t>0.001” or 0.01 mm</a:t>
            </a:r>
            <a:r>
              <a:rPr lang="en-US" sz="1600" dirty="0">
                <a:latin typeface="Comic Sans MS" pitchFamily="66" charset="0"/>
              </a:rPr>
              <a:t>. </a:t>
            </a:r>
          </a:p>
          <a:p>
            <a:r>
              <a:rPr lang="en-US" sz="1600" dirty="0">
                <a:latin typeface="Comic Sans MS" pitchFamily="66" charset="0"/>
              </a:rPr>
              <a:t>When fitted with a </a:t>
            </a:r>
            <a:r>
              <a:rPr lang="en-US" sz="1600" dirty="0">
                <a:solidFill>
                  <a:srgbClr val="006600"/>
                </a:solidFill>
                <a:latin typeface="Comic Sans MS" pitchFamily="66" charset="0"/>
              </a:rPr>
              <a:t>Vernier scale</a:t>
            </a:r>
            <a:r>
              <a:rPr lang="en-US" sz="1600" dirty="0">
                <a:latin typeface="Comic Sans MS" pitchFamily="66" charset="0"/>
              </a:rPr>
              <a:t>, it will read to </a:t>
            </a:r>
            <a:r>
              <a:rPr lang="en-US" sz="1600" dirty="0">
                <a:solidFill>
                  <a:srgbClr val="006600"/>
                </a:solidFill>
                <a:latin typeface="Comic Sans MS" pitchFamily="66" charset="0"/>
              </a:rPr>
              <a:t>0.0001” or 0.002 mm</a:t>
            </a:r>
            <a:r>
              <a:rPr lang="en-US" sz="1600" dirty="0">
                <a:latin typeface="Comic Sans MS" pitchFamily="66" charset="0"/>
              </a:rPr>
              <a:t>.</a:t>
            </a:r>
          </a:p>
        </p:txBody>
      </p:sp>
      <p:sp>
        <p:nvSpPr>
          <p:cNvPr id="26642" name="Line 18"/>
          <p:cNvSpPr>
            <a:spLocks noChangeShapeType="1"/>
          </p:cNvSpPr>
          <p:nvPr/>
        </p:nvSpPr>
        <p:spPr bwMode="auto">
          <a:xfrm>
            <a:off x="6300788" y="2420938"/>
            <a:ext cx="28733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6948488" y="3716338"/>
            <a:ext cx="809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>
                <a:latin typeface="Comic Sans MS" pitchFamily="66" charset="0"/>
              </a:rPr>
              <a:t>thimble</a:t>
            </a:r>
          </a:p>
        </p:txBody>
      </p:sp>
      <p:sp>
        <p:nvSpPr>
          <p:cNvPr id="26644" name="Line 20"/>
          <p:cNvSpPr>
            <a:spLocks noChangeShapeType="1"/>
          </p:cNvSpPr>
          <p:nvPr/>
        </p:nvSpPr>
        <p:spPr bwMode="auto">
          <a:xfrm flipH="1" flipV="1">
            <a:off x="7164387" y="3357562"/>
            <a:ext cx="73025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0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omic Sans MS"/>
        <a:ea typeface=""/>
        <a:cs typeface="Arial"/>
      </a:majorFont>
      <a:minorFont>
        <a:latin typeface="Comic Sans MS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9D7D05F67826F47BE98ABF812A5E1EE" ma:contentTypeVersion="0" ma:contentTypeDescription="Create a new document." ma:contentTypeScope="" ma:versionID="8cb233ad566b51c61dd9d07406c9f7f6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2A9A53BD-BBC7-40E6-97EC-3973708AAAF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EF5394-8C2D-4E6F-9F4B-C6374243F75B}">
  <ds:schemaRefs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4188BB5-B7C8-48E0-94E0-A107C466732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1725</TotalTime>
  <Words>2306</Words>
  <Application>Microsoft Office PowerPoint</Application>
  <PresentationFormat>On-screen Show (4:3)</PresentationFormat>
  <Paragraphs>267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Default Design</vt:lpstr>
      <vt:lpstr>1_Custom Design</vt:lpstr>
      <vt:lpstr>Custom Design</vt:lpstr>
      <vt:lpstr>2 - Machining Fundamentals – Measurement</vt:lpstr>
      <vt:lpstr>Learning Objectives</vt:lpstr>
      <vt:lpstr>CONTENTS</vt:lpstr>
      <vt:lpstr>Units of Measurement</vt:lpstr>
      <vt:lpstr>Reading a Rule</vt:lpstr>
      <vt:lpstr>Different Types of Rules</vt:lpstr>
      <vt:lpstr>Reading the Rule (US Conventional) </vt:lpstr>
      <vt:lpstr>Reading the Rule (Metric)</vt:lpstr>
      <vt:lpstr>The Micrometer Caliper </vt:lpstr>
      <vt:lpstr>Types of Micrometers</vt:lpstr>
      <vt:lpstr>Types of Micrometers</vt:lpstr>
      <vt:lpstr>Types of Micrometers</vt:lpstr>
      <vt:lpstr>Reading an Inch-Based Micrometer</vt:lpstr>
      <vt:lpstr>Reading an Inch-Based Micrometer</vt:lpstr>
      <vt:lpstr>Example 1</vt:lpstr>
      <vt:lpstr>Example 2</vt:lpstr>
      <vt:lpstr>Test yourself!</vt:lpstr>
      <vt:lpstr>Reading a Vernier Micrometer </vt:lpstr>
      <vt:lpstr>Reading a Vernier Micrometer</vt:lpstr>
      <vt:lpstr>Reading a Metric-Based Micrometer</vt:lpstr>
      <vt:lpstr>Reading a Metric Vernier Micrometer </vt:lpstr>
      <vt:lpstr>Using the Micrometer </vt:lpstr>
      <vt:lpstr>Using the Micrometer</vt:lpstr>
      <vt:lpstr>Vernier Measuring Tools </vt:lpstr>
      <vt:lpstr>Vernier Measuring Tools</vt:lpstr>
      <vt:lpstr>Vernier Measuring Tools</vt:lpstr>
      <vt:lpstr>Vernier Measuring Tools</vt:lpstr>
      <vt:lpstr>Vernier Scale</vt:lpstr>
      <vt:lpstr>Reading an Inch-based Vernier scale</vt:lpstr>
      <vt:lpstr>25-division Vernier plates</vt:lpstr>
      <vt:lpstr>25-division Vernier plates</vt:lpstr>
      <vt:lpstr>How to read a 25-division metric-based Vernier scale </vt:lpstr>
      <vt:lpstr>Test yourself!</vt:lpstr>
      <vt:lpstr>Vernier Caliper</vt:lpstr>
      <vt:lpstr>Dial Calipers</vt:lpstr>
      <vt:lpstr>Universal Bevel Protractor</vt:lpstr>
      <vt:lpstr>Vernier scale for reading the angle</vt:lpstr>
      <vt:lpstr>Gages</vt:lpstr>
      <vt:lpstr>Plug Gage</vt:lpstr>
      <vt:lpstr>Ring Gage</vt:lpstr>
      <vt:lpstr>Snap Gage </vt:lpstr>
      <vt:lpstr>Please Visit the following webpages</vt:lpstr>
    </vt:vector>
  </TitlesOfParts>
  <Company>Yasimad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Machining Fundamental</dc:title>
  <dc:creator>Yasimad</dc:creator>
  <cp:lastModifiedBy>User</cp:lastModifiedBy>
  <cp:revision>195</cp:revision>
  <dcterms:created xsi:type="dcterms:W3CDTF">2006-10-09T01:35:19Z</dcterms:created>
  <dcterms:modified xsi:type="dcterms:W3CDTF">2015-02-03T11:27:04Z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0x010100C9D7D05F67826F47BE98ABF812A5E1EE</vt:lpwstr>
  </property>
</Properties>
</file>