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77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863563-EDAB-4C45-A224-69B5FC268F08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D565D462-6F06-41DC-ABD4-582AA324C27A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FF0000"/>
              </a:solidFill>
            </a:rPr>
            <a:t>الموضوع في علم الاجتماع.</a:t>
          </a:r>
          <a:endParaRPr lang="ar-SA" dirty="0">
            <a:solidFill>
              <a:srgbClr val="FF0000"/>
            </a:solidFill>
          </a:endParaRPr>
        </a:p>
      </dgm:t>
    </dgm:pt>
    <dgm:pt modelId="{3FED21F2-7109-479E-BC20-B37685231CEF}" type="parTrans" cxnId="{F5C76A1E-6EEC-4B7E-A435-7400552E0528}">
      <dgm:prSet/>
      <dgm:spPr/>
      <dgm:t>
        <a:bodyPr/>
        <a:lstStyle/>
        <a:p>
          <a:pPr rtl="1"/>
          <a:endParaRPr lang="ar-SA"/>
        </a:p>
      </dgm:t>
    </dgm:pt>
    <dgm:pt modelId="{B220DA34-DDEE-4C13-B984-D5E94E221853}" type="sibTrans" cxnId="{F5C76A1E-6EEC-4B7E-A435-7400552E0528}">
      <dgm:prSet/>
      <dgm:spPr/>
      <dgm:t>
        <a:bodyPr/>
        <a:lstStyle/>
        <a:p>
          <a:pPr rtl="1"/>
          <a:endParaRPr lang="ar-SA"/>
        </a:p>
      </dgm:t>
    </dgm:pt>
    <dgm:pt modelId="{7C1298FE-F991-4EEC-97A6-61DA653FF17A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F0771C"/>
              </a:solidFill>
            </a:rPr>
            <a:t>التحليل.</a:t>
          </a:r>
          <a:endParaRPr lang="ar-SA" dirty="0">
            <a:solidFill>
              <a:srgbClr val="F0771C"/>
            </a:solidFill>
          </a:endParaRPr>
        </a:p>
      </dgm:t>
    </dgm:pt>
    <dgm:pt modelId="{7EE70293-5BB3-4AC9-999F-2479C5DEF686}" type="parTrans" cxnId="{A1A19022-0CD3-44E3-BA4D-CF0AB86F18EA}">
      <dgm:prSet/>
      <dgm:spPr/>
      <dgm:t>
        <a:bodyPr/>
        <a:lstStyle/>
        <a:p>
          <a:pPr rtl="1"/>
          <a:endParaRPr lang="ar-SA"/>
        </a:p>
      </dgm:t>
    </dgm:pt>
    <dgm:pt modelId="{B9AD9A85-83B7-4581-A270-5EE61746B5DE}" type="sibTrans" cxnId="{A1A19022-0CD3-44E3-BA4D-CF0AB86F18EA}">
      <dgm:prSet/>
      <dgm:spPr/>
      <dgm:t>
        <a:bodyPr/>
        <a:lstStyle/>
        <a:p>
          <a:pPr rtl="1"/>
          <a:endParaRPr lang="ar-SA"/>
        </a:p>
      </dgm:t>
    </dgm:pt>
    <dgm:pt modelId="{C4A2DCB5-FB8B-4377-9913-E7767D54A8A3}">
      <dgm:prSet phldrT="[نص]"/>
      <dgm:spPr/>
      <dgm:t>
        <a:bodyPr/>
        <a:lstStyle/>
        <a:p>
          <a:pPr rtl="1"/>
          <a:r>
            <a:rPr lang="ar-SA" dirty="0" smtClean="0">
              <a:solidFill>
                <a:srgbClr val="FF0000"/>
              </a:solidFill>
            </a:rPr>
            <a:t>النظرية في علم الاجتماع.</a:t>
          </a:r>
          <a:endParaRPr lang="ar-SA" dirty="0">
            <a:solidFill>
              <a:srgbClr val="FF0000"/>
            </a:solidFill>
          </a:endParaRPr>
        </a:p>
      </dgm:t>
    </dgm:pt>
    <dgm:pt modelId="{47832F69-E28E-494B-B88E-A1E2DC1EE5B7}" type="parTrans" cxnId="{B07BB8C2-5407-415D-8CED-10F37229C9DA}">
      <dgm:prSet/>
      <dgm:spPr/>
      <dgm:t>
        <a:bodyPr/>
        <a:lstStyle/>
        <a:p>
          <a:pPr rtl="1"/>
          <a:endParaRPr lang="ar-SA"/>
        </a:p>
      </dgm:t>
    </dgm:pt>
    <dgm:pt modelId="{7097B94E-39AF-4B57-A948-64B2FEAA320C}" type="sibTrans" cxnId="{B07BB8C2-5407-415D-8CED-10F37229C9DA}">
      <dgm:prSet/>
      <dgm:spPr/>
      <dgm:t>
        <a:bodyPr/>
        <a:lstStyle/>
        <a:p>
          <a:pPr rtl="1"/>
          <a:endParaRPr lang="ar-SA"/>
        </a:p>
      </dgm:t>
    </dgm:pt>
    <dgm:pt modelId="{9F347E6F-53AE-4DE4-B32D-5FDA9FFF3834}">
      <dgm:prSet phldrT="[نص]" custT="1"/>
      <dgm:spPr/>
      <dgm:t>
        <a:bodyPr/>
        <a:lstStyle/>
        <a:p>
          <a:pPr rtl="1"/>
          <a:r>
            <a:rPr lang="ar-SA" sz="2800" dirty="0" smtClean="0">
              <a:solidFill>
                <a:srgbClr val="0070C0"/>
              </a:solidFill>
            </a:rPr>
            <a:t>العوامل جعلت السكان ميدان للدراسة في علم الاجتماع.</a:t>
          </a:r>
          <a:endParaRPr lang="ar-SA" sz="2800" dirty="0">
            <a:solidFill>
              <a:srgbClr val="0070C0"/>
            </a:solidFill>
          </a:endParaRPr>
        </a:p>
      </dgm:t>
    </dgm:pt>
    <dgm:pt modelId="{C9CBB2D6-FC2C-4294-B1E4-F6732F231CF3}" type="parTrans" cxnId="{BA5CEF5B-4F21-40CD-BB2F-6C946D240956}">
      <dgm:prSet/>
      <dgm:spPr/>
      <dgm:t>
        <a:bodyPr/>
        <a:lstStyle/>
        <a:p>
          <a:pPr rtl="1"/>
          <a:endParaRPr lang="ar-SA"/>
        </a:p>
      </dgm:t>
    </dgm:pt>
    <dgm:pt modelId="{1598CB88-642C-4A57-BAB1-7FBE67CF3428}" type="sibTrans" cxnId="{BA5CEF5B-4F21-40CD-BB2F-6C946D240956}">
      <dgm:prSet/>
      <dgm:spPr/>
      <dgm:t>
        <a:bodyPr/>
        <a:lstStyle/>
        <a:p>
          <a:pPr rtl="1"/>
          <a:endParaRPr lang="ar-SA"/>
        </a:p>
      </dgm:t>
    </dgm:pt>
    <dgm:pt modelId="{D5C76F0C-48CA-4D8E-A065-E2C8AC217452}" type="pres">
      <dgm:prSet presAssocID="{34863563-EDAB-4C45-A224-69B5FC268F08}" presName="Name0" presStyleCnt="0">
        <dgm:presLayoutVars>
          <dgm:chMax val="4"/>
          <dgm:resizeHandles val="exact"/>
        </dgm:presLayoutVars>
      </dgm:prSet>
      <dgm:spPr/>
    </dgm:pt>
    <dgm:pt modelId="{887C3313-16A2-44CC-8264-66983161D620}" type="pres">
      <dgm:prSet presAssocID="{34863563-EDAB-4C45-A224-69B5FC268F08}" presName="ellipse" presStyleLbl="trBgShp" presStyleIdx="0" presStyleCnt="1"/>
      <dgm:spPr/>
    </dgm:pt>
    <dgm:pt modelId="{792A8BD7-08F1-479F-9673-08174D818878}" type="pres">
      <dgm:prSet presAssocID="{34863563-EDAB-4C45-A224-69B5FC268F08}" presName="arrow1" presStyleLbl="fgShp" presStyleIdx="0" presStyleCnt="1"/>
      <dgm:spPr/>
    </dgm:pt>
    <dgm:pt modelId="{890D0A7B-87C8-42F8-B695-3F65D3622407}" type="pres">
      <dgm:prSet presAssocID="{34863563-EDAB-4C45-A224-69B5FC268F0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069F29-A72E-471B-BB5A-AAA658319B99}" type="pres">
      <dgm:prSet presAssocID="{7C1298FE-F991-4EEC-97A6-61DA653FF17A}" presName="item1" presStyleLbl="node1" presStyleIdx="0" presStyleCnt="3">
        <dgm:presLayoutVars>
          <dgm:bulletEnabled val="1"/>
        </dgm:presLayoutVars>
      </dgm:prSet>
      <dgm:spPr/>
    </dgm:pt>
    <dgm:pt modelId="{AC2F3FF9-8FB1-41AD-9874-AED330C4E096}" type="pres">
      <dgm:prSet presAssocID="{C4A2DCB5-FB8B-4377-9913-E7767D54A8A3}" presName="item2" presStyleLbl="node1" presStyleIdx="1" presStyleCnt="3">
        <dgm:presLayoutVars>
          <dgm:bulletEnabled val="1"/>
        </dgm:presLayoutVars>
      </dgm:prSet>
      <dgm:spPr/>
    </dgm:pt>
    <dgm:pt modelId="{7BF6DECA-45F2-4713-A82D-C30E0C972F00}" type="pres">
      <dgm:prSet presAssocID="{9F347E6F-53AE-4DE4-B32D-5FDA9FFF383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689EA0-D39A-45A3-92EA-F12C401ED618}" type="pres">
      <dgm:prSet presAssocID="{34863563-EDAB-4C45-A224-69B5FC268F08}" presName="funnel" presStyleLbl="trAlignAcc1" presStyleIdx="0" presStyleCnt="1"/>
      <dgm:spPr/>
    </dgm:pt>
  </dgm:ptLst>
  <dgm:cxnLst>
    <dgm:cxn modelId="{4438295C-222B-4EAF-AFCB-2687C65558AE}" type="presOf" srcId="{C4A2DCB5-FB8B-4377-9913-E7767D54A8A3}" destId="{B0069F29-A72E-471B-BB5A-AAA658319B99}" srcOrd="0" destOrd="0" presId="urn:microsoft.com/office/officeart/2005/8/layout/funnel1"/>
    <dgm:cxn modelId="{F6266089-49B2-406D-BFCD-50C7CE0CBCD1}" type="presOf" srcId="{9F347E6F-53AE-4DE4-B32D-5FDA9FFF3834}" destId="{890D0A7B-87C8-42F8-B695-3F65D3622407}" srcOrd="0" destOrd="0" presId="urn:microsoft.com/office/officeart/2005/8/layout/funnel1"/>
    <dgm:cxn modelId="{B07BB8C2-5407-415D-8CED-10F37229C9DA}" srcId="{34863563-EDAB-4C45-A224-69B5FC268F08}" destId="{C4A2DCB5-FB8B-4377-9913-E7767D54A8A3}" srcOrd="2" destOrd="0" parTransId="{47832F69-E28E-494B-B88E-A1E2DC1EE5B7}" sibTransId="{7097B94E-39AF-4B57-A948-64B2FEAA320C}"/>
    <dgm:cxn modelId="{A1A19022-0CD3-44E3-BA4D-CF0AB86F18EA}" srcId="{34863563-EDAB-4C45-A224-69B5FC268F08}" destId="{7C1298FE-F991-4EEC-97A6-61DA653FF17A}" srcOrd="1" destOrd="0" parTransId="{7EE70293-5BB3-4AC9-999F-2479C5DEF686}" sibTransId="{B9AD9A85-83B7-4581-A270-5EE61746B5DE}"/>
    <dgm:cxn modelId="{96FE53FF-E730-4F23-A58B-CA386BA7AD1E}" type="presOf" srcId="{7C1298FE-F991-4EEC-97A6-61DA653FF17A}" destId="{AC2F3FF9-8FB1-41AD-9874-AED330C4E096}" srcOrd="0" destOrd="0" presId="urn:microsoft.com/office/officeart/2005/8/layout/funnel1"/>
    <dgm:cxn modelId="{36320894-80D4-4CD3-838D-E9118EC2C389}" type="presOf" srcId="{34863563-EDAB-4C45-A224-69B5FC268F08}" destId="{D5C76F0C-48CA-4D8E-A065-E2C8AC217452}" srcOrd="0" destOrd="0" presId="urn:microsoft.com/office/officeart/2005/8/layout/funnel1"/>
    <dgm:cxn modelId="{BA5CEF5B-4F21-40CD-BB2F-6C946D240956}" srcId="{34863563-EDAB-4C45-A224-69B5FC268F08}" destId="{9F347E6F-53AE-4DE4-B32D-5FDA9FFF3834}" srcOrd="3" destOrd="0" parTransId="{C9CBB2D6-FC2C-4294-B1E4-F6732F231CF3}" sibTransId="{1598CB88-642C-4A57-BAB1-7FBE67CF3428}"/>
    <dgm:cxn modelId="{F5C76A1E-6EEC-4B7E-A435-7400552E0528}" srcId="{34863563-EDAB-4C45-A224-69B5FC268F08}" destId="{D565D462-6F06-41DC-ABD4-582AA324C27A}" srcOrd="0" destOrd="0" parTransId="{3FED21F2-7109-479E-BC20-B37685231CEF}" sibTransId="{B220DA34-DDEE-4C13-B984-D5E94E221853}"/>
    <dgm:cxn modelId="{556D292F-F94A-4FE5-84B1-E760DAE0CBF8}" type="presOf" srcId="{D565D462-6F06-41DC-ABD4-582AA324C27A}" destId="{7BF6DECA-45F2-4713-A82D-C30E0C972F00}" srcOrd="0" destOrd="0" presId="urn:microsoft.com/office/officeart/2005/8/layout/funnel1"/>
    <dgm:cxn modelId="{873DF419-3201-497C-AA9A-2F13D9C6D4D0}" type="presParOf" srcId="{D5C76F0C-48CA-4D8E-A065-E2C8AC217452}" destId="{887C3313-16A2-44CC-8264-66983161D620}" srcOrd="0" destOrd="0" presId="urn:microsoft.com/office/officeart/2005/8/layout/funnel1"/>
    <dgm:cxn modelId="{9BFD8A0F-6049-432F-995A-495E30F9F2F1}" type="presParOf" srcId="{D5C76F0C-48CA-4D8E-A065-E2C8AC217452}" destId="{792A8BD7-08F1-479F-9673-08174D818878}" srcOrd="1" destOrd="0" presId="urn:microsoft.com/office/officeart/2005/8/layout/funnel1"/>
    <dgm:cxn modelId="{336C9A10-CE26-4EB6-9918-1971B17062BD}" type="presParOf" srcId="{D5C76F0C-48CA-4D8E-A065-E2C8AC217452}" destId="{890D0A7B-87C8-42F8-B695-3F65D3622407}" srcOrd="2" destOrd="0" presId="urn:microsoft.com/office/officeart/2005/8/layout/funnel1"/>
    <dgm:cxn modelId="{C2E5F3A9-1359-4923-802B-FB91BBAE6AFA}" type="presParOf" srcId="{D5C76F0C-48CA-4D8E-A065-E2C8AC217452}" destId="{B0069F29-A72E-471B-BB5A-AAA658319B99}" srcOrd="3" destOrd="0" presId="urn:microsoft.com/office/officeart/2005/8/layout/funnel1"/>
    <dgm:cxn modelId="{9BF3E3D0-479D-4C33-B873-8558FD892FD8}" type="presParOf" srcId="{D5C76F0C-48CA-4D8E-A065-E2C8AC217452}" destId="{AC2F3FF9-8FB1-41AD-9874-AED330C4E096}" srcOrd="4" destOrd="0" presId="urn:microsoft.com/office/officeart/2005/8/layout/funnel1"/>
    <dgm:cxn modelId="{FAF71EC9-81CE-4DB0-8128-FC215B12ECF9}" type="presParOf" srcId="{D5C76F0C-48CA-4D8E-A065-E2C8AC217452}" destId="{7BF6DECA-45F2-4713-A82D-C30E0C972F00}" srcOrd="5" destOrd="0" presId="urn:microsoft.com/office/officeart/2005/8/layout/funnel1"/>
    <dgm:cxn modelId="{EB1D284A-3322-4C59-9CF0-A535D4DB316F}" type="presParOf" srcId="{D5C76F0C-48CA-4D8E-A065-E2C8AC217452}" destId="{B4689EA0-D39A-45A3-92EA-F12C401ED618}" srcOrd="6" destOrd="0" presId="urn:microsoft.com/office/officeart/2005/8/layout/funne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28E2B43-2F8B-4656-B14D-90EE28395102}" type="datetimeFigureOut">
              <a:rPr lang="ar-SA" smtClean="0"/>
              <a:t>28/10/33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770F1F3-7BF1-4F5D-A400-EB6550A1C62F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0F1F3-7BF1-4F5D-A400-EB6550A1C62F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28/10/33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العوامل التي جعلت السكان ميدان للدراسة في علم الاجتماع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السكان أهم عنصر في البناء الاجتماعي, يتوقف عليهم وجود الجماعات والقيم والثقافة </a:t>
            </a:r>
            <a:r>
              <a:rPr lang="ar-SA" dirty="0" err="1" smtClean="0"/>
              <a:t>والنشاط .</a:t>
            </a:r>
            <a:r>
              <a:rPr lang="ar-SA" dirty="0" smtClean="0"/>
              <a:t> (الظواهر الاجتماعية</a:t>
            </a:r>
            <a:r>
              <a:rPr lang="ar-SA" dirty="0" err="1" smtClean="0"/>
              <a:t>).</a:t>
            </a:r>
            <a:endParaRPr lang="ar-SA" dirty="0" smtClean="0"/>
          </a:p>
          <a:p>
            <a:r>
              <a:rPr lang="ar-SA" dirty="0" smtClean="0"/>
              <a:t>أن السكان هم غاية أي نشاط إنساني, ووسيلة هذا النشاط.</a:t>
            </a:r>
          </a:p>
          <a:p>
            <a:r>
              <a:rPr lang="ar-SA" dirty="0" smtClean="0"/>
              <a:t>2- يعتمد علماء الاجتماع عند تحليل الظواهر الاجتماعية على المعطيات الديموغرافية(السكانية), خاصة الأسرة والمدينة والأقليات والتدرج الاجتماعي والقيم والنسق السياسي.</a:t>
            </a:r>
          </a:p>
          <a:p>
            <a:r>
              <a:rPr lang="ar-SA" dirty="0" smtClean="0"/>
              <a:t>3- دراسة العلاقة بين الظواهر السكانية والظواهر الاجتماعية يزيد من قدرتنا على الوصول إلى </a:t>
            </a:r>
            <a:r>
              <a:rPr lang="ar-SA" smtClean="0"/>
              <a:t>تعميمات.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إذاً هذه العوامل</a:t>
            </a:r>
            <a:br>
              <a:rPr lang="ar-S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endParaRPr lang="ar-SA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104</Words>
  <Application>Microsoft Office PowerPoint</Application>
  <PresentationFormat>عرض على الشاشة (3:4)‏</PresentationFormat>
  <Paragraphs>11</Paragraphs>
  <Slides>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تدفق</vt:lpstr>
      <vt:lpstr>العوامل التي جعلت السكان ميدان للدراسة في علم الاجتماع</vt:lpstr>
      <vt:lpstr>الشريحة 2</vt:lpstr>
      <vt:lpstr>إذاً هذه العوامل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العوامل التي جعلت السكان ميدان للدراسة في علم الاجتماع</dc:title>
  <cp:lastModifiedBy>ام ناصر</cp:lastModifiedBy>
  <cp:revision>6</cp:revision>
  <dcterms:modified xsi:type="dcterms:W3CDTF">2012-09-14T20:52:36Z</dcterms:modified>
</cp:coreProperties>
</file>