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0" y="8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xoid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349mic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المعمل الاول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Yeast Media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25000" lnSpcReduction="20000"/>
          </a:bodyPr>
          <a:lstStyle/>
          <a:p>
            <a:r>
              <a:rPr lang="en-US" sz="7400" b="1" u="sng" dirty="0" smtClean="0">
                <a:solidFill>
                  <a:srgbClr val="FF0000"/>
                </a:solidFill>
              </a:rPr>
              <a:t>WHAT IS IN YEAST MEDIA </a:t>
            </a:r>
            <a:r>
              <a:rPr lang="ar-SA" sz="7400" b="1" u="sng" dirty="0" smtClean="0">
                <a:solidFill>
                  <a:srgbClr val="FF0000"/>
                </a:solidFill>
              </a:rPr>
              <a:t>ماهو الوسط الغدائي للخميرة </a:t>
            </a:r>
            <a:endParaRPr lang="en-US" sz="7400" b="1" u="sng" dirty="0" smtClean="0">
              <a:solidFill>
                <a:srgbClr val="FF0000"/>
              </a:solidFill>
            </a:endParaRPr>
          </a:p>
          <a:p>
            <a:r>
              <a:rPr lang="en-US" sz="7400" dirty="0" smtClean="0"/>
              <a:t> </a:t>
            </a:r>
          </a:p>
          <a:p>
            <a:r>
              <a:rPr lang="en-US" sz="7400" dirty="0" smtClean="0"/>
              <a:t>Yeast media MUST contain the following components for the yeast to grow:</a:t>
            </a:r>
          </a:p>
          <a:p>
            <a:r>
              <a:rPr lang="en-US" sz="7400" dirty="0" smtClean="0"/>
              <a:t> </a:t>
            </a:r>
            <a:r>
              <a:rPr lang="ar-SA" sz="7400" dirty="0" smtClean="0"/>
              <a:t>الاوساط الغدائية للخميرة يجب ان يتوفر بها المكونات التالية </a:t>
            </a:r>
            <a:endParaRPr lang="en-US" sz="7400" dirty="0" smtClean="0"/>
          </a:p>
          <a:p>
            <a:pPr lvl="0"/>
            <a:r>
              <a:rPr lang="en-US" sz="7400" dirty="0" smtClean="0"/>
              <a:t>A </a:t>
            </a:r>
            <a:r>
              <a:rPr lang="en-US" sz="7400" u="sng" dirty="0" smtClean="0"/>
              <a:t>carbon source  </a:t>
            </a:r>
          </a:p>
          <a:p>
            <a:pPr lvl="0"/>
            <a:r>
              <a:rPr lang="en-US" sz="7400" dirty="0" smtClean="0"/>
              <a:t>.</a:t>
            </a:r>
            <a:r>
              <a:rPr lang="ar-SA" sz="7400" dirty="0" smtClean="0"/>
              <a:t>مصدر كربون</a:t>
            </a:r>
            <a:endParaRPr lang="en-US" sz="7400" dirty="0" smtClean="0"/>
          </a:p>
          <a:p>
            <a:pPr lvl="0"/>
            <a:r>
              <a:rPr lang="en-US" sz="7400" dirty="0" smtClean="0"/>
              <a:t>A </a:t>
            </a:r>
            <a:r>
              <a:rPr lang="en-US" sz="7400" u="sng" dirty="0" smtClean="0"/>
              <a:t>nitrogen source</a:t>
            </a:r>
            <a:r>
              <a:rPr lang="en-US" sz="7400" dirty="0" smtClean="0"/>
              <a:t>, also called a </a:t>
            </a:r>
            <a:r>
              <a:rPr lang="en-US" sz="7400" u="sng" dirty="0" smtClean="0"/>
              <a:t>nutrient base</a:t>
            </a:r>
          </a:p>
          <a:p>
            <a:pPr lvl="0"/>
            <a:r>
              <a:rPr lang="en-US" sz="7400" dirty="0" smtClean="0"/>
              <a:t>.</a:t>
            </a:r>
            <a:r>
              <a:rPr lang="ar-SA" sz="7400" dirty="0" smtClean="0"/>
              <a:t>مصدر نيتروجين </a:t>
            </a:r>
            <a:endParaRPr lang="en-US" sz="7400" dirty="0" smtClean="0"/>
          </a:p>
          <a:p>
            <a:r>
              <a:rPr lang="ar-SA" sz="7400" dirty="0" smtClean="0">
                <a:solidFill>
                  <a:srgbClr val="FF0000"/>
                </a:solidFill>
              </a:rPr>
              <a:t>بالاضافة الى المكونات الاساسية قد تحتاج الخميرة </a:t>
            </a:r>
            <a:endParaRPr lang="en-US" sz="7400" dirty="0" smtClean="0">
              <a:solidFill>
                <a:srgbClr val="FF0000"/>
              </a:solidFill>
            </a:endParaRPr>
          </a:p>
          <a:p>
            <a:r>
              <a:rPr lang="en-US" sz="7400" dirty="0" smtClean="0">
                <a:solidFill>
                  <a:srgbClr val="FF0000"/>
                </a:solidFill>
              </a:rPr>
              <a:t> </a:t>
            </a:r>
            <a:r>
              <a:rPr lang="ar-SA" sz="7400" dirty="0" smtClean="0">
                <a:solidFill>
                  <a:srgbClr val="FF0000"/>
                </a:solidFill>
              </a:rPr>
              <a:t>احد المكونات</a:t>
            </a:r>
            <a:endParaRPr lang="en-US" sz="7400" dirty="0" smtClean="0">
              <a:solidFill>
                <a:srgbClr val="FF0000"/>
              </a:solidFill>
            </a:endParaRPr>
          </a:p>
          <a:p>
            <a:r>
              <a:rPr lang="en-US" sz="7400" dirty="0" smtClean="0"/>
              <a:t> </a:t>
            </a:r>
          </a:p>
          <a:p>
            <a:pPr lvl="0"/>
            <a:r>
              <a:rPr lang="en-US" sz="7400" dirty="0" smtClean="0"/>
              <a:t>Various additional nutritional </a:t>
            </a:r>
            <a:r>
              <a:rPr lang="en-US" sz="7400" u="sng" dirty="0" smtClean="0"/>
              <a:t>supplements</a:t>
            </a:r>
          </a:p>
          <a:p>
            <a:pPr lvl="0"/>
            <a:r>
              <a:rPr lang="en-US" sz="7400" dirty="0" smtClean="0"/>
              <a:t>.l</a:t>
            </a:r>
            <a:r>
              <a:rPr lang="ar-SA" sz="7400" dirty="0" smtClean="0"/>
              <a:t>مكملات غدائية</a:t>
            </a:r>
            <a:endParaRPr lang="en-US" sz="7400" dirty="0" smtClean="0"/>
          </a:p>
          <a:p>
            <a:pPr lvl="0"/>
            <a:r>
              <a:rPr lang="en-US" sz="7400" dirty="0" smtClean="0"/>
              <a:t>Various additional "</a:t>
            </a:r>
            <a:r>
              <a:rPr lang="en-US" sz="7400" u="sng" dirty="0" smtClean="0"/>
              <a:t>additives</a:t>
            </a:r>
            <a:r>
              <a:rPr lang="en-US" sz="7400" dirty="0" smtClean="0"/>
              <a:t>", typically drugs or antibiotics</a:t>
            </a:r>
          </a:p>
          <a:p>
            <a:pPr lvl="0"/>
            <a:r>
              <a:rPr lang="en-US" sz="7400" dirty="0" smtClean="0"/>
              <a:t>.</a:t>
            </a:r>
            <a:r>
              <a:rPr lang="ar-SA" sz="7400" dirty="0" smtClean="0"/>
              <a:t>اضافات مثل المضادات الحيوية </a:t>
            </a:r>
            <a:endParaRPr lang="en-US" sz="7400" dirty="0" smtClean="0"/>
          </a:p>
          <a:p>
            <a:pPr lvl="0"/>
            <a:r>
              <a:rPr lang="en-US" sz="7400" dirty="0" smtClean="0"/>
              <a:t>2% </a:t>
            </a:r>
            <a:r>
              <a:rPr lang="en-US" sz="7400" u="sng" dirty="0" smtClean="0"/>
              <a:t>agar</a:t>
            </a:r>
            <a:r>
              <a:rPr lang="en-US" sz="7400" dirty="0" smtClean="0"/>
              <a:t> for solid medium (</a:t>
            </a:r>
            <a:r>
              <a:rPr lang="en-US" sz="7400" dirty="0" smtClean="0"/>
              <a:t>plates)</a:t>
            </a:r>
            <a:r>
              <a:rPr lang="ar-SA" sz="7400" dirty="0" smtClean="0"/>
              <a:t>الاجار </a:t>
            </a:r>
            <a:r>
              <a:rPr lang="ar-SA" sz="7400" dirty="0" smtClean="0"/>
              <a:t>ليساعد على تصلب الوسط الغدائي</a:t>
            </a:r>
          </a:p>
          <a:p>
            <a:pPr lvl="0"/>
            <a:r>
              <a:rPr lang="en-US" sz="7400" dirty="0" smtClean="0"/>
              <a:t>.</a:t>
            </a:r>
          </a:p>
          <a:p>
            <a:r>
              <a:rPr lang="en-US" sz="7400" dirty="0" smtClean="0"/>
              <a:t> </a:t>
            </a:r>
          </a:p>
          <a:p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40000" lnSpcReduction="2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TYPES OF CARBON SOURCES</a:t>
            </a:r>
          </a:p>
          <a:p>
            <a:r>
              <a:rPr lang="ar-SA" b="1" u="sng" dirty="0" smtClean="0">
                <a:solidFill>
                  <a:srgbClr val="FF0000"/>
                </a:solidFill>
              </a:rPr>
              <a:t>انواع مصادر الكربون </a:t>
            </a: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2% </a:t>
            </a:r>
            <a:r>
              <a:rPr lang="en-US" u="sng" dirty="0" smtClean="0"/>
              <a:t>Dextrose</a:t>
            </a:r>
            <a:r>
              <a:rPr lang="en-US" dirty="0" smtClean="0"/>
              <a:t>, which is the same thing as </a:t>
            </a:r>
            <a:r>
              <a:rPr lang="en-US" u="sng" dirty="0" smtClean="0"/>
              <a:t>Glucose</a:t>
            </a:r>
            <a:r>
              <a:rPr lang="en-US" dirty="0" smtClean="0"/>
              <a:t>.  A sugar.  Typically abbreviated as "D" or "</a:t>
            </a:r>
            <a:r>
              <a:rPr lang="en-US" dirty="0" err="1" smtClean="0"/>
              <a:t>Dex</a:t>
            </a:r>
            <a:r>
              <a:rPr lang="en-US" dirty="0" smtClean="0"/>
              <a:t>" or "</a:t>
            </a:r>
            <a:r>
              <a:rPr lang="en-US" dirty="0" err="1" smtClean="0"/>
              <a:t>Glu</a:t>
            </a:r>
            <a:r>
              <a:rPr lang="en-US" dirty="0" smtClean="0"/>
              <a:t>".  This is by far the most common carbon source, and is preferred by the yeast.</a:t>
            </a:r>
          </a:p>
          <a:p>
            <a:pPr lvl="0"/>
            <a:r>
              <a:rPr lang="en-US" dirty="0" smtClean="0"/>
              <a:t>(</a:t>
            </a:r>
            <a:r>
              <a:rPr lang="en-US" dirty="0" err="1" smtClean="0"/>
              <a:t>Dex</a:t>
            </a:r>
            <a:r>
              <a:rPr lang="en-US" dirty="0" smtClean="0"/>
              <a:t>" or "</a:t>
            </a:r>
            <a:r>
              <a:rPr lang="en-US" dirty="0" err="1" smtClean="0"/>
              <a:t>Glu</a:t>
            </a:r>
            <a:r>
              <a:rPr lang="en-US" dirty="0" smtClean="0"/>
              <a:t> </a:t>
            </a:r>
            <a:r>
              <a:rPr lang="ar-SA" dirty="0" smtClean="0"/>
              <a:t>2%دكستروز او جلوكوز وهي سكريات ,تختصر بـ(</a:t>
            </a:r>
            <a:endParaRPr lang="en-US" dirty="0" smtClean="0"/>
          </a:p>
          <a:p>
            <a:pPr lvl="0"/>
            <a:r>
              <a:rPr lang="ar-SA" dirty="0" smtClean="0"/>
              <a:t>وهي اكثر مصادر الكربون المفضلة للخمائر</a:t>
            </a:r>
            <a:endParaRPr lang="en-US" dirty="0" smtClean="0"/>
          </a:p>
          <a:p>
            <a:pPr lvl="0"/>
            <a:r>
              <a:rPr lang="en-US" dirty="0" smtClean="0"/>
              <a:t>2% </a:t>
            </a:r>
            <a:r>
              <a:rPr lang="en-US" u="sng" dirty="0" err="1" smtClean="0"/>
              <a:t>Galactose</a:t>
            </a:r>
            <a:r>
              <a:rPr lang="en-US" dirty="0" smtClean="0"/>
              <a:t> (Gal).  Another sugar, typically used for regulated expression of</a:t>
            </a:r>
          </a:p>
          <a:p>
            <a:pPr lvl="0"/>
            <a:r>
              <a:rPr lang="en-US" dirty="0" smtClean="0"/>
              <a:t> genes.</a:t>
            </a:r>
          </a:p>
          <a:p>
            <a:pPr lvl="0"/>
            <a:r>
              <a:rPr lang="ar-SA" dirty="0" smtClean="0"/>
              <a:t>2&amp;جالاكتوز وهو من السكريات التي تستعمل لتنظيم التعبير الجيني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2% </a:t>
            </a:r>
            <a:r>
              <a:rPr lang="en-US" u="sng" dirty="0" err="1" smtClean="0"/>
              <a:t>Raffinose</a:t>
            </a:r>
            <a:r>
              <a:rPr lang="en-US" dirty="0" smtClean="0"/>
              <a:t> (</a:t>
            </a:r>
            <a:r>
              <a:rPr lang="en-US" dirty="0" err="1" smtClean="0"/>
              <a:t>Raf</a:t>
            </a:r>
            <a:r>
              <a:rPr lang="en-US" dirty="0" smtClean="0"/>
              <a:t>).  Yet another sugar.  This sugar is non-repressing (i.e. cells behave as if glucose is not present), but does not induce Gal genes.</a:t>
            </a:r>
          </a:p>
          <a:p>
            <a:pPr lvl="0">
              <a:buNone/>
            </a:pPr>
            <a:r>
              <a:rPr lang="ar-SA" dirty="0" smtClean="0"/>
              <a:t>2%رافينوز ,في وجودة الخلايا تتصرف كانة لايوجد جلوكوز ,ولكنة لا يحفز جينات الجلاكتوز                  </a:t>
            </a:r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1% Potassium </a:t>
            </a:r>
            <a:r>
              <a:rPr lang="en-US" u="sng" dirty="0" smtClean="0"/>
              <a:t>Acetate</a:t>
            </a:r>
            <a:r>
              <a:rPr lang="en-US" dirty="0" smtClean="0"/>
              <a:t>.  Acetate requires respiratory growth.  Most commonly used in </a:t>
            </a:r>
            <a:r>
              <a:rPr lang="en-US" dirty="0" err="1" smtClean="0"/>
              <a:t>sporulation</a:t>
            </a:r>
            <a:r>
              <a:rPr lang="en-US" dirty="0" smtClean="0"/>
              <a:t> medium.  </a:t>
            </a:r>
          </a:p>
          <a:p>
            <a:pPr lvl="0"/>
            <a:r>
              <a:rPr lang="ar-SA" dirty="0" smtClean="0"/>
              <a:t>1%بوتاسيوم استيت ,مهم في عمليات التنفس ويستخدم غالبا في الاوساط الخاصة بالتجرثم </a:t>
            </a:r>
            <a:endParaRPr lang="en-US" dirty="0" smtClean="0"/>
          </a:p>
          <a:p>
            <a:pPr lvl="0"/>
            <a:r>
              <a:rPr lang="en-US" dirty="0" smtClean="0"/>
              <a:t>3% </a:t>
            </a:r>
            <a:r>
              <a:rPr lang="en-US" u="sng" dirty="0" smtClean="0"/>
              <a:t>Glycerol</a:t>
            </a:r>
            <a:r>
              <a:rPr lang="en-US" dirty="0" smtClean="0"/>
              <a:t>.  Glycerol requires respiratory growth.  Most commonly used to verify that yeast are not petite (i.e. that they have mitochondrial function).  </a:t>
            </a:r>
          </a:p>
          <a:p>
            <a:pPr lvl="0"/>
            <a:r>
              <a:rPr lang="en-US" dirty="0" smtClean="0"/>
              <a:t>  </a:t>
            </a:r>
            <a:r>
              <a:rPr lang="ar-SA" dirty="0" smtClean="0"/>
              <a:t> 3%جليسرول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Note that carbon sources may be combined.  There are also others that are not listed – those above are the most common.</a:t>
            </a:r>
          </a:p>
          <a:p>
            <a:r>
              <a:rPr lang="ar-SA" dirty="0" smtClean="0"/>
              <a:t>وقد يكون المصدر الكربوني مركب ,وهناك غيرها من المصادر ولكن تلك هي  العامة .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u="sng" dirty="0" smtClean="0"/>
              <a:t>TYPES OF NITROGEN SOURCES/NUTRIENT BASES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1% Yeast Extract + 2% Peptone (</a:t>
            </a:r>
            <a:r>
              <a:rPr lang="en-US" u="sng" dirty="0" smtClean="0">
                <a:solidFill>
                  <a:srgbClr val="FF0000"/>
                </a:solidFill>
              </a:rPr>
              <a:t>YP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  This is a complex nutrient base derived from killed yeast cells.  It provides everything yeast need to grow except a carbon source (although it is typically low in adenine), and so makes non-selective rich medium.</a:t>
            </a:r>
          </a:p>
          <a:p>
            <a:pPr lvl="0"/>
            <a:r>
              <a:rPr lang="ar-SA" dirty="0" smtClean="0"/>
              <a:t>هدا المعقد مشتق من خلايا الخميرة الميتة ,وهو يوفر كل الاحتاجات لنمو الحميرة ماعدا المصدر الكربوني ,كما انة فقير بالادنين ,ويستخدم لتحضير الاوساط ا الغنية لغير اختارية  .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Yeast Nitrogen Base with Ammonium Sulfate (</a:t>
            </a:r>
            <a:r>
              <a:rPr lang="en-US" u="sng" dirty="0" smtClean="0">
                <a:solidFill>
                  <a:srgbClr val="FF0000"/>
                </a:solidFill>
              </a:rPr>
              <a:t>YNB + AS</a:t>
            </a:r>
            <a:r>
              <a:rPr lang="en-US" dirty="0" smtClean="0">
                <a:solidFill>
                  <a:srgbClr val="FF0000"/>
                </a:solidFill>
              </a:rPr>
              <a:t>). </a:t>
            </a:r>
            <a:endParaRPr lang="en-US" dirty="0" smtClean="0"/>
          </a:p>
          <a:p>
            <a:pPr lvl="0"/>
            <a:r>
              <a:rPr lang="en-US" dirty="0" smtClean="0"/>
              <a:t>This is a combination of various ingredients that we purchase as a mix from </a:t>
            </a:r>
            <a:r>
              <a:rPr lang="en-US" dirty="0" err="1" smtClean="0"/>
              <a:t>Difco</a:t>
            </a:r>
            <a:r>
              <a:rPr lang="en-US" dirty="0" smtClean="0"/>
              <a:t>.  It is made from purified chemicals, and so is used to make selective media.</a:t>
            </a:r>
          </a:p>
          <a:p>
            <a:pPr lvl="0"/>
            <a:r>
              <a:rPr lang="ar-SA" dirty="0" smtClean="0"/>
              <a:t>هدا المصدر النتيروجيني مركب من مجموعة من الماد الكيمائية التي تباع تجاريا ,ويستخدم لتحضير الاوساط الاختيارية.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TYPES OF NUTRITIONAL SUPPLEMENTS</a:t>
            </a:r>
          </a:p>
          <a:p>
            <a:r>
              <a:rPr lang="ar-SA" b="1" u="sng" dirty="0" smtClean="0"/>
              <a:t>انواع المكملات الغدائية </a:t>
            </a:r>
            <a:endParaRPr lang="en-US" b="1" u="sng" dirty="0" smtClean="0"/>
          </a:p>
          <a:p>
            <a:r>
              <a:rPr lang="en-US" dirty="0" smtClean="0"/>
              <a:t> </a:t>
            </a:r>
            <a:endParaRPr lang="en-US" sz="2000" dirty="0" smtClean="0"/>
          </a:p>
          <a:p>
            <a:pPr lvl="0"/>
            <a:r>
              <a:rPr lang="en-US" u="sng" dirty="0" smtClean="0">
                <a:solidFill>
                  <a:srgbClr val="FF0000"/>
                </a:solidFill>
              </a:rPr>
              <a:t>Individual nutrients</a:t>
            </a:r>
            <a:r>
              <a:rPr lang="en-US" dirty="0" smtClean="0"/>
              <a:t>. </a:t>
            </a:r>
          </a:p>
          <a:p>
            <a:pPr lvl="0"/>
            <a:r>
              <a:rPr lang="en-US" dirty="0" smtClean="0"/>
              <a:t>The typical nutrients we use are:</a:t>
            </a:r>
            <a:endParaRPr lang="en-US" sz="2000" dirty="0" smtClean="0"/>
          </a:p>
          <a:p>
            <a:pPr lvl="1"/>
            <a:r>
              <a:rPr lang="en-US" dirty="0" smtClean="0"/>
              <a:t>Adenine (Ade, A, 1X = 40 </a:t>
            </a:r>
            <a:r>
              <a:rPr lang="en-US" dirty="0" err="1" smtClean="0"/>
              <a:t>ug</a:t>
            </a:r>
            <a:r>
              <a:rPr lang="en-US" dirty="0" smtClean="0"/>
              <a:t>/ml).  </a:t>
            </a:r>
            <a:endParaRPr lang="en-US" sz="1800" dirty="0" smtClean="0"/>
          </a:p>
          <a:p>
            <a:pPr lvl="1"/>
            <a:r>
              <a:rPr lang="en-US" dirty="0" err="1" smtClean="0"/>
              <a:t>Arginine</a:t>
            </a:r>
            <a:r>
              <a:rPr lang="en-US" dirty="0" smtClean="0"/>
              <a:t> (</a:t>
            </a:r>
            <a:r>
              <a:rPr lang="en-US" dirty="0" err="1" smtClean="0"/>
              <a:t>Arg</a:t>
            </a:r>
            <a:r>
              <a:rPr lang="en-US" dirty="0" smtClean="0"/>
              <a:t>, R, 1X = 50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err="1" smtClean="0"/>
              <a:t>Histidine</a:t>
            </a:r>
            <a:r>
              <a:rPr lang="en-US" dirty="0" smtClean="0"/>
              <a:t> (His, H, 1X = 20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err="1" smtClean="0"/>
              <a:t>Leucine</a:t>
            </a:r>
            <a:r>
              <a:rPr lang="en-US" dirty="0" smtClean="0"/>
              <a:t> (</a:t>
            </a:r>
            <a:r>
              <a:rPr lang="en-US" dirty="0" err="1" smtClean="0"/>
              <a:t>Leu</a:t>
            </a:r>
            <a:r>
              <a:rPr lang="en-US" dirty="0" smtClean="0"/>
              <a:t>, L, 1X = 100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smtClean="0"/>
              <a:t>Lysine (Lys, K, 1X = 50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err="1" smtClean="0"/>
              <a:t>Methionine</a:t>
            </a:r>
            <a:r>
              <a:rPr lang="en-US" dirty="0" smtClean="0"/>
              <a:t> (Met, M, 1X = 20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smtClean="0"/>
              <a:t>Tryptophan (</a:t>
            </a:r>
            <a:r>
              <a:rPr lang="en-US" dirty="0" err="1" smtClean="0"/>
              <a:t>Trp</a:t>
            </a:r>
            <a:r>
              <a:rPr lang="en-US" dirty="0" smtClean="0"/>
              <a:t>, W, 1X = 50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pPr lvl="1"/>
            <a:r>
              <a:rPr lang="en-US" dirty="0" err="1" smtClean="0"/>
              <a:t>Uracil</a:t>
            </a:r>
            <a:r>
              <a:rPr lang="en-US" dirty="0" smtClean="0"/>
              <a:t> (</a:t>
            </a:r>
            <a:r>
              <a:rPr lang="en-US" dirty="0" err="1" smtClean="0"/>
              <a:t>Ura</a:t>
            </a:r>
            <a:r>
              <a:rPr lang="en-US" dirty="0" smtClean="0"/>
              <a:t>, U, 1X = 20 </a:t>
            </a:r>
            <a:r>
              <a:rPr lang="en-US" dirty="0" err="1" smtClean="0"/>
              <a:t>ug</a:t>
            </a:r>
            <a:r>
              <a:rPr lang="en-US" dirty="0" smtClean="0"/>
              <a:t>/ml)</a:t>
            </a:r>
            <a:endParaRPr lang="en-US" sz="1800" dirty="0" smtClean="0"/>
          </a:p>
          <a:p>
            <a:r>
              <a:rPr lang="en-US" dirty="0" smtClean="0"/>
              <a:t> 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32500" lnSpcReduction="2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TYPES OF YEAST MEDIA </a:t>
            </a:r>
            <a:r>
              <a:rPr lang="ar-SA" b="1" u="sng" dirty="0" smtClean="0">
                <a:solidFill>
                  <a:srgbClr val="FF0000"/>
                </a:solidFill>
              </a:rPr>
              <a:t>انواع الاوساط الغدائية      </a:t>
            </a:r>
          </a:p>
          <a:p>
            <a:pPr>
              <a:buNone/>
            </a:pPr>
            <a:endParaRPr lang="ar-SA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هناك نوعين من الاوساط التي تحضر من المكونات التي تكلمنا عنها سابقا 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والاختاتف بينها يكون في المصدر النيتروجيني</a:t>
            </a: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 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There are two principal types of yeast media that are made from the above components – the key difference between them is the nitrogen source/nutrient base:</a:t>
            </a:r>
            <a:endParaRPr lang="en-US" sz="2000" dirty="0" smtClean="0"/>
          </a:p>
          <a:p>
            <a:r>
              <a:rPr lang="en-US" dirty="0" smtClean="0"/>
              <a:t> </a:t>
            </a:r>
            <a:endParaRPr lang="en-US" sz="2000" dirty="0" smtClean="0"/>
          </a:p>
          <a:p>
            <a:pPr lvl="0"/>
            <a:r>
              <a:rPr lang="en-US" u="sng" dirty="0" smtClean="0">
                <a:solidFill>
                  <a:srgbClr val="FF0000"/>
                </a:solidFill>
              </a:rPr>
              <a:t>YPAD</a:t>
            </a:r>
            <a:r>
              <a:rPr lang="en-US" dirty="0" smtClean="0">
                <a:solidFill>
                  <a:srgbClr val="FF0000"/>
                </a:solidFill>
              </a:rPr>
              <a:t>.  </a:t>
            </a:r>
            <a:r>
              <a:rPr lang="en-US" dirty="0" smtClean="0"/>
              <a:t>This is rich and non-selective medium.  All yeast will grow.  Its components are:</a:t>
            </a:r>
            <a:endParaRPr lang="en-US" sz="2000" dirty="0" smtClean="0"/>
          </a:p>
          <a:p>
            <a:pPr lvl="1"/>
            <a:r>
              <a:rPr lang="en-US" dirty="0" smtClean="0"/>
              <a:t>nutrient base = 1% Yeast Extract + 2% Peptone (</a:t>
            </a:r>
            <a:r>
              <a:rPr lang="en-US" u="sng" dirty="0" smtClean="0"/>
              <a:t>YP</a:t>
            </a:r>
            <a:r>
              <a:rPr lang="en-US" dirty="0" smtClean="0"/>
              <a:t>)</a:t>
            </a:r>
            <a:endParaRPr lang="en-US" sz="1800" dirty="0" smtClean="0"/>
          </a:p>
          <a:p>
            <a:pPr lvl="1"/>
            <a:r>
              <a:rPr lang="en-US" dirty="0" smtClean="0"/>
              <a:t>supplement = 1X (40 </a:t>
            </a:r>
            <a:r>
              <a:rPr lang="en-US" dirty="0" err="1" smtClean="0"/>
              <a:t>ug</a:t>
            </a:r>
            <a:r>
              <a:rPr lang="en-US" dirty="0" smtClean="0"/>
              <a:t>/ml) adenine (</a:t>
            </a:r>
            <a:r>
              <a:rPr lang="en-US" u="sng" dirty="0" smtClean="0"/>
              <a:t>A</a:t>
            </a:r>
            <a:r>
              <a:rPr lang="en-US" dirty="0" smtClean="0"/>
              <a:t>)</a:t>
            </a:r>
            <a:endParaRPr lang="en-US" sz="1800" dirty="0" smtClean="0"/>
          </a:p>
          <a:p>
            <a:pPr lvl="1"/>
            <a:r>
              <a:rPr lang="en-US" dirty="0" smtClean="0"/>
              <a:t>carbon source = 2% Dextrose (</a:t>
            </a:r>
            <a:r>
              <a:rPr lang="en-US" u="sng" dirty="0" smtClean="0"/>
              <a:t>D</a:t>
            </a:r>
            <a:r>
              <a:rPr lang="en-US" dirty="0" smtClean="0"/>
              <a:t>)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lvl="0"/>
            <a:r>
              <a:rPr lang="en-US" u="sng" dirty="0" smtClean="0"/>
              <a:t>YPD</a:t>
            </a:r>
            <a:r>
              <a:rPr lang="en-US" dirty="0" smtClean="0"/>
              <a:t>, which is the same but without the additional adenine.  Yeast will still all grow, but </a:t>
            </a:r>
            <a:r>
              <a:rPr lang="en-US" i="1" dirty="0" smtClean="0"/>
              <a:t>ade2</a:t>
            </a:r>
            <a:r>
              <a:rPr lang="en-US" dirty="0" smtClean="0"/>
              <a:t> yeast will turn red on YPD.  </a:t>
            </a:r>
            <a:endParaRPr lang="en-US" sz="2000" dirty="0" smtClean="0"/>
          </a:p>
          <a:p>
            <a:pPr lvl="0"/>
            <a:r>
              <a:rPr lang="en-US" u="sng" dirty="0" smtClean="0"/>
              <a:t>YPA with another carbon source</a:t>
            </a:r>
            <a:r>
              <a:rPr lang="en-US" dirty="0" smtClean="0"/>
              <a:t>.  This is again a rich medium, but with a different carbon source substituted for the Dextrose.  The most common are </a:t>
            </a:r>
            <a:r>
              <a:rPr lang="en-US" u="sng" dirty="0" err="1" smtClean="0"/>
              <a:t>YPAGal</a:t>
            </a:r>
            <a:r>
              <a:rPr lang="en-US" dirty="0" smtClean="0"/>
              <a:t> and </a:t>
            </a:r>
            <a:r>
              <a:rPr lang="en-US" dirty="0" err="1" smtClean="0"/>
              <a:t>YPAGlycerol</a:t>
            </a:r>
            <a:r>
              <a:rPr lang="en-US" dirty="0" smtClean="0"/>
              <a:t> (</a:t>
            </a:r>
            <a:r>
              <a:rPr lang="en-US" u="sng" dirty="0" smtClean="0"/>
              <a:t>YPAG</a:t>
            </a:r>
            <a:r>
              <a:rPr lang="en-US" dirty="0" smtClean="0"/>
              <a:t>).  </a:t>
            </a:r>
            <a:endParaRPr lang="en-US" sz="2000" dirty="0" smtClean="0"/>
          </a:p>
          <a:p>
            <a:pPr lvl="0"/>
            <a:r>
              <a:rPr lang="en-US" u="sng" dirty="0" smtClean="0"/>
              <a:t>YPAD with an additive</a:t>
            </a:r>
            <a:r>
              <a:rPr lang="en-US" dirty="0" smtClean="0"/>
              <a:t>.  Many drugs can simply be added to YPAD.  The most common for us is YPAD + 200 </a:t>
            </a:r>
            <a:r>
              <a:rPr lang="en-US" dirty="0" err="1" smtClean="0"/>
              <a:t>ug</a:t>
            </a:r>
            <a:r>
              <a:rPr lang="en-US" dirty="0" smtClean="0"/>
              <a:t>/ml G418.</a:t>
            </a:r>
            <a:endParaRPr lang="en-US" sz="2000" dirty="0" smtClean="0"/>
          </a:p>
          <a:p>
            <a:r>
              <a:rPr lang="en-US" dirty="0" smtClean="0"/>
              <a:t> </a:t>
            </a:r>
            <a:endParaRPr lang="en-US" sz="2000" dirty="0" smtClean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Synthetic Defined (</a:t>
            </a:r>
            <a:r>
              <a:rPr lang="en-US" u="sng" dirty="0" smtClean="0">
                <a:solidFill>
                  <a:srgbClr val="FF0000"/>
                </a:solidFill>
              </a:rPr>
              <a:t>SD</a:t>
            </a:r>
            <a:r>
              <a:rPr lang="en-US" dirty="0" smtClean="0"/>
              <a:t>).  This medium is chemically defined.  Synthetic defined medium contains the following components.  </a:t>
            </a:r>
            <a:endParaRPr lang="en-US" sz="2000" dirty="0" smtClean="0"/>
          </a:p>
          <a:p>
            <a:pPr lvl="1"/>
            <a:r>
              <a:rPr lang="en-US" dirty="0" smtClean="0"/>
              <a:t>nutrient base = </a:t>
            </a:r>
            <a:r>
              <a:rPr lang="en-US" u="sng" dirty="0" smtClean="0"/>
              <a:t>YNB + AS</a:t>
            </a:r>
            <a:endParaRPr lang="en-US" sz="1800" dirty="0" smtClean="0"/>
          </a:p>
          <a:p>
            <a:pPr lvl="1"/>
            <a:r>
              <a:rPr lang="en-US" dirty="0" smtClean="0"/>
              <a:t>a carbon source</a:t>
            </a:r>
            <a:endParaRPr lang="en-US" sz="1800" dirty="0" smtClean="0"/>
          </a:p>
          <a:p>
            <a:pPr lvl="1"/>
            <a:r>
              <a:rPr lang="en-US" dirty="0" smtClean="0"/>
              <a:t>a supplement mix (optional).</a:t>
            </a:r>
            <a:endParaRPr lang="en-US" sz="18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most commonly used medium for isolation of yeasts is </a:t>
            </a:r>
            <a:r>
              <a:rPr lang="en-US" dirty="0" err="1" smtClean="0">
                <a:solidFill>
                  <a:srgbClr val="FF0000"/>
                </a:solidFill>
              </a:rPr>
              <a:t>Sabouraud</a:t>
            </a:r>
            <a:r>
              <a:rPr lang="en-US" dirty="0" smtClean="0">
                <a:solidFill>
                  <a:srgbClr val="FF0000"/>
                </a:solidFill>
              </a:rPr>
              <a:t> Dextrose Agar, (SAB agar)</a:t>
            </a:r>
            <a:r>
              <a:rPr lang="en-US" dirty="0" smtClean="0"/>
              <a:t>. This medium is commercially available from many companies including </a:t>
            </a:r>
            <a:r>
              <a:rPr lang="en-US" dirty="0" err="1" smtClean="0">
                <a:hlinkClick r:id="rId2"/>
              </a:rPr>
              <a:t>Oxoid</a:t>
            </a:r>
            <a:r>
              <a:rPr lang="en-US" dirty="0" smtClean="0"/>
              <a:t>. It is a general purpose medium for fungi, not </a:t>
            </a:r>
            <a:r>
              <a:rPr lang="en-US" dirty="0" err="1" smtClean="0"/>
              <a:t>specialised</a:t>
            </a:r>
            <a:r>
              <a:rPr lang="en-US" dirty="0" smtClean="0"/>
              <a:t> for differentiation of yeast strains and consequently colonies of all strains of </a:t>
            </a:r>
            <a:r>
              <a:rPr lang="en-US" i="1" dirty="0" err="1" smtClean="0"/>
              <a:t>Saccharomyces</a:t>
            </a:r>
            <a:r>
              <a:rPr lang="en-US" dirty="0" smtClean="0"/>
              <a:t> yeasts look rather similar, white, of similar size and with small differences in colonial architecture. </a:t>
            </a:r>
            <a:br>
              <a:rPr lang="en-US" dirty="0" smtClean="0"/>
            </a:br>
            <a:r>
              <a:rPr lang="en-US" dirty="0" smtClean="0"/>
              <a:t>The composition of the medium is given below:-</a:t>
            </a:r>
          </a:p>
          <a:p>
            <a:r>
              <a:rPr lang="en-US" b="1" dirty="0" smtClean="0"/>
              <a:t>Formula </a:t>
            </a:r>
            <a:endParaRPr lang="en-US" dirty="0" smtClean="0"/>
          </a:p>
          <a:p>
            <a:r>
              <a:rPr lang="en-US" b="1" dirty="0" smtClean="0"/>
              <a:t>gm/</a:t>
            </a:r>
            <a:r>
              <a:rPr lang="en-US" b="1" dirty="0" err="1" smtClean="0"/>
              <a:t>litre</a:t>
            </a:r>
            <a:endParaRPr lang="en-US" dirty="0" smtClean="0"/>
          </a:p>
          <a:p>
            <a:r>
              <a:rPr lang="en-US" dirty="0" smtClean="0"/>
              <a:t>Mycological peptone </a:t>
            </a:r>
          </a:p>
          <a:p>
            <a:r>
              <a:rPr lang="en-US" dirty="0" smtClean="0"/>
              <a:t>10.0 </a:t>
            </a:r>
          </a:p>
          <a:p>
            <a:r>
              <a:rPr lang="en-US" dirty="0" smtClean="0"/>
              <a:t>Glucose </a:t>
            </a:r>
          </a:p>
          <a:p>
            <a:r>
              <a:rPr lang="en-US" dirty="0" smtClean="0"/>
              <a:t>40.0 </a:t>
            </a:r>
          </a:p>
          <a:p>
            <a:r>
              <a:rPr lang="en-US" dirty="0" smtClean="0"/>
              <a:t>Agar </a:t>
            </a:r>
          </a:p>
          <a:p>
            <a:r>
              <a:rPr lang="en-US" dirty="0" smtClean="0"/>
              <a:t>15.0 </a:t>
            </a:r>
          </a:p>
          <a:p>
            <a:r>
              <a:rPr lang="en-US" dirty="0" smtClean="0"/>
              <a:t>pH 5.6 ± 0.2 </a:t>
            </a:r>
          </a:p>
          <a:p>
            <a:endParaRPr lang="ar-SA" dirty="0"/>
          </a:p>
        </p:txBody>
      </p:sp>
      <p:pic>
        <p:nvPicPr>
          <p:cNvPr id="4" name="Picture 3" descr="imagesP7M2DUW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352800"/>
            <a:ext cx="28956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more </a:t>
            </a:r>
            <a:r>
              <a:rPr lang="en-US" dirty="0" err="1" smtClean="0"/>
              <a:t>specialised</a:t>
            </a:r>
            <a:r>
              <a:rPr lang="en-US" dirty="0" smtClean="0"/>
              <a:t> medium for use in brewing is </a:t>
            </a:r>
            <a:r>
              <a:rPr lang="en-US" dirty="0" err="1" smtClean="0">
                <a:solidFill>
                  <a:srgbClr val="FF0000"/>
                </a:solidFill>
              </a:rPr>
              <a:t>Wallerstein</a:t>
            </a:r>
            <a:r>
              <a:rPr lang="en-US" dirty="0" smtClean="0">
                <a:solidFill>
                  <a:srgbClr val="FF0000"/>
                </a:solidFill>
              </a:rPr>
              <a:t> Laboratories Nutrient Agar (W.L. Nutrient Agar)</a:t>
            </a:r>
            <a:r>
              <a:rPr lang="en-US" dirty="0" smtClean="0"/>
              <a:t>. This medium is very useful in differentiating between brewing yeast strains. In addition to variations in shape and size between strains colonies vary considerably in </a:t>
            </a:r>
            <a:r>
              <a:rPr lang="en-US" dirty="0" err="1" smtClean="0"/>
              <a:t>colour</a:t>
            </a:r>
            <a:r>
              <a:rPr lang="en-US" dirty="0" smtClean="0"/>
              <a:t>. The medium contains the dye </a:t>
            </a:r>
            <a:r>
              <a:rPr lang="en-US" dirty="0" err="1" smtClean="0"/>
              <a:t>bromocresol</a:t>
            </a:r>
            <a:r>
              <a:rPr lang="en-US" dirty="0" smtClean="0"/>
              <a:t> green which different strains take up to different extents, so colonies vary in </a:t>
            </a:r>
            <a:r>
              <a:rPr lang="en-US" dirty="0" err="1" smtClean="0"/>
              <a:t>colour</a:t>
            </a:r>
            <a:r>
              <a:rPr lang="en-US" dirty="0" smtClean="0"/>
              <a:t> from white/buff through pale green to very deep green.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FY3RRIO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524000"/>
            <a:ext cx="3200400" cy="2743199"/>
          </a:xfrm>
        </p:spPr>
      </p:pic>
      <p:pic>
        <p:nvPicPr>
          <p:cNvPr id="5" name="Picture 4" descr="images69Q10R6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600200"/>
            <a:ext cx="2590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206</Words>
  <Application>Microsoft Office PowerPoint</Application>
  <PresentationFormat>On-screen Show (4:3)</PresentationFormat>
  <Paragraphs>100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349mic</vt:lpstr>
      <vt:lpstr>Yeast Media 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2006-08-16T00:00:00Z</dcterms:created>
  <dcterms:modified xsi:type="dcterms:W3CDTF">2016-01-26T09:04:49Z</dcterms:modified>
</cp:coreProperties>
</file>