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6" r:id="rId3"/>
    <p:sldId id="285" r:id="rId4"/>
    <p:sldId id="287" r:id="rId5"/>
    <p:sldId id="272" r:id="rId6"/>
    <p:sldId id="258" r:id="rId7"/>
    <p:sldId id="259" r:id="rId8"/>
    <p:sldId id="260" r:id="rId9"/>
    <p:sldId id="261" r:id="rId10"/>
    <p:sldId id="274" r:id="rId11"/>
    <p:sldId id="275" r:id="rId12"/>
    <p:sldId id="276" r:id="rId13"/>
    <p:sldId id="288" r:id="rId14"/>
    <p:sldId id="279" r:id="rId15"/>
    <p:sldId id="280" r:id="rId16"/>
    <p:sldId id="281" r:id="rId17"/>
    <p:sldId id="289" r:id="rId18"/>
    <p:sldId id="282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5" autoAdjust="0"/>
    <p:restoredTop sz="96908" autoAdjust="0"/>
  </p:normalViewPr>
  <p:slideViewPr>
    <p:cSldViewPr>
      <p:cViewPr>
        <p:scale>
          <a:sx n="54" d="100"/>
          <a:sy n="54" d="100"/>
        </p:scale>
        <p:origin x="-2154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E168B-BFB7-404E-B1AA-DDE0371B1E7E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198BE-7869-4DAC-AC50-FA6B06356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61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AF292-FE01-4441-8E71-42CF8C5D0A6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41813"/>
            <a:ext cx="5041900" cy="4124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225" tIns="44443" rIns="91225" bIns="44443"/>
          <a:lstStyle/>
          <a:p>
            <a:endParaRPr lang="en-US" altLang="en-US"/>
          </a:p>
        </p:txBody>
      </p:sp>
      <p:sp>
        <p:nvSpPr>
          <p:cNvPr id="819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57350" y="1073150"/>
            <a:ext cx="3379788" cy="25352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E9B66C-3F32-43F0-ACE3-D131E36BD1A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41813"/>
            <a:ext cx="5041900" cy="4124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225" tIns="44443" rIns="91225" bIns="44443"/>
          <a:lstStyle/>
          <a:p>
            <a:endParaRPr lang="en-US" altLang="en-US"/>
          </a:p>
        </p:txBody>
      </p:sp>
      <p:sp>
        <p:nvSpPr>
          <p:cNvPr id="1024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57350" y="1073150"/>
            <a:ext cx="3379788" cy="25352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9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08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BE2613AA-67BB-4BB6-9C2E-DF6C5797AE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49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20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7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5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5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1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1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2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1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730F0-3687-471D-905D-4C670463784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2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r>
              <a:rPr lang="en-US" b="1" u="sng" dirty="0" smtClean="0"/>
              <a:t>Chapter 2 </a:t>
            </a:r>
            <a:endParaRPr lang="en-US" b="1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3733800"/>
            <a:ext cx="7162800" cy="1600200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Foreign Market Entry Strategies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34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876800"/>
          </a:xfrm>
          <a:solidFill>
            <a:schemeClr val="bg1"/>
          </a:solidFill>
          <a:ln w="12700">
            <a:solidFill>
              <a:srgbClr val="336699"/>
            </a:solidFill>
          </a:ln>
        </p:spPr>
        <p:txBody>
          <a:bodyPr lIns="90487" tIns="44450" rIns="90487" bIns="44450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Foreign direct investment (FDI) happens </a:t>
            </a:r>
            <a:r>
              <a:rPr lang="en-US" altLang="en-US" dirty="0" smtClean="0"/>
              <a:t>when </a:t>
            </a:r>
            <a:r>
              <a:rPr lang="en-US" altLang="en-US" dirty="0"/>
              <a:t>a firm invests </a:t>
            </a:r>
            <a:r>
              <a:rPr lang="en-US" altLang="en-US" b="1" dirty="0">
                <a:solidFill>
                  <a:srgbClr val="FF0000"/>
                </a:solidFill>
              </a:rPr>
              <a:t>directly</a:t>
            </a:r>
            <a:r>
              <a:rPr lang="en-US" altLang="en-US" dirty="0"/>
              <a:t> in new facilities to produce and/or market in a foreign </a:t>
            </a:r>
            <a:r>
              <a:rPr lang="en-US" altLang="en-US" dirty="0" smtClean="0"/>
              <a:t>country.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b="1" i="1" u="sng" dirty="0" smtClean="0"/>
              <a:t>Example : 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Starbuck purchases an existing UK firm, “British Coffee,” to sell coffee, tea and desserts in the UK</a:t>
            </a:r>
          </a:p>
          <a:p>
            <a:pPr>
              <a:lnSpc>
                <a:spcPct val="90000"/>
              </a:lnSpc>
            </a:pPr>
            <a:endParaRPr lang="en-US" altLang="en-US" sz="36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2. Foreign Direct </a:t>
            </a:r>
            <a:r>
              <a:rPr lang="en-US" sz="3600" b="1" dirty="0" smtClean="0"/>
              <a:t>Investment (FDI)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6607181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01000" cy="5334000"/>
          </a:xfrm>
          <a:solidFill>
            <a:schemeClr val="bg1"/>
          </a:solidFill>
          <a:ln w="12700">
            <a:solidFill>
              <a:srgbClr val="336699"/>
            </a:solidFill>
          </a:ln>
        </p:spPr>
        <p:txBody>
          <a:bodyPr lIns="90487" tIns="44450" rIns="90487" bIns="44450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b="1" dirty="0" smtClean="0"/>
              <a:t>FDI Involves </a:t>
            </a:r>
            <a:r>
              <a:rPr lang="en-US" altLang="en-US" b="1" dirty="0"/>
              <a:t>ownership of </a:t>
            </a:r>
            <a:r>
              <a:rPr lang="en-US" altLang="en-US" b="1" dirty="0" smtClean="0"/>
              <a:t>unit </a:t>
            </a:r>
            <a:r>
              <a:rPr lang="en-US" altLang="en-US" b="1" dirty="0"/>
              <a:t>abroad </a:t>
            </a:r>
            <a:r>
              <a:rPr lang="en-US" altLang="en-US" b="1" dirty="0" smtClean="0"/>
              <a:t>for:</a:t>
            </a:r>
            <a:endParaRPr lang="en-US" altLang="en-US" b="1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Production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Marketing/service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R&amp;D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Raw materials or other resource access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FF0000"/>
                </a:solidFill>
              </a:rPr>
              <a:t>Parent has direct managerial </a:t>
            </a:r>
            <a:r>
              <a:rPr lang="en-US" altLang="en-US" sz="2800" dirty="0" smtClean="0">
                <a:solidFill>
                  <a:srgbClr val="FF0000"/>
                </a:solidFill>
              </a:rPr>
              <a:t>control.</a:t>
            </a:r>
            <a:endParaRPr lang="en-US" altLang="en-US" sz="2800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dirty="0"/>
              <a:t>The degree of direct managerial control depends on the extent of ownership of the foreign entity and on other contractual terms of the </a:t>
            </a:r>
            <a:r>
              <a:rPr lang="en-US" altLang="en-US" dirty="0" smtClean="0"/>
              <a:t>FDI.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b="1" i="1" dirty="0"/>
              <a:t>No managerial involvement = portfolio investment </a:t>
            </a:r>
            <a:r>
              <a:rPr lang="en-US" altLang="en-US" b="1" i="1" dirty="0" smtClean="0"/>
              <a:t>(Indirect Investment).</a:t>
            </a:r>
            <a:endParaRPr lang="en-US" altLang="en-US" b="1" i="1" dirty="0"/>
          </a:p>
          <a:p>
            <a:pPr>
              <a:lnSpc>
                <a:spcPct val="90000"/>
              </a:lnSpc>
            </a:pPr>
            <a:endParaRPr lang="en-US" altLang="en-US" sz="2400" b="1" i="1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</p:spPr>
        <p:txBody>
          <a:bodyPr>
            <a:normAutofit/>
          </a:bodyPr>
          <a:lstStyle/>
          <a:p>
            <a:r>
              <a:rPr lang="en-US" sz="3600" b="1" dirty="0"/>
              <a:t>2. Foreign Direct </a:t>
            </a:r>
            <a:r>
              <a:rPr lang="en-US" sz="3600" b="1" dirty="0" smtClean="0"/>
              <a:t>Investment (FDI)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3825736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solidFill>
            <a:schemeClr val="bg1">
              <a:lumMod val="95000"/>
            </a:schemeClr>
          </a:solidFill>
          <a:ln/>
        </p:spPr>
        <p:txBody>
          <a:bodyPr>
            <a:normAutofit/>
          </a:bodyPr>
          <a:lstStyle/>
          <a:p>
            <a:r>
              <a:rPr lang="en-US" altLang="en-US" b="1" i="1" dirty="0"/>
              <a:t>Forms of FDI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  <a:ln/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altLang="en-US" sz="3200" b="1" i="1" dirty="0" smtClean="0"/>
              <a:t>1</a:t>
            </a:r>
            <a:r>
              <a:rPr lang="en-US" altLang="en-US" sz="3200" i="1" dirty="0" smtClean="0"/>
              <a:t>. </a:t>
            </a:r>
            <a:r>
              <a:rPr lang="en-US" altLang="en-US" sz="3200" b="1" i="1" dirty="0" smtClean="0"/>
              <a:t>Purchase </a:t>
            </a:r>
            <a:r>
              <a:rPr lang="en-US" altLang="en-US" sz="3200" b="1" i="1" dirty="0"/>
              <a:t>of existing </a:t>
            </a:r>
            <a:r>
              <a:rPr lang="en-US" altLang="en-US" sz="3200" b="1" i="1" dirty="0" smtClean="0"/>
              <a:t>assets:</a:t>
            </a:r>
            <a:endParaRPr lang="en-US" altLang="en-US" sz="3200" b="1" i="1" dirty="0"/>
          </a:p>
          <a:p>
            <a:pPr lvl="2"/>
            <a:r>
              <a:rPr lang="en-US" altLang="en-US" sz="2800" dirty="0"/>
              <a:t>Quick entry, </a:t>
            </a:r>
            <a:endParaRPr lang="en-US" altLang="en-US" sz="2800" dirty="0" smtClean="0"/>
          </a:p>
          <a:p>
            <a:pPr lvl="2"/>
            <a:r>
              <a:rPr lang="en-US" altLang="en-US" sz="2800" dirty="0" smtClean="0"/>
              <a:t>local </a:t>
            </a:r>
            <a:r>
              <a:rPr lang="en-US" altLang="en-US" sz="2800" dirty="0"/>
              <a:t>market know-how, </a:t>
            </a:r>
            <a:endParaRPr lang="en-US" altLang="en-US" sz="2800" dirty="0" smtClean="0"/>
          </a:p>
          <a:p>
            <a:pPr lvl="2"/>
            <a:r>
              <a:rPr lang="en-US" altLang="en-US" sz="2800" dirty="0" smtClean="0"/>
              <a:t>local </a:t>
            </a:r>
            <a:r>
              <a:rPr lang="en-US" altLang="en-US" sz="2800" dirty="0"/>
              <a:t>financing may be possible, </a:t>
            </a:r>
            <a:endParaRPr lang="en-US" altLang="en-US" sz="2800" dirty="0" smtClean="0"/>
          </a:p>
          <a:p>
            <a:pPr lvl="2"/>
            <a:r>
              <a:rPr lang="en-US" altLang="en-US" sz="2800" dirty="0" smtClean="0"/>
              <a:t>Eliminate </a:t>
            </a:r>
            <a:r>
              <a:rPr lang="en-US" altLang="en-US" sz="2800" dirty="0"/>
              <a:t>competitor, </a:t>
            </a:r>
            <a:endParaRPr lang="en-US" altLang="en-US" sz="2800" dirty="0" smtClean="0"/>
          </a:p>
          <a:p>
            <a:pPr lvl="2"/>
            <a:r>
              <a:rPr lang="en-US" altLang="en-US" sz="2800" dirty="0" smtClean="0"/>
              <a:t>Buying problems.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37729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altLang="en-US" b="1" i="1" dirty="0">
                <a:solidFill>
                  <a:prstClr val="black"/>
                </a:solidFill>
              </a:rPr>
              <a:t>Forms of FDI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457200" lvl="1" indent="-457200">
              <a:buNone/>
            </a:pPr>
            <a:r>
              <a:rPr lang="en-US" altLang="en-US" sz="3200" b="1" dirty="0">
                <a:solidFill>
                  <a:prstClr val="black"/>
                </a:solidFill>
              </a:rPr>
              <a:t>2. New investment </a:t>
            </a:r>
            <a:r>
              <a:rPr lang="en-US" altLang="en-US" sz="3200" b="1" dirty="0" smtClean="0">
                <a:solidFill>
                  <a:prstClr val="black"/>
                </a:solidFill>
              </a:rPr>
              <a:t>:</a:t>
            </a:r>
            <a:endParaRPr lang="en-US" altLang="en-US" sz="3200" b="1" i="1" dirty="0">
              <a:solidFill>
                <a:prstClr val="black"/>
              </a:solidFill>
            </a:endParaRPr>
          </a:p>
          <a:p>
            <a:pPr lvl="2"/>
            <a:r>
              <a:rPr lang="en-US" altLang="en-US" dirty="0">
                <a:solidFill>
                  <a:prstClr val="black"/>
                </a:solidFill>
              </a:rPr>
              <a:t>No local entity exists or is available for sale, </a:t>
            </a:r>
            <a:endParaRPr lang="en-US" altLang="en-US" dirty="0" smtClean="0">
              <a:solidFill>
                <a:prstClr val="black"/>
              </a:solidFill>
            </a:endParaRPr>
          </a:p>
          <a:p>
            <a:pPr lvl="2"/>
            <a:r>
              <a:rPr lang="en-US" altLang="en-US" dirty="0" smtClean="0">
                <a:solidFill>
                  <a:prstClr val="black"/>
                </a:solidFill>
              </a:rPr>
              <a:t>local </a:t>
            </a:r>
            <a:r>
              <a:rPr lang="en-US" altLang="en-US" dirty="0">
                <a:solidFill>
                  <a:prstClr val="black"/>
                </a:solidFill>
              </a:rPr>
              <a:t>financial incentives may encourage, </a:t>
            </a:r>
            <a:endParaRPr lang="en-US" altLang="en-US" dirty="0" smtClean="0">
              <a:solidFill>
                <a:prstClr val="black"/>
              </a:solidFill>
            </a:endParaRPr>
          </a:p>
          <a:p>
            <a:pPr lvl="2"/>
            <a:r>
              <a:rPr lang="en-US" altLang="en-US" dirty="0" smtClean="0">
                <a:solidFill>
                  <a:prstClr val="black"/>
                </a:solidFill>
              </a:rPr>
              <a:t>No </a:t>
            </a:r>
            <a:r>
              <a:rPr lang="en-US" altLang="en-US" dirty="0">
                <a:solidFill>
                  <a:prstClr val="black"/>
                </a:solidFill>
              </a:rPr>
              <a:t>inherited problems, </a:t>
            </a:r>
            <a:endParaRPr lang="en-US" altLang="en-US" dirty="0" smtClean="0">
              <a:solidFill>
                <a:prstClr val="black"/>
              </a:solidFill>
            </a:endParaRPr>
          </a:p>
          <a:p>
            <a:pPr lvl="2"/>
            <a:r>
              <a:rPr lang="en-US" altLang="en-US" dirty="0" smtClean="0">
                <a:solidFill>
                  <a:prstClr val="black"/>
                </a:solidFill>
              </a:rPr>
              <a:t>long </a:t>
            </a:r>
            <a:r>
              <a:rPr lang="en-US" altLang="en-US" dirty="0">
                <a:solidFill>
                  <a:prstClr val="black"/>
                </a:solidFill>
              </a:rPr>
              <a:t>lead time to generation of sales or other desired outcome.</a:t>
            </a:r>
          </a:p>
          <a:p>
            <a:pPr marL="457200" lvl="1" indent="-457200">
              <a:buNone/>
            </a:pPr>
            <a:r>
              <a:rPr lang="en-US" altLang="en-US" sz="3000" b="1" dirty="0">
                <a:solidFill>
                  <a:prstClr val="black"/>
                </a:solidFill>
              </a:rPr>
              <a:t> 3. Participation in an international joint-venture:</a:t>
            </a:r>
          </a:p>
          <a:p>
            <a:pPr lvl="2"/>
            <a:r>
              <a:rPr lang="en-US" altLang="en-US" dirty="0">
                <a:solidFill>
                  <a:prstClr val="black"/>
                </a:solidFill>
              </a:rPr>
              <a:t>Shared ownership with local and/or other non-local partner.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54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/>
              <a:t>3. Franchising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altLang="en-US" b="1" dirty="0" smtClean="0">
                <a:latin typeface="Times New Roman" pitchFamily="18" charset="0"/>
              </a:rPr>
              <a:t>Franchising: </a:t>
            </a:r>
            <a:endParaRPr lang="en-US" altLang="en-US" b="1" dirty="0">
              <a:latin typeface="Times New Roman" pitchFamily="18" charset="0"/>
            </a:endParaRPr>
          </a:p>
          <a:p>
            <a:pPr lvl="1"/>
            <a:r>
              <a:rPr lang="en-US" altLang="en-US" sz="3200" dirty="0">
                <a:latin typeface="Times New Roman" pitchFamily="18" charset="0"/>
              </a:rPr>
              <a:t>Franchising is a form of business </a:t>
            </a:r>
            <a:r>
              <a:rPr lang="en-US" altLang="en-US" sz="3200" dirty="0" smtClean="0">
                <a:latin typeface="Times New Roman" pitchFamily="18" charset="0"/>
              </a:rPr>
              <a:t>in </a:t>
            </a:r>
            <a:r>
              <a:rPr lang="en-US" altLang="en-US" sz="3200" dirty="0">
                <a:latin typeface="Times New Roman" pitchFamily="18" charset="0"/>
              </a:rPr>
              <a:t>which a firm that already has a successful product or service (franchisor) licenses its trademark and method of doing business to another business or individual (franchisee) in exchange for a franchise fee and an ongoing </a:t>
            </a:r>
            <a:r>
              <a:rPr lang="en-US" altLang="en-US" sz="3200" dirty="0" smtClean="0">
                <a:latin typeface="Times New Roman" pitchFamily="18" charset="0"/>
              </a:rPr>
              <a:t>regular payments.</a:t>
            </a:r>
            <a:endParaRPr lang="en-US" altLang="en-US" sz="3200" dirty="0">
              <a:latin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09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0668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/>
              <a:t>Franchisor–Franchisee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 </a:t>
            </a:r>
            <a:r>
              <a:rPr lang="en-US" altLang="en-US" u="sng" dirty="0" smtClean="0"/>
              <a:t>Regulated </a:t>
            </a:r>
            <a:r>
              <a:rPr lang="en-US" altLang="en-US" u="sng" dirty="0"/>
              <a:t>by contract which usually covers:</a:t>
            </a:r>
          </a:p>
          <a:p>
            <a:r>
              <a:rPr lang="en-US" altLang="en-US" dirty="0"/>
              <a:t>Initial </a:t>
            </a:r>
            <a:r>
              <a:rPr lang="en-US" altLang="en-US" dirty="0" smtClean="0"/>
              <a:t>fee.</a:t>
            </a:r>
            <a:endParaRPr lang="en-US" altLang="en-US" dirty="0"/>
          </a:p>
          <a:p>
            <a:r>
              <a:rPr lang="en-US" altLang="en-US" dirty="0"/>
              <a:t>Royalty fee/Management </a:t>
            </a:r>
            <a:r>
              <a:rPr lang="en-US" altLang="en-US" dirty="0" smtClean="0"/>
              <a:t>fee.</a:t>
            </a:r>
            <a:endParaRPr lang="en-US" altLang="en-US" dirty="0"/>
          </a:p>
          <a:p>
            <a:r>
              <a:rPr lang="en-US" altLang="en-US" dirty="0"/>
              <a:t>Capital required from </a:t>
            </a:r>
            <a:r>
              <a:rPr lang="en-US" altLang="en-US" dirty="0" smtClean="0"/>
              <a:t>franchisee.</a:t>
            </a:r>
            <a:endParaRPr lang="en-US" altLang="en-US" dirty="0"/>
          </a:p>
          <a:p>
            <a:r>
              <a:rPr lang="en-US" altLang="en-US" dirty="0" smtClean="0"/>
              <a:t>Area </a:t>
            </a:r>
            <a:r>
              <a:rPr lang="en-US" altLang="en-US" dirty="0"/>
              <a:t>of </a:t>
            </a:r>
            <a:r>
              <a:rPr lang="en-US" altLang="en-US" dirty="0" smtClean="0"/>
              <a:t>operation.</a:t>
            </a:r>
            <a:endParaRPr lang="en-US" altLang="en-US" dirty="0"/>
          </a:p>
          <a:p>
            <a:r>
              <a:rPr lang="en-US" altLang="en-US" dirty="0"/>
              <a:t>Duration of license and renewal</a:t>
            </a:r>
          </a:p>
          <a:p>
            <a:r>
              <a:rPr lang="en-US" altLang="en-US" dirty="0" smtClean="0"/>
              <a:t>Termination (End).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660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/>
              <a:t>4. </a:t>
            </a:r>
            <a:r>
              <a:rPr lang="en-US" altLang="en-US" sz="4000" b="1" dirty="0"/>
              <a:t>Management contracts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A management </a:t>
            </a:r>
            <a:r>
              <a:rPr lang="en-US" b="1" dirty="0" smtClean="0"/>
              <a:t>contract: </a:t>
            </a:r>
            <a:r>
              <a:rPr lang="en-US" dirty="0" smtClean="0"/>
              <a:t> </a:t>
            </a:r>
            <a:r>
              <a:rPr lang="en-US" dirty="0"/>
              <a:t>is an arrangement under which operational functions of a company is assigned by contract to another company which performs the necessary managerial functions in return for a fee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Management </a:t>
            </a:r>
            <a:r>
              <a:rPr lang="en-US" dirty="0"/>
              <a:t>contracts involve not just selling a method of doing things </a:t>
            </a:r>
            <a:r>
              <a:rPr lang="en-US" dirty="0" smtClean="0"/>
              <a:t>but </a:t>
            </a:r>
            <a:r>
              <a:rPr lang="en-US" dirty="0"/>
              <a:t>involve actually doing them.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management contract can involve a wide range of functions, such as </a:t>
            </a:r>
            <a:r>
              <a:rPr lang="en-US" dirty="0" smtClean="0"/>
              <a:t>management </a:t>
            </a:r>
            <a:r>
              <a:rPr lang="en-US" dirty="0"/>
              <a:t>of personnel, accounting, marketing services and training.</a:t>
            </a:r>
          </a:p>
        </p:txBody>
      </p:sp>
    </p:spTree>
    <p:extLst>
      <p:ext uri="{BB962C8B-B14F-4D97-AF65-F5344CB8AC3E}">
        <p14:creationId xmlns:p14="http://schemas.microsoft.com/office/powerpoint/2010/main" val="3799901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Management </a:t>
            </a:r>
            <a:r>
              <a:rPr lang="en-US" b="1" dirty="0" smtClean="0"/>
              <a:t>Contracts-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Sports Facility </a:t>
            </a:r>
            <a:r>
              <a:rPr lang="en-US" dirty="0" smtClean="0"/>
              <a:t>Managers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Property </a:t>
            </a:r>
            <a:r>
              <a:rPr lang="en-US" dirty="0" smtClean="0"/>
              <a:t>Management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Artist Managers</a:t>
            </a:r>
          </a:p>
        </p:txBody>
      </p:sp>
    </p:spTree>
    <p:extLst>
      <p:ext uri="{BB962C8B-B14F-4D97-AF65-F5344CB8AC3E}">
        <p14:creationId xmlns:p14="http://schemas.microsoft.com/office/powerpoint/2010/main" val="1387058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5. </a:t>
            </a:r>
            <a:r>
              <a:rPr lang="en-US" altLang="en-US" b="1" dirty="0" smtClean="0"/>
              <a:t>Turn-key </a:t>
            </a:r>
            <a:r>
              <a:rPr lang="en-US" altLang="en-US" b="1" dirty="0"/>
              <a:t>Projects</a:t>
            </a:r>
            <a:br>
              <a:rPr lang="en-US" alt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5105400"/>
          </a:xfrm>
        </p:spPr>
        <p:txBody>
          <a:bodyPr>
            <a:noAutofit/>
          </a:bodyPr>
          <a:lstStyle/>
          <a:p>
            <a:r>
              <a:rPr lang="en-US" sz="3000" i="1" dirty="0">
                <a:solidFill>
                  <a:srgbClr val="FF0000"/>
                </a:solidFill>
              </a:rPr>
              <a:t>Turn-key project </a:t>
            </a:r>
            <a:r>
              <a:rPr lang="en-US" sz="3000" i="1" dirty="0" smtClean="0">
                <a:solidFill>
                  <a:srgbClr val="FF0000"/>
                </a:solidFill>
              </a:rPr>
              <a:t>: </a:t>
            </a:r>
            <a:r>
              <a:rPr lang="en-US" sz="3000" dirty="0" smtClean="0"/>
              <a:t>is </a:t>
            </a:r>
            <a:r>
              <a:rPr lang="en-US" sz="3000" dirty="0"/>
              <a:t>a type of project that is constructed by a developer and sold or turned over to a buyer </a:t>
            </a:r>
            <a:r>
              <a:rPr lang="en-US" sz="3000" dirty="0" smtClean="0"/>
              <a:t>in </a:t>
            </a:r>
            <a:r>
              <a:rPr lang="en-US" sz="3000" dirty="0"/>
              <a:t>a ready-to-use condition</a:t>
            </a:r>
            <a:r>
              <a:rPr lang="en-US" sz="30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Contractor </a:t>
            </a:r>
            <a:r>
              <a:rPr lang="en-US" sz="2800" dirty="0"/>
              <a:t>agrees to handle every detail of project for </a:t>
            </a:r>
            <a:r>
              <a:rPr lang="en-US" sz="2800" dirty="0" smtClean="0"/>
              <a:t>the foreign client.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100" dirty="0" smtClean="0"/>
          </a:p>
          <a:p>
            <a:r>
              <a:rPr lang="en-US" sz="2800" i="1" dirty="0"/>
              <a:t>Turnkey projects </a:t>
            </a:r>
            <a:r>
              <a:rPr lang="en-US" sz="2800" dirty="0"/>
              <a:t>are also used in </a:t>
            </a:r>
            <a:r>
              <a:rPr lang="en-US" sz="2800" dirty="0" smtClean="0"/>
              <a:t>government </a:t>
            </a:r>
            <a:r>
              <a:rPr lang="en-US" sz="2800" dirty="0"/>
              <a:t>owned housing projects</a:t>
            </a:r>
            <a:r>
              <a:rPr lang="en-US" sz="2800" dirty="0" smtClean="0"/>
              <a:t>; </a:t>
            </a:r>
            <a:r>
              <a:rPr lang="en-US" sz="2800" dirty="0"/>
              <a:t>an outside developer does all the work </a:t>
            </a:r>
            <a:r>
              <a:rPr lang="en-US" sz="2800" dirty="0" smtClean="0"/>
              <a:t>to build </a:t>
            </a:r>
            <a:r>
              <a:rPr lang="en-US" sz="2800" dirty="0"/>
              <a:t>the housing units, and furnishing them with appliances. They then </a:t>
            </a:r>
            <a:r>
              <a:rPr lang="en-US" sz="2800" dirty="0" smtClean="0"/>
              <a:t>turned over to the government.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4639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b="1" dirty="0"/>
              <a:t>6. Contract Manufacturing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Contract </a:t>
            </a:r>
            <a:r>
              <a:rPr lang="en-US" b="1" i="1" dirty="0" smtClean="0">
                <a:solidFill>
                  <a:srgbClr val="FF0000"/>
                </a:solidFill>
              </a:rPr>
              <a:t>Manufacturing: </a:t>
            </a:r>
          </a:p>
          <a:p>
            <a:r>
              <a:rPr lang="en-US" i="1" dirty="0"/>
              <a:t>A firm producing goods under the brand name of a different firm</a:t>
            </a:r>
            <a:r>
              <a:rPr lang="en-US" i="1" dirty="0" smtClean="0"/>
              <a:t>.</a:t>
            </a:r>
          </a:p>
          <a:p>
            <a:r>
              <a:rPr lang="en-US" dirty="0"/>
              <a:t> In the computer and electronics fields, thousands of products are manufactured by contract manufacturers.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products are ordered by and branded with the </a:t>
            </a:r>
            <a:r>
              <a:rPr lang="en-US" dirty="0" smtClean="0"/>
              <a:t>OEM's </a:t>
            </a:r>
            <a:r>
              <a:rPr lang="en-US" dirty="0"/>
              <a:t>"original design </a:t>
            </a:r>
            <a:r>
              <a:rPr lang="en-US" dirty="0" smtClean="0"/>
              <a:t>manufacturer“ name</a:t>
            </a:r>
            <a:r>
              <a:rPr lang="en-US" dirty="0"/>
              <a:t>, which sells them to its customers.</a:t>
            </a:r>
            <a:br>
              <a:rPr lang="en-US" dirty="0"/>
            </a:b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46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4343400" cy="4114800"/>
          </a:xfrm>
        </p:spPr>
        <p:txBody>
          <a:bodyPr>
            <a:normAutofit/>
          </a:bodyPr>
          <a:lstStyle/>
          <a:p>
            <a:r>
              <a:rPr lang="en-US" altLang="en-US" dirty="0"/>
              <a:t>Trade barriers are falling around the world</a:t>
            </a:r>
          </a:p>
          <a:p>
            <a:r>
              <a:rPr lang="en-US" altLang="en-US" dirty="0"/>
              <a:t>Companies need to have a strategy to enter world markets</a:t>
            </a:r>
          </a:p>
        </p:txBody>
      </p:sp>
      <p:pic>
        <p:nvPicPr>
          <p:cNvPr id="7173" name="Picture 5" descr="MPj0341516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29275" y="1981200"/>
            <a:ext cx="2609850" cy="3657600"/>
          </a:xfrm>
        </p:spPr>
      </p:pic>
    </p:spTree>
    <p:extLst>
      <p:ext uri="{BB962C8B-B14F-4D97-AF65-F5344CB8AC3E}">
        <p14:creationId xmlns:p14="http://schemas.microsoft.com/office/powerpoint/2010/main" val="389718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/>
              <a:t>Foreign market entry strategies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How Do Firms Go International?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/>
              <a:t>Foreign </a:t>
            </a:r>
            <a:r>
              <a:rPr lang="en-US" b="1" dirty="0"/>
              <a:t>market entry strategies </a:t>
            </a:r>
            <a:r>
              <a:rPr lang="en-US" b="1" dirty="0" smtClean="0"/>
              <a:t>vary in:</a:t>
            </a:r>
          </a:p>
          <a:p>
            <a:pPr marL="622300" indent="-274638"/>
            <a:r>
              <a:rPr lang="en-US" dirty="0" smtClean="0"/>
              <a:t> Degree of risk </a:t>
            </a:r>
            <a:r>
              <a:rPr lang="en-US" dirty="0"/>
              <a:t>they present, </a:t>
            </a:r>
            <a:endParaRPr lang="en-US" dirty="0" smtClean="0"/>
          </a:p>
          <a:p>
            <a:pPr marL="622300" indent="-274638"/>
            <a:r>
              <a:rPr lang="en-US" dirty="0" smtClean="0"/>
              <a:t>The </a:t>
            </a:r>
            <a:r>
              <a:rPr lang="en-US" dirty="0"/>
              <a:t>control and commitment of </a:t>
            </a:r>
            <a:r>
              <a:rPr lang="en-US" dirty="0" smtClean="0"/>
              <a:t>resources </a:t>
            </a:r>
            <a:r>
              <a:rPr lang="en-US" dirty="0"/>
              <a:t>they </a:t>
            </a:r>
            <a:r>
              <a:rPr lang="en-US" dirty="0" smtClean="0"/>
              <a:t>require, and</a:t>
            </a:r>
          </a:p>
          <a:p>
            <a:pPr marL="622300" indent="-274638"/>
            <a:r>
              <a:rPr lang="en-US" dirty="0" smtClean="0"/>
              <a:t> The </a:t>
            </a:r>
            <a:r>
              <a:rPr lang="en-US" dirty="0"/>
              <a:t>return on </a:t>
            </a:r>
            <a:r>
              <a:rPr lang="en-US" dirty="0" smtClean="0"/>
              <a:t>investment they </a:t>
            </a:r>
            <a:r>
              <a:rPr lang="en-US" dirty="0"/>
              <a:t>promise. </a:t>
            </a:r>
            <a:endParaRPr lang="en-US" u="sng" dirty="0"/>
          </a:p>
          <a:p>
            <a:pPr marL="622300" indent="-274638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7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Which strategy should be used?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It depends on:</a:t>
            </a:r>
          </a:p>
          <a:p>
            <a:pPr lvl="1"/>
            <a:r>
              <a:rPr lang="en-US" altLang="en-US" sz="3200" dirty="0"/>
              <a:t>Vision</a:t>
            </a:r>
          </a:p>
          <a:p>
            <a:pPr lvl="1"/>
            <a:r>
              <a:rPr lang="en-US" altLang="en-US" sz="3200" dirty="0"/>
              <a:t>Attitude toward risk</a:t>
            </a:r>
          </a:p>
          <a:p>
            <a:pPr lvl="1"/>
            <a:r>
              <a:rPr lang="en-US" altLang="en-US" sz="3200" dirty="0"/>
              <a:t>How much investment capital is available</a:t>
            </a:r>
          </a:p>
          <a:p>
            <a:pPr lvl="1"/>
            <a:r>
              <a:rPr lang="en-US" altLang="en-US" sz="3200" dirty="0"/>
              <a:t>How much control is desired</a:t>
            </a:r>
          </a:p>
        </p:txBody>
      </p:sp>
    </p:spTree>
    <p:extLst>
      <p:ext uri="{BB962C8B-B14F-4D97-AF65-F5344CB8AC3E}">
        <p14:creationId xmlns:p14="http://schemas.microsoft.com/office/powerpoint/2010/main" val="447260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Arial Unicode MS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 Unicode MS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9pPr>
          </a:lstStyle>
          <a:p>
            <a:fld id="{884F9C55-CA65-49B6-B007-4C6C4A4695A8}" type="slidenum">
              <a:rPr lang="en-US" altLang="en-US">
                <a:solidFill>
                  <a:schemeClr val="tx1"/>
                </a:solidFill>
                <a:latin typeface="Arial" charset="0"/>
              </a:rPr>
              <a:pPr/>
              <a:t>5</a:t>
            </a:fld>
            <a:endParaRPr lang="en-US" alt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556419" y="304800"/>
            <a:ext cx="7772400" cy="9144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/>
              <a:t>Foreign market entry strategies </a:t>
            </a:r>
            <a:endParaRPr lang="en-US" sz="3600" b="1" dirty="0" smtClean="0"/>
          </a:p>
        </p:txBody>
      </p:sp>
      <p:sp>
        <p:nvSpPr>
          <p:cNvPr id="1035" name="Text Box 24"/>
          <p:cNvSpPr txBox="1">
            <a:spLocks noChangeArrowheads="1"/>
          </p:cNvSpPr>
          <p:nvPr/>
        </p:nvSpPr>
        <p:spPr bwMode="auto">
          <a:xfrm>
            <a:off x="5500491" y="1735394"/>
            <a:ext cx="2741135" cy="46166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 Unicode MS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 Unicode MS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9pPr>
          </a:lstStyle>
          <a:p>
            <a:r>
              <a:rPr lang="en-US" altLang="en-US" sz="2400" b="1" dirty="0">
                <a:latin typeface="+mn-lt"/>
              </a:rPr>
              <a:t>Export-import trade</a:t>
            </a:r>
          </a:p>
        </p:txBody>
      </p:sp>
      <p:sp>
        <p:nvSpPr>
          <p:cNvPr id="1036" name="Text Box 25"/>
          <p:cNvSpPr txBox="1">
            <a:spLocks noChangeArrowheads="1"/>
          </p:cNvSpPr>
          <p:nvPr/>
        </p:nvSpPr>
        <p:spPr bwMode="auto">
          <a:xfrm>
            <a:off x="5572370" y="3328151"/>
            <a:ext cx="2009396" cy="830997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 Unicode MS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 Unicode MS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altLang="en-US" sz="2400" b="1" dirty="0">
                <a:latin typeface="+mn-lt"/>
              </a:rPr>
              <a:t>Foreign direct </a:t>
            </a:r>
          </a:p>
          <a:p>
            <a:pPr algn="ctr"/>
            <a:r>
              <a:rPr lang="en-US" altLang="en-US" sz="2400" b="1" dirty="0">
                <a:latin typeface="+mn-lt"/>
              </a:rPr>
              <a:t>investment </a:t>
            </a:r>
          </a:p>
        </p:txBody>
      </p:sp>
      <p:sp>
        <p:nvSpPr>
          <p:cNvPr id="1038" name="Text Box 27"/>
          <p:cNvSpPr txBox="1">
            <a:spLocks noChangeArrowheads="1"/>
          </p:cNvSpPr>
          <p:nvPr/>
        </p:nvSpPr>
        <p:spPr bwMode="auto">
          <a:xfrm>
            <a:off x="5863305" y="5411284"/>
            <a:ext cx="1623842" cy="46166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 Unicode MS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 Unicode MS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9pPr>
          </a:lstStyle>
          <a:p>
            <a:r>
              <a:rPr lang="en-US" altLang="en-US" sz="2400" b="1" dirty="0" smtClean="0">
                <a:latin typeface="+mn-lt"/>
              </a:rPr>
              <a:t>Franchising</a:t>
            </a:r>
            <a:endParaRPr lang="en-US" altLang="en-US" sz="2400" b="1" dirty="0">
              <a:latin typeface="+mn-lt"/>
            </a:endParaRPr>
          </a:p>
        </p:txBody>
      </p:sp>
      <p:sp>
        <p:nvSpPr>
          <p:cNvPr id="1039" name="Text Box 28"/>
          <p:cNvSpPr txBox="1">
            <a:spLocks noChangeArrowheads="1"/>
          </p:cNvSpPr>
          <p:nvPr/>
        </p:nvSpPr>
        <p:spPr bwMode="auto">
          <a:xfrm>
            <a:off x="2879725" y="5756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 Unicode MS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 Unicode MS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9pPr>
          </a:lstStyle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1040" name="Text Box 29"/>
          <p:cNvSpPr txBox="1">
            <a:spLocks noChangeArrowheads="1"/>
          </p:cNvSpPr>
          <p:nvPr/>
        </p:nvSpPr>
        <p:spPr bwMode="auto">
          <a:xfrm>
            <a:off x="685800" y="5751810"/>
            <a:ext cx="3140924" cy="46166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 Unicode MS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 Unicode MS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9pPr>
          </a:lstStyle>
          <a:p>
            <a:r>
              <a:rPr lang="en-US" altLang="en-US" sz="2400" b="1" dirty="0">
                <a:latin typeface="+mn-lt"/>
              </a:rPr>
              <a:t>Management contracts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906381"/>
              </p:ext>
            </p:extLst>
          </p:nvPr>
        </p:nvGraphicFramePr>
        <p:xfrm>
          <a:off x="541025" y="3021057"/>
          <a:ext cx="2209799" cy="944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09799"/>
              </a:tblGrid>
              <a:tr h="9242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Entry Strategies 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2658588" y="2197059"/>
            <a:ext cx="2909691" cy="13009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3"/>
            <a:endCxn id="1036" idx="1"/>
          </p:cNvCxnSpPr>
          <p:nvPr/>
        </p:nvCxnSpPr>
        <p:spPr>
          <a:xfrm>
            <a:off x="2750824" y="3493497"/>
            <a:ext cx="2821546" cy="2501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664058" y="3404994"/>
            <a:ext cx="3986268" cy="2022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750824" y="3411435"/>
            <a:ext cx="726256" cy="2367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700863"/>
              </p:ext>
            </p:extLst>
          </p:nvPr>
        </p:nvGraphicFramePr>
        <p:xfrm>
          <a:off x="1453721" y="1509029"/>
          <a:ext cx="25146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4600"/>
              </a:tblGrid>
              <a:tr h="334071">
                <a:tc>
                  <a:txBody>
                    <a:bodyPr/>
                    <a:lstStyle/>
                    <a:p>
                      <a:r>
                        <a:rPr lang="en-US" altLang="en-US" sz="2400" b="1" dirty="0" smtClean="0">
                          <a:latin typeface="+mn-lt"/>
                        </a:rPr>
                        <a:t>Turn-key </a:t>
                      </a:r>
                      <a:r>
                        <a:rPr lang="en-US" altLang="en-US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Projects</a:t>
                      </a:r>
                      <a:endParaRPr lang="en-US" sz="24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>
            <a:stCxn id="4" idx="3"/>
          </p:cNvCxnSpPr>
          <p:nvPr/>
        </p:nvCxnSpPr>
        <p:spPr>
          <a:xfrm flipV="1">
            <a:off x="2750824" y="2071055"/>
            <a:ext cx="178312" cy="1422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067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1. </a:t>
            </a:r>
            <a:r>
              <a:rPr lang="en-US" altLang="en-US" b="1" dirty="0" smtClean="0"/>
              <a:t>Export and import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4497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0000"/>
                </a:solidFill>
              </a:rPr>
              <a:t>Exporting : </a:t>
            </a:r>
            <a:r>
              <a:rPr lang="en-US" altLang="zh-TW" dirty="0" smtClean="0">
                <a:ea typeface="新細明體" pitchFamily="18" charset="-120"/>
              </a:rPr>
              <a:t>Shipment </a:t>
            </a:r>
            <a:r>
              <a:rPr lang="en-US" altLang="zh-TW" dirty="0">
                <a:ea typeface="新細明體" pitchFamily="18" charset="-120"/>
              </a:rPr>
              <a:t>of goods </a:t>
            </a:r>
            <a:r>
              <a:rPr lang="en-US" altLang="zh-TW" dirty="0" smtClean="0">
                <a:ea typeface="新細明體" pitchFamily="18" charset="-120"/>
              </a:rPr>
              <a:t> or services </a:t>
            </a:r>
            <a:r>
              <a:rPr lang="en-US" dirty="0"/>
              <a:t>out of the port of a </a:t>
            </a:r>
            <a:r>
              <a:rPr lang="en-US" dirty="0" smtClean="0"/>
              <a:t>country , 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to a </a:t>
            </a:r>
            <a:r>
              <a:rPr lang="en-US" altLang="zh-TW" dirty="0" smtClean="0">
                <a:ea typeface="新細明體" pitchFamily="18" charset="-120"/>
              </a:rPr>
              <a:t>foreign </a:t>
            </a:r>
            <a:r>
              <a:rPr lang="en-US" altLang="zh-TW" dirty="0">
                <a:ea typeface="新細明體" pitchFamily="18" charset="-120"/>
              </a:rPr>
              <a:t>buyer</a:t>
            </a:r>
            <a:r>
              <a:rPr lang="en-US" altLang="zh-TW" dirty="0" smtClean="0">
                <a:ea typeface="新細明體" pitchFamily="18" charset="-12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0000"/>
                </a:solidFill>
                <a:ea typeface="新細明體" pitchFamily="18" charset="-120"/>
              </a:rPr>
              <a:t>Importing : </a:t>
            </a:r>
            <a:r>
              <a:rPr lang="en-US" altLang="zh-TW" dirty="0" smtClean="0">
                <a:ea typeface="新細明體" pitchFamily="18" charset="-120"/>
              </a:rPr>
              <a:t>Process </a:t>
            </a:r>
            <a:r>
              <a:rPr lang="en-US" altLang="zh-TW" dirty="0">
                <a:ea typeface="新細明體" pitchFamily="18" charset="-120"/>
              </a:rPr>
              <a:t>of buying goods from a foreign supplier and entering them into the </a:t>
            </a:r>
            <a:r>
              <a:rPr lang="en-US" altLang="zh-TW" dirty="0" smtClean="0">
                <a:ea typeface="新細明體" pitchFamily="18" charset="-120"/>
              </a:rPr>
              <a:t>a </a:t>
            </a:r>
            <a:r>
              <a:rPr lang="en-US" altLang="zh-TW" dirty="0">
                <a:ea typeface="新細明體" pitchFamily="18" charset="-120"/>
              </a:rPr>
              <a:t>different country.</a:t>
            </a:r>
          </a:p>
          <a:p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36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TW" dirty="0">
                <a:ea typeface="新細明體" pitchFamily="18" charset="-120"/>
              </a:rPr>
              <a:t>Government controls over </a:t>
            </a:r>
            <a:r>
              <a:rPr lang="en-US" altLang="zh-TW" dirty="0" smtClean="0">
                <a:ea typeface="新細明體" pitchFamily="18" charset="-120"/>
              </a:rPr>
              <a:t>international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Restrictions on imports generally take two forms: </a:t>
            </a:r>
            <a:r>
              <a:rPr lang="en-US" sz="2800" b="1" i="1" u="sng" dirty="0"/>
              <a:t>tariffs</a:t>
            </a:r>
            <a:r>
              <a:rPr lang="en-US" sz="2800" dirty="0"/>
              <a:t> </a:t>
            </a:r>
            <a:r>
              <a:rPr lang="en-US" sz="2800" dirty="0" smtClean="0"/>
              <a:t>,and </a:t>
            </a:r>
            <a:r>
              <a:rPr lang="en-US" sz="2800" dirty="0"/>
              <a:t>quantitative </a:t>
            </a:r>
            <a:r>
              <a:rPr lang="en-US" sz="2800" dirty="0" smtClean="0"/>
              <a:t>restrictions </a:t>
            </a:r>
            <a:r>
              <a:rPr lang="en-US" sz="2800" b="1" i="1" dirty="0" smtClean="0"/>
              <a:t>(Quota).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1. </a:t>
            </a:r>
            <a:r>
              <a:rPr lang="en-US" altLang="zh-TW" sz="2800" b="1" i="1" dirty="0">
                <a:solidFill>
                  <a:srgbClr val="FF0000"/>
                </a:solidFill>
                <a:ea typeface="新細明體" pitchFamily="18" charset="-120"/>
              </a:rPr>
              <a:t>Tariffs:</a:t>
            </a:r>
            <a:r>
              <a:rPr lang="en-US" altLang="zh-TW" sz="2800" dirty="0">
                <a:ea typeface="新細明體" pitchFamily="18" charset="-120"/>
              </a:rPr>
              <a:t> </a:t>
            </a:r>
            <a:r>
              <a:rPr lang="en-US" altLang="zh-TW" sz="2800" dirty="0" smtClean="0">
                <a:ea typeface="新細明體" pitchFamily="18" charset="-120"/>
              </a:rPr>
              <a:t>Import taxes </a:t>
            </a:r>
            <a:r>
              <a:rPr lang="en-US" altLang="zh-TW" sz="2800" dirty="0">
                <a:ea typeface="新細明體" pitchFamily="18" charset="-120"/>
              </a:rPr>
              <a:t>imposed on goods entering the </a:t>
            </a:r>
            <a:r>
              <a:rPr lang="en-US" altLang="zh-TW" sz="2800" u="sng" dirty="0">
                <a:ea typeface="新細明體" pitchFamily="18" charset="-120"/>
              </a:rPr>
              <a:t>customs zone </a:t>
            </a:r>
            <a:r>
              <a:rPr lang="en-US" altLang="zh-TW" sz="2800" dirty="0">
                <a:ea typeface="新細明體" pitchFamily="18" charset="-120"/>
              </a:rPr>
              <a:t>of a </a:t>
            </a:r>
            <a:r>
              <a:rPr lang="en-US" altLang="zh-TW" sz="2800" dirty="0" smtClean="0">
                <a:ea typeface="新細明體" pitchFamily="18" charset="-120"/>
              </a:rPr>
              <a:t>nation.</a:t>
            </a:r>
          </a:p>
          <a:p>
            <a:pPr>
              <a:buNone/>
            </a:pPr>
            <a:endParaRPr lang="en-US" altLang="zh-TW" sz="1400" dirty="0">
              <a:ea typeface="新細明體" pitchFamily="18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Tariffs </a:t>
            </a:r>
            <a:r>
              <a:rPr lang="en-US" sz="2800" dirty="0"/>
              <a:t>restrict or discourage imports by making imported goods more expensive than domestic goods</a:t>
            </a:r>
            <a:r>
              <a:rPr lang="en-US" sz="28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Tariffs </a:t>
            </a:r>
            <a:r>
              <a:rPr lang="en-US" sz="2800" dirty="0"/>
              <a:t>vary widely from country to country and from product to product within countries.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45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TW" sz="4100" b="1" i="1" u="sng" dirty="0">
                <a:solidFill>
                  <a:srgbClr val="FF0000"/>
                </a:solidFill>
                <a:ea typeface="新細明體" pitchFamily="18" charset="-120"/>
              </a:rPr>
              <a:t>Why do governments impose </a:t>
            </a:r>
            <a:r>
              <a:rPr lang="en-US" altLang="zh-TW" sz="4100" b="1" i="1" u="sng" dirty="0" smtClean="0">
                <a:solidFill>
                  <a:srgbClr val="FF0000"/>
                </a:solidFill>
                <a:ea typeface="新細明體" pitchFamily="18" charset="-120"/>
              </a:rPr>
              <a:t>tariffs</a:t>
            </a:r>
            <a:r>
              <a:rPr lang="en-US" altLang="zh-TW" sz="4100" b="1" i="1" u="sng" dirty="0">
                <a:solidFill>
                  <a:srgbClr val="FF0000"/>
                </a:solidFill>
                <a:ea typeface="新細明體" pitchFamily="18" charset="-120"/>
              </a:rPr>
              <a:t>?</a:t>
            </a:r>
            <a:endParaRPr lang="en-US" altLang="zh-TW" sz="4100" b="1" i="1" u="sng" dirty="0" smtClean="0">
              <a:solidFill>
                <a:srgbClr val="FF0000"/>
              </a:solidFill>
              <a:ea typeface="新細明體" pitchFamily="18" charset="-120"/>
            </a:endParaRPr>
          </a:p>
          <a:p>
            <a:pPr>
              <a:buNone/>
            </a:pPr>
            <a:endParaRPr lang="en-US" altLang="zh-TW" sz="1600" b="1" i="1" u="sng" dirty="0" smtClean="0">
              <a:solidFill>
                <a:srgbClr val="FF0000"/>
              </a:solidFill>
              <a:ea typeface="新細明體" pitchFamily="18" charset="-12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sz="3500" dirty="0" smtClean="0"/>
              <a:t>Tariffs </a:t>
            </a:r>
            <a:r>
              <a:rPr lang="en-US" sz="3500" dirty="0"/>
              <a:t>provide a significant source of government revenues.</a:t>
            </a:r>
            <a:r>
              <a:rPr lang="en-US" altLang="zh-TW" sz="3500" i="1" dirty="0" smtClean="0">
                <a:ea typeface="新細明體" pitchFamily="18" charset="-120"/>
              </a:rPr>
              <a:t>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sz="3500" i="1" dirty="0" smtClean="0">
                <a:ea typeface="新細明體" pitchFamily="18" charset="-120"/>
              </a:rPr>
              <a:t>Protection </a:t>
            </a:r>
            <a:r>
              <a:rPr lang="en-US" altLang="zh-TW" sz="3500" i="1" dirty="0">
                <a:ea typeface="新細明體" pitchFamily="18" charset="-120"/>
              </a:rPr>
              <a:t>of domestic </a:t>
            </a:r>
            <a:r>
              <a:rPr lang="en-US" altLang="zh-TW" sz="3500" i="1" dirty="0" smtClean="0">
                <a:ea typeface="新細明體" pitchFamily="18" charset="-120"/>
              </a:rPr>
              <a:t>industry.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500" dirty="0" smtClean="0"/>
              <a:t>Political reasons: Countries </a:t>
            </a:r>
            <a:r>
              <a:rPr lang="en-US" sz="3500" dirty="0"/>
              <a:t>wishing to punish or influence the behavior of another country for human rights </a:t>
            </a:r>
            <a:r>
              <a:rPr lang="en-US" sz="3500" dirty="0" smtClean="0"/>
              <a:t>violations, </a:t>
            </a:r>
            <a:r>
              <a:rPr lang="en-US" sz="3500" i="1" dirty="0" smtClean="0"/>
              <a:t>for </a:t>
            </a:r>
            <a:r>
              <a:rPr lang="en-US" sz="3500" i="1" dirty="0"/>
              <a:t>example</a:t>
            </a:r>
            <a:r>
              <a:rPr lang="en-US" sz="3500" dirty="0"/>
              <a:t>, will sometimes restrict imports from “misbehaving” country.</a:t>
            </a:r>
            <a:endParaRPr lang="en-US" altLang="zh-TW" sz="3500" dirty="0">
              <a:ea typeface="新細明體" pitchFamily="18" charset="-12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TW" dirty="0">
                <a:ea typeface="新細明體" pitchFamily="18" charset="-120"/>
              </a:rPr>
              <a:t>Government controls over </a:t>
            </a:r>
            <a:r>
              <a:rPr lang="en-US" altLang="zh-TW" dirty="0" smtClean="0">
                <a:ea typeface="新細明體" pitchFamily="18" charset="-120"/>
              </a:rPr>
              <a:t>international trade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081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2. </a:t>
            </a:r>
            <a:r>
              <a:rPr lang="en-US" altLang="zh-TW" b="1" i="1" u="sng" dirty="0">
                <a:solidFill>
                  <a:srgbClr val="FF0000"/>
                </a:solidFill>
                <a:ea typeface="新細明體" pitchFamily="18" charset="-120"/>
              </a:rPr>
              <a:t>Non-tariff Barriers: </a:t>
            </a:r>
            <a:r>
              <a:rPr lang="en-US" altLang="zh-TW" b="1" i="1" u="sng" dirty="0" smtClean="0">
                <a:solidFill>
                  <a:srgbClr val="FF0000"/>
                </a:solidFill>
                <a:ea typeface="新細明體" pitchFamily="18" charset="-120"/>
              </a:rPr>
              <a:t> </a:t>
            </a:r>
          </a:p>
          <a:p>
            <a:pPr marL="0" indent="0">
              <a:buNone/>
            </a:pPr>
            <a:r>
              <a:rPr lang="en-US" altLang="zh-TW" i="1" dirty="0">
                <a:solidFill>
                  <a:srgbClr val="FF0000"/>
                </a:solidFill>
                <a:ea typeface="新細明體" pitchFamily="18" charset="-120"/>
              </a:rPr>
              <a:t> </a:t>
            </a:r>
            <a:r>
              <a:rPr lang="en-US" altLang="zh-TW" i="1" dirty="0" smtClean="0">
                <a:solidFill>
                  <a:srgbClr val="FF0000"/>
                </a:solidFill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All </a:t>
            </a:r>
            <a:r>
              <a:rPr lang="en-US" altLang="zh-TW" dirty="0">
                <a:ea typeface="新細明體" pitchFamily="18" charset="-120"/>
              </a:rPr>
              <a:t>barriers to importing or exporting other </a:t>
            </a:r>
            <a:r>
              <a:rPr lang="en-US" altLang="zh-TW" dirty="0" smtClean="0">
                <a:ea typeface="新細明體" pitchFamily="18" charset="-120"/>
              </a:rPr>
              <a:t> than </a:t>
            </a:r>
            <a:r>
              <a:rPr lang="en-US" altLang="zh-TW" dirty="0">
                <a:ea typeface="新細明體" pitchFamily="18" charset="-120"/>
              </a:rPr>
              <a:t>tariffs </a:t>
            </a:r>
            <a:r>
              <a:rPr lang="en-US" altLang="zh-TW" dirty="0" smtClean="0">
                <a:ea typeface="新細明體" pitchFamily="18" charset="-120"/>
              </a:rPr>
              <a:t>,ex</a:t>
            </a:r>
            <a:r>
              <a:rPr lang="en-US" altLang="zh-TW" dirty="0">
                <a:ea typeface="新細明體" pitchFamily="18" charset="-120"/>
              </a:rPr>
              <a:t>. Quota. </a:t>
            </a:r>
          </a:p>
          <a:p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Quota</a:t>
            </a:r>
            <a:r>
              <a:rPr lang="en-US" altLang="zh-TW" dirty="0">
                <a:solidFill>
                  <a:srgbClr val="FF0000"/>
                </a:solidFill>
                <a:ea typeface="新細明體" pitchFamily="18" charset="-120"/>
              </a:rPr>
              <a:t>:</a:t>
            </a:r>
            <a:r>
              <a:rPr lang="en-US" altLang="zh-TW" dirty="0">
                <a:ea typeface="新細明體" pitchFamily="18" charset="-120"/>
              </a:rPr>
              <a:t> restriction imposed by law on the numbers or quantities of goods or of a particular type of good.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TW" dirty="0">
                <a:ea typeface="新細明體" pitchFamily="18" charset="-120"/>
              </a:rPr>
              <a:t>Government controls over </a:t>
            </a:r>
            <a:r>
              <a:rPr lang="en-US" altLang="zh-TW" dirty="0" smtClean="0">
                <a:ea typeface="新細明體" pitchFamily="18" charset="-120"/>
              </a:rPr>
              <a:t>international trade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004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311</TotalTime>
  <Words>821</Words>
  <Application>Microsoft Office PowerPoint</Application>
  <PresentationFormat>On-screen Show (4:3)</PresentationFormat>
  <Paragraphs>104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Chapter 2 </vt:lpstr>
      <vt:lpstr>Introduction</vt:lpstr>
      <vt:lpstr>Foreign market entry strategies  </vt:lpstr>
      <vt:lpstr>Which strategy should be used?</vt:lpstr>
      <vt:lpstr>Foreign market entry strategies </vt:lpstr>
      <vt:lpstr> 1. Export and import </vt:lpstr>
      <vt:lpstr>Government controls over international trade</vt:lpstr>
      <vt:lpstr>Government controls over international trade</vt:lpstr>
      <vt:lpstr>Government controls over international trade</vt:lpstr>
      <vt:lpstr>2. Foreign Direct Investment (FDI) </vt:lpstr>
      <vt:lpstr>2. Foreign Direct Investment (FDI) </vt:lpstr>
      <vt:lpstr>Forms of FDI</vt:lpstr>
      <vt:lpstr>Forms of FDI</vt:lpstr>
      <vt:lpstr>3. Franchising</vt:lpstr>
      <vt:lpstr>Franchisor–Franchisee relationship</vt:lpstr>
      <vt:lpstr> 4. Management contracts </vt:lpstr>
      <vt:lpstr>Management Contracts- Examples</vt:lpstr>
      <vt:lpstr> 5. Turn-key Projects </vt:lpstr>
      <vt:lpstr>6. Contract Manufacturing 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35</cp:revision>
  <dcterms:created xsi:type="dcterms:W3CDTF">2014-09-13T09:56:27Z</dcterms:created>
  <dcterms:modified xsi:type="dcterms:W3CDTF">2017-10-04T20:04:16Z</dcterms:modified>
</cp:coreProperties>
</file>