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4" r:id="rId1"/>
  </p:sldMasterIdLst>
  <p:handoutMasterIdLst>
    <p:handoutMasterId r:id="rId39"/>
  </p:handoutMasterIdLst>
  <p:sldIdLst>
    <p:sldId id="259" r:id="rId2"/>
    <p:sldId id="386" r:id="rId3"/>
    <p:sldId id="321" r:id="rId4"/>
    <p:sldId id="322" r:id="rId5"/>
    <p:sldId id="387" r:id="rId6"/>
    <p:sldId id="323" r:id="rId7"/>
    <p:sldId id="328" r:id="rId8"/>
    <p:sldId id="394" r:id="rId9"/>
    <p:sldId id="333" r:id="rId10"/>
    <p:sldId id="335" r:id="rId11"/>
    <p:sldId id="336" r:id="rId12"/>
    <p:sldId id="338" r:id="rId13"/>
    <p:sldId id="340" r:id="rId14"/>
    <p:sldId id="341" r:id="rId15"/>
    <p:sldId id="388" r:id="rId16"/>
    <p:sldId id="342" r:id="rId17"/>
    <p:sldId id="344" r:id="rId18"/>
    <p:sldId id="345" r:id="rId19"/>
    <p:sldId id="346" r:id="rId20"/>
    <p:sldId id="348" r:id="rId21"/>
    <p:sldId id="350" r:id="rId22"/>
    <p:sldId id="351" r:id="rId23"/>
    <p:sldId id="352" r:id="rId24"/>
    <p:sldId id="355" r:id="rId25"/>
    <p:sldId id="396" r:id="rId26"/>
    <p:sldId id="356" r:id="rId27"/>
    <p:sldId id="360" r:id="rId28"/>
    <p:sldId id="362" r:id="rId29"/>
    <p:sldId id="363" r:id="rId30"/>
    <p:sldId id="364" r:id="rId31"/>
    <p:sldId id="366" r:id="rId32"/>
    <p:sldId id="367" r:id="rId33"/>
    <p:sldId id="368" r:id="rId34"/>
    <p:sldId id="369" r:id="rId35"/>
    <p:sldId id="370" r:id="rId36"/>
    <p:sldId id="371" r:id="rId37"/>
    <p:sldId id="375" r:id="rId3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Hassan Salti" initials="HS" lastIdx="3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2556" y="-9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FF694C7-6B93-4199-8AD2-188EF1322E51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C52E6A2-DD5A-4AA1-BA38-49C81212A8A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35864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65618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3354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252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609601" y="0"/>
            <a:ext cx="8534400" cy="6858000"/>
          </a:xfrm>
          <a:prstGeom prst="rect">
            <a:avLst/>
          </a:prstGeom>
          <a:gradFill flip="none" rotWithShape="0">
            <a:gsLst>
              <a:gs pos="1000">
                <a:schemeClr val="bg1">
                  <a:lumMod val="71000"/>
                </a:schemeClr>
              </a:gs>
              <a:gs pos="45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8173" y="2286000"/>
            <a:ext cx="8315827" cy="2057400"/>
          </a:xfrm>
        </p:spPr>
        <p:txBody>
          <a:bodyPr/>
          <a:lstStyle>
            <a:lvl1pPr>
              <a:defRPr>
                <a:solidFill>
                  <a:srgbClr val="002060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477000"/>
            <a:ext cx="2895600" cy="365125"/>
          </a:xfrm>
        </p:spPr>
        <p:txBody>
          <a:bodyPr/>
          <a:lstStyle>
            <a:lvl1pPr>
              <a:defRPr b="1"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86800" y="6492875"/>
            <a:ext cx="457200" cy="365125"/>
          </a:xfrm>
        </p:spPr>
        <p:txBody>
          <a:bodyPr/>
          <a:lstStyle>
            <a:lvl1pPr algn="ctr">
              <a:defRPr/>
            </a:lvl1pPr>
          </a:lstStyle>
          <a:p>
            <a:fld id="{20042AC5-0839-4BB6-BBC0-636ECAAE7EE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76328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609601" y="0"/>
            <a:ext cx="8534400" cy="762000"/>
          </a:xfrm>
          <a:prstGeom prst="rect">
            <a:avLst/>
          </a:prstGeom>
          <a:gradFill flip="none" rotWithShape="0">
            <a:gsLst>
              <a:gs pos="1000">
                <a:schemeClr val="bg1">
                  <a:lumMod val="71000"/>
                </a:schemeClr>
              </a:gs>
              <a:gs pos="45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8173" y="228600"/>
            <a:ext cx="8313821" cy="457200"/>
          </a:xfrm>
          <a:ln>
            <a:noFill/>
          </a:ln>
        </p:spPr>
        <p:txBody>
          <a:bodyPr>
            <a:normAutofit/>
          </a:bodyPr>
          <a:lstStyle>
            <a:lvl1pPr marL="0" indent="0">
              <a:buFont typeface="Arial" pitchFamily="34" charset="0"/>
              <a:buNone/>
              <a:defRPr sz="2400" b="1">
                <a:solidFill>
                  <a:srgbClr val="002060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3"/>
          </p:nvPr>
        </p:nvSpPr>
        <p:spPr>
          <a:xfrm>
            <a:off x="828173" y="0"/>
            <a:ext cx="2981827" cy="304800"/>
          </a:xfrm>
          <a:noFill/>
          <a:ln>
            <a:noFill/>
          </a:ln>
        </p:spPr>
        <p:txBody>
          <a:bodyPr>
            <a:normAutofit/>
          </a:bodyPr>
          <a:lstStyle>
            <a:lvl1pPr marL="0" indent="0" algn="l">
              <a:buFont typeface="Wingdings" pitchFamily="2" charset="2"/>
              <a:buNone/>
              <a:defRPr sz="1600" b="1" i="1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6" name="Footer Placeholder 4"/>
          <p:cNvSpPr txBox="1">
            <a:spLocks/>
          </p:cNvSpPr>
          <p:nvPr userDrawn="1"/>
        </p:nvSpPr>
        <p:spPr>
          <a:xfrm>
            <a:off x="3124200" y="647700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b="1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17" name="Slide Number Placeholder 5"/>
          <p:cNvSpPr txBox="1">
            <a:spLocks/>
          </p:cNvSpPr>
          <p:nvPr userDrawn="1"/>
        </p:nvSpPr>
        <p:spPr>
          <a:xfrm>
            <a:off x="8686800" y="6492875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042AC5-0839-4BB6-BBC0-636ECAAE7EE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8" name="Content Placeholder 2"/>
          <p:cNvSpPr>
            <a:spLocks noGrp="1"/>
          </p:cNvSpPr>
          <p:nvPr>
            <p:ph idx="1"/>
          </p:nvPr>
        </p:nvSpPr>
        <p:spPr>
          <a:xfrm>
            <a:off x="914400" y="1524000"/>
            <a:ext cx="8153400" cy="4525963"/>
          </a:xfrm>
        </p:spPr>
        <p:txBody>
          <a:bodyPr/>
          <a:lstStyle>
            <a:lvl1pPr marL="342900" indent="-342900">
              <a:buFont typeface="Wingdings" pitchFamily="2" charset="2"/>
              <a:buChar char="§"/>
              <a:defRPr/>
            </a:lvl1pPr>
            <a:lvl2pPr marL="742950" indent="-285750">
              <a:buFont typeface="Arial" pitchFamily="34" charset="0"/>
              <a:buChar char="•"/>
              <a:defRPr/>
            </a:lvl2pPr>
            <a:lvl3pPr marL="1143000" indent="-228600">
              <a:buFont typeface="Calibri" pitchFamily="34" charset="0"/>
              <a:buChar char="-"/>
              <a:defRPr/>
            </a:lvl3pPr>
            <a:lvl4pPr marL="1600200" indent="-228600">
              <a:buFont typeface="Arial" pitchFamily="34" charset="0"/>
              <a:buChar char="→"/>
              <a:defRPr/>
            </a:lvl4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 Fourth level</a:t>
            </a:r>
          </a:p>
        </p:txBody>
      </p:sp>
    </p:spTree>
    <p:extLst>
      <p:ext uri="{BB962C8B-B14F-4D97-AF65-F5344CB8AC3E}">
        <p14:creationId xmlns:p14="http://schemas.microsoft.com/office/powerpoint/2010/main" val="127320819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609601" y="0"/>
            <a:ext cx="8534400" cy="762000"/>
          </a:xfrm>
          <a:prstGeom prst="rect">
            <a:avLst/>
          </a:prstGeom>
          <a:gradFill flip="none" rotWithShape="0">
            <a:gsLst>
              <a:gs pos="1000">
                <a:schemeClr val="bg1">
                  <a:lumMod val="71000"/>
                </a:schemeClr>
              </a:gs>
              <a:gs pos="45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ooter Placeholder 4"/>
          <p:cNvSpPr txBox="1">
            <a:spLocks/>
          </p:cNvSpPr>
          <p:nvPr userDrawn="1"/>
        </p:nvSpPr>
        <p:spPr>
          <a:xfrm>
            <a:off x="3124200" y="647700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b="1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11" name="Slide Number Placeholder 5"/>
          <p:cNvSpPr txBox="1">
            <a:spLocks/>
          </p:cNvSpPr>
          <p:nvPr userDrawn="1"/>
        </p:nvSpPr>
        <p:spPr>
          <a:xfrm>
            <a:off x="8686800" y="6492875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042AC5-0839-4BB6-BBC0-636ECAAE7EE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828173" y="0"/>
            <a:ext cx="8315827" cy="762000"/>
          </a:xfrm>
        </p:spPr>
        <p:txBody>
          <a:bodyPr/>
          <a:lstStyle>
            <a:lvl1pPr>
              <a:defRPr>
                <a:solidFill>
                  <a:srgbClr val="002060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9" name="Content Placeholder 2"/>
          <p:cNvSpPr>
            <a:spLocks noGrp="1"/>
          </p:cNvSpPr>
          <p:nvPr>
            <p:ph idx="1"/>
          </p:nvPr>
        </p:nvSpPr>
        <p:spPr>
          <a:xfrm>
            <a:off x="914400" y="1524000"/>
            <a:ext cx="8153400" cy="4525963"/>
          </a:xfrm>
        </p:spPr>
        <p:txBody>
          <a:bodyPr/>
          <a:lstStyle>
            <a:lvl1pPr marL="342900" indent="-342900">
              <a:buFont typeface="Wingdings" pitchFamily="2" charset="2"/>
              <a:buChar char="§"/>
              <a:defRPr/>
            </a:lvl1pPr>
            <a:lvl2pPr marL="742950" indent="-285750">
              <a:buFont typeface="Arial" pitchFamily="34" charset="0"/>
              <a:buChar char="•"/>
              <a:defRPr/>
            </a:lvl2pPr>
            <a:lvl3pPr marL="1143000" indent="-228600">
              <a:buFont typeface="Calibri" pitchFamily="34" charset="0"/>
              <a:buChar char="-"/>
              <a:defRPr/>
            </a:lvl3pPr>
            <a:lvl4pPr marL="1600200" indent="-228600">
              <a:buFont typeface="Arial" pitchFamily="34" charset="0"/>
              <a:buChar char="→"/>
              <a:defRPr/>
            </a:lvl4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 Fourth level</a:t>
            </a:r>
          </a:p>
        </p:txBody>
      </p:sp>
    </p:spTree>
    <p:extLst>
      <p:ext uri="{BB962C8B-B14F-4D97-AF65-F5344CB8AC3E}">
        <p14:creationId xmlns:p14="http://schemas.microsoft.com/office/powerpoint/2010/main" val="36370940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D84BC6-1BE6-43DF-BCF7-49215E3F72CE}" type="datetimeFigureOut">
              <a:rPr lang="en-US" smtClean="0"/>
              <a:t>9/17/2017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7AD81D-677A-4AA2-B4D5-295ADD314D0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 userDrawn="1"/>
        </p:nvSpPr>
        <p:spPr>
          <a:xfrm>
            <a:off x="609601" y="0"/>
            <a:ext cx="8534400" cy="762000"/>
          </a:xfrm>
          <a:prstGeom prst="rect">
            <a:avLst/>
          </a:prstGeom>
          <a:gradFill flip="none" rotWithShape="0">
            <a:gsLst>
              <a:gs pos="1000">
                <a:schemeClr val="bg1">
                  <a:lumMod val="71000"/>
                </a:schemeClr>
              </a:gs>
              <a:gs pos="45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ooter Placeholder 4"/>
          <p:cNvSpPr txBox="1">
            <a:spLocks/>
          </p:cNvSpPr>
          <p:nvPr userDrawn="1"/>
        </p:nvSpPr>
        <p:spPr>
          <a:xfrm>
            <a:off x="3124200" y="647700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b="1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10" name="Slide Number Placeholder 5"/>
          <p:cNvSpPr txBox="1">
            <a:spLocks/>
          </p:cNvSpPr>
          <p:nvPr userDrawn="1"/>
        </p:nvSpPr>
        <p:spPr>
          <a:xfrm>
            <a:off x="8686800" y="6492875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042AC5-0839-4BB6-BBC0-636ECAAE7EE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10996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820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9853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8770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42443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1173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9738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41427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6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BC8B52-4A4E-4491-9676-A81BFC0F3B4B}" type="datetimeFigureOut">
              <a:rPr lang="en-US" smtClean="0"/>
              <a:pPr/>
              <a:t>9/17/2017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042AC5-0839-4BB6-BBC0-636ECAAE7E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849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  <p:sldLayoutId id="2147483687" r:id="rId13"/>
    <p:sldLayoutId id="2147483650" r:id="rId14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8173" y="952500"/>
            <a:ext cx="8315827" cy="4953000"/>
          </a:xfrm>
        </p:spPr>
        <p:txBody>
          <a:bodyPr>
            <a:normAutofit/>
          </a:bodyPr>
          <a:lstStyle/>
          <a:p>
            <a:r>
              <a:rPr lang="en-US" sz="1800" b="1" dirty="0"/>
              <a:t/>
            </a:r>
            <a:br>
              <a:rPr lang="en-US" sz="1800" b="1" dirty="0"/>
            </a:b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3600" dirty="0" smtClean="0"/>
              <a:t>Data </a:t>
            </a:r>
            <a:r>
              <a:rPr lang="en-US" sz="3600" dirty="0"/>
              <a:t>Representation in</a:t>
            </a:r>
            <a:br>
              <a:rPr lang="en-US" sz="3600" dirty="0"/>
            </a:br>
            <a:r>
              <a:rPr lang="en-US" sz="3600" dirty="0"/>
              <a:t>Computer </a:t>
            </a:r>
            <a:r>
              <a:rPr lang="en-US" sz="3600" dirty="0" smtClean="0"/>
              <a:t>Systems</a:t>
            </a:r>
            <a:br>
              <a:rPr lang="en-US" sz="3600" dirty="0" smtClean="0"/>
            </a:br>
            <a:r>
              <a:rPr lang="en-US" sz="3600" dirty="0" smtClean="0"/>
              <a:t/>
            </a:r>
            <a:br>
              <a:rPr lang="en-US" sz="3600" dirty="0" smtClean="0"/>
            </a:b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3823421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Converting </a:t>
            </a:r>
            <a:r>
              <a:rPr lang="en-US" dirty="0" smtClean="0"/>
              <a:t>fractions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b="1" dirty="0" smtClean="0"/>
              <a:t>Example: </a:t>
            </a:r>
            <a:r>
              <a:rPr lang="en-US" dirty="0" smtClean="0"/>
              <a:t>Convert </a:t>
            </a:r>
            <a:r>
              <a:rPr lang="en-US" dirty="0"/>
              <a:t>0.34375</a:t>
            </a:r>
            <a:r>
              <a:rPr lang="en-US" baseline="-25000" dirty="0"/>
              <a:t>10</a:t>
            </a:r>
            <a:r>
              <a:rPr lang="en-US" dirty="0"/>
              <a:t> to binary with 4 bits to the right of </a:t>
            </a:r>
            <a:r>
              <a:rPr lang="en-US" dirty="0" smtClean="0"/>
              <a:t>the binary </a:t>
            </a:r>
            <a:r>
              <a:rPr lang="en-US" dirty="0"/>
              <a:t>point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0.34375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u="sng" dirty="0"/>
              <a:t> </a:t>
            </a:r>
            <a:r>
              <a:rPr lang="en-US" u="sng" dirty="0" smtClean="0"/>
              <a:t>       x 2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b="1" dirty="0" smtClean="0">
                <a:solidFill>
                  <a:srgbClr val="FF0000"/>
                </a:solidFill>
              </a:rPr>
              <a:t>0</a:t>
            </a:r>
            <a:r>
              <a:rPr lang="en-US" dirty="0" smtClean="0"/>
              <a:t>.68750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u="sng" dirty="0"/>
              <a:t> </a:t>
            </a:r>
            <a:r>
              <a:rPr lang="en-US" u="sng" dirty="0" smtClean="0"/>
              <a:t>        x 2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b="1" dirty="0" smtClean="0">
                <a:solidFill>
                  <a:srgbClr val="FF0000"/>
                </a:solidFill>
              </a:rPr>
              <a:t>1</a:t>
            </a:r>
            <a:r>
              <a:rPr lang="en-US" dirty="0" smtClean="0"/>
              <a:t>.37500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0.37500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u="sng" dirty="0"/>
              <a:t> </a:t>
            </a:r>
            <a:r>
              <a:rPr lang="en-US" u="sng" dirty="0" smtClean="0"/>
              <a:t>        x 2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b="1" dirty="0" smtClean="0">
                <a:solidFill>
                  <a:srgbClr val="FF0000"/>
                </a:solidFill>
              </a:rPr>
              <a:t>0</a:t>
            </a:r>
            <a:r>
              <a:rPr lang="en-US" dirty="0" smtClean="0"/>
              <a:t>.75000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u="sng" dirty="0"/>
              <a:t> </a:t>
            </a:r>
            <a:r>
              <a:rPr lang="en-US" u="sng" dirty="0" smtClean="0"/>
              <a:t>        x 2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b="1" dirty="0" smtClean="0">
                <a:solidFill>
                  <a:srgbClr val="FF0000"/>
                </a:solidFill>
              </a:rPr>
              <a:t>1</a:t>
            </a:r>
            <a:r>
              <a:rPr lang="en-US" dirty="0" smtClean="0"/>
              <a:t>.50000	</a:t>
            </a:r>
            <a:r>
              <a:rPr lang="en-US" dirty="0"/>
              <a:t>This is our fourth bit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		We </a:t>
            </a:r>
            <a:r>
              <a:rPr lang="en-US" dirty="0"/>
              <a:t>will stop here.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276600" y="3606225"/>
            <a:ext cx="358140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dirty="0" smtClean="0"/>
              <a:t>0.34375</a:t>
            </a:r>
            <a:r>
              <a:rPr lang="en-US" sz="3200" baseline="-25000" dirty="0" smtClean="0"/>
              <a:t>10 </a:t>
            </a:r>
            <a:r>
              <a:rPr lang="en-US" sz="3200" dirty="0"/>
              <a:t>= </a:t>
            </a:r>
            <a:r>
              <a:rPr lang="en-US" sz="3200" dirty="0" smtClean="0"/>
              <a:t>0.0101</a:t>
            </a:r>
            <a:r>
              <a:rPr lang="en-US" sz="3200" baseline="-25000" dirty="0"/>
              <a:t>2</a:t>
            </a:r>
          </a:p>
        </p:txBody>
      </p:sp>
      <p:cxnSp>
        <p:nvCxnSpPr>
          <p:cNvPr id="6" name="Straight Arrow Connector 5"/>
          <p:cNvCxnSpPr/>
          <p:nvPr/>
        </p:nvCxnSpPr>
        <p:spPr>
          <a:xfrm flipV="1">
            <a:off x="3200400" y="2819400"/>
            <a:ext cx="0" cy="2560320"/>
          </a:xfrm>
          <a:prstGeom prst="straightConnector1">
            <a:avLst/>
          </a:prstGeom>
          <a:ln w="38100">
            <a:solidFill>
              <a:srgbClr val="FF0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959017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8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Converting </a:t>
            </a:r>
            <a:r>
              <a:rPr lang="en-US" dirty="0" smtClean="0"/>
              <a:t>fractions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Convert </a:t>
            </a:r>
            <a:r>
              <a:rPr lang="en-US" dirty="0" smtClean="0"/>
              <a:t>26.78125 to binary:</a:t>
            </a:r>
          </a:p>
          <a:p>
            <a:r>
              <a:rPr lang="en-US" dirty="0" smtClean="0"/>
              <a:t>Example 1:26.78125</a:t>
            </a:r>
            <a:r>
              <a:rPr lang="en-US" baseline="-25000" dirty="0" smtClean="0"/>
              <a:t>10 </a:t>
            </a:r>
            <a:r>
              <a:rPr lang="en-US" dirty="0" smtClean="0"/>
              <a:t>= </a:t>
            </a:r>
            <a:r>
              <a:rPr lang="en-US" strike="sngStrike" dirty="0" smtClean="0"/>
              <a:t>               </a:t>
            </a:r>
            <a:r>
              <a:rPr lang="en-US" baseline="-25000" dirty="0" smtClean="0"/>
              <a:t>2</a:t>
            </a:r>
          </a:p>
          <a:p>
            <a:pPr>
              <a:buNone/>
            </a:pPr>
            <a:r>
              <a:rPr lang="en-US" sz="2800" dirty="0" smtClean="0"/>
              <a:t>By using the methods just described we will have:</a:t>
            </a:r>
          </a:p>
          <a:p>
            <a:pPr marL="0" indent="0">
              <a:buNone/>
            </a:pPr>
            <a:r>
              <a:rPr lang="en-US" dirty="0" smtClean="0"/>
              <a:t>26</a:t>
            </a:r>
            <a:r>
              <a:rPr lang="en-US" baseline="-25000" dirty="0" smtClean="0"/>
              <a:t>10</a:t>
            </a:r>
            <a:r>
              <a:rPr lang="en-US" dirty="0" smtClean="0"/>
              <a:t>=11010</a:t>
            </a:r>
            <a:r>
              <a:rPr lang="en-US" baseline="-25000" dirty="0" smtClean="0"/>
              <a:t>2</a:t>
            </a:r>
            <a:r>
              <a:rPr lang="en-US" dirty="0" smtClean="0"/>
              <a:t> and 0.78125</a:t>
            </a:r>
            <a:r>
              <a:rPr lang="en-US" baseline="-25000" dirty="0" smtClean="0"/>
              <a:t>10</a:t>
            </a:r>
            <a:r>
              <a:rPr lang="en-US" dirty="0" smtClean="0"/>
              <a:t>=0.11001</a:t>
            </a:r>
            <a:r>
              <a:rPr lang="en-US" baseline="-25000" dirty="0" smtClean="0"/>
              <a:t>2</a:t>
            </a:r>
          </a:p>
          <a:p>
            <a:pPr marL="0" indent="0" algn="ctr">
              <a:buNone/>
            </a:pPr>
            <a:r>
              <a:rPr lang="en-US" dirty="0" smtClean="0"/>
              <a:t>So 26.78125</a:t>
            </a:r>
            <a:r>
              <a:rPr lang="en-US" baseline="-25000" dirty="0" smtClean="0"/>
              <a:t>10</a:t>
            </a:r>
            <a:r>
              <a:rPr lang="en-US" dirty="0" smtClean="0"/>
              <a:t>=11010.11001</a:t>
            </a:r>
            <a:r>
              <a:rPr lang="en-US" baseline="-25000" dirty="0" smtClean="0"/>
              <a:t>2</a:t>
            </a:r>
          </a:p>
          <a:p>
            <a:r>
              <a:rPr lang="en-US" dirty="0" smtClean="0"/>
              <a:t>Example 2: 0.0101</a:t>
            </a:r>
            <a:r>
              <a:rPr lang="en-US" baseline="-25000" dirty="0" smtClean="0"/>
              <a:t>2</a:t>
            </a:r>
            <a:r>
              <a:rPr lang="en-US" dirty="0" smtClean="0"/>
              <a:t>=0x2</a:t>
            </a:r>
            <a:r>
              <a:rPr lang="en-US" baseline="30000" dirty="0" smtClean="0"/>
              <a:t>-1</a:t>
            </a:r>
            <a:r>
              <a:rPr lang="en-US" dirty="0" smtClean="0"/>
              <a:t>+1x2</a:t>
            </a:r>
            <a:r>
              <a:rPr lang="en-US" baseline="30000" dirty="0" smtClean="0"/>
              <a:t>-2</a:t>
            </a:r>
            <a:r>
              <a:rPr lang="en-US" dirty="0" smtClean="0"/>
              <a:t>+0x2</a:t>
            </a:r>
            <a:r>
              <a:rPr lang="en-US" baseline="30000" dirty="0" smtClean="0"/>
              <a:t>-3</a:t>
            </a:r>
            <a:r>
              <a:rPr lang="en-US" dirty="0" smtClean="0"/>
              <a:t>+1x2</a:t>
            </a:r>
            <a:r>
              <a:rPr lang="en-US" baseline="30000" dirty="0" smtClean="0"/>
              <a:t>-4 </a:t>
            </a:r>
            <a:r>
              <a:rPr lang="en-US" dirty="0" smtClean="0"/>
              <a:t>= 0  + 0.25 + 0 + 0.0625 = 0.3125</a:t>
            </a:r>
            <a:r>
              <a:rPr lang="en-US" baseline="-25000" dirty="0" smtClean="0"/>
              <a:t>10</a:t>
            </a:r>
          </a:p>
          <a:p>
            <a:pPr marL="0" indent="0" algn="ctr">
              <a:buNone/>
            </a:pPr>
            <a:endParaRPr lang="en-US" baseline="-25000" dirty="0" smtClean="0"/>
          </a:p>
        </p:txBody>
      </p:sp>
    </p:spTree>
    <p:extLst>
      <p:ext uri="{BB962C8B-B14F-4D97-AF65-F5344CB8AC3E}">
        <p14:creationId xmlns:p14="http://schemas.microsoft.com/office/powerpoint/2010/main" val="794648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Converting between Power-of-Two </a:t>
            </a:r>
            <a:r>
              <a:rPr lang="en-US" dirty="0" smtClean="0"/>
              <a:t>Radices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most famous power-of-two radices are: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/>
              <a:t>binary (base 2)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/>
              <a:t>octal (base 2</a:t>
            </a:r>
            <a:r>
              <a:rPr lang="en-US" baseline="30000" dirty="0" smtClean="0"/>
              <a:t>3 </a:t>
            </a:r>
            <a:r>
              <a:rPr lang="en-US" dirty="0" smtClean="0"/>
              <a:t>/ base 8)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/>
              <a:t>  hexadecimal (base 2</a:t>
            </a:r>
            <a:r>
              <a:rPr lang="en-US" baseline="30000" dirty="0" smtClean="0"/>
              <a:t>4 </a:t>
            </a:r>
            <a:r>
              <a:rPr lang="en-US" dirty="0" smtClean="0"/>
              <a:t>/ base 16).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521505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Converting between Power-of-Two </a:t>
            </a:r>
            <a:r>
              <a:rPr lang="en-US" dirty="0" smtClean="0"/>
              <a:t>Radices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spcAft>
                <a:spcPts val="1200"/>
              </a:spcAft>
            </a:pPr>
            <a:r>
              <a:rPr lang="en-US" b="1" dirty="0" smtClean="0"/>
              <a:t>Example: </a:t>
            </a:r>
            <a:r>
              <a:rPr lang="en-US" dirty="0"/>
              <a:t>Convert </a:t>
            </a:r>
            <a:r>
              <a:rPr lang="en-US" dirty="0" smtClean="0"/>
              <a:t>10110010011101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/>
              <a:t>to </a:t>
            </a:r>
            <a:r>
              <a:rPr lang="en-US" dirty="0" smtClean="0"/>
              <a:t>octal</a:t>
            </a:r>
          </a:p>
          <a:p>
            <a:pPr lvl="1"/>
            <a:r>
              <a:rPr lang="en-US" dirty="0" smtClean="0"/>
              <a:t>Make Groups of 3 bits (from right to left):</a:t>
            </a:r>
          </a:p>
          <a:p>
            <a:pPr lvl="2"/>
            <a:r>
              <a:rPr lang="en-US" u="sng" dirty="0" smtClean="0"/>
              <a:t>10</a:t>
            </a:r>
            <a:r>
              <a:rPr lang="en-US" dirty="0" smtClean="0"/>
              <a:t> </a:t>
            </a:r>
            <a:r>
              <a:rPr lang="en-US" u="sng" dirty="0" smtClean="0"/>
              <a:t>110</a:t>
            </a:r>
            <a:r>
              <a:rPr lang="en-US" dirty="0" smtClean="0"/>
              <a:t> </a:t>
            </a:r>
            <a:r>
              <a:rPr lang="en-US" u="sng" dirty="0" smtClean="0"/>
              <a:t>010</a:t>
            </a:r>
            <a:r>
              <a:rPr lang="en-US" dirty="0" smtClean="0"/>
              <a:t> </a:t>
            </a:r>
            <a:r>
              <a:rPr lang="en-US" u="sng" dirty="0" smtClean="0"/>
              <a:t>011</a:t>
            </a:r>
            <a:r>
              <a:rPr lang="en-US" dirty="0" smtClean="0"/>
              <a:t> </a:t>
            </a:r>
            <a:r>
              <a:rPr lang="en-US" u="sng" dirty="0" smtClean="0"/>
              <a:t>101</a:t>
            </a:r>
          </a:p>
          <a:p>
            <a:pPr lvl="1"/>
            <a:r>
              <a:rPr lang="en-US" dirty="0" smtClean="0"/>
              <a:t>Add zero(s) on the left to complete the last octet</a:t>
            </a:r>
          </a:p>
          <a:p>
            <a:pPr lvl="2"/>
            <a:r>
              <a:rPr lang="en-US" dirty="0" smtClean="0"/>
              <a:t> </a:t>
            </a:r>
            <a:r>
              <a:rPr lang="en-US" u="sng" dirty="0" smtClean="0">
                <a:solidFill>
                  <a:srgbClr val="FF0000"/>
                </a:solidFill>
              </a:rPr>
              <a:t>0</a:t>
            </a:r>
            <a:r>
              <a:rPr lang="en-US" u="sng" dirty="0" smtClean="0"/>
              <a:t>10</a:t>
            </a:r>
            <a:r>
              <a:rPr lang="en-US" dirty="0" smtClean="0"/>
              <a:t> </a:t>
            </a:r>
            <a:r>
              <a:rPr lang="en-US" u="sng" dirty="0" smtClean="0"/>
              <a:t>110</a:t>
            </a:r>
            <a:r>
              <a:rPr lang="en-US" dirty="0" smtClean="0"/>
              <a:t> </a:t>
            </a:r>
            <a:r>
              <a:rPr lang="en-US" u="sng" dirty="0" smtClean="0"/>
              <a:t>010</a:t>
            </a:r>
            <a:r>
              <a:rPr lang="en-US" dirty="0" smtClean="0"/>
              <a:t> </a:t>
            </a:r>
            <a:r>
              <a:rPr lang="en-US" u="sng" dirty="0" smtClean="0"/>
              <a:t>011</a:t>
            </a:r>
            <a:r>
              <a:rPr lang="en-US" dirty="0" smtClean="0"/>
              <a:t> </a:t>
            </a:r>
            <a:r>
              <a:rPr lang="en-US" u="sng" dirty="0" smtClean="0"/>
              <a:t>101</a:t>
            </a:r>
          </a:p>
          <a:p>
            <a:pPr lvl="1"/>
            <a:r>
              <a:rPr lang="en-US" dirty="0" smtClean="0"/>
              <a:t>Convert each octet to its corresponding octal digit</a:t>
            </a:r>
          </a:p>
          <a:p>
            <a:pPr lvl="2"/>
            <a:r>
              <a:rPr lang="en-US" dirty="0" smtClean="0"/>
              <a:t> </a:t>
            </a:r>
            <a:r>
              <a:rPr lang="en-US" u="sng" dirty="0"/>
              <a:t>010</a:t>
            </a:r>
            <a:r>
              <a:rPr lang="en-US" dirty="0"/>
              <a:t> </a:t>
            </a:r>
            <a:r>
              <a:rPr lang="en-US" u="sng" dirty="0"/>
              <a:t>110</a:t>
            </a:r>
            <a:r>
              <a:rPr lang="en-US" dirty="0"/>
              <a:t> </a:t>
            </a:r>
            <a:r>
              <a:rPr lang="en-US" u="sng" dirty="0"/>
              <a:t>010</a:t>
            </a:r>
            <a:r>
              <a:rPr lang="en-US" dirty="0"/>
              <a:t> </a:t>
            </a:r>
            <a:r>
              <a:rPr lang="en-US" u="sng" dirty="0"/>
              <a:t>011</a:t>
            </a:r>
            <a:r>
              <a:rPr lang="en-US" dirty="0"/>
              <a:t> </a:t>
            </a:r>
            <a:r>
              <a:rPr lang="en-US" u="sng" dirty="0" smtClean="0"/>
              <a:t>101</a:t>
            </a:r>
            <a:endParaRPr lang="en-US" dirty="0"/>
          </a:p>
          <a:p>
            <a:pPr marL="914400" lvl="2" indent="0">
              <a:buNone/>
            </a:pPr>
            <a:r>
              <a:rPr lang="en-US" dirty="0" smtClean="0"/>
              <a:t>       2     6      2     3      5</a:t>
            </a:r>
            <a:endParaRPr lang="en-US" dirty="0"/>
          </a:p>
          <a:p>
            <a:pPr lvl="1"/>
            <a:r>
              <a:rPr lang="en-US" dirty="0" smtClean="0"/>
              <a:t>Finally: 10110010011101</a:t>
            </a:r>
            <a:r>
              <a:rPr lang="en-US" baseline="-25000" dirty="0" smtClean="0"/>
              <a:t>2 </a:t>
            </a:r>
            <a:r>
              <a:rPr lang="en-US" dirty="0" smtClean="0"/>
              <a:t>= 26235</a:t>
            </a:r>
            <a:r>
              <a:rPr lang="en-US" baseline="-25000" dirty="0" smtClean="0"/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31944593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Converting between Power-of-Two </a:t>
            </a:r>
            <a:r>
              <a:rPr lang="en-US" dirty="0" smtClean="0"/>
              <a:t>Radices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spcAft>
                <a:spcPts val="600"/>
              </a:spcAft>
            </a:pPr>
            <a:r>
              <a:rPr lang="en-US" b="1" dirty="0"/>
              <a:t>Example: </a:t>
            </a:r>
            <a:r>
              <a:rPr lang="en-US" dirty="0"/>
              <a:t>Convert 10110010011101</a:t>
            </a:r>
            <a:r>
              <a:rPr lang="en-US" baseline="-25000" dirty="0"/>
              <a:t>2</a:t>
            </a:r>
            <a:r>
              <a:rPr lang="en-US" dirty="0"/>
              <a:t> to </a:t>
            </a:r>
            <a:r>
              <a:rPr lang="en-US" dirty="0" smtClean="0"/>
              <a:t>hexadecimal</a:t>
            </a:r>
          </a:p>
          <a:p>
            <a:pPr lvl="1"/>
            <a:r>
              <a:rPr lang="en-US" dirty="0"/>
              <a:t>Make Groups of </a:t>
            </a:r>
            <a:r>
              <a:rPr lang="en-US" dirty="0" smtClean="0"/>
              <a:t>4 </a:t>
            </a:r>
            <a:r>
              <a:rPr lang="en-US" dirty="0"/>
              <a:t>bits (from </a:t>
            </a:r>
            <a:r>
              <a:rPr lang="en-US" dirty="0" smtClean="0"/>
              <a:t>right </a:t>
            </a:r>
            <a:r>
              <a:rPr lang="en-US" dirty="0"/>
              <a:t>to </a:t>
            </a:r>
            <a:r>
              <a:rPr lang="en-US" dirty="0" smtClean="0"/>
              <a:t>left):</a:t>
            </a:r>
            <a:endParaRPr lang="en-US" dirty="0"/>
          </a:p>
          <a:p>
            <a:pPr lvl="2"/>
            <a:r>
              <a:rPr lang="en-US" u="sng" dirty="0" smtClean="0"/>
              <a:t>10</a:t>
            </a:r>
            <a:r>
              <a:rPr lang="en-US" dirty="0" smtClean="0"/>
              <a:t> </a:t>
            </a:r>
            <a:r>
              <a:rPr lang="en-US" u="sng" dirty="0" smtClean="0"/>
              <a:t>1100</a:t>
            </a:r>
            <a:r>
              <a:rPr lang="en-US" dirty="0" smtClean="0"/>
              <a:t> </a:t>
            </a:r>
            <a:r>
              <a:rPr lang="en-US" u="sng" dirty="0" smtClean="0"/>
              <a:t>1001</a:t>
            </a:r>
            <a:r>
              <a:rPr lang="en-US" i="1" dirty="0" smtClean="0"/>
              <a:t> </a:t>
            </a:r>
            <a:r>
              <a:rPr lang="en-US" u="sng" dirty="0" smtClean="0"/>
              <a:t>1101</a:t>
            </a:r>
            <a:endParaRPr lang="en-US" u="sng" dirty="0"/>
          </a:p>
          <a:p>
            <a:pPr lvl="1"/>
            <a:r>
              <a:rPr lang="en-US" dirty="0"/>
              <a:t>Add zero(s) on the left </a:t>
            </a:r>
            <a:r>
              <a:rPr lang="en-US" dirty="0" smtClean="0"/>
              <a:t>to </a:t>
            </a:r>
            <a:r>
              <a:rPr lang="en-US" dirty="0"/>
              <a:t>complete the last </a:t>
            </a:r>
            <a:r>
              <a:rPr lang="en-US" dirty="0" err="1" smtClean="0"/>
              <a:t>hextet</a:t>
            </a:r>
            <a:endParaRPr lang="en-US" dirty="0"/>
          </a:p>
          <a:p>
            <a:pPr lvl="2"/>
            <a:r>
              <a:rPr lang="en-US" dirty="0"/>
              <a:t> </a:t>
            </a:r>
            <a:r>
              <a:rPr lang="en-US" u="sng" dirty="0" smtClean="0">
                <a:solidFill>
                  <a:srgbClr val="FF0000"/>
                </a:solidFill>
              </a:rPr>
              <a:t>00</a:t>
            </a:r>
            <a:r>
              <a:rPr lang="en-US" u="sng" dirty="0" smtClean="0"/>
              <a:t>10</a:t>
            </a:r>
            <a:r>
              <a:rPr lang="en-US" dirty="0" smtClean="0"/>
              <a:t> </a:t>
            </a:r>
            <a:r>
              <a:rPr lang="en-US" u="sng" dirty="0"/>
              <a:t>1100</a:t>
            </a:r>
            <a:r>
              <a:rPr lang="en-US" dirty="0"/>
              <a:t> </a:t>
            </a:r>
            <a:r>
              <a:rPr lang="en-US" u="sng" dirty="0"/>
              <a:t>1001</a:t>
            </a:r>
            <a:r>
              <a:rPr lang="en-US" i="1" dirty="0"/>
              <a:t> </a:t>
            </a:r>
            <a:r>
              <a:rPr lang="en-US" u="sng" dirty="0"/>
              <a:t>1101</a:t>
            </a:r>
          </a:p>
          <a:p>
            <a:pPr lvl="1"/>
            <a:r>
              <a:rPr lang="en-US" dirty="0" smtClean="0"/>
              <a:t>Convert </a:t>
            </a:r>
            <a:r>
              <a:rPr lang="en-US" dirty="0"/>
              <a:t>each </a:t>
            </a:r>
            <a:r>
              <a:rPr lang="en-US" dirty="0" err="1" smtClean="0"/>
              <a:t>hextet</a:t>
            </a:r>
            <a:r>
              <a:rPr lang="en-US" dirty="0" smtClean="0"/>
              <a:t> to </a:t>
            </a:r>
            <a:r>
              <a:rPr lang="en-US" dirty="0"/>
              <a:t>its corresponding </a:t>
            </a:r>
            <a:r>
              <a:rPr lang="en-US" dirty="0" smtClean="0"/>
              <a:t>hexadecimal </a:t>
            </a:r>
            <a:r>
              <a:rPr lang="en-US" dirty="0"/>
              <a:t>digit</a:t>
            </a:r>
          </a:p>
          <a:p>
            <a:pPr lvl="2"/>
            <a:r>
              <a:rPr lang="en-US" dirty="0" smtClean="0"/>
              <a:t> </a:t>
            </a:r>
            <a:r>
              <a:rPr lang="en-US" dirty="0"/>
              <a:t> </a:t>
            </a:r>
            <a:r>
              <a:rPr lang="en-US" u="sng" dirty="0"/>
              <a:t>0010</a:t>
            </a:r>
            <a:r>
              <a:rPr lang="en-US" dirty="0"/>
              <a:t> </a:t>
            </a:r>
            <a:r>
              <a:rPr lang="en-US" u="sng" dirty="0"/>
              <a:t>1100</a:t>
            </a:r>
            <a:r>
              <a:rPr lang="en-US" dirty="0"/>
              <a:t> </a:t>
            </a:r>
            <a:r>
              <a:rPr lang="en-US" u="sng" dirty="0"/>
              <a:t>1001</a:t>
            </a:r>
            <a:r>
              <a:rPr lang="en-US" i="1" dirty="0"/>
              <a:t> </a:t>
            </a:r>
            <a:r>
              <a:rPr lang="en-US" u="sng" dirty="0"/>
              <a:t>1101</a:t>
            </a:r>
          </a:p>
          <a:p>
            <a:pPr marL="914400" lvl="2" indent="0">
              <a:buNone/>
            </a:pPr>
            <a:r>
              <a:rPr lang="en-US" dirty="0" smtClean="0"/>
              <a:t>         2        C       9         D</a:t>
            </a:r>
          </a:p>
          <a:p>
            <a:pPr lvl="1"/>
            <a:r>
              <a:rPr lang="en-US" dirty="0" smtClean="0"/>
              <a:t>Finally: 10110010011101</a:t>
            </a:r>
            <a:r>
              <a:rPr lang="en-US" baseline="-25000" dirty="0" smtClean="0"/>
              <a:t>2 </a:t>
            </a:r>
            <a:r>
              <a:rPr lang="en-US" dirty="0" smtClean="0"/>
              <a:t>= 2C9D</a:t>
            </a:r>
            <a:r>
              <a:rPr lang="en-US" baseline="-25000" dirty="0" smtClean="0"/>
              <a:t>16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6590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Lecture Overview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bg1">
                    <a:lumMod val="75000"/>
                  </a:schemeClr>
                </a:solidFill>
              </a:rPr>
              <a:t>Introduction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Positional Numbering System</a:t>
            </a:r>
          </a:p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Decimal to binary conversion</a:t>
            </a:r>
          </a:p>
          <a:p>
            <a:r>
              <a:rPr lang="en-US" b="1" dirty="0">
                <a:solidFill>
                  <a:srgbClr val="FF0000"/>
                </a:solidFill>
              </a:rPr>
              <a:t>Signed integer </a:t>
            </a:r>
            <a:r>
              <a:rPr lang="en-US" b="1" dirty="0" smtClean="0">
                <a:solidFill>
                  <a:srgbClr val="FF0000"/>
                </a:solidFill>
              </a:rPr>
              <a:t>representation</a:t>
            </a:r>
          </a:p>
          <a:p>
            <a:pPr lvl="1"/>
            <a:r>
              <a:rPr lang="en-US" dirty="0" smtClean="0"/>
              <a:t>Signed Magnitude</a:t>
            </a:r>
          </a:p>
          <a:p>
            <a:pPr lvl="1"/>
            <a:r>
              <a:rPr lang="en-US" dirty="0" smtClean="0"/>
              <a:t>Complement system</a:t>
            </a:r>
            <a:endParaRPr lang="en-US" b="1" dirty="0" smtClean="0">
              <a:solidFill>
                <a:srgbClr val="FF0000"/>
              </a:solidFill>
            </a:endParaRP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9800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Signed integer representation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Two concepts are used</a:t>
            </a:r>
          </a:p>
          <a:p>
            <a:pPr lvl="1"/>
            <a:r>
              <a:rPr lang="en-US" b="1" dirty="0" smtClean="0"/>
              <a:t>Signed Magnitude concept</a:t>
            </a:r>
          </a:p>
          <a:p>
            <a:pPr lvl="1"/>
            <a:r>
              <a:rPr lang="en-US" dirty="0" smtClean="0"/>
              <a:t>Complement concept</a:t>
            </a:r>
          </a:p>
          <a:p>
            <a:r>
              <a:rPr lang="en-US" dirty="0" smtClean="0"/>
              <a:t>The MSB (Most Significant Bit) of a binary number is kept as the “sign” of the number</a:t>
            </a:r>
          </a:p>
          <a:p>
            <a:pPr lvl="1"/>
            <a:r>
              <a:rPr lang="en-US" dirty="0" smtClean="0"/>
              <a:t>MSB = 1: negative number</a:t>
            </a:r>
          </a:p>
          <a:p>
            <a:pPr lvl="1"/>
            <a:r>
              <a:rPr lang="en-US" dirty="0" smtClean="0"/>
              <a:t>MSB = 0: positive number</a:t>
            </a:r>
          </a:p>
          <a:p>
            <a:r>
              <a:rPr lang="en-US" dirty="0" smtClean="0"/>
              <a:t>The remaining bits represent the magnitude (or absolute value) of the numeric value</a:t>
            </a:r>
          </a:p>
          <a:p>
            <a:pPr lvl="1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738332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Signed </a:t>
            </a:r>
            <a:r>
              <a:rPr lang="en-US" dirty="0" smtClean="0"/>
              <a:t>Magnitude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spcAft>
                <a:spcPts val="1200"/>
              </a:spcAft>
            </a:pPr>
            <a:r>
              <a:rPr lang="en-US" dirty="0" smtClean="0"/>
              <a:t>Example: In a 8 bit word signed magnitude system give the decimal representation of the following numbers</a:t>
            </a:r>
          </a:p>
          <a:p>
            <a:pPr lvl="1"/>
            <a:r>
              <a:rPr lang="en-US" dirty="0" smtClean="0"/>
              <a:t>00000001?</a:t>
            </a:r>
          </a:p>
          <a:p>
            <a:pPr lvl="2"/>
            <a:r>
              <a:rPr lang="en-US" dirty="0" smtClean="0"/>
              <a:t>The MSB is 0: The number is positive</a:t>
            </a:r>
          </a:p>
          <a:p>
            <a:pPr lvl="2"/>
            <a:r>
              <a:rPr lang="en-US" dirty="0" smtClean="0"/>
              <a:t>The remaining 7 bits are: 0000001</a:t>
            </a:r>
            <a:r>
              <a:rPr lang="en-US" baseline="-25000" dirty="0" smtClean="0"/>
              <a:t>2 </a:t>
            </a:r>
            <a:r>
              <a:rPr lang="en-US" dirty="0" smtClean="0"/>
              <a:t>= 1</a:t>
            </a:r>
            <a:r>
              <a:rPr lang="en-US" baseline="-25000" dirty="0" smtClean="0"/>
              <a:t>10</a:t>
            </a:r>
          </a:p>
          <a:p>
            <a:pPr lvl="2"/>
            <a:r>
              <a:rPr lang="en-US" dirty="0" smtClean="0"/>
              <a:t>The decimal number is +1</a:t>
            </a:r>
          </a:p>
          <a:p>
            <a:pPr lvl="1">
              <a:spcBef>
                <a:spcPts val="1200"/>
              </a:spcBef>
            </a:pPr>
            <a:r>
              <a:rPr lang="en-US" dirty="0" smtClean="0"/>
              <a:t>10000001?</a:t>
            </a:r>
          </a:p>
          <a:p>
            <a:pPr lvl="2"/>
            <a:r>
              <a:rPr lang="en-US" dirty="0"/>
              <a:t>The MSB is </a:t>
            </a:r>
            <a:r>
              <a:rPr lang="en-US" dirty="0" smtClean="0"/>
              <a:t>1: </a:t>
            </a:r>
            <a:r>
              <a:rPr lang="en-US" dirty="0"/>
              <a:t>The number is </a:t>
            </a:r>
            <a:r>
              <a:rPr lang="en-US" dirty="0" smtClean="0"/>
              <a:t>negative</a:t>
            </a:r>
            <a:endParaRPr lang="en-US" dirty="0"/>
          </a:p>
          <a:p>
            <a:pPr lvl="2"/>
            <a:r>
              <a:rPr lang="en-US" dirty="0"/>
              <a:t>The remaining 7 bits are: 0000001</a:t>
            </a:r>
            <a:r>
              <a:rPr lang="en-US" baseline="-25000" dirty="0"/>
              <a:t>2 </a:t>
            </a:r>
            <a:r>
              <a:rPr lang="en-US" dirty="0"/>
              <a:t>= </a:t>
            </a:r>
            <a:r>
              <a:rPr lang="en-US" dirty="0" smtClean="0"/>
              <a:t>1</a:t>
            </a:r>
            <a:r>
              <a:rPr lang="en-US" baseline="-25000" dirty="0" smtClean="0"/>
              <a:t>10</a:t>
            </a:r>
          </a:p>
          <a:p>
            <a:pPr lvl="2"/>
            <a:r>
              <a:rPr lang="en-US" dirty="0" smtClean="0"/>
              <a:t>The decimal number is -1</a:t>
            </a:r>
            <a:endParaRPr lang="en-US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6452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Signed </a:t>
            </a:r>
            <a:r>
              <a:rPr lang="en-US" dirty="0" smtClean="0"/>
              <a:t>Magnitude</a:t>
            </a:r>
            <a:endParaRPr lang="en-US" dirty="0"/>
          </a:p>
        </p:txBody>
      </p:sp>
      <p:sp>
        <p:nvSpPr>
          <p:cNvPr id="5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spcAft>
                <a:spcPts val="1200"/>
              </a:spcAft>
            </a:pPr>
            <a:r>
              <a:rPr lang="en-US" dirty="0" smtClean="0"/>
              <a:t>Example: In a 8 bit word signed magnitude system give the decimal representation of the following numbers</a:t>
            </a:r>
          </a:p>
          <a:p>
            <a:pPr lvl="1"/>
            <a:r>
              <a:rPr lang="en-US" dirty="0" smtClean="0"/>
              <a:t>10001001?</a:t>
            </a:r>
          </a:p>
          <a:p>
            <a:pPr lvl="2"/>
            <a:r>
              <a:rPr lang="en-US" dirty="0" smtClean="0"/>
              <a:t>The MSB is 1: The number is negative</a:t>
            </a:r>
          </a:p>
          <a:p>
            <a:pPr lvl="2"/>
            <a:r>
              <a:rPr lang="en-US" dirty="0" smtClean="0"/>
              <a:t>The remaining 7 bits are: 0001001</a:t>
            </a:r>
            <a:r>
              <a:rPr lang="en-US" baseline="-25000" dirty="0" smtClean="0"/>
              <a:t>2 </a:t>
            </a:r>
            <a:r>
              <a:rPr lang="en-US" dirty="0" smtClean="0"/>
              <a:t>= 9</a:t>
            </a:r>
            <a:r>
              <a:rPr lang="en-US" baseline="-25000" dirty="0" smtClean="0"/>
              <a:t>10</a:t>
            </a:r>
          </a:p>
          <a:p>
            <a:pPr lvl="2"/>
            <a:r>
              <a:rPr lang="en-US" dirty="0" smtClean="0"/>
              <a:t>The decimal number is -9</a:t>
            </a:r>
          </a:p>
          <a:p>
            <a:pPr lvl="1">
              <a:spcBef>
                <a:spcPts val="1200"/>
              </a:spcBef>
            </a:pPr>
            <a:r>
              <a:rPr lang="en-US" dirty="0" smtClean="0"/>
              <a:t>01000001?</a:t>
            </a:r>
          </a:p>
          <a:p>
            <a:pPr lvl="2"/>
            <a:r>
              <a:rPr lang="en-US" dirty="0"/>
              <a:t>The MSB is </a:t>
            </a:r>
            <a:r>
              <a:rPr lang="en-US" dirty="0" smtClean="0"/>
              <a:t>0: </a:t>
            </a:r>
            <a:r>
              <a:rPr lang="en-US" dirty="0"/>
              <a:t>The number is </a:t>
            </a:r>
            <a:r>
              <a:rPr lang="en-US" dirty="0" smtClean="0"/>
              <a:t>positive</a:t>
            </a:r>
            <a:endParaRPr lang="en-US" dirty="0"/>
          </a:p>
          <a:p>
            <a:pPr lvl="2"/>
            <a:r>
              <a:rPr lang="en-US" dirty="0"/>
              <a:t>The remaining 7 bits are: </a:t>
            </a:r>
            <a:r>
              <a:rPr lang="en-US" dirty="0" smtClean="0"/>
              <a:t>1000001</a:t>
            </a:r>
            <a:r>
              <a:rPr lang="en-US" baseline="-25000" dirty="0" smtClean="0"/>
              <a:t>2 </a:t>
            </a:r>
            <a:r>
              <a:rPr lang="en-US" dirty="0"/>
              <a:t>= </a:t>
            </a:r>
            <a:r>
              <a:rPr lang="en-US" dirty="0" smtClean="0"/>
              <a:t>65</a:t>
            </a:r>
            <a:r>
              <a:rPr lang="en-US" baseline="-25000" dirty="0" smtClean="0"/>
              <a:t>10</a:t>
            </a:r>
          </a:p>
          <a:p>
            <a:pPr lvl="2"/>
            <a:r>
              <a:rPr lang="en-US" dirty="0" smtClean="0"/>
              <a:t>The decimal number is +65</a:t>
            </a:r>
            <a:endParaRPr lang="en-US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3957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Signed </a:t>
            </a:r>
            <a:r>
              <a:rPr lang="en-US" dirty="0" smtClean="0"/>
              <a:t>Magnitude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In a </a:t>
            </a:r>
            <a:r>
              <a:rPr lang="en-US" b="1" dirty="0" smtClean="0"/>
              <a:t>N</a:t>
            </a:r>
            <a:r>
              <a:rPr lang="en-US" dirty="0" smtClean="0"/>
              <a:t> </a:t>
            </a:r>
            <a:r>
              <a:rPr lang="en-US" dirty="0"/>
              <a:t>bit word signed magnitude </a:t>
            </a:r>
            <a:r>
              <a:rPr lang="en-US" dirty="0" smtClean="0"/>
              <a:t>system</a:t>
            </a:r>
          </a:p>
          <a:p>
            <a:pPr lvl="1"/>
            <a:r>
              <a:rPr lang="en-US" dirty="0" smtClean="0"/>
              <a:t>The largest integer is 2</a:t>
            </a:r>
            <a:r>
              <a:rPr lang="en-US" baseline="30000" dirty="0" smtClean="0"/>
              <a:t>N-1 </a:t>
            </a:r>
            <a:r>
              <a:rPr lang="en-US" dirty="0" smtClean="0"/>
              <a:t>- 1</a:t>
            </a:r>
          </a:p>
          <a:p>
            <a:pPr lvl="1"/>
            <a:r>
              <a:rPr lang="en-US" dirty="0" smtClean="0"/>
              <a:t>The smallest integer is -(2</a:t>
            </a:r>
            <a:r>
              <a:rPr lang="en-US" baseline="30000" dirty="0" smtClean="0"/>
              <a:t>N-1</a:t>
            </a:r>
            <a:r>
              <a:rPr lang="en-US" dirty="0" smtClean="0"/>
              <a:t> - 1)</a:t>
            </a:r>
          </a:p>
          <a:p>
            <a:r>
              <a:rPr lang="en-US" b="1" dirty="0" smtClean="0"/>
              <a:t>Example</a:t>
            </a:r>
            <a:r>
              <a:rPr lang="en-US" dirty="0" smtClean="0"/>
              <a:t>: in a 8 bit word signed magnitude system</a:t>
            </a:r>
          </a:p>
          <a:p>
            <a:pPr lvl="1"/>
            <a:r>
              <a:rPr lang="en-US" dirty="0" smtClean="0"/>
              <a:t>The largest integer is 01111111</a:t>
            </a:r>
            <a:r>
              <a:rPr lang="en-US" baseline="-25000" dirty="0" smtClean="0"/>
              <a:t>2 </a:t>
            </a:r>
            <a:r>
              <a:rPr lang="en-US" dirty="0" smtClean="0"/>
              <a:t>= 2</a:t>
            </a:r>
            <a:r>
              <a:rPr lang="en-US" baseline="30000" dirty="0" smtClean="0"/>
              <a:t>7</a:t>
            </a:r>
            <a:r>
              <a:rPr lang="en-US" dirty="0" smtClean="0"/>
              <a:t>-1 = 127</a:t>
            </a:r>
            <a:r>
              <a:rPr lang="en-US" baseline="-25000" dirty="0" smtClean="0"/>
              <a:t>10</a:t>
            </a:r>
          </a:p>
          <a:p>
            <a:pPr lvl="1"/>
            <a:r>
              <a:rPr lang="en-US" dirty="0" smtClean="0"/>
              <a:t>The smallest integer is 11111111</a:t>
            </a:r>
            <a:r>
              <a:rPr lang="en-US" baseline="-25000" dirty="0" smtClean="0"/>
              <a:t>2</a:t>
            </a:r>
            <a:r>
              <a:rPr lang="en-US" dirty="0" smtClean="0"/>
              <a:t> = -(2</a:t>
            </a:r>
            <a:r>
              <a:rPr lang="en-US" baseline="30000" dirty="0" smtClean="0"/>
              <a:t>7</a:t>
            </a:r>
            <a:r>
              <a:rPr lang="en-US" dirty="0" smtClean="0"/>
              <a:t>-1) </a:t>
            </a:r>
            <a:r>
              <a:rPr lang="en-US" dirty="0"/>
              <a:t>= -</a:t>
            </a:r>
            <a:r>
              <a:rPr lang="en-US" dirty="0" smtClean="0"/>
              <a:t>127</a:t>
            </a:r>
            <a:r>
              <a:rPr lang="en-US" baseline="-25000" dirty="0" smtClean="0"/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1376145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09600" y="76200"/>
            <a:ext cx="8229600" cy="762000"/>
          </a:xfrm>
        </p:spPr>
        <p:txBody>
          <a:bodyPr/>
          <a:lstStyle/>
          <a:p>
            <a:r>
              <a:rPr lang="en-US" dirty="0" smtClean="0"/>
              <a:t>Lecture Overview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935182" y="1600200"/>
            <a:ext cx="7904018" cy="5181600"/>
          </a:xfr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/>
          <a:p>
            <a:r>
              <a:rPr lang="en-US" b="1" dirty="0" smtClean="0">
                <a:solidFill>
                  <a:srgbClr val="FF0000"/>
                </a:solidFill>
              </a:rPr>
              <a:t>Positional </a:t>
            </a:r>
            <a:r>
              <a:rPr lang="en-US" b="1" dirty="0">
                <a:solidFill>
                  <a:srgbClr val="FF0000"/>
                </a:solidFill>
              </a:rPr>
              <a:t>Numbering System</a:t>
            </a:r>
          </a:p>
          <a:p>
            <a:r>
              <a:rPr lang="en-US" dirty="0" smtClean="0"/>
              <a:t>Decimal to binary conversion</a:t>
            </a:r>
          </a:p>
          <a:p>
            <a:r>
              <a:rPr lang="en-US" dirty="0"/>
              <a:t>Signed integer representation</a:t>
            </a:r>
          </a:p>
          <a:p>
            <a:pPr marL="0" indent="0">
              <a:buNone/>
            </a:pPr>
            <a:endParaRPr lang="en-US" i="1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71068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Signed </a:t>
            </a:r>
            <a:r>
              <a:rPr lang="en-US" dirty="0" smtClean="0"/>
              <a:t>Magnitude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Adding operands that have the same sign</a:t>
            </a:r>
          </a:p>
          <a:p>
            <a:r>
              <a:rPr lang="en-US" b="1" dirty="0" smtClean="0"/>
              <a:t>Example:</a:t>
            </a:r>
            <a:r>
              <a:rPr lang="en-US" dirty="0" smtClean="0"/>
              <a:t> Add </a:t>
            </a:r>
            <a:r>
              <a:rPr lang="en-US" dirty="0"/>
              <a:t>01001111</a:t>
            </a:r>
            <a:r>
              <a:rPr lang="en-US" baseline="-25000" dirty="0"/>
              <a:t>2</a:t>
            </a:r>
            <a:r>
              <a:rPr lang="en-US" dirty="0"/>
              <a:t> to 00100011</a:t>
            </a:r>
            <a:r>
              <a:rPr lang="en-US" baseline="-25000" dirty="0"/>
              <a:t>2</a:t>
            </a:r>
            <a:r>
              <a:rPr lang="en-US" dirty="0"/>
              <a:t> using signed-magnitude arithmetic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r>
              <a:rPr lang="en-US" dirty="0" smtClean="0"/>
              <a:t>		     </a:t>
            </a:r>
            <a:r>
              <a:rPr lang="en-US" dirty="0" smtClean="0">
                <a:solidFill>
                  <a:srgbClr val="00B050"/>
                </a:solidFill>
              </a:rPr>
              <a:t>1 </a:t>
            </a:r>
            <a:r>
              <a:rPr lang="en-US" dirty="0">
                <a:solidFill>
                  <a:srgbClr val="00B050"/>
                </a:solidFill>
              </a:rPr>
              <a:t>1 1 </a:t>
            </a:r>
            <a:r>
              <a:rPr lang="en-US" dirty="0" smtClean="0">
                <a:solidFill>
                  <a:srgbClr val="00B050"/>
                </a:solidFill>
              </a:rPr>
              <a:t>1    </a:t>
            </a:r>
            <a:r>
              <a:rPr lang="en-US" dirty="0"/>
              <a:t>⇐ carries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b="1" dirty="0" smtClean="0">
                <a:solidFill>
                  <a:srgbClr val="FF0000"/>
                </a:solidFill>
              </a:rPr>
              <a:t>0</a:t>
            </a:r>
            <a:r>
              <a:rPr lang="en-US" dirty="0" smtClean="0"/>
              <a:t>       1 </a:t>
            </a:r>
            <a:r>
              <a:rPr lang="en-US" dirty="0"/>
              <a:t>0 0 1 1 1 1 </a:t>
            </a:r>
            <a:r>
              <a:rPr lang="en-US" dirty="0" smtClean="0"/>
              <a:t>		(</a:t>
            </a:r>
            <a:r>
              <a:rPr lang="en-US" dirty="0"/>
              <a:t>79)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b="1" u="sng" dirty="0" smtClean="0">
                <a:solidFill>
                  <a:srgbClr val="FF0000"/>
                </a:solidFill>
              </a:rPr>
              <a:t>0</a:t>
            </a:r>
            <a:r>
              <a:rPr lang="en-US" dirty="0" smtClean="0"/>
              <a:t>    </a:t>
            </a:r>
            <a:r>
              <a:rPr lang="en-US" u="sng" dirty="0" smtClean="0"/>
              <a:t>+ </a:t>
            </a:r>
            <a:r>
              <a:rPr lang="en-US" u="sng" dirty="0"/>
              <a:t>0 1 0 0 0 1 1 </a:t>
            </a:r>
            <a:r>
              <a:rPr lang="en-US" dirty="0" smtClean="0"/>
              <a:t>	       </a:t>
            </a:r>
            <a:r>
              <a:rPr lang="en-US" u="sng" dirty="0" smtClean="0"/>
              <a:t>+ </a:t>
            </a:r>
            <a:r>
              <a:rPr lang="en-US" u="sng" dirty="0"/>
              <a:t>(35)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b="1" dirty="0" smtClean="0">
                <a:solidFill>
                  <a:srgbClr val="FF0000"/>
                </a:solidFill>
              </a:rPr>
              <a:t>0</a:t>
            </a:r>
            <a:r>
              <a:rPr lang="en-US" dirty="0" smtClean="0"/>
              <a:t> 	1 </a:t>
            </a:r>
            <a:r>
              <a:rPr lang="en-US" dirty="0"/>
              <a:t>1 1 0 0 1 0 </a:t>
            </a:r>
            <a:r>
              <a:rPr lang="en-US" dirty="0" smtClean="0"/>
              <a:t>	         (</a:t>
            </a:r>
            <a:r>
              <a:rPr lang="en-US" dirty="0"/>
              <a:t>114</a:t>
            </a:r>
            <a:r>
              <a:rPr lang="en-US" dirty="0" smtClean="0"/>
              <a:t>)</a:t>
            </a:r>
          </a:p>
          <a:p>
            <a:r>
              <a:rPr lang="en-US" dirty="0"/>
              <a:t>We find 01001111</a:t>
            </a:r>
            <a:r>
              <a:rPr lang="en-US" baseline="-25000" dirty="0"/>
              <a:t>2</a:t>
            </a:r>
            <a:r>
              <a:rPr lang="en-US" dirty="0"/>
              <a:t> + 00100011</a:t>
            </a:r>
            <a:r>
              <a:rPr lang="en-US" baseline="-25000" dirty="0"/>
              <a:t>2</a:t>
            </a:r>
            <a:r>
              <a:rPr lang="en-US" dirty="0"/>
              <a:t> = 01110010</a:t>
            </a:r>
            <a:r>
              <a:rPr lang="en-US" baseline="-25000" dirty="0"/>
              <a:t>2</a:t>
            </a:r>
            <a:r>
              <a:rPr lang="en-US" dirty="0"/>
              <a:t> in signed-magnitude representation.</a:t>
            </a:r>
            <a:endParaRPr lang="en-US" dirty="0" smtClean="0"/>
          </a:p>
        </p:txBody>
      </p:sp>
      <p:sp>
        <p:nvSpPr>
          <p:cNvPr id="5" name="TextBox 4"/>
          <p:cNvSpPr txBox="1"/>
          <p:nvPr/>
        </p:nvSpPr>
        <p:spPr>
          <a:xfrm>
            <a:off x="1524000" y="2971800"/>
            <a:ext cx="121920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b="1" dirty="0" smtClean="0"/>
              <a:t>Sign</a:t>
            </a:r>
            <a:endParaRPr lang="en-US" sz="3000" b="1" dirty="0"/>
          </a:p>
        </p:txBody>
      </p:sp>
    </p:spTree>
    <p:extLst>
      <p:ext uri="{BB962C8B-B14F-4D97-AF65-F5344CB8AC3E}">
        <p14:creationId xmlns:p14="http://schemas.microsoft.com/office/powerpoint/2010/main" val="2580922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Signed </a:t>
            </a:r>
            <a:r>
              <a:rPr lang="en-US" dirty="0" smtClean="0"/>
              <a:t>Magnitude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/>
              <a:t>Overflow condition</a:t>
            </a:r>
          </a:p>
          <a:p>
            <a:pPr lvl="1"/>
            <a:r>
              <a:rPr lang="en-US" dirty="0" smtClean="0"/>
              <a:t>In the last example, adding the seventh’ bits to the left gives no carry</a:t>
            </a:r>
          </a:p>
          <a:p>
            <a:pPr lvl="1"/>
            <a:r>
              <a:rPr lang="en-US" dirty="0" smtClean="0"/>
              <a:t>If </a:t>
            </a:r>
            <a:r>
              <a:rPr lang="en-US" dirty="0"/>
              <a:t>there is a </a:t>
            </a:r>
            <a:r>
              <a:rPr lang="en-US" dirty="0" smtClean="0"/>
              <a:t>carry, </a:t>
            </a:r>
            <a:r>
              <a:rPr lang="en-US" dirty="0"/>
              <a:t>we say that </a:t>
            </a:r>
            <a:r>
              <a:rPr lang="en-US" dirty="0" smtClean="0"/>
              <a:t>we have </a:t>
            </a:r>
            <a:r>
              <a:rPr lang="en-US" dirty="0"/>
              <a:t>an </a:t>
            </a:r>
            <a:r>
              <a:rPr lang="en-US" b="1" dirty="0"/>
              <a:t>overflow</a:t>
            </a:r>
            <a:r>
              <a:rPr lang="en-US" dirty="0"/>
              <a:t> condition and the carry is discarded, </a:t>
            </a:r>
            <a:r>
              <a:rPr lang="en-US" dirty="0" smtClean="0"/>
              <a:t>resulting </a:t>
            </a:r>
            <a:r>
              <a:rPr lang="en-US" dirty="0"/>
              <a:t>in an </a:t>
            </a:r>
            <a:r>
              <a:rPr lang="en-US" dirty="0" smtClean="0"/>
              <a:t>incorrect sum.</a:t>
            </a:r>
          </a:p>
          <a:p>
            <a:r>
              <a:rPr lang="en-US" b="1" dirty="0" smtClean="0"/>
              <a:t>Example:</a:t>
            </a:r>
            <a:r>
              <a:rPr lang="en-US" dirty="0" smtClean="0"/>
              <a:t> Add 01000001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/>
              <a:t>to </a:t>
            </a:r>
            <a:r>
              <a:rPr lang="en-US" dirty="0" smtClean="0"/>
              <a:t>01100001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/>
              <a:t>using signed-magnitude arithmetic</a:t>
            </a:r>
          </a:p>
        </p:txBody>
      </p:sp>
    </p:spTree>
    <p:extLst>
      <p:ext uri="{BB962C8B-B14F-4D97-AF65-F5344CB8AC3E}">
        <p14:creationId xmlns:p14="http://schemas.microsoft.com/office/powerpoint/2010/main" val="4514235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Signed </a:t>
            </a:r>
            <a:r>
              <a:rPr lang="en-US" dirty="0" smtClean="0"/>
              <a:t>Magnitude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>
                <a:solidFill>
                  <a:srgbClr val="00B050"/>
                </a:solidFill>
              </a:rPr>
              <a:t>1</a:t>
            </a:r>
            <a:r>
              <a:rPr lang="en-US" dirty="0"/>
              <a:t>	   </a:t>
            </a:r>
            <a:r>
              <a:rPr lang="en-US" dirty="0" smtClean="0"/>
              <a:t>            </a:t>
            </a:r>
            <a:r>
              <a:rPr lang="en-US" dirty="0" smtClean="0">
                <a:solidFill>
                  <a:srgbClr val="00B050"/>
                </a:solidFill>
              </a:rPr>
              <a:t>1       </a:t>
            </a:r>
            <a:r>
              <a:rPr lang="en-US" dirty="0" smtClean="0"/>
              <a:t>⇐ </a:t>
            </a:r>
            <a:r>
              <a:rPr lang="en-US" dirty="0"/>
              <a:t>carries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b="1" dirty="0">
                <a:solidFill>
                  <a:srgbClr val="FF0000"/>
                </a:solidFill>
              </a:rPr>
              <a:t>0</a:t>
            </a:r>
            <a:r>
              <a:rPr lang="en-US" dirty="0"/>
              <a:t>       1 0 0 </a:t>
            </a:r>
            <a:r>
              <a:rPr lang="en-US" dirty="0" smtClean="0"/>
              <a:t>0 0 0 1 </a:t>
            </a:r>
            <a:r>
              <a:rPr lang="en-US" dirty="0"/>
              <a:t>		</a:t>
            </a:r>
            <a:r>
              <a:rPr lang="en-US" dirty="0" smtClean="0"/>
              <a:t>(65)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b="1" u="sng" dirty="0">
                <a:solidFill>
                  <a:srgbClr val="FF0000"/>
                </a:solidFill>
              </a:rPr>
              <a:t>0</a:t>
            </a:r>
            <a:r>
              <a:rPr lang="en-US" dirty="0"/>
              <a:t>    </a:t>
            </a:r>
            <a:r>
              <a:rPr lang="en-US" u="sng" dirty="0"/>
              <a:t>+ </a:t>
            </a:r>
            <a:r>
              <a:rPr lang="en-US" u="sng" dirty="0" smtClean="0"/>
              <a:t>1 </a:t>
            </a:r>
            <a:r>
              <a:rPr lang="en-US" u="sng" dirty="0"/>
              <a:t>1 0 0 0 </a:t>
            </a:r>
            <a:r>
              <a:rPr lang="en-US" u="sng" dirty="0" smtClean="0"/>
              <a:t>0 </a:t>
            </a:r>
            <a:r>
              <a:rPr lang="en-US" u="sng" dirty="0"/>
              <a:t>1 </a:t>
            </a:r>
            <a:r>
              <a:rPr lang="en-US" dirty="0"/>
              <a:t>	       </a:t>
            </a:r>
            <a:r>
              <a:rPr lang="en-US" u="sng" dirty="0"/>
              <a:t>+ </a:t>
            </a:r>
            <a:r>
              <a:rPr lang="en-US" u="sng" dirty="0" smtClean="0"/>
              <a:t>(97)</a:t>
            </a:r>
            <a:endParaRPr lang="en-US" u="sng" dirty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b="1" dirty="0">
                <a:solidFill>
                  <a:srgbClr val="FF0000"/>
                </a:solidFill>
              </a:rPr>
              <a:t>0</a:t>
            </a:r>
            <a:r>
              <a:rPr lang="en-US" dirty="0"/>
              <a:t> 	</a:t>
            </a:r>
            <a:r>
              <a:rPr lang="en-US" dirty="0" smtClean="0"/>
              <a:t>0 </a:t>
            </a:r>
            <a:r>
              <a:rPr lang="en-US" dirty="0"/>
              <a:t>1 </a:t>
            </a:r>
            <a:r>
              <a:rPr lang="en-US" dirty="0" smtClean="0"/>
              <a:t>0 </a:t>
            </a:r>
            <a:r>
              <a:rPr lang="en-US" dirty="0"/>
              <a:t>0 0 1 0 	         </a:t>
            </a:r>
            <a:r>
              <a:rPr lang="en-US" dirty="0" smtClean="0"/>
              <a:t> </a:t>
            </a:r>
          </a:p>
          <a:p>
            <a:r>
              <a:rPr lang="en-US" dirty="0" smtClean="0"/>
              <a:t>The addition overflows</a:t>
            </a:r>
          </a:p>
          <a:p>
            <a:r>
              <a:rPr lang="en-US" dirty="0" smtClean="0"/>
              <a:t>The last carry is discarded</a:t>
            </a:r>
          </a:p>
          <a:p>
            <a:r>
              <a:rPr lang="en-US" dirty="0" smtClean="0"/>
              <a:t>The sum’s result is incorrect</a:t>
            </a:r>
          </a:p>
          <a:p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1828800" y="1553476"/>
            <a:ext cx="385042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X</a:t>
            </a:r>
            <a:endParaRPr lang="en-US" sz="3000" dirty="0"/>
          </a:p>
        </p:txBody>
      </p:sp>
      <p:sp>
        <p:nvSpPr>
          <p:cNvPr id="6" name="TextBox 5"/>
          <p:cNvSpPr txBox="1"/>
          <p:nvPr/>
        </p:nvSpPr>
        <p:spPr>
          <a:xfrm>
            <a:off x="6400800" y="3225225"/>
            <a:ext cx="914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(34</a:t>
            </a:r>
            <a:r>
              <a:rPr lang="en-US" sz="3200" dirty="0" smtClean="0"/>
              <a:t>)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3997533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Signed </a:t>
            </a:r>
            <a:r>
              <a:rPr lang="en-US" dirty="0" smtClean="0"/>
              <a:t>Magnitude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Signed-magnitude </a:t>
            </a:r>
            <a:r>
              <a:rPr lang="en-US" dirty="0"/>
              <a:t>subtraction is carried out in a manner </a:t>
            </a:r>
            <a:r>
              <a:rPr lang="en-US" dirty="0" smtClean="0"/>
              <a:t>similar to </a:t>
            </a:r>
            <a:r>
              <a:rPr lang="en-US" dirty="0"/>
              <a:t>pencil and paper decimal </a:t>
            </a:r>
            <a:r>
              <a:rPr lang="en-US" dirty="0" smtClean="0"/>
              <a:t>arithmetic</a:t>
            </a:r>
          </a:p>
          <a:p>
            <a:r>
              <a:rPr lang="en-US" b="1" dirty="0" smtClean="0"/>
              <a:t>Example 1:</a:t>
            </a:r>
            <a:r>
              <a:rPr lang="en-US" dirty="0" smtClean="0"/>
              <a:t> </a:t>
            </a:r>
            <a:r>
              <a:rPr lang="en-US" dirty="0"/>
              <a:t>Subtract 01001111</a:t>
            </a:r>
            <a:r>
              <a:rPr lang="en-US" baseline="-25000" dirty="0"/>
              <a:t>2</a:t>
            </a:r>
            <a:r>
              <a:rPr lang="en-US" dirty="0"/>
              <a:t> </a:t>
            </a:r>
            <a:r>
              <a:rPr lang="en-US" dirty="0" smtClean="0"/>
              <a:t>(79) from 01100011</a:t>
            </a:r>
            <a:r>
              <a:rPr lang="en-US" baseline="-25000" dirty="0" smtClean="0"/>
              <a:t>2</a:t>
            </a:r>
            <a:r>
              <a:rPr lang="en-US" dirty="0"/>
              <a:t> </a:t>
            </a:r>
            <a:r>
              <a:rPr lang="en-US" dirty="0" smtClean="0"/>
              <a:t>(99) using signed-magnitude arithmetic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>
                <a:solidFill>
                  <a:srgbClr val="00B050"/>
                </a:solidFill>
              </a:rPr>
              <a:t>         0 </a:t>
            </a:r>
            <a:r>
              <a:rPr lang="en-US" dirty="0">
                <a:solidFill>
                  <a:srgbClr val="00B050"/>
                </a:solidFill>
              </a:rPr>
              <a:t>1 1 </a:t>
            </a:r>
            <a:r>
              <a:rPr lang="en-US" dirty="0" smtClean="0">
                <a:solidFill>
                  <a:srgbClr val="00B050"/>
                </a:solidFill>
              </a:rPr>
              <a:t>2        </a:t>
            </a:r>
            <a:r>
              <a:rPr lang="en-US" dirty="0" smtClean="0"/>
              <a:t>⇐ </a:t>
            </a:r>
            <a:r>
              <a:rPr lang="en-US" dirty="0"/>
              <a:t>borrows</a:t>
            </a:r>
          </a:p>
          <a:p>
            <a:pPr marL="0" indent="0">
              <a:buNone/>
            </a:pPr>
            <a:r>
              <a:rPr lang="en-US" dirty="0" smtClean="0"/>
              <a:t>	0    1 1 0 </a:t>
            </a:r>
            <a:r>
              <a:rPr lang="en-US" dirty="0"/>
              <a:t>0 0 1 1 </a:t>
            </a:r>
            <a:r>
              <a:rPr lang="en-US" dirty="0" smtClean="0"/>
              <a:t>		(</a:t>
            </a:r>
            <a:r>
              <a:rPr lang="en-US" dirty="0"/>
              <a:t>99)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u="sng" dirty="0" smtClean="0"/>
              <a:t>0</a:t>
            </a:r>
            <a:r>
              <a:rPr lang="en-US" dirty="0" smtClean="0"/>
              <a:t>  - </a:t>
            </a:r>
            <a:r>
              <a:rPr lang="en-US" u="sng" dirty="0" smtClean="0"/>
              <a:t>1 </a:t>
            </a:r>
            <a:r>
              <a:rPr lang="en-US" u="sng" dirty="0"/>
              <a:t>0 0 1 1 1 </a:t>
            </a:r>
            <a:r>
              <a:rPr lang="en-US" u="sng" dirty="0" smtClean="0"/>
              <a:t>1 </a:t>
            </a:r>
            <a:r>
              <a:rPr lang="en-US" dirty="0" smtClean="0"/>
              <a:t>		(</a:t>
            </a:r>
            <a:r>
              <a:rPr lang="en-US" dirty="0"/>
              <a:t>79)</a:t>
            </a:r>
          </a:p>
          <a:p>
            <a:pPr marL="0" indent="0">
              <a:buNone/>
            </a:pPr>
            <a:r>
              <a:rPr lang="en-US" dirty="0" smtClean="0"/>
              <a:t>	0    0 </a:t>
            </a:r>
            <a:r>
              <a:rPr lang="en-US" dirty="0"/>
              <a:t>0 1 0 1 0 0 </a:t>
            </a:r>
            <a:r>
              <a:rPr lang="en-US" dirty="0" smtClean="0"/>
              <a:t>		(</a:t>
            </a:r>
            <a:r>
              <a:rPr lang="en-US" dirty="0"/>
              <a:t>20)</a:t>
            </a:r>
          </a:p>
          <a:p>
            <a:r>
              <a:rPr lang="en-US" dirty="0"/>
              <a:t>We find 01100011</a:t>
            </a:r>
            <a:r>
              <a:rPr lang="en-US" baseline="-25000" dirty="0"/>
              <a:t>2</a:t>
            </a:r>
            <a:r>
              <a:rPr lang="en-US" dirty="0"/>
              <a:t> </a:t>
            </a:r>
            <a:r>
              <a:rPr lang="en-US" dirty="0" smtClean="0"/>
              <a:t>- </a:t>
            </a:r>
            <a:r>
              <a:rPr lang="en-US" dirty="0"/>
              <a:t>01001111</a:t>
            </a:r>
            <a:r>
              <a:rPr lang="en-US" baseline="-25000" dirty="0"/>
              <a:t>2</a:t>
            </a:r>
            <a:r>
              <a:rPr lang="en-US" dirty="0"/>
              <a:t> = 00010100</a:t>
            </a:r>
            <a:r>
              <a:rPr lang="en-US" baseline="-25000" dirty="0"/>
              <a:t>2</a:t>
            </a:r>
            <a:r>
              <a:rPr lang="en-US" dirty="0"/>
              <a:t> in signed-magnitude representation.</a:t>
            </a:r>
          </a:p>
        </p:txBody>
      </p:sp>
    </p:spTree>
    <p:extLst>
      <p:ext uri="{BB962C8B-B14F-4D97-AF65-F5344CB8AC3E}">
        <p14:creationId xmlns:p14="http://schemas.microsoft.com/office/powerpoint/2010/main" val="4159270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Signed </a:t>
            </a:r>
            <a:r>
              <a:rPr lang="en-US" dirty="0" smtClean="0"/>
              <a:t>Magnitude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Problems related to signed magnitude</a:t>
            </a:r>
          </a:p>
          <a:p>
            <a:pPr lvl="1"/>
            <a:r>
              <a:rPr lang="en-US" dirty="0" smtClean="0"/>
              <a:t>To much decisions to make (larger number? ; borrows? ; what signs?).</a:t>
            </a:r>
          </a:p>
          <a:p>
            <a:pPr lvl="1"/>
            <a:r>
              <a:rPr lang="en-US" dirty="0" smtClean="0"/>
              <a:t>The number 0 could have two representations : 10000000 and 00000000.</a:t>
            </a:r>
          </a:p>
          <a:p>
            <a:pPr lvl="1"/>
            <a:r>
              <a:rPr lang="en-US" dirty="0" smtClean="0"/>
              <a:t>Complicated method</a:t>
            </a:r>
          </a:p>
          <a:p>
            <a:pPr lvl="1"/>
            <a:r>
              <a:rPr lang="en-US" dirty="0" smtClean="0"/>
              <a:t>Expensive circuits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9619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Lecture Overview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bg1">
                    <a:lumMod val="75000"/>
                  </a:schemeClr>
                </a:solidFill>
              </a:rPr>
              <a:t>Introduction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Positional Numbering System</a:t>
            </a:r>
          </a:p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Decimal to binary conversion</a:t>
            </a:r>
          </a:p>
          <a:p>
            <a:r>
              <a:rPr lang="en-US" b="1" dirty="0">
                <a:solidFill>
                  <a:srgbClr val="FF0000"/>
                </a:solidFill>
              </a:rPr>
              <a:t>Signed integer </a:t>
            </a:r>
            <a:r>
              <a:rPr lang="en-US" b="1" dirty="0" smtClean="0">
                <a:solidFill>
                  <a:srgbClr val="FF0000"/>
                </a:solidFill>
              </a:rPr>
              <a:t>representation</a:t>
            </a:r>
          </a:p>
          <a:p>
            <a:pPr lvl="1"/>
            <a:r>
              <a:rPr lang="en-US" dirty="0" smtClean="0">
                <a:solidFill>
                  <a:schemeClr val="bg1">
                    <a:lumMod val="65000"/>
                  </a:schemeClr>
                </a:solidFill>
              </a:rPr>
              <a:t>Signed Magnitude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Complement system</a:t>
            </a:r>
            <a:endParaRPr lang="en-US" b="1" dirty="0" smtClean="0">
              <a:solidFill>
                <a:srgbClr val="FF0000"/>
              </a:solidFill>
            </a:endParaRPr>
          </a:p>
          <a:p>
            <a:r>
              <a:rPr lang="en-US" dirty="0" smtClean="0"/>
              <a:t>Floating-point representation</a:t>
            </a:r>
          </a:p>
          <a:p>
            <a:endParaRPr lang="en-US" i="1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910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Complement 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Complement system is used to represent/convert negative numbers only</a:t>
            </a:r>
          </a:p>
          <a:p>
            <a:r>
              <a:rPr lang="en-US" dirty="0"/>
              <a:t>When using complement system the subtraction is converted to an </a:t>
            </a:r>
            <a:r>
              <a:rPr lang="en-US" dirty="0" smtClean="0"/>
              <a:t>addition</a:t>
            </a:r>
          </a:p>
          <a:p>
            <a:r>
              <a:rPr lang="en-US" dirty="0" smtClean="0"/>
              <a:t>Advantages of complement system</a:t>
            </a:r>
          </a:p>
          <a:p>
            <a:pPr lvl="1"/>
            <a:r>
              <a:rPr lang="en-US" dirty="0" smtClean="0"/>
              <a:t>Simplify computer arithmetic</a:t>
            </a:r>
          </a:p>
          <a:p>
            <a:pPr lvl="1"/>
            <a:r>
              <a:rPr lang="en-US" dirty="0" smtClean="0"/>
              <a:t>No need to process </a:t>
            </a:r>
            <a:r>
              <a:rPr lang="en-US" dirty="0"/>
              <a:t>sign bits </a:t>
            </a:r>
            <a:r>
              <a:rPr lang="en-US" dirty="0" smtClean="0"/>
              <a:t>separately</a:t>
            </a:r>
          </a:p>
          <a:p>
            <a:pPr lvl="1"/>
            <a:r>
              <a:rPr lang="en-US" dirty="0" smtClean="0"/>
              <a:t>The </a:t>
            </a:r>
            <a:r>
              <a:rPr lang="en-US" dirty="0"/>
              <a:t>sign of a number </a:t>
            </a:r>
            <a:r>
              <a:rPr lang="en-US" dirty="0" smtClean="0"/>
              <a:t>is easily checked by </a:t>
            </a:r>
            <a:r>
              <a:rPr lang="en-US" dirty="0"/>
              <a:t>looking </a:t>
            </a:r>
            <a:r>
              <a:rPr lang="en-US" dirty="0" smtClean="0"/>
              <a:t>at </a:t>
            </a:r>
            <a:r>
              <a:rPr lang="en-US" dirty="0"/>
              <a:t>its high-order </a:t>
            </a:r>
            <a:r>
              <a:rPr lang="en-US" dirty="0" smtClean="0"/>
              <a:t>bit (MSB).</a:t>
            </a:r>
          </a:p>
        </p:txBody>
      </p:sp>
    </p:spTree>
    <p:extLst>
      <p:ext uri="{BB962C8B-B14F-4D97-AF65-F5344CB8AC3E}">
        <p14:creationId xmlns:p14="http://schemas.microsoft.com/office/powerpoint/2010/main" val="41902235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914400" y="1371600"/>
            <a:ext cx="8153400" cy="46482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In a binary system r=2</a:t>
            </a:r>
          </a:p>
          <a:p>
            <a:pPr lvl="1"/>
            <a:r>
              <a:rPr lang="en-US" dirty="0" smtClean="0"/>
              <a:t>The diminished radix complement is r-1 = 1</a:t>
            </a:r>
          </a:p>
          <a:p>
            <a:pPr lvl="1"/>
            <a:r>
              <a:rPr lang="en-US" dirty="0" smtClean="0"/>
              <a:t>We say that we work in </a:t>
            </a:r>
            <a:r>
              <a:rPr lang="en-US" b="1" dirty="0" smtClean="0"/>
              <a:t>one’s complement (C1)</a:t>
            </a:r>
          </a:p>
          <a:p>
            <a:pPr lvl="1"/>
            <a:r>
              <a:rPr lang="en-US" dirty="0" smtClean="0"/>
              <a:t>To convert a negative number to its </a:t>
            </a:r>
            <a:r>
              <a:rPr lang="en-US" b="1" dirty="0" smtClean="0"/>
              <a:t>one’s complement</a:t>
            </a:r>
            <a:r>
              <a:rPr lang="en-US" dirty="0" smtClean="0"/>
              <a:t> this number is subtracted from all ones</a:t>
            </a:r>
          </a:p>
          <a:p>
            <a:pPr lvl="1"/>
            <a:r>
              <a:rPr lang="en-US" dirty="0" smtClean="0"/>
              <a:t>A positive number is directly converted to its binary representation</a:t>
            </a:r>
          </a:p>
          <a:p>
            <a:pPr lvl="1"/>
            <a:r>
              <a:rPr lang="en-US" dirty="0" smtClean="0"/>
              <a:t>Example:</a:t>
            </a:r>
          </a:p>
          <a:p>
            <a:pPr lvl="2"/>
            <a:r>
              <a:rPr lang="en-US" dirty="0" smtClean="0"/>
              <a:t>The </a:t>
            </a:r>
            <a:r>
              <a:rPr lang="en-US" dirty="0"/>
              <a:t>one’s complement of </a:t>
            </a:r>
            <a:r>
              <a:rPr lang="nl-NL" dirty="0" smtClean="0"/>
              <a:t>0101</a:t>
            </a:r>
            <a:r>
              <a:rPr lang="nl-NL" baseline="-25000" dirty="0" smtClean="0"/>
              <a:t>2</a:t>
            </a:r>
            <a:r>
              <a:rPr lang="nl-NL" dirty="0" smtClean="0"/>
              <a:t> </a:t>
            </a:r>
            <a:r>
              <a:rPr lang="nl-NL" dirty="0"/>
              <a:t>is </a:t>
            </a:r>
            <a:r>
              <a:rPr lang="nl-NL" dirty="0" smtClean="0"/>
              <a:t>1111</a:t>
            </a:r>
            <a:r>
              <a:rPr lang="nl-NL" baseline="-25000" dirty="0" smtClean="0"/>
              <a:t>2</a:t>
            </a:r>
            <a:r>
              <a:rPr lang="nl-NL" dirty="0" smtClean="0"/>
              <a:t> - 0101</a:t>
            </a:r>
            <a:r>
              <a:rPr lang="nl-NL" baseline="-25000" dirty="0" smtClean="0"/>
              <a:t>2</a:t>
            </a:r>
            <a:r>
              <a:rPr lang="nl-NL" dirty="0" smtClean="0"/>
              <a:t> </a:t>
            </a:r>
            <a:r>
              <a:rPr lang="nl-NL" dirty="0"/>
              <a:t>= </a:t>
            </a:r>
            <a:r>
              <a:rPr lang="nl-NL" dirty="0" smtClean="0"/>
              <a:t>1010</a:t>
            </a:r>
            <a:r>
              <a:rPr lang="nl-NL" baseline="-25000" dirty="0" smtClean="0"/>
              <a:t>C1</a:t>
            </a:r>
            <a:endParaRPr lang="nl-NL" dirty="0" smtClean="0"/>
          </a:p>
          <a:p>
            <a:pPr lvl="2"/>
            <a:r>
              <a:rPr lang="en-US" b="1" dirty="0" smtClean="0"/>
              <a:t>It is nothing more than switching all of the 1s with 0s and vice versa!!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3517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Example: </a:t>
            </a:r>
            <a:r>
              <a:rPr lang="en-US" dirty="0"/>
              <a:t>Express 23</a:t>
            </a:r>
            <a:r>
              <a:rPr lang="en-US" baseline="-25000" dirty="0"/>
              <a:t>10</a:t>
            </a:r>
            <a:r>
              <a:rPr lang="en-US" dirty="0"/>
              <a:t> and </a:t>
            </a:r>
            <a:r>
              <a:rPr lang="en-US" dirty="0" smtClean="0"/>
              <a:t>-9</a:t>
            </a:r>
            <a:r>
              <a:rPr lang="en-US" baseline="-25000" dirty="0" smtClean="0"/>
              <a:t>10</a:t>
            </a:r>
            <a:r>
              <a:rPr lang="en-US" dirty="0" smtClean="0"/>
              <a:t> </a:t>
            </a:r>
            <a:r>
              <a:rPr lang="en-US" dirty="0"/>
              <a:t>in 8-bit binary one’s complement form.</a:t>
            </a:r>
          </a:p>
          <a:p>
            <a:r>
              <a:rPr lang="en-US" dirty="0"/>
              <a:t>23</a:t>
            </a:r>
            <a:r>
              <a:rPr lang="en-US" baseline="-25000" dirty="0"/>
              <a:t>10</a:t>
            </a:r>
            <a:r>
              <a:rPr lang="en-US" dirty="0"/>
              <a:t> = + (00010111</a:t>
            </a:r>
            <a:r>
              <a:rPr lang="en-US" baseline="-25000" dirty="0"/>
              <a:t>2</a:t>
            </a:r>
            <a:r>
              <a:rPr lang="en-US" dirty="0"/>
              <a:t>) = </a:t>
            </a:r>
            <a:r>
              <a:rPr lang="en-US" dirty="0" smtClean="0"/>
              <a:t>00010111</a:t>
            </a:r>
            <a:r>
              <a:rPr lang="en-US" baseline="-25000" dirty="0" smtClean="0"/>
              <a:t>C1</a:t>
            </a:r>
            <a:endParaRPr lang="en-US" baseline="-25000" dirty="0"/>
          </a:p>
          <a:p>
            <a:r>
              <a:rPr lang="en-US" dirty="0"/>
              <a:t> </a:t>
            </a:r>
            <a:r>
              <a:rPr lang="en-US" dirty="0" smtClean="0"/>
              <a:t>-9</a:t>
            </a:r>
            <a:r>
              <a:rPr lang="en-US" baseline="-25000" dirty="0" smtClean="0"/>
              <a:t>10</a:t>
            </a:r>
            <a:r>
              <a:rPr lang="en-US" dirty="0" smtClean="0"/>
              <a:t> = - </a:t>
            </a:r>
            <a:r>
              <a:rPr lang="en-US" dirty="0"/>
              <a:t>(00001001</a:t>
            </a:r>
            <a:r>
              <a:rPr lang="en-US" baseline="-25000" dirty="0"/>
              <a:t>2</a:t>
            </a:r>
            <a:r>
              <a:rPr lang="en-US" dirty="0"/>
              <a:t>) = </a:t>
            </a:r>
            <a:r>
              <a:rPr lang="en-US" dirty="0" smtClean="0"/>
              <a:t>11110110</a:t>
            </a:r>
            <a:r>
              <a:rPr lang="en-US" baseline="-25000" dirty="0" smtClean="0"/>
              <a:t>C1</a:t>
            </a:r>
          </a:p>
        </p:txBody>
      </p:sp>
    </p:spTree>
    <p:extLst>
      <p:ext uri="{BB962C8B-B14F-4D97-AF65-F5344CB8AC3E}">
        <p14:creationId xmlns:p14="http://schemas.microsoft.com/office/powerpoint/2010/main" val="41626297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914400" y="1371600"/>
            <a:ext cx="8153400" cy="4800600"/>
          </a:xfrm>
        </p:spPr>
        <p:txBody>
          <a:bodyPr>
            <a:normAutofit fontScale="92500" lnSpcReduction="10000"/>
          </a:bodyPr>
          <a:lstStyle/>
          <a:p>
            <a:r>
              <a:rPr lang="en-US" dirty="0"/>
              <a:t>In one’s compliment the subtraction is converted into </a:t>
            </a:r>
            <a:r>
              <a:rPr lang="en-US" dirty="0" smtClean="0"/>
              <a:t>addition</a:t>
            </a:r>
          </a:p>
          <a:p>
            <a:pPr lvl="1"/>
            <a:r>
              <a:rPr lang="en-US" b="1" dirty="0" smtClean="0"/>
              <a:t>Example: </a:t>
            </a:r>
            <a:r>
              <a:rPr lang="en-US" dirty="0" smtClean="0"/>
              <a:t>23</a:t>
            </a:r>
            <a:r>
              <a:rPr lang="en-US" baseline="-25000" dirty="0" smtClean="0"/>
              <a:t>10</a:t>
            </a:r>
            <a:r>
              <a:rPr lang="en-US" dirty="0" smtClean="0"/>
              <a:t> – 9</a:t>
            </a:r>
            <a:r>
              <a:rPr lang="en-US" baseline="-25000" dirty="0" smtClean="0"/>
              <a:t>10</a:t>
            </a:r>
            <a:r>
              <a:rPr lang="en-US" dirty="0" smtClean="0"/>
              <a:t> = 23</a:t>
            </a:r>
            <a:r>
              <a:rPr lang="en-US" baseline="-25000" dirty="0" smtClean="0"/>
              <a:t>10</a:t>
            </a:r>
            <a:r>
              <a:rPr lang="en-US" dirty="0" smtClean="0"/>
              <a:t> + (-9</a:t>
            </a:r>
            <a:r>
              <a:rPr lang="en-US" baseline="-25000" dirty="0" smtClean="0"/>
              <a:t>10</a:t>
            </a:r>
            <a:r>
              <a:rPr lang="en-US" dirty="0" smtClean="0"/>
              <a:t>)</a:t>
            </a:r>
            <a:endParaRPr lang="en-US" baseline="-25000" dirty="0"/>
          </a:p>
          <a:p>
            <a:r>
              <a:rPr lang="en-US" b="1" dirty="0" smtClean="0"/>
              <a:t>Example: </a:t>
            </a:r>
            <a:r>
              <a:rPr lang="en-US" dirty="0"/>
              <a:t>Add 23</a:t>
            </a:r>
            <a:r>
              <a:rPr lang="en-US" baseline="-25000" dirty="0"/>
              <a:t>10</a:t>
            </a:r>
            <a:r>
              <a:rPr lang="en-US" dirty="0"/>
              <a:t> to -9</a:t>
            </a:r>
            <a:r>
              <a:rPr lang="en-US" baseline="-25000" dirty="0"/>
              <a:t>10</a:t>
            </a:r>
            <a:r>
              <a:rPr lang="en-US" dirty="0"/>
              <a:t> using 8-bit binary </a:t>
            </a:r>
            <a:r>
              <a:rPr lang="en-US" dirty="0" smtClean="0"/>
              <a:t>one’s </a:t>
            </a:r>
            <a:r>
              <a:rPr lang="en-US" dirty="0"/>
              <a:t>complement arithmetic</a:t>
            </a:r>
            <a:r>
              <a:rPr lang="en-US" dirty="0" smtClean="0"/>
              <a:t>.</a:t>
            </a:r>
          </a:p>
          <a:p>
            <a:endParaRPr lang="en-US" b="1" dirty="0"/>
          </a:p>
          <a:p>
            <a:endParaRPr lang="en-US" b="1" dirty="0" smtClean="0"/>
          </a:p>
          <a:p>
            <a:endParaRPr lang="en-US" b="1" dirty="0"/>
          </a:p>
          <a:p>
            <a:endParaRPr lang="en-US" dirty="0" smtClean="0"/>
          </a:p>
          <a:p>
            <a:r>
              <a:rPr lang="en-US" dirty="0" smtClean="0"/>
              <a:t>The result is 00001110</a:t>
            </a:r>
            <a:r>
              <a:rPr lang="en-US" baseline="-25000" dirty="0" smtClean="0"/>
              <a:t>C1 </a:t>
            </a:r>
            <a:r>
              <a:rPr lang="en-US" dirty="0" smtClean="0"/>
              <a:t>= +(00001110</a:t>
            </a:r>
            <a:r>
              <a:rPr lang="en-US" baseline="-25000" dirty="0" smtClean="0"/>
              <a:t>2</a:t>
            </a:r>
            <a:r>
              <a:rPr lang="en-US" dirty="0" smtClean="0"/>
              <a:t>)</a:t>
            </a:r>
            <a:r>
              <a:rPr lang="en-US" baseline="-25000" dirty="0" smtClean="0"/>
              <a:t> </a:t>
            </a:r>
            <a:r>
              <a:rPr lang="en-US" dirty="0" smtClean="0"/>
              <a:t>= 14</a:t>
            </a:r>
            <a:r>
              <a:rPr lang="en-US" baseline="-25000" dirty="0" smtClean="0"/>
              <a:t>10</a:t>
            </a:r>
            <a:endParaRPr lang="en-US" baseline="-250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4762864"/>
              </p:ext>
            </p:extLst>
          </p:nvPr>
        </p:nvGraphicFramePr>
        <p:xfrm>
          <a:off x="2286003" y="3886200"/>
          <a:ext cx="6096002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270159"/>
                <a:gridCol w="838205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   23</a:t>
                      </a:r>
                      <a:r>
                        <a:rPr lang="en-US" baseline="-25000" dirty="0" smtClean="0"/>
                        <a:t>10</a:t>
                      </a:r>
                      <a:endParaRPr lang="en-US" baseline="-250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 (-9</a:t>
                      </a:r>
                      <a:r>
                        <a:rPr lang="en-US" baseline="-25000" dirty="0" smtClean="0"/>
                        <a:t>10</a:t>
                      </a:r>
                      <a:r>
                        <a:rPr lang="en-US" baseline="0" dirty="0" smtClean="0"/>
                        <a:t>)</a:t>
                      </a:r>
                      <a:endParaRPr lang="en-US" baseline="0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    14</a:t>
                      </a:r>
                      <a:r>
                        <a:rPr lang="en-US" baseline="-25000" dirty="0" smtClean="0"/>
                        <a:t>10</a:t>
                      </a:r>
                      <a:endParaRPr lang="en-US" baseline="-25000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066800" y="3810000"/>
            <a:ext cx="15914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Carries:</a:t>
            </a:r>
            <a:endParaRPr lang="en-US" sz="2400" b="1" dirty="0"/>
          </a:p>
        </p:txBody>
      </p:sp>
      <p:sp>
        <p:nvSpPr>
          <p:cNvPr id="7" name="Oval 6"/>
          <p:cNvSpPr/>
          <p:nvPr/>
        </p:nvSpPr>
        <p:spPr>
          <a:xfrm>
            <a:off x="2376055" y="3837137"/>
            <a:ext cx="457200" cy="4572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9"/>
          <p:cNvSpPr/>
          <p:nvPr/>
        </p:nvSpPr>
        <p:spPr>
          <a:xfrm>
            <a:off x="2826327" y="3682547"/>
            <a:ext cx="4717473" cy="1457489"/>
          </a:xfrm>
          <a:custGeom>
            <a:avLst/>
            <a:gdLst>
              <a:gd name="connsiteX0" fmla="*/ 0 w 5922892"/>
              <a:gd name="connsiteY0" fmla="*/ 321417 h 1457489"/>
              <a:gd name="connsiteX1" fmla="*/ 5430982 w 5922892"/>
              <a:gd name="connsiteY1" fmla="*/ 72035 h 1457489"/>
              <a:gd name="connsiteX2" fmla="*/ 5334000 w 5922892"/>
              <a:gd name="connsiteY2" fmla="*/ 1457489 h 14574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5922892" h="1457489">
                <a:moveTo>
                  <a:pt x="0" y="321417"/>
                </a:moveTo>
                <a:cubicBezTo>
                  <a:pt x="2270991" y="102053"/>
                  <a:pt x="4541982" y="-117310"/>
                  <a:pt x="5430982" y="72035"/>
                </a:cubicBezTo>
                <a:cubicBezTo>
                  <a:pt x="6319982" y="261380"/>
                  <a:pt x="5826991" y="859434"/>
                  <a:pt x="5334000" y="1457489"/>
                </a:cubicBezTo>
              </a:path>
            </a:pathLst>
          </a:custGeom>
          <a:noFill/>
          <a:ln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85463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Positional Numbering </a:t>
            </a:r>
            <a:r>
              <a:rPr lang="en-US" dirty="0" smtClean="0"/>
              <a:t>System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The most important radices (bases) in computer science are:</a:t>
            </a:r>
          </a:p>
          <a:p>
            <a:pPr lvl="1"/>
            <a:r>
              <a:rPr lang="en-US" b="1" dirty="0" smtClean="0"/>
              <a:t>Binary</a:t>
            </a:r>
          </a:p>
          <a:p>
            <a:pPr lvl="2"/>
            <a:r>
              <a:rPr lang="en-US" dirty="0" smtClean="0"/>
              <a:t>Radix 2 or base 2</a:t>
            </a:r>
          </a:p>
          <a:p>
            <a:pPr lvl="2"/>
            <a:r>
              <a:rPr lang="en-US" dirty="0" smtClean="0"/>
              <a:t>Numerals: {0 , 1}</a:t>
            </a:r>
          </a:p>
          <a:p>
            <a:pPr lvl="1"/>
            <a:r>
              <a:rPr lang="en-US" b="1" dirty="0" smtClean="0"/>
              <a:t>Octal</a:t>
            </a:r>
          </a:p>
          <a:p>
            <a:pPr lvl="2"/>
            <a:r>
              <a:rPr lang="en-US" dirty="0" smtClean="0"/>
              <a:t>Radix 8 or Base 8</a:t>
            </a:r>
          </a:p>
          <a:p>
            <a:pPr lvl="2"/>
            <a:r>
              <a:rPr lang="en-US" dirty="0" smtClean="0"/>
              <a:t>Numerals: {0 , 1 , 2 , 3 , 4 , 5 , 6 , 7}</a:t>
            </a:r>
          </a:p>
          <a:p>
            <a:pPr lvl="1"/>
            <a:r>
              <a:rPr lang="en-US" b="1" dirty="0" smtClean="0"/>
              <a:t>Hexadecimal</a:t>
            </a:r>
          </a:p>
          <a:p>
            <a:pPr lvl="2"/>
            <a:r>
              <a:rPr lang="en-US" dirty="0" smtClean="0"/>
              <a:t>Radix 16 or base 16</a:t>
            </a:r>
          </a:p>
          <a:p>
            <a:pPr lvl="2"/>
            <a:r>
              <a:rPr lang="en-US" dirty="0" smtClean="0"/>
              <a:t>Numerals: {0 , 1 , 2 , 3 , 4 , 5 , 6 , 7 , 8 , 9 , A , B , C , D , E , F}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4984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914400" y="1295400"/>
            <a:ext cx="8153400" cy="4800600"/>
          </a:xfrm>
        </p:spPr>
        <p:txBody>
          <a:bodyPr>
            <a:normAutofit fontScale="92500" lnSpcReduction="10000"/>
          </a:bodyPr>
          <a:lstStyle/>
          <a:p>
            <a:r>
              <a:rPr lang="en-US" b="1" dirty="0" smtClean="0"/>
              <a:t>Example: </a:t>
            </a:r>
            <a:r>
              <a:rPr lang="en-US" dirty="0" smtClean="0"/>
              <a:t>Add </a:t>
            </a:r>
            <a:r>
              <a:rPr lang="en-US" dirty="0"/>
              <a:t>9</a:t>
            </a:r>
            <a:r>
              <a:rPr lang="en-US" baseline="-25000" dirty="0"/>
              <a:t>10</a:t>
            </a:r>
            <a:r>
              <a:rPr lang="en-US" dirty="0"/>
              <a:t> to </a:t>
            </a:r>
            <a:r>
              <a:rPr lang="en-US" dirty="0" smtClean="0"/>
              <a:t>-23</a:t>
            </a:r>
            <a:r>
              <a:rPr lang="en-US" baseline="-25000" dirty="0" smtClean="0"/>
              <a:t>10</a:t>
            </a:r>
            <a:r>
              <a:rPr lang="en-US" dirty="0" smtClean="0"/>
              <a:t> </a:t>
            </a:r>
            <a:r>
              <a:rPr lang="en-US" dirty="0"/>
              <a:t>using 8-bit binary </a:t>
            </a:r>
            <a:r>
              <a:rPr lang="en-US" dirty="0" smtClean="0"/>
              <a:t>one’s complement </a:t>
            </a:r>
            <a:r>
              <a:rPr lang="en-US" dirty="0"/>
              <a:t>arithmetic</a:t>
            </a:r>
            <a:r>
              <a:rPr lang="en-US" dirty="0" smtClean="0"/>
              <a:t>.</a:t>
            </a:r>
          </a:p>
          <a:p>
            <a:r>
              <a:rPr lang="en-US" dirty="0" smtClean="0"/>
              <a:t>-23</a:t>
            </a:r>
            <a:r>
              <a:rPr lang="en-US" baseline="-25000" dirty="0" smtClean="0"/>
              <a:t>10</a:t>
            </a:r>
            <a:r>
              <a:rPr lang="en-US" dirty="0" smtClean="0"/>
              <a:t> = - (00010111)</a:t>
            </a:r>
            <a:r>
              <a:rPr lang="en-US" baseline="-25000" dirty="0" smtClean="0"/>
              <a:t>2</a:t>
            </a:r>
            <a:r>
              <a:rPr lang="en-US" dirty="0" smtClean="0"/>
              <a:t> = 11101000</a:t>
            </a:r>
            <a:r>
              <a:rPr lang="en-US" baseline="-25000" dirty="0" smtClean="0"/>
              <a:t>C1</a:t>
            </a:r>
          </a:p>
          <a:p>
            <a:r>
              <a:rPr lang="en-US" dirty="0" smtClean="0"/>
              <a:t>9</a:t>
            </a:r>
            <a:r>
              <a:rPr lang="en-US" baseline="-25000" dirty="0" smtClean="0"/>
              <a:t>10 </a:t>
            </a:r>
            <a:r>
              <a:rPr lang="en-US" dirty="0" smtClean="0"/>
              <a:t>= + (00001001</a:t>
            </a:r>
            <a:r>
              <a:rPr lang="en-US" baseline="-25000" dirty="0" smtClean="0"/>
              <a:t>2</a:t>
            </a:r>
            <a:r>
              <a:rPr lang="en-US" dirty="0" smtClean="0"/>
              <a:t>) = 00001001</a:t>
            </a:r>
            <a:r>
              <a:rPr lang="en-US" baseline="-25000" dirty="0" smtClean="0"/>
              <a:t>C1</a:t>
            </a:r>
          </a:p>
          <a:p>
            <a:r>
              <a:rPr lang="en-US" dirty="0" smtClean="0"/>
              <a:t>9</a:t>
            </a:r>
            <a:r>
              <a:rPr lang="en-US" baseline="-25000" dirty="0" smtClean="0"/>
              <a:t>10</a:t>
            </a:r>
            <a:r>
              <a:rPr lang="en-US" dirty="0" smtClean="0"/>
              <a:t> + (-23</a:t>
            </a:r>
            <a:r>
              <a:rPr lang="en-US" baseline="-25000" dirty="0" smtClean="0"/>
              <a:t>10</a:t>
            </a:r>
            <a:r>
              <a:rPr lang="en-US" dirty="0" smtClean="0"/>
              <a:t>) = 11101000</a:t>
            </a:r>
            <a:r>
              <a:rPr lang="en-US" baseline="-25000" dirty="0" smtClean="0"/>
              <a:t>C1</a:t>
            </a:r>
            <a:r>
              <a:rPr lang="en-US" dirty="0" smtClean="0"/>
              <a:t> + 00001001</a:t>
            </a:r>
            <a:r>
              <a:rPr lang="en-US" baseline="-25000" dirty="0" smtClean="0"/>
              <a:t>C1</a:t>
            </a:r>
          </a:p>
          <a:p>
            <a:endParaRPr lang="en-US" baseline="-25000" dirty="0"/>
          </a:p>
          <a:p>
            <a:endParaRPr lang="en-US" baseline="-25000" dirty="0" smtClean="0"/>
          </a:p>
          <a:p>
            <a:endParaRPr lang="en-US" baseline="-25000" dirty="0"/>
          </a:p>
          <a:p>
            <a:endParaRPr lang="en-US" baseline="-25000" dirty="0" smtClean="0"/>
          </a:p>
          <a:p>
            <a:endParaRPr lang="en-US" dirty="0" smtClean="0"/>
          </a:p>
          <a:p>
            <a:r>
              <a:rPr lang="en-US" dirty="0" smtClean="0"/>
              <a:t>Result: 11110001</a:t>
            </a:r>
            <a:r>
              <a:rPr lang="en-US" baseline="-25000" dirty="0" smtClean="0"/>
              <a:t>C1</a:t>
            </a:r>
            <a:r>
              <a:rPr lang="en-US" dirty="0" smtClean="0"/>
              <a:t> = -(00001110</a:t>
            </a:r>
            <a:r>
              <a:rPr lang="en-US" baseline="-25000" dirty="0" smtClean="0"/>
              <a:t>2</a:t>
            </a:r>
            <a:r>
              <a:rPr lang="en-US" dirty="0" smtClean="0"/>
              <a:t>) = -14</a:t>
            </a:r>
            <a:r>
              <a:rPr lang="en-US" baseline="-25000" dirty="0" smtClean="0"/>
              <a:t>10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49156415"/>
              </p:ext>
            </p:extLst>
          </p:nvPr>
        </p:nvGraphicFramePr>
        <p:xfrm>
          <a:off x="2286003" y="3886200"/>
          <a:ext cx="6096002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208280"/>
                <a:gridCol w="900084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     9</a:t>
                      </a:r>
                      <a:r>
                        <a:rPr lang="en-US" sz="1600" baseline="-25000" dirty="0" smtClean="0"/>
                        <a:t>10</a:t>
                      </a:r>
                      <a:endParaRPr lang="en-US" sz="1600" baseline="-250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+</a:t>
                      </a:r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+ (-23</a:t>
                      </a:r>
                      <a:r>
                        <a:rPr lang="en-US" sz="1600" baseline="-25000" dirty="0" smtClean="0"/>
                        <a:t>10</a:t>
                      </a:r>
                      <a:r>
                        <a:rPr lang="en-US" sz="1600" baseline="0" dirty="0" smtClean="0"/>
                        <a:t>)</a:t>
                      </a:r>
                      <a:endParaRPr lang="en-US" sz="1600" baseline="0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   -14</a:t>
                      </a:r>
                      <a:r>
                        <a:rPr lang="en-US" sz="1600" baseline="-25000" dirty="0" smtClean="0"/>
                        <a:t>10</a:t>
                      </a:r>
                      <a:endParaRPr lang="en-US" sz="1600" baseline="-25000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066800" y="3810000"/>
            <a:ext cx="15914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Carries:</a:t>
            </a:r>
            <a:endParaRPr 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9188855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914400" y="1371600"/>
            <a:ext cx="8153400" cy="4648200"/>
          </a:xfrm>
        </p:spPr>
        <p:txBody>
          <a:bodyPr>
            <a:normAutofit/>
          </a:bodyPr>
          <a:lstStyle/>
          <a:p>
            <a:r>
              <a:rPr lang="en-US" dirty="0" smtClean="0"/>
              <a:t>In a binary system r=2</a:t>
            </a:r>
          </a:p>
          <a:p>
            <a:pPr lvl="1"/>
            <a:r>
              <a:rPr lang="en-US" dirty="0" smtClean="0"/>
              <a:t>The diminished radix r = 2</a:t>
            </a:r>
          </a:p>
          <a:p>
            <a:pPr lvl="1"/>
            <a:r>
              <a:rPr lang="en-US" dirty="0" smtClean="0"/>
              <a:t>We say that we work in </a:t>
            </a:r>
            <a:r>
              <a:rPr lang="en-US" b="1" dirty="0" smtClean="0"/>
              <a:t>two’s complement</a:t>
            </a:r>
          </a:p>
          <a:p>
            <a:pPr lvl="1"/>
            <a:r>
              <a:rPr lang="en-US" dirty="0" smtClean="0"/>
              <a:t>To convert a negative number “N” to its </a:t>
            </a:r>
            <a:r>
              <a:rPr lang="en-US" b="1" dirty="0" smtClean="0"/>
              <a:t>two’s complement</a:t>
            </a:r>
            <a:r>
              <a:rPr lang="en-US" dirty="0" smtClean="0"/>
              <a:t>, It is nothing more than one’s complement incremented by 1.</a:t>
            </a:r>
          </a:p>
          <a:p>
            <a:pPr lvl="1"/>
            <a:r>
              <a:rPr lang="en-US" dirty="0" smtClean="0"/>
              <a:t>A positive number is directly converted to its binary representation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874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/>
              <a:t>Example:</a:t>
            </a:r>
          </a:p>
          <a:p>
            <a:pPr lvl="1"/>
            <a:r>
              <a:rPr lang="en-US" dirty="0"/>
              <a:t>In a 4 bits system: d=4;</a:t>
            </a:r>
          </a:p>
          <a:p>
            <a:pPr lvl="1"/>
            <a:r>
              <a:rPr lang="en-US" dirty="0" smtClean="0"/>
              <a:t>All negative numbers are converted by being subtracted from 2</a:t>
            </a:r>
            <a:r>
              <a:rPr lang="en-US" baseline="30000" dirty="0" smtClean="0"/>
              <a:t>d</a:t>
            </a:r>
            <a:r>
              <a:rPr lang="en-US" dirty="0" smtClean="0"/>
              <a:t> = 2</a:t>
            </a:r>
            <a:r>
              <a:rPr lang="en-US" baseline="30000" dirty="0" smtClean="0"/>
              <a:t>4 </a:t>
            </a:r>
            <a:r>
              <a:rPr lang="en-US" dirty="0" smtClean="0"/>
              <a:t>= 16</a:t>
            </a:r>
            <a:r>
              <a:rPr lang="en-US" baseline="-25000" dirty="0" smtClean="0"/>
              <a:t>10</a:t>
            </a:r>
            <a:r>
              <a:rPr lang="en-US" dirty="0" smtClean="0"/>
              <a:t> = 10000</a:t>
            </a:r>
            <a:r>
              <a:rPr lang="en-US" baseline="-25000" dirty="0" smtClean="0"/>
              <a:t>2</a:t>
            </a:r>
            <a:endParaRPr lang="en-US" baseline="-25000" dirty="0"/>
          </a:p>
          <a:p>
            <a:pPr lvl="1"/>
            <a:r>
              <a:rPr lang="en-US" dirty="0"/>
              <a:t>The two’s complement of </a:t>
            </a:r>
            <a:r>
              <a:rPr lang="nl-NL" dirty="0" smtClean="0"/>
              <a:t>0011</a:t>
            </a:r>
            <a:r>
              <a:rPr lang="nl-NL" baseline="-25000" dirty="0" smtClean="0"/>
              <a:t>2</a:t>
            </a:r>
            <a:r>
              <a:rPr lang="nl-NL" dirty="0" smtClean="0"/>
              <a:t> </a:t>
            </a:r>
            <a:r>
              <a:rPr lang="nl-NL" dirty="0"/>
              <a:t>is </a:t>
            </a:r>
            <a:r>
              <a:rPr lang="nl-NL" dirty="0" smtClean="0"/>
              <a:t>10000</a:t>
            </a:r>
            <a:r>
              <a:rPr lang="nl-NL" baseline="-25000" dirty="0" smtClean="0"/>
              <a:t>2</a:t>
            </a:r>
            <a:r>
              <a:rPr lang="nl-NL" dirty="0" smtClean="0"/>
              <a:t> </a:t>
            </a:r>
            <a:r>
              <a:rPr lang="nl-NL" dirty="0"/>
              <a:t>- </a:t>
            </a:r>
            <a:r>
              <a:rPr lang="nl-NL" dirty="0" smtClean="0"/>
              <a:t>0011</a:t>
            </a:r>
            <a:r>
              <a:rPr lang="nl-NL" baseline="-25000" dirty="0" smtClean="0"/>
              <a:t>2</a:t>
            </a:r>
            <a:r>
              <a:rPr lang="nl-NL" dirty="0" smtClean="0"/>
              <a:t> </a:t>
            </a:r>
            <a:r>
              <a:rPr lang="nl-NL" dirty="0"/>
              <a:t>= </a:t>
            </a:r>
            <a:r>
              <a:rPr lang="nl-NL" dirty="0" smtClean="0"/>
              <a:t>1101</a:t>
            </a:r>
            <a:r>
              <a:rPr lang="nl-NL" baseline="-25000" dirty="0" smtClean="0"/>
              <a:t>C2</a:t>
            </a:r>
            <a:endParaRPr lang="nl-NL" dirty="0"/>
          </a:p>
          <a:p>
            <a:pPr lvl="1"/>
            <a:r>
              <a:rPr lang="en-US" b="1" dirty="0" smtClean="0"/>
              <a:t>Or It is nothing more </a:t>
            </a:r>
            <a:r>
              <a:rPr lang="en-US" b="1" dirty="0"/>
              <a:t>than one’s complement incremented by 1</a:t>
            </a:r>
            <a:r>
              <a:rPr lang="en-US" b="1" dirty="0" smtClean="0"/>
              <a:t>!!</a:t>
            </a:r>
            <a:endParaRPr lang="en-US" b="1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1641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838200" y="1524000"/>
            <a:ext cx="8305800" cy="4525963"/>
          </a:xfrm>
        </p:spPr>
        <p:txBody>
          <a:bodyPr/>
          <a:lstStyle/>
          <a:p>
            <a:r>
              <a:rPr lang="en-US" b="1" dirty="0" smtClean="0"/>
              <a:t>Example:</a:t>
            </a:r>
            <a:r>
              <a:rPr lang="en-US" dirty="0" smtClean="0"/>
              <a:t> </a:t>
            </a:r>
            <a:r>
              <a:rPr lang="en-US" dirty="0"/>
              <a:t>Express 23</a:t>
            </a:r>
            <a:r>
              <a:rPr lang="en-US" baseline="-25000" dirty="0"/>
              <a:t>10</a:t>
            </a:r>
            <a:r>
              <a:rPr lang="en-US" dirty="0"/>
              <a:t>, </a:t>
            </a:r>
            <a:r>
              <a:rPr lang="en-US" dirty="0" smtClean="0"/>
              <a:t>-23</a:t>
            </a:r>
            <a:r>
              <a:rPr lang="en-US" baseline="-25000" dirty="0" smtClean="0"/>
              <a:t>10</a:t>
            </a:r>
            <a:r>
              <a:rPr lang="en-US" dirty="0"/>
              <a:t>, and </a:t>
            </a:r>
            <a:r>
              <a:rPr lang="en-US" dirty="0" smtClean="0"/>
              <a:t>-9</a:t>
            </a:r>
            <a:r>
              <a:rPr lang="en-US" baseline="-25000" dirty="0" smtClean="0"/>
              <a:t>10</a:t>
            </a:r>
            <a:r>
              <a:rPr lang="en-US" dirty="0" smtClean="0"/>
              <a:t> </a:t>
            </a:r>
            <a:r>
              <a:rPr lang="en-US" dirty="0"/>
              <a:t>in 8-bit binary two’s </a:t>
            </a:r>
            <a:r>
              <a:rPr lang="en-US" dirty="0" smtClean="0"/>
              <a:t>complement form</a:t>
            </a:r>
            <a:r>
              <a:rPr lang="en-US" dirty="0"/>
              <a:t>.</a:t>
            </a:r>
          </a:p>
          <a:p>
            <a:pPr lvl="1"/>
            <a:r>
              <a:rPr lang="en-US" dirty="0"/>
              <a:t>23</a:t>
            </a:r>
            <a:r>
              <a:rPr lang="en-US" baseline="-25000" dirty="0"/>
              <a:t>10</a:t>
            </a:r>
            <a:r>
              <a:rPr lang="en-US" dirty="0"/>
              <a:t> = + (00010111</a:t>
            </a:r>
            <a:r>
              <a:rPr lang="en-US" baseline="-25000" dirty="0"/>
              <a:t>2</a:t>
            </a:r>
            <a:r>
              <a:rPr lang="en-US" dirty="0"/>
              <a:t>) = 00010111</a:t>
            </a:r>
            <a:r>
              <a:rPr lang="en-US" baseline="-25000" dirty="0"/>
              <a:t>2</a:t>
            </a:r>
          </a:p>
          <a:p>
            <a:pPr lvl="1"/>
            <a:r>
              <a:rPr lang="en-US" dirty="0" smtClean="0"/>
              <a:t>-23</a:t>
            </a:r>
            <a:r>
              <a:rPr lang="en-US" baseline="-25000" dirty="0" smtClean="0"/>
              <a:t>10</a:t>
            </a:r>
            <a:r>
              <a:rPr lang="en-US" dirty="0" smtClean="0"/>
              <a:t> </a:t>
            </a:r>
            <a:r>
              <a:rPr lang="en-US" dirty="0"/>
              <a:t>= </a:t>
            </a:r>
            <a:r>
              <a:rPr lang="en-US" dirty="0" smtClean="0"/>
              <a:t>-(</a:t>
            </a:r>
            <a:r>
              <a:rPr lang="en-US" dirty="0"/>
              <a:t>00010111</a:t>
            </a:r>
            <a:r>
              <a:rPr lang="en-US" baseline="-25000" dirty="0"/>
              <a:t>2</a:t>
            </a:r>
            <a:r>
              <a:rPr lang="en-US" dirty="0"/>
              <a:t>) = </a:t>
            </a:r>
            <a:r>
              <a:rPr lang="en-US" dirty="0" smtClean="0"/>
              <a:t>(11101000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1)</a:t>
            </a:r>
            <a:r>
              <a:rPr lang="en-US" baseline="-25000" dirty="0" smtClean="0"/>
              <a:t>C2</a:t>
            </a:r>
            <a:r>
              <a:rPr lang="en-US" dirty="0" smtClean="0"/>
              <a:t> </a:t>
            </a:r>
            <a:r>
              <a:rPr lang="en-US" dirty="0"/>
              <a:t>= </a:t>
            </a:r>
            <a:r>
              <a:rPr lang="en-US" dirty="0" smtClean="0"/>
              <a:t>11101001</a:t>
            </a:r>
            <a:r>
              <a:rPr lang="en-US" baseline="-25000" dirty="0" smtClean="0"/>
              <a:t>C2</a:t>
            </a:r>
            <a:endParaRPr lang="en-US" baseline="-25000" dirty="0"/>
          </a:p>
          <a:p>
            <a:pPr lvl="1"/>
            <a:r>
              <a:rPr lang="en-US" dirty="0" smtClean="0"/>
              <a:t>-9</a:t>
            </a:r>
            <a:r>
              <a:rPr lang="en-US" baseline="-25000" dirty="0" smtClean="0"/>
              <a:t>10</a:t>
            </a:r>
            <a:r>
              <a:rPr lang="en-US" dirty="0" smtClean="0"/>
              <a:t> </a:t>
            </a:r>
            <a:r>
              <a:rPr lang="en-US" dirty="0"/>
              <a:t>=  </a:t>
            </a:r>
            <a:r>
              <a:rPr lang="en-US" dirty="0" smtClean="0"/>
              <a:t>-(</a:t>
            </a:r>
            <a:r>
              <a:rPr lang="en-US" dirty="0"/>
              <a:t>00001001</a:t>
            </a:r>
            <a:r>
              <a:rPr lang="en-US" baseline="-25000" dirty="0"/>
              <a:t>2</a:t>
            </a:r>
            <a:r>
              <a:rPr lang="en-US" dirty="0"/>
              <a:t>) = </a:t>
            </a:r>
            <a:r>
              <a:rPr lang="en-US" dirty="0" smtClean="0"/>
              <a:t>(11110110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1)</a:t>
            </a:r>
            <a:r>
              <a:rPr lang="en-US" baseline="-25000" dirty="0" smtClean="0"/>
              <a:t>C2</a:t>
            </a:r>
            <a:r>
              <a:rPr lang="en-US" dirty="0" smtClean="0"/>
              <a:t> </a:t>
            </a:r>
            <a:r>
              <a:rPr lang="en-US" dirty="0"/>
              <a:t>= </a:t>
            </a:r>
            <a:r>
              <a:rPr lang="en-US" dirty="0" smtClean="0"/>
              <a:t>11110111</a:t>
            </a:r>
            <a:r>
              <a:rPr lang="en-US" baseline="-25000" dirty="0" smtClean="0"/>
              <a:t>C2</a:t>
            </a:r>
            <a:endParaRPr lang="en-US" baseline="-25000" dirty="0"/>
          </a:p>
        </p:txBody>
      </p:sp>
    </p:spTree>
    <p:extLst>
      <p:ext uri="{BB962C8B-B14F-4D97-AF65-F5344CB8AC3E}">
        <p14:creationId xmlns:p14="http://schemas.microsoft.com/office/powerpoint/2010/main" val="11121197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914400" y="1493837"/>
            <a:ext cx="8153400" cy="4525963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Unlike C1 arithmetic</a:t>
            </a:r>
            <a:r>
              <a:rPr lang="en-US" b="1" dirty="0" smtClean="0"/>
              <a:t>, in C2 the last carry is discarded</a:t>
            </a:r>
          </a:p>
          <a:p>
            <a:r>
              <a:rPr lang="en-US" b="1" dirty="0" smtClean="0"/>
              <a:t>Example 1:</a:t>
            </a:r>
            <a:r>
              <a:rPr lang="en-US" dirty="0" smtClean="0"/>
              <a:t> </a:t>
            </a:r>
            <a:r>
              <a:rPr lang="en-US" dirty="0"/>
              <a:t>Add 9</a:t>
            </a:r>
            <a:r>
              <a:rPr lang="en-US" baseline="-25000" dirty="0"/>
              <a:t>10</a:t>
            </a:r>
            <a:r>
              <a:rPr lang="en-US" dirty="0"/>
              <a:t> to </a:t>
            </a:r>
            <a:r>
              <a:rPr lang="en-US" dirty="0" smtClean="0"/>
              <a:t>-23</a:t>
            </a:r>
            <a:r>
              <a:rPr lang="en-US" baseline="-25000" dirty="0" smtClean="0"/>
              <a:t>10</a:t>
            </a:r>
            <a:r>
              <a:rPr lang="en-US" dirty="0" smtClean="0"/>
              <a:t> </a:t>
            </a:r>
            <a:r>
              <a:rPr lang="en-US" dirty="0"/>
              <a:t>using two’s complement arithmetic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result is </a:t>
            </a:r>
            <a:r>
              <a:rPr lang="en-US" dirty="0" smtClean="0"/>
              <a:t>11110010</a:t>
            </a:r>
            <a:r>
              <a:rPr lang="en-US" baseline="-25000" dirty="0" smtClean="0"/>
              <a:t>C2 </a:t>
            </a:r>
            <a:r>
              <a:rPr lang="en-US" dirty="0"/>
              <a:t>= </a:t>
            </a:r>
            <a:r>
              <a:rPr lang="en-US" dirty="0" smtClean="0"/>
              <a:t>-(00001110</a:t>
            </a:r>
            <a:r>
              <a:rPr lang="en-US" baseline="-25000" dirty="0" smtClean="0"/>
              <a:t>2</a:t>
            </a:r>
            <a:r>
              <a:rPr lang="en-US" dirty="0"/>
              <a:t>)</a:t>
            </a:r>
            <a:r>
              <a:rPr lang="en-US" baseline="-25000" dirty="0"/>
              <a:t> </a:t>
            </a:r>
            <a:r>
              <a:rPr lang="en-US" dirty="0"/>
              <a:t>= </a:t>
            </a:r>
            <a:r>
              <a:rPr lang="en-US" dirty="0" smtClean="0"/>
              <a:t>-14</a:t>
            </a:r>
            <a:r>
              <a:rPr lang="en-US" baseline="-25000" dirty="0" smtClean="0"/>
              <a:t>10</a:t>
            </a:r>
            <a:endParaRPr lang="en-US" dirty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1066800" y="3434080"/>
            <a:ext cx="15914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Carries:</a:t>
            </a:r>
            <a:endParaRPr lang="en-US" sz="2400" b="1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6243716"/>
              </p:ext>
            </p:extLst>
          </p:nvPr>
        </p:nvGraphicFramePr>
        <p:xfrm>
          <a:off x="2286003" y="3545840"/>
          <a:ext cx="6096002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208280"/>
                <a:gridCol w="900084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     9</a:t>
                      </a:r>
                      <a:r>
                        <a:rPr lang="en-US" sz="1600" baseline="-25000" dirty="0" smtClean="0"/>
                        <a:t>10</a:t>
                      </a:r>
                      <a:endParaRPr lang="en-US" sz="1600" baseline="-250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+</a:t>
                      </a:r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+ (-23</a:t>
                      </a:r>
                      <a:r>
                        <a:rPr lang="en-US" sz="1600" baseline="-25000" dirty="0" smtClean="0"/>
                        <a:t>10</a:t>
                      </a:r>
                      <a:r>
                        <a:rPr lang="en-US" sz="1600" baseline="0" dirty="0" smtClean="0"/>
                        <a:t>)</a:t>
                      </a:r>
                      <a:endParaRPr lang="en-US" sz="1600" baseline="0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   -14</a:t>
                      </a:r>
                      <a:r>
                        <a:rPr lang="en-US" sz="1600" baseline="-25000" dirty="0" smtClean="0"/>
                        <a:t>10</a:t>
                      </a:r>
                      <a:endParaRPr lang="en-US" sz="1600" baseline="-25000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7651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Note how a </a:t>
            </a:r>
            <a:r>
              <a:rPr lang="en-US" b="1" dirty="0" smtClean="0"/>
              <a:t>negative</a:t>
            </a:r>
            <a:r>
              <a:rPr lang="en-US" dirty="0" smtClean="0"/>
              <a:t> binary number in C2 is converted to decimal</a:t>
            </a:r>
          </a:p>
          <a:p>
            <a:pPr lvl="1"/>
            <a:r>
              <a:rPr lang="en-US" dirty="0" smtClean="0"/>
              <a:t>At first all 0 and 1 in the C2’s number are switched: 11110010 </a:t>
            </a:r>
            <a:r>
              <a:rPr lang="en-US" dirty="0" smtClean="0">
                <a:latin typeface="Calibri"/>
                <a:cs typeface="Calibri"/>
              </a:rPr>
              <a:t>→</a:t>
            </a:r>
            <a:r>
              <a:rPr lang="en-US" dirty="0" smtClean="0"/>
              <a:t> 00001101</a:t>
            </a:r>
          </a:p>
          <a:p>
            <a:pPr lvl="1"/>
            <a:r>
              <a:rPr lang="en-US" dirty="0" smtClean="0"/>
              <a:t>A “1” is then added to the last number: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smtClean="0"/>
              <a:t>00001101+1 = 00001110</a:t>
            </a:r>
          </a:p>
          <a:p>
            <a:pPr lvl="1"/>
            <a:r>
              <a:rPr lang="en-US" dirty="0" smtClean="0"/>
              <a:t>So 11110010</a:t>
            </a:r>
            <a:r>
              <a:rPr lang="en-US" baseline="-25000" dirty="0" smtClean="0"/>
              <a:t>C2 </a:t>
            </a:r>
            <a:r>
              <a:rPr lang="en-US" dirty="0" smtClean="0"/>
              <a:t>= -(00001110</a:t>
            </a:r>
            <a:r>
              <a:rPr lang="en-US" baseline="-25000" dirty="0" smtClean="0"/>
              <a:t>2</a:t>
            </a:r>
            <a:r>
              <a:rPr lang="en-US" dirty="0" smtClean="0"/>
              <a:t>)</a:t>
            </a:r>
            <a:r>
              <a:rPr lang="en-US" baseline="-25000" dirty="0" smtClean="0"/>
              <a:t> </a:t>
            </a:r>
            <a:r>
              <a:rPr lang="en-US" dirty="0" smtClean="0"/>
              <a:t>= -14</a:t>
            </a:r>
            <a:r>
              <a:rPr lang="en-US" baseline="-25000" dirty="0" smtClean="0"/>
              <a:t>10</a:t>
            </a:r>
            <a:endParaRPr lang="en-US" baseline="-25000" dirty="0"/>
          </a:p>
        </p:txBody>
      </p:sp>
    </p:spTree>
    <p:extLst>
      <p:ext uri="{BB962C8B-B14F-4D97-AF65-F5344CB8AC3E}">
        <p14:creationId xmlns:p14="http://schemas.microsoft.com/office/powerpoint/2010/main" val="1048114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914400" y="1371600"/>
            <a:ext cx="8153400" cy="4800600"/>
          </a:xfrm>
        </p:spPr>
        <p:txBody>
          <a:bodyPr>
            <a:normAutofit fontScale="92500" lnSpcReduction="10000"/>
          </a:bodyPr>
          <a:lstStyle/>
          <a:p>
            <a:r>
              <a:rPr lang="en-US" b="1" dirty="0" smtClean="0"/>
              <a:t>Example 2: </a:t>
            </a:r>
            <a:r>
              <a:rPr lang="en-US" dirty="0"/>
              <a:t>Find the sum of 23</a:t>
            </a:r>
            <a:r>
              <a:rPr lang="en-US" baseline="-25000" dirty="0"/>
              <a:t>10</a:t>
            </a:r>
            <a:r>
              <a:rPr lang="en-US" dirty="0"/>
              <a:t> and </a:t>
            </a:r>
            <a:r>
              <a:rPr lang="en-US" dirty="0" smtClean="0"/>
              <a:t>-9</a:t>
            </a:r>
            <a:r>
              <a:rPr lang="en-US" baseline="-25000" dirty="0" smtClean="0"/>
              <a:t>10</a:t>
            </a:r>
            <a:r>
              <a:rPr lang="en-US" dirty="0" smtClean="0"/>
              <a:t> </a:t>
            </a:r>
            <a:r>
              <a:rPr lang="en-US" dirty="0"/>
              <a:t>in binary using two’s </a:t>
            </a:r>
            <a:r>
              <a:rPr lang="en-US" dirty="0" smtClean="0"/>
              <a:t>complement arithmetic.</a:t>
            </a:r>
          </a:p>
          <a:p>
            <a:r>
              <a:rPr lang="en-US" dirty="0" smtClean="0"/>
              <a:t>23</a:t>
            </a:r>
            <a:r>
              <a:rPr lang="en-US" baseline="-25000" dirty="0" smtClean="0"/>
              <a:t>10</a:t>
            </a:r>
            <a:r>
              <a:rPr lang="en-US" dirty="0" smtClean="0"/>
              <a:t> </a:t>
            </a:r>
            <a:r>
              <a:rPr lang="en-US" dirty="0"/>
              <a:t>= </a:t>
            </a:r>
            <a:r>
              <a:rPr lang="en-US" dirty="0" smtClean="0"/>
              <a:t>+(00010111)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/>
              <a:t>= 00010111</a:t>
            </a:r>
            <a:r>
              <a:rPr lang="en-US" baseline="-25000" dirty="0" smtClean="0"/>
              <a:t>C2</a:t>
            </a:r>
            <a:endParaRPr lang="en-US" baseline="-25000" dirty="0"/>
          </a:p>
          <a:p>
            <a:r>
              <a:rPr lang="en-US" dirty="0" smtClean="0"/>
              <a:t>-9</a:t>
            </a:r>
            <a:r>
              <a:rPr lang="en-US" baseline="-25000" dirty="0" smtClean="0"/>
              <a:t>10 </a:t>
            </a:r>
            <a:r>
              <a:rPr lang="en-US" dirty="0"/>
              <a:t>= </a:t>
            </a:r>
            <a:r>
              <a:rPr lang="en-US" dirty="0" smtClean="0"/>
              <a:t>-(</a:t>
            </a:r>
            <a:r>
              <a:rPr lang="en-US" dirty="0"/>
              <a:t>00001001</a:t>
            </a:r>
            <a:r>
              <a:rPr lang="en-US" baseline="-25000" dirty="0"/>
              <a:t>2</a:t>
            </a:r>
            <a:r>
              <a:rPr lang="en-US" dirty="0"/>
              <a:t>) = </a:t>
            </a:r>
            <a:r>
              <a:rPr lang="en-US" dirty="0" smtClean="0"/>
              <a:t>11110111</a:t>
            </a:r>
            <a:r>
              <a:rPr lang="en-US" baseline="-25000" dirty="0" smtClean="0"/>
              <a:t>C2</a:t>
            </a:r>
            <a:endParaRPr lang="en-US" baseline="-25000" dirty="0"/>
          </a:p>
          <a:p>
            <a:r>
              <a:rPr lang="en-US" dirty="0" smtClean="0"/>
              <a:t>23</a:t>
            </a:r>
            <a:r>
              <a:rPr lang="en-US" baseline="-25000" dirty="0" smtClean="0"/>
              <a:t>10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(-9</a:t>
            </a:r>
            <a:r>
              <a:rPr lang="en-US" baseline="-25000" dirty="0" smtClean="0"/>
              <a:t>10</a:t>
            </a:r>
            <a:r>
              <a:rPr lang="en-US" dirty="0"/>
              <a:t>) = </a:t>
            </a:r>
            <a:r>
              <a:rPr lang="en-US" dirty="0" smtClean="0"/>
              <a:t>00010111</a:t>
            </a:r>
            <a:r>
              <a:rPr lang="en-US" baseline="-25000" dirty="0" smtClean="0"/>
              <a:t>C2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11110111</a:t>
            </a:r>
            <a:r>
              <a:rPr lang="en-US" baseline="-25000" dirty="0" smtClean="0"/>
              <a:t>C2</a:t>
            </a:r>
            <a:endParaRPr lang="en-US" baseline="-25000" dirty="0"/>
          </a:p>
          <a:p>
            <a:endParaRPr lang="en-US" baseline="-25000" dirty="0"/>
          </a:p>
          <a:p>
            <a:endParaRPr lang="en-US" baseline="-25000" dirty="0"/>
          </a:p>
          <a:p>
            <a:endParaRPr lang="en-US" baseline="-25000" dirty="0"/>
          </a:p>
          <a:p>
            <a:endParaRPr lang="en-US" baseline="-25000" dirty="0"/>
          </a:p>
          <a:p>
            <a:endParaRPr lang="en-US" dirty="0"/>
          </a:p>
          <a:p>
            <a:r>
              <a:rPr lang="en-US" dirty="0"/>
              <a:t>Result: </a:t>
            </a:r>
            <a:r>
              <a:rPr lang="en-US" dirty="0" smtClean="0"/>
              <a:t>00001110</a:t>
            </a:r>
            <a:r>
              <a:rPr lang="en-US" baseline="-25000" dirty="0" smtClean="0"/>
              <a:t>C2</a:t>
            </a:r>
            <a:r>
              <a:rPr lang="en-US" dirty="0" smtClean="0"/>
              <a:t> </a:t>
            </a:r>
            <a:r>
              <a:rPr lang="en-US" dirty="0"/>
              <a:t>= </a:t>
            </a:r>
            <a:r>
              <a:rPr lang="en-US" dirty="0" smtClean="0"/>
              <a:t>+(00001110</a:t>
            </a:r>
            <a:r>
              <a:rPr lang="en-US" baseline="-25000" dirty="0" smtClean="0"/>
              <a:t>2</a:t>
            </a:r>
            <a:r>
              <a:rPr lang="en-US" dirty="0"/>
              <a:t>) = </a:t>
            </a:r>
            <a:r>
              <a:rPr lang="en-US" dirty="0" smtClean="0"/>
              <a:t>14</a:t>
            </a:r>
            <a:r>
              <a:rPr lang="en-US" baseline="-25000" dirty="0" smtClean="0"/>
              <a:t>10</a:t>
            </a:r>
            <a:endParaRPr lang="en-US" baseline="-25000" dirty="0"/>
          </a:p>
          <a:p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1045615"/>
              </p:ext>
            </p:extLst>
          </p:nvPr>
        </p:nvGraphicFramePr>
        <p:xfrm>
          <a:off x="2286003" y="3962400"/>
          <a:ext cx="6096002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554182"/>
                <a:gridCol w="208280"/>
                <a:gridCol w="900084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trike="dblStrike" baseline="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trike="dblStrike" baseline="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     23</a:t>
                      </a:r>
                      <a:r>
                        <a:rPr lang="en-US" sz="1600" baseline="-25000" dirty="0" smtClean="0"/>
                        <a:t>10</a:t>
                      </a:r>
                      <a:endParaRPr lang="en-US" sz="1600" baseline="-250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+</a:t>
                      </a:r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+ (-9</a:t>
                      </a:r>
                      <a:r>
                        <a:rPr lang="en-US" sz="1600" baseline="-25000" dirty="0" smtClean="0"/>
                        <a:t>10</a:t>
                      </a:r>
                      <a:r>
                        <a:rPr lang="en-US" sz="1600" baseline="0" dirty="0" smtClean="0"/>
                        <a:t>)</a:t>
                      </a:r>
                      <a:endParaRPr lang="en-US" sz="1600" baseline="0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   -14</a:t>
                      </a:r>
                      <a:r>
                        <a:rPr lang="en-US" sz="1600" baseline="-25000" dirty="0" smtClean="0"/>
                        <a:t>10</a:t>
                      </a:r>
                      <a:endParaRPr lang="en-US" sz="1600" baseline="-25000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066800" y="3886200"/>
            <a:ext cx="15914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Carries:</a:t>
            </a:r>
            <a:endParaRPr 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2119848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Complement </a:t>
            </a:r>
            <a:r>
              <a:rPr lang="en-US" dirty="0" smtClean="0"/>
              <a:t>system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Advantages of two’s complement</a:t>
            </a:r>
          </a:p>
          <a:p>
            <a:pPr lvl="1"/>
            <a:r>
              <a:rPr lang="en-US" dirty="0" smtClean="0"/>
              <a:t>It is </a:t>
            </a:r>
            <a:r>
              <a:rPr lang="en-US" dirty="0"/>
              <a:t>the most popular choice for representing signed </a:t>
            </a:r>
            <a:r>
              <a:rPr lang="en-US" dirty="0" smtClean="0"/>
              <a:t>numbers</a:t>
            </a:r>
          </a:p>
          <a:p>
            <a:pPr lvl="1"/>
            <a:r>
              <a:rPr lang="en-US" dirty="0"/>
              <a:t>The algorithm for adding and subtracting is quite </a:t>
            </a:r>
            <a:r>
              <a:rPr lang="en-US" dirty="0" smtClean="0"/>
              <a:t>easy</a:t>
            </a:r>
          </a:p>
          <a:p>
            <a:pPr lvl="1"/>
            <a:r>
              <a:rPr lang="en-US" dirty="0" smtClean="0"/>
              <a:t>It has </a:t>
            </a:r>
            <a:r>
              <a:rPr lang="en-US" dirty="0"/>
              <a:t>the best </a:t>
            </a:r>
            <a:r>
              <a:rPr lang="en-US" dirty="0" smtClean="0"/>
              <a:t>representation for </a:t>
            </a:r>
            <a:r>
              <a:rPr lang="en-US" dirty="0"/>
              <a:t>0 (all 0 bits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It </a:t>
            </a:r>
            <a:r>
              <a:rPr lang="en-US" dirty="0"/>
              <a:t>is </a:t>
            </a:r>
            <a:r>
              <a:rPr lang="en-US" dirty="0" smtClean="0"/>
              <a:t>self-inverting</a:t>
            </a:r>
          </a:p>
          <a:p>
            <a:pPr lvl="1"/>
            <a:r>
              <a:rPr lang="en-US" dirty="0" smtClean="0"/>
              <a:t>It </a:t>
            </a:r>
            <a:r>
              <a:rPr lang="en-US" dirty="0"/>
              <a:t>is easily extended to larger numbers </a:t>
            </a:r>
            <a:r>
              <a:rPr lang="en-US" dirty="0" smtClean="0"/>
              <a:t>of bits</a:t>
            </a:r>
            <a:r>
              <a:rPr lang="en-US" dirty="0"/>
              <a:t>. 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4887688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Positional Numbering </a:t>
            </a:r>
            <a:r>
              <a:rPr lang="en-US" dirty="0" smtClean="0"/>
              <a:t>System ..cont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Positional Numbering System</a:t>
            </a: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Any numeric value is represented through increasing powers of a </a:t>
            </a:r>
            <a:r>
              <a:rPr lang="en-US" b="1" i="1" dirty="0"/>
              <a:t>radix</a:t>
            </a:r>
            <a:r>
              <a:rPr lang="en-US" i="1" dirty="0"/>
              <a:t> </a:t>
            </a:r>
            <a:r>
              <a:rPr lang="en-US" dirty="0"/>
              <a:t>(or </a:t>
            </a:r>
            <a:r>
              <a:rPr lang="en-US" b="1" dirty="0"/>
              <a:t>base</a:t>
            </a:r>
            <a:r>
              <a:rPr lang="en-US" dirty="0" smtClean="0"/>
              <a:t>)</a:t>
            </a:r>
          </a:p>
          <a:p>
            <a:r>
              <a:rPr lang="en-US" dirty="0" smtClean="0"/>
              <a:t>Examples</a:t>
            </a:r>
            <a:endParaRPr lang="en-US" dirty="0"/>
          </a:p>
          <a:p>
            <a:pPr lvl="1"/>
            <a:r>
              <a:rPr lang="en-US" b="1" dirty="0" smtClean="0"/>
              <a:t>243.51</a:t>
            </a:r>
            <a:r>
              <a:rPr lang="en-US" b="1" baseline="-25000" dirty="0" smtClean="0"/>
              <a:t>10</a:t>
            </a:r>
            <a:r>
              <a:rPr lang="en-US" b="1" dirty="0" smtClean="0"/>
              <a:t> </a:t>
            </a:r>
            <a:r>
              <a:rPr lang="en-US" b="1" dirty="0"/>
              <a:t>=</a:t>
            </a:r>
            <a:r>
              <a:rPr lang="en-US" dirty="0"/>
              <a:t> </a:t>
            </a:r>
            <a:r>
              <a:rPr lang="en-US" dirty="0" smtClean="0"/>
              <a:t>2x10</a:t>
            </a:r>
            <a:r>
              <a:rPr lang="en-US" baseline="30000" dirty="0" smtClean="0"/>
              <a:t>2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4x10</a:t>
            </a:r>
            <a:r>
              <a:rPr lang="en-US" baseline="30000" dirty="0" smtClean="0"/>
              <a:t>1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3x10</a:t>
            </a:r>
            <a:r>
              <a:rPr lang="en-US" baseline="30000" dirty="0" smtClean="0"/>
              <a:t>0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5x10</a:t>
            </a:r>
            <a:r>
              <a:rPr lang="en-US" baseline="30000" dirty="0" smtClean="0"/>
              <a:t>-1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1x10</a:t>
            </a:r>
            <a:r>
              <a:rPr lang="en-US" baseline="30000" dirty="0" smtClean="0"/>
              <a:t>-2</a:t>
            </a:r>
            <a:endParaRPr lang="en-US" baseline="30000" dirty="0"/>
          </a:p>
          <a:p>
            <a:pPr lvl="1"/>
            <a:r>
              <a:rPr lang="en-US" b="1" dirty="0" smtClean="0"/>
              <a:t>10110.01</a:t>
            </a:r>
            <a:r>
              <a:rPr lang="en-US" b="1" baseline="-25000" dirty="0" smtClean="0"/>
              <a:t>2</a:t>
            </a:r>
            <a:r>
              <a:rPr lang="en-US" b="1" dirty="0" smtClean="0"/>
              <a:t> </a:t>
            </a:r>
            <a:r>
              <a:rPr lang="en-US" b="1" dirty="0"/>
              <a:t>=</a:t>
            </a:r>
            <a:r>
              <a:rPr lang="en-US" dirty="0"/>
              <a:t> </a:t>
            </a:r>
            <a:r>
              <a:rPr lang="en-US" dirty="0" smtClean="0"/>
              <a:t>1x2</a:t>
            </a:r>
            <a:r>
              <a:rPr lang="en-US" baseline="30000" dirty="0" smtClean="0"/>
              <a:t>4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0x2</a:t>
            </a:r>
            <a:r>
              <a:rPr lang="en-US" baseline="30000" dirty="0" smtClean="0"/>
              <a:t>3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1x2</a:t>
            </a:r>
            <a:r>
              <a:rPr lang="en-US" baseline="30000" dirty="0" smtClean="0"/>
              <a:t>2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1x2</a:t>
            </a:r>
            <a:r>
              <a:rPr lang="en-US" baseline="30000" dirty="0" smtClean="0"/>
              <a:t>1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smtClean="0"/>
              <a:t>0x2</a:t>
            </a:r>
            <a:r>
              <a:rPr lang="en-US" baseline="30000" dirty="0" smtClean="0"/>
              <a:t>0</a:t>
            </a:r>
            <a:r>
              <a:rPr lang="en-US" dirty="0" smtClean="0"/>
              <a:t> + 0x2</a:t>
            </a:r>
            <a:r>
              <a:rPr lang="en-US" baseline="30000" dirty="0" smtClean="0"/>
              <a:t>-1</a:t>
            </a:r>
            <a:r>
              <a:rPr lang="en-US" dirty="0" smtClean="0"/>
              <a:t> + 1x2</a:t>
            </a:r>
            <a:r>
              <a:rPr lang="en-US" baseline="30000" dirty="0" smtClean="0"/>
              <a:t>-2</a:t>
            </a:r>
            <a:r>
              <a:rPr lang="en-US" dirty="0" smtClean="0"/>
              <a:t>= 22.25</a:t>
            </a:r>
            <a:r>
              <a:rPr lang="en-US" baseline="-25000" dirty="0" smtClean="0"/>
              <a:t>10</a:t>
            </a:r>
            <a:endParaRPr lang="en-US" baseline="-25000" dirty="0"/>
          </a:p>
        </p:txBody>
      </p:sp>
    </p:spTree>
    <p:extLst>
      <p:ext uri="{BB962C8B-B14F-4D97-AF65-F5344CB8AC3E}">
        <p14:creationId xmlns:p14="http://schemas.microsoft.com/office/powerpoint/2010/main" val="1671987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Lecture Overview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bg1">
                    <a:lumMod val="75000"/>
                  </a:schemeClr>
                </a:solidFill>
              </a:rPr>
              <a:t>Introduction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Positional Numbering System</a:t>
            </a:r>
          </a:p>
          <a:p>
            <a:r>
              <a:rPr lang="en-US" b="1" dirty="0">
                <a:solidFill>
                  <a:srgbClr val="FF0000"/>
                </a:solidFill>
              </a:rPr>
              <a:t>Decimal to binary </a:t>
            </a:r>
            <a:r>
              <a:rPr lang="en-US" b="1" dirty="0" smtClean="0">
                <a:solidFill>
                  <a:srgbClr val="FF0000"/>
                </a:solidFill>
              </a:rPr>
              <a:t>conversion</a:t>
            </a:r>
          </a:p>
          <a:p>
            <a:r>
              <a:rPr lang="en-US" dirty="0" smtClean="0"/>
              <a:t>Signed </a:t>
            </a:r>
            <a:r>
              <a:rPr lang="en-US" dirty="0"/>
              <a:t>integer representation</a:t>
            </a:r>
          </a:p>
          <a:p>
            <a:endParaRPr lang="en-US" i="1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57072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Decimal – Binary - </a:t>
            </a:r>
            <a:r>
              <a:rPr lang="en-US" dirty="0" err="1" smtClean="0"/>
              <a:t>HexaDecimal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Decimal to binary conversion	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914400" y="1143000"/>
            <a:ext cx="8153400" cy="885214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Keep in mind the following tables or how to obtain them!</a:t>
            </a:r>
            <a:endParaRPr lang="en-US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05000" y="2028214"/>
            <a:ext cx="5677693" cy="4372586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1905000" y="6019800"/>
            <a:ext cx="1752600" cy="381000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97143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Converting Unsigned </a:t>
            </a:r>
            <a:r>
              <a:rPr lang="en-US" dirty="0" smtClean="0"/>
              <a:t>Integer Numbers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b="1" dirty="0" smtClean="0"/>
              <a:t>Division-remainder</a:t>
            </a:r>
            <a:endParaRPr lang="en-US" b="1" dirty="0"/>
          </a:p>
          <a:p>
            <a:pPr marL="0" indent="0">
              <a:buNone/>
            </a:pPr>
            <a:r>
              <a:rPr lang="en-US" dirty="0" smtClean="0"/>
              <a:t>2 </a:t>
            </a:r>
            <a:r>
              <a:rPr lang="en-US" u="sng" dirty="0" smtClean="0"/>
              <a:t>|113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2 </a:t>
            </a:r>
            <a:r>
              <a:rPr lang="en-US" u="sng" dirty="0" smtClean="0"/>
              <a:t>|56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2 </a:t>
            </a:r>
            <a:r>
              <a:rPr lang="en-US" u="sng" dirty="0" smtClean="0"/>
              <a:t>|28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2 </a:t>
            </a:r>
            <a:r>
              <a:rPr lang="en-US" u="sng" dirty="0" smtClean="0"/>
              <a:t>|14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  2 </a:t>
            </a:r>
            <a:r>
              <a:rPr lang="en-US" u="sng" dirty="0" smtClean="0"/>
              <a:t>|7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   2 </a:t>
            </a:r>
            <a:r>
              <a:rPr lang="en-US" u="sng" dirty="0" smtClean="0"/>
              <a:t>|3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2 </a:t>
            </a:r>
            <a:r>
              <a:rPr lang="en-US" u="sng" dirty="0" smtClean="0"/>
              <a:t>|1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      0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5562600" y="3276600"/>
            <a:ext cx="358140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dirty="0" smtClean="0"/>
              <a:t>113</a:t>
            </a:r>
            <a:r>
              <a:rPr lang="en-US" sz="3200" baseline="-25000" dirty="0" smtClean="0"/>
              <a:t>10 </a:t>
            </a:r>
            <a:r>
              <a:rPr lang="en-US" sz="3200" dirty="0"/>
              <a:t>= 1110001</a:t>
            </a:r>
            <a:r>
              <a:rPr lang="en-US" sz="3200" baseline="-25000" dirty="0"/>
              <a:t>2</a:t>
            </a:r>
          </a:p>
        </p:txBody>
      </p:sp>
      <p:cxnSp>
        <p:nvCxnSpPr>
          <p:cNvPr id="7" name="Straight Arrow Connector 6"/>
          <p:cNvCxnSpPr/>
          <p:nvPr/>
        </p:nvCxnSpPr>
        <p:spPr>
          <a:xfrm flipV="1">
            <a:off x="5257800" y="2057400"/>
            <a:ext cx="0" cy="301752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5334000" y="4719935"/>
            <a:ext cx="990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0000"/>
                </a:solidFill>
              </a:rPr>
              <a:t>MSB</a:t>
            </a:r>
            <a:endParaRPr lang="en-US" sz="2400" b="1" dirty="0">
              <a:solidFill>
                <a:srgbClr val="FF00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334000" y="1976735"/>
            <a:ext cx="990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0000"/>
                </a:solidFill>
              </a:rPr>
              <a:t>LSB</a:t>
            </a:r>
            <a:endParaRPr lang="en-US" sz="2400" b="1" dirty="0">
              <a:solidFill>
                <a:srgbClr val="FF00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971800" y="1994263"/>
            <a:ext cx="2286000" cy="381000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>
              <a:lnSpc>
                <a:spcPct val="80000"/>
              </a:lnSpc>
              <a:spcBef>
                <a:spcPts val="720"/>
              </a:spcBef>
            </a:pPr>
            <a:r>
              <a:rPr lang="en-US" sz="3000" dirty="0"/>
              <a:t>Remainder 1</a:t>
            </a:r>
          </a:p>
          <a:p>
            <a:pPr>
              <a:lnSpc>
                <a:spcPct val="80000"/>
              </a:lnSpc>
              <a:spcBef>
                <a:spcPts val="720"/>
              </a:spcBef>
            </a:pPr>
            <a:r>
              <a:rPr lang="en-US" sz="3000" dirty="0"/>
              <a:t>Remainder 0</a:t>
            </a:r>
          </a:p>
          <a:p>
            <a:pPr>
              <a:lnSpc>
                <a:spcPct val="80000"/>
              </a:lnSpc>
              <a:spcBef>
                <a:spcPts val="720"/>
              </a:spcBef>
            </a:pPr>
            <a:r>
              <a:rPr lang="en-US" sz="3000" dirty="0"/>
              <a:t>Remainder 0</a:t>
            </a:r>
          </a:p>
          <a:p>
            <a:pPr>
              <a:lnSpc>
                <a:spcPct val="80000"/>
              </a:lnSpc>
              <a:spcBef>
                <a:spcPts val="720"/>
              </a:spcBef>
            </a:pPr>
            <a:r>
              <a:rPr lang="en-US" sz="3000" dirty="0"/>
              <a:t>Remainder 0</a:t>
            </a:r>
          </a:p>
          <a:p>
            <a:pPr>
              <a:lnSpc>
                <a:spcPct val="80000"/>
              </a:lnSpc>
              <a:spcBef>
                <a:spcPts val="720"/>
              </a:spcBef>
            </a:pPr>
            <a:r>
              <a:rPr lang="en-US" sz="3000" dirty="0"/>
              <a:t>Remainder 1</a:t>
            </a:r>
          </a:p>
          <a:p>
            <a:pPr>
              <a:lnSpc>
                <a:spcPct val="80000"/>
              </a:lnSpc>
              <a:spcBef>
                <a:spcPts val="720"/>
              </a:spcBef>
            </a:pPr>
            <a:r>
              <a:rPr lang="en-US" sz="3000" dirty="0"/>
              <a:t>Remainder 1</a:t>
            </a:r>
          </a:p>
          <a:p>
            <a:pPr>
              <a:lnSpc>
                <a:spcPct val="80000"/>
              </a:lnSpc>
              <a:spcBef>
                <a:spcPts val="720"/>
              </a:spcBef>
            </a:pPr>
            <a:r>
              <a:rPr lang="en-US" sz="3000" dirty="0"/>
              <a:t>Remainder 1</a:t>
            </a:r>
          </a:p>
        </p:txBody>
      </p:sp>
    </p:spTree>
    <p:extLst>
      <p:ext uri="{BB962C8B-B14F-4D97-AF65-F5344CB8AC3E}">
        <p14:creationId xmlns:p14="http://schemas.microsoft.com/office/powerpoint/2010/main" val="11547776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8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6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8" presetClass="entr" presetSubtype="3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6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18" presetClass="entr" presetSubtype="3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6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8" grpId="0"/>
      <p:bldP spid="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33400" y="152400"/>
            <a:ext cx="8229600" cy="6858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Lecture Overview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bg1">
                    <a:lumMod val="75000"/>
                  </a:schemeClr>
                </a:solidFill>
              </a:rPr>
              <a:t>Introduction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Positional Numbering System</a:t>
            </a:r>
          </a:p>
          <a:p>
            <a:r>
              <a:rPr lang="en-US" b="1" dirty="0">
                <a:solidFill>
                  <a:srgbClr val="FF0000"/>
                </a:solidFill>
              </a:rPr>
              <a:t>Decimal to binary </a:t>
            </a:r>
            <a:r>
              <a:rPr lang="en-US" b="1" dirty="0" smtClean="0">
                <a:solidFill>
                  <a:srgbClr val="FF0000"/>
                </a:solidFill>
              </a:rPr>
              <a:t>conversion</a:t>
            </a:r>
          </a:p>
          <a:p>
            <a:pPr lvl="1"/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Converting Unsigned Whole </a:t>
            </a:r>
            <a:r>
              <a:rPr lang="en-US" dirty="0" smtClean="0">
                <a:solidFill>
                  <a:schemeClr val="bg1">
                    <a:lumMod val="75000"/>
                  </a:schemeClr>
                </a:solidFill>
              </a:rPr>
              <a:t>Numbers</a:t>
            </a:r>
          </a:p>
          <a:p>
            <a:pPr lvl="1"/>
            <a:r>
              <a:rPr lang="en-US" dirty="0">
                <a:solidFill>
                  <a:srgbClr val="FF0000"/>
                </a:solidFill>
              </a:rPr>
              <a:t>Converting fractions</a:t>
            </a:r>
          </a:p>
          <a:p>
            <a:pPr lvl="1"/>
            <a:r>
              <a:rPr lang="en-US" dirty="0"/>
              <a:t>Converting between Power-of-Two Radices</a:t>
            </a:r>
            <a:endParaRPr lang="en-US" b="1" dirty="0">
              <a:solidFill>
                <a:srgbClr val="FF0000"/>
              </a:solidFill>
            </a:endParaRPr>
          </a:p>
          <a:p>
            <a:r>
              <a:rPr lang="en-US" dirty="0"/>
              <a:t>Signed integer </a:t>
            </a:r>
            <a:r>
              <a:rPr lang="en-US" dirty="0" smtClean="0"/>
              <a:t>representation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75594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Converting </a:t>
            </a:r>
            <a:r>
              <a:rPr lang="en-US" dirty="0" smtClean="0"/>
              <a:t>fractions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914400" y="1143000"/>
            <a:ext cx="8153400" cy="5334000"/>
          </a:xfrm>
        </p:spPr>
        <p:txBody>
          <a:bodyPr>
            <a:normAutofit fontScale="70000" lnSpcReduction="20000"/>
          </a:bodyPr>
          <a:lstStyle/>
          <a:p>
            <a:r>
              <a:rPr lang="en-US" dirty="0" smtClean="0"/>
              <a:t>To convert fractions from decimal to any other base system we repeatedly multiply by the destination radix </a:t>
            </a:r>
          </a:p>
          <a:p>
            <a:pPr>
              <a:spcAft>
                <a:spcPts val="1200"/>
              </a:spcAft>
            </a:pPr>
            <a:r>
              <a:rPr lang="en-US" b="1" dirty="0" smtClean="0"/>
              <a:t>Example:</a:t>
            </a:r>
            <a:r>
              <a:rPr lang="en-US" dirty="0" smtClean="0"/>
              <a:t> Convert </a:t>
            </a:r>
            <a:r>
              <a:rPr lang="en-US" dirty="0"/>
              <a:t>0.4304</a:t>
            </a:r>
            <a:r>
              <a:rPr lang="en-US" baseline="-25000" dirty="0"/>
              <a:t>10</a:t>
            </a:r>
            <a:r>
              <a:rPr lang="en-US" dirty="0"/>
              <a:t> to base 5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0.4304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u="sng" dirty="0" smtClean="0"/>
              <a:t>x        5</a:t>
            </a:r>
            <a:r>
              <a:rPr lang="en-US" dirty="0" smtClean="0"/>
              <a:t>	</a:t>
            </a:r>
          </a:p>
          <a:p>
            <a:pPr marL="0" indent="0">
              <a:buNone/>
            </a:pPr>
            <a:r>
              <a:rPr lang="en-US" b="1" dirty="0" smtClean="0">
                <a:solidFill>
                  <a:srgbClr val="FF0000"/>
                </a:solidFill>
              </a:rPr>
              <a:t>	2</a:t>
            </a:r>
            <a:r>
              <a:rPr lang="en-US" dirty="0" smtClean="0"/>
              <a:t>.1520	The </a:t>
            </a:r>
            <a:r>
              <a:rPr lang="en-US" dirty="0"/>
              <a:t>integer part is </a:t>
            </a:r>
            <a:r>
              <a:rPr lang="en-US" dirty="0" smtClean="0"/>
              <a:t>2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	0.1520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u="sng" dirty="0" smtClean="0"/>
              <a:t>x        5</a:t>
            </a:r>
          </a:p>
          <a:p>
            <a:pPr marL="0" indent="0">
              <a:buNone/>
            </a:pPr>
            <a:r>
              <a:rPr lang="en-US" b="1" dirty="0" smtClean="0">
                <a:solidFill>
                  <a:srgbClr val="FF0000"/>
                </a:solidFill>
              </a:rPr>
              <a:t>	0</a:t>
            </a:r>
            <a:r>
              <a:rPr lang="en-US" dirty="0" smtClean="0"/>
              <a:t>.7600	The </a:t>
            </a:r>
            <a:r>
              <a:rPr lang="en-US" dirty="0"/>
              <a:t>integer part is </a:t>
            </a:r>
            <a:r>
              <a:rPr lang="en-US" dirty="0" smtClean="0"/>
              <a:t>0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u="sng" dirty="0" smtClean="0"/>
              <a:t>x        </a:t>
            </a:r>
            <a:r>
              <a:rPr lang="en-US" u="sng" dirty="0"/>
              <a:t>5</a:t>
            </a:r>
          </a:p>
          <a:p>
            <a:pPr marL="0" indent="0">
              <a:buNone/>
            </a:pPr>
            <a:r>
              <a:rPr lang="en-US" b="1" dirty="0" smtClean="0">
                <a:solidFill>
                  <a:srgbClr val="FF0000"/>
                </a:solidFill>
              </a:rPr>
              <a:t>	3</a:t>
            </a:r>
            <a:r>
              <a:rPr lang="en-US" dirty="0" smtClean="0"/>
              <a:t>.8000	</a:t>
            </a:r>
            <a:r>
              <a:rPr lang="en-US" dirty="0"/>
              <a:t>The integer part is </a:t>
            </a:r>
            <a:r>
              <a:rPr lang="en-US" dirty="0" smtClean="0"/>
              <a:t>3</a:t>
            </a:r>
          </a:p>
          <a:p>
            <a:pPr marL="0" indent="0">
              <a:buNone/>
            </a:pPr>
            <a:r>
              <a:rPr lang="en-US" dirty="0" smtClean="0"/>
              <a:t>	0.8000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u="sng" dirty="0" smtClean="0"/>
              <a:t>x        </a:t>
            </a:r>
            <a:r>
              <a:rPr lang="en-US" u="sng" dirty="0"/>
              <a:t>5</a:t>
            </a:r>
          </a:p>
          <a:p>
            <a:pPr marL="0" indent="0">
              <a:buNone/>
            </a:pPr>
            <a:r>
              <a:rPr lang="en-US" b="1" dirty="0" smtClean="0">
                <a:solidFill>
                  <a:srgbClr val="FF0000"/>
                </a:solidFill>
              </a:rPr>
              <a:t>	4</a:t>
            </a:r>
            <a:r>
              <a:rPr lang="en-US" dirty="0" smtClean="0"/>
              <a:t>.0000	</a:t>
            </a:r>
            <a:r>
              <a:rPr lang="en-US" dirty="0"/>
              <a:t>The integer part is </a:t>
            </a:r>
            <a:r>
              <a:rPr lang="en-US" dirty="0" smtClean="0"/>
              <a:t>4, 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	the fractional part is zero, we are done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5486400" y="3835142"/>
            <a:ext cx="358140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dirty="0" smtClean="0"/>
              <a:t>0.4304</a:t>
            </a:r>
            <a:r>
              <a:rPr lang="en-US" sz="3200" baseline="-25000" dirty="0" smtClean="0"/>
              <a:t>10 </a:t>
            </a:r>
            <a:r>
              <a:rPr lang="en-US" sz="3200" dirty="0"/>
              <a:t>= </a:t>
            </a:r>
            <a:r>
              <a:rPr lang="en-US" sz="3200" dirty="0" smtClean="0"/>
              <a:t>0.2034</a:t>
            </a:r>
            <a:r>
              <a:rPr lang="en-US" sz="3200" baseline="-25000" dirty="0"/>
              <a:t>5</a:t>
            </a:r>
          </a:p>
        </p:txBody>
      </p:sp>
      <p:cxnSp>
        <p:nvCxnSpPr>
          <p:cNvPr id="6" name="Straight Arrow Connector 5"/>
          <p:cNvCxnSpPr/>
          <p:nvPr/>
        </p:nvCxnSpPr>
        <p:spPr>
          <a:xfrm flipV="1">
            <a:off x="5486400" y="3002280"/>
            <a:ext cx="0" cy="2834640"/>
          </a:xfrm>
          <a:prstGeom prst="straightConnector1">
            <a:avLst/>
          </a:prstGeom>
          <a:ln w="38100">
            <a:solidFill>
              <a:srgbClr val="FF0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50421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4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4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8" presetClass="entr" presetSubtype="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48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8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5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theme/theme1.xml><?xml version="1.0" encoding="utf-8"?>
<a:theme xmlns:a="http://schemas.openxmlformats.org/drawingml/2006/main" name="Office Theme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7923</TotalTime>
  <Words>1755</Words>
  <Application>Microsoft Office PowerPoint</Application>
  <PresentationFormat>On-screen Show (4:3)</PresentationFormat>
  <Paragraphs>443</Paragraphs>
  <Slides>37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37</vt:i4>
      </vt:variant>
    </vt:vector>
  </HeadingPairs>
  <TitlesOfParts>
    <vt:vector size="38" baseType="lpstr">
      <vt:lpstr>Office Theme</vt:lpstr>
      <vt:lpstr>  Data Representation in Computer Systems  </vt:lpstr>
      <vt:lpstr>Lecture Overview</vt:lpstr>
      <vt:lpstr>Positional Numbering System</vt:lpstr>
      <vt:lpstr>Positional Numbering System ..cont</vt:lpstr>
      <vt:lpstr>Lecture Overview</vt:lpstr>
      <vt:lpstr>Decimal – Binary - HexaDecimal</vt:lpstr>
      <vt:lpstr>Converting Unsigned Integer Numbers</vt:lpstr>
      <vt:lpstr>Lecture Overview</vt:lpstr>
      <vt:lpstr>Converting fractions</vt:lpstr>
      <vt:lpstr>Converting fractions</vt:lpstr>
      <vt:lpstr>Converting fractions</vt:lpstr>
      <vt:lpstr>Converting between Power-of-Two Radices</vt:lpstr>
      <vt:lpstr>Converting between Power-of-Two Radices</vt:lpstr>
      <vt:lpstr>Converting between Power-of-Two Radices</vt:lpstr>
      <vt:lpstr>Lecture Overview</vt:lpstr>
      <vt:lpstr>Signed integer representation</vt:lpstr>
      <vt:lpstr>Signed Magnitude</vt:lpstr>
      <vt:lpstr>Signed Magnitude</vt:lpstr>
      <vt:lpstr>Signed Magnitude</vt:lpstr>
      <vt:lpstr>Signed Magnitude</vt:lpstr>
      <vt:lpstr>Signed Magnitude</vt:lpstr>
      <vt:lpstr>Signed Magnitude</vt:lpstr>
      <vt:lpstr>Signed Magnitude</vt:lpstr>
      <vt:lpstr>Signed Magnitude</vt:lpstr>
      <vt:lpstr>Lecture Overview</vt:lpstr>
      <vt:lpstr>Complement system </vt:lpstr>
      <vt:lpstr>Complement system </vt:lpstr>
      <vt:lpstr>Complement system </vt:lpstr>
      <vt:lpstr>Complement system </vt:lpstr>
      <vt:lpstr>Complement system </vt:lpstr>
      <vt:lpstr>Complement system </vt:lpstr>
      <vt:lpstr>Complement system </vt:lpstr>
      <vt:lpstr>Complement system </vt:lpstr>
      <vt:lpstr>Complement system </vt:lpstr>
      <vt:lpstr>Complement system </vt:lpstr>
      <vt:lpstr>Complement system </vt:lpstr>
      <vt:lpstr>Complement system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Computer Organization &amp; Architecture</dc:title>
  <dc:creator>Hassan Salti</dc:creator>
  <cp:lastModifiedBy>admin</cp:lastModifiedBy>
  <cp:revision>704</cp:revision>
  <dcterms:created xsi:type="dcterms:W3CDTF">2012-07-12T11:57:11Z</dcterms:created>
  <dcterms:modified xsi:type="dcterms:W3CDTF">2017-09-17T08:18:48Z</dcterms:modified>
</cp:coreProperties>
</file>

<file path=docProps/thumbnail.jpeg>
</file>