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Lst>
  <p:notesMasterIdLst>
    <p:notesMasterId r:id="rId34"/>
  </p:notesMasterIdLst>
  <p:sldIdLst>
    <p:sldId id="286" r:id="rId5"/>
    <p:sldId id="269" r:id="rId6"/>
    <p:sldId id="273" r:id="rId7"/>
    <p:sldId id="300" r:id="rId8"/>
    <p:sldId id="274" r:id="rId9"/>
    <p:sldId id="271" r:id="rId10"/>
    <p:sldId id="287" r:id="rId11"/>
    <p:sldId id="276" r:id="rId12"/>
    <p:sldId id="277" r:id="rId13"/>
    <p:sldId id="289" r:id="rId14"/>
    <p:sldId id="278" r:id="rId15"/>
    <p:sldId id="279" r:id="rId16"/>
    <p:sldId id="288" r:id="rId17"/>
    <p:sldId id="281" r:id="rId18"/>
    <p:sldId id="292" r:id="rId19"/>
    <p:sldId id="272" r:id="rId20"/>
    <p:sldId id="301" r:id="rId21"/>
    <p:sldId id="302" r:id="rId22"/>
    <p:sldId id="303" r:id="rId23"/>
    <p:sldId id="282" r:id="rId24"/>
    <p:sldId id="283" r:id="rId25"/>
    <p:sldId id="295" r:id="rId26"/>
    <p:sldId id="284" r:id="rId27"/>
    <p:sldId id="296" r:id="rId28"/>
    <p:sldId id="297" r:id="rId29"/>
    <p:sldId id="285" r:id="rId30"/>
    <p:sldId id="294" r:id="rId31"/>
    <p:sldId id="298" r:id="rId32"/>
    <p:sldId id="299"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2" d="100"/>
          <a:sy n="102" d="100"/>
        </p:scale>
        <p:origin x="264"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1EF4D05-6B63-4A93-B687-8BB0B79CB52A}" type="datetimeFigureOut">
              <a:rPr lang="ar-SA" smtClean="0"/>
              <a:t>29/01/1439</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5439C0B-97A9-439F-84F7-381AED704020}" type="slidenum">
              <a:rPr lang="ar-SA" smtClean="0"/>
              <a:t>‹#›</a:t>
            </a:fld>
            <a:endParaRPr lang="ar-SA"/>
          </a:p>
        </p:txBody>
      </p:sp>
    </p:spTree>
    <p:extLst>
      <p:ext uri="{BB962C8B-B14F-4D97-AF65-F5344CB8AC3E}">
        <p14:creationId xmlns:p14="http://schemas.microsoft.com/office/powerpoint/2010/main" val="5571351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29/01/1439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291690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29/01/1439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030853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29/01/1439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379985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29/01/1439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43095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DE153B-8D93-4BB4-8019-D7FB0D4098E3}" type="datetimeFigureOut">
              <a:rPr lang="ar-SA" smtClean="0"/>
              <a:t>29/01/1439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596514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2DE153B-8D93-4BB4-8019-D7FB0D4098E3}" type="datetimeFigureOut">
              <a:rPr lang="ar-SA" smtClean="0"/>
              <a:t>29/01/1439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4068560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2DE153B-8D93-4BB4-8019-D7FB0D4098E3}" type="datetimeFigureOut">
              <a:rPr lang="ar-SA" smtClean="0"/>
              <a:t>29/01/1439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185460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2DE153B-8D93-4BB4-8019-D7FB0D4098E3}" type="datetimeFigureOut">
              <a:rPr lang="ar-SA" smtClean="0"/>
              <a:t>29/01/1439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887616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E153B-8D93-4BB4-8019-D7FB0D4098E3}" type="datetimeFigureOut">
              <a:rPr lang="ar-SA" smtClean="0"/>
              <a:t>29/01/1439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001533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29/01/1439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86567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29/01/1439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863033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2DE153B-8D93-4BB4-8019-D7FB0D4098E3}" type="datetimeFigureOut">
              <a:rPr lang="ar-SA" smtClean="0"/>
              <a:t>29/01/1439</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5A7F96A-0F11-4C20-9E75-83A4C5848C18}" type="slidenum">
              <a:rPr lang="ar-SA" smtClean="0"/>
              <a:t>‹#›</a:t>
            </a:fld>
            <a:endParaRPr lang="ar-SA"/>
          </a:p>
        </p:txBody>
      </p:sp>
    </p:spTree>
    <p:extLst>
      <p:ext uri="{BB962C8B-B14F-4D97-AF65-F5344CB8AC3E}">
        <p14:creationId xmlns:p14="http://schemas.microsoft.com/office/powerpoint/2010/main" val="45860348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ksri.kit.edu/img/istock_000005622581medi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96" y="0"/>
            <a:ext cx="9158496" cy="68225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755576" y="4365104"/>
            <a:ext cx="7235904" cy="1152128"/>
          </a:xfrm>
        </p:spPr>
        <p:style>
          <a:lnRef idx="2">
            <a:schemeClr val="accent1"/>
          </a:lnRef>
          <a:fillRef idx="1">
            <a:schemeClr val="lt1"/>
          </a:fillRef>
          <a:effectRef idx="0">
            <a:schemeClr val="accent1"/>
          </a:effectRef>
          <a:fontRef idx="minor">
            <a:schemeClr val="dk1"/>
          </a:fontRef>
        </p:style>
        <p:txBody>
          <a:bodyPr wrap="square" lIns="91440" tIns="45720" rIns="91440" bIns="45720" numCol="1" anchor="b" anchorCtr="0" compatLnSpc="1">
            <a:prstTxWarp prst="textNoShape">
              <a:avLst/>
            </a:prstTxWarp>
            <a:normAutofit/>
          </a:bodyPr>
          <a:lstStyle/>
          <a:p>
            <a:pPr algn="ctr" eaLnBrk="1" fontAlgn="auto" hangingPunct="1">
              <a:spcAft>
                <a:spcPts val="0"/>
              </a:spcAft>
              <a:defRPr/>
            </a:pPr>
            <a:r>
              <a:rPr lang="ar-SA" sz="4800" dirty="0" smtClean="0">
                <a:solidFill>
                  <a:schemeClr val="accent2">
                    <a:lumMod val="75000"/>
                  </a:schemeClr>
                </a:solidFill>
              </a:rPr>
              <a:t>شبكات الحاسب الآلي وحمايتها </a:t>
            </a:r>
            <a:endParaRPr lang="en-US" sz="4800" dirty="0">
              <a:solidFill>
                <a:schemeClr val="accent2">
                  <a:lumMod val="75000"/>
                </a:schemeClr>
              </a:solidFill>
            </a:endParaRPr>
          </a:p>
        </p:txBody>
      </p:sp>
      <p:sp>
        <p:nvSpPr>
          <p:cNvPr id="3" name="Subtitle 2"/>
          <p:cNvSpPr>
            <a:spLocks noGrp="1"/>
          </p:cNvSpPr>
          <p:nvPr>
            <p:ph type="subTitle" idx="1"/>
          </p:nvPr>
        </p:nvSpPr>
        <p:spPr>
          <a:xfrm>
            <a:off x="755576" y="5661248"/>
            <a:ext cx="3145904" cy="1008112"/>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2800" dirty="0" smtClean="0">
                <a:solidFill>
                  <a:schemeClr val="accent2">
                    <a:lumMod val="75000"/>
                  </a:schemeClr>
                </a:solidFill>
              </a:rPr>
              <a:t>المحاضرة الثالثة</a:t>
            </a:r>
          </a:p>
          <a:p>
            <a:pPr algn="ctr"/>
            <a:r>
              <a:rPr lang="ar-SA" sz="2800" dirty="0" smtClean="0">
                <a:solidFill>
                  <a:schemeClr val="accent2">
                    <a:lumMod val="75000"/>
                  </a:schemeClr>
                </a:solidFill>
              </a:rPr>
              <a:t>أ.مشاعل المطلق</a:t>
            </a:r>
          </a:p>
          <a:p>
            <a:pPr algn="ctr"/>
            <a:endParaRPr lang="ar-SA" sz="2800" dirty="0">
              <a:solidFill>
                <a:schemeClr val="accent2">
                  <a:lumMod val="75000"/>
                </a:schemeClr>
              </a:solidFill>
            </a:endParaRPr>
          </a:p>
        </p:txBody>
      </p:sp>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a:t>
            </a:fld>
            <a:endParaRPr lang="en-US" dirty="0" smtClean="0"/>
          </a:p>
        </p:txBody>
      </p:sp>
    </p:spTree>
    <p:extLst>
      <p:ext uri="{BB962C8B-B14F-4D97-AF65-F5344CB8AC3E}">
        <p14:creationId xmlns:p14="http://schemas.microsoft.com/office/powerpoint/2010/main" val="4190583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1988840"/>
            <a:ext cx="7992888" cy="4647426"/>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ar-SA" sz="2800" dirty="0" smtClean="0"/>
              <a:t>1- </a:t>
            </a:r>
            <a:r>
              <a:rPr lang="ar-SA" sz="2800" dirty="0">
                <a:solidFill>
                  <a:schemeClr val="accent2"/>
                </a:solidFill>
              </a:rPr>
              <a:t>محدودية المستخدمين </a:t>
            </a:r>
            <a:r>
              <a:rPr lang="ar-SA" sz="2800" dirty="0" smtClean="0"/>
              <a:t>: عدم القدرة على ربط عدد كبير من المستخدمين.</a:t>
            </a:r>
          </a:p>
          <a:p>
            <a:endParaRPr lang="ar-SA" sz="2800" dirty="0" smtClean="0"/>
          </a:p>
          <a:p>
            <a:r>
              <a:rPr lang="ar-SA" sz="2800" dirty="0" smtClean="0"/>
              <a:t>2 - </a:t>
            </a:r>
            <a:r>
              <a:rPr lang="ar-SA" sz="2800" dirty="0">
                <a:solidFill>
                  <a:schemeClr val="accent2"/>
                </a:solidFill>
              </a:rPr>
              <a:t>لا يوجد نظام التخزين المركزي </a:t>
            </a:r>
            <a:r>
              <a:rPr lang="ar-SA" sz="2800" dirty="0" smtClean="0"/>
              <a:t>بهذا النوع من الشبكات.</a:t>
            </a:r>
          </a:p>
          <a:p>
            <a:endParaRPr lang="ar-SA" sz="2800" dirty="0" smtClean="0"/>
          </a:p>
          <a:p>
            <a:r>
              <a:rPr lang="ar-SA" sz="2800" dirty="0" smtClean="0"/>
              <a:t>3- </a:t>
            </a:r>
            <a:r>
              <a:rPr lang="ar-SA" sz="2800" dirty="0" smtClean="0">
                <a:solidFill>
                  <a:schemeClr val="accent2"/>
                </a:solidFill>
              </a:rPr>
              <a:t>الحماية ضعيفة</a:t>
            </a:r>
            <a:r>
              <a:rPr lang="ar-SA" sz="2800" dirty="0" smtClean="0"/>
              <a:t>.</a:t>
            </a:r>
          </a:p>
          <a:p>
            <a:r>
              <a:rPr lang="ar-SA" sz="2800" dirty="0" smtClean="0"/>
              <a:t>4- </a:t>
            </a:r>
            <a:r>
              <a:rPr lang="ar-SA" sz="2800" dirty="0">
                <a:solidFill>
                  <a:schemeClr val="accent2"/>
                </a:solidFill>
              </a:rPr>
              <a:t>بطئ السرعة </a:t>
            </a:r>
            <a:r>
              <a:rPr lang="ar-SA" sz="2800" dirty="0" smtClean="0"/>
              <a:t>. في نقل البيانات بين المستخدمين أو الطباعة باستخدام الطابعة المشتركة .</a:t>
            </a:r>
          </a:p>
          <a:p>
            <a:endParaRPr lang="ar-SA" sz="2400" dirty="0"/>
          </a:p>
          <a:p>
            <a:endParaRPr lang="ar-SA" sz="2400" dirty="0" smtClean="0"/>
          </a:p>
          <a:p>
            <a:endParaRPr lang="ar-SA" sz="2400" dirty="0"/>
          </a:p>
        </p:txBody>
      </p:sp>
      <p:sp>
        <p:nvSpPr>
          <p:cNvPr id="8" name="Rounded Rectangle 7"/>
          <p:cNvSpPr/>
          <p:nvPr/>
        </p:nvSpPr>
        <p:spPr>
          <a:xfrm>
            <a:off x="769392" y="620688"/>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smtClean="0">
                <a:solidFill>
                  <a:schemeClr val="accent2"/>
                </a:solidFill>
                <a:effectLst>
                  <a:outerShdw blurRad="38100" dist="38100" dir="2700000" algn="tl">
                    <a:srgbClr val="C0C0C0"/>
                  </a:outerShdw>
                </a:effectLst>
                <a:latin typeface="Lucida Sans Unicode" pitchFamily="34" charset="0"/>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18189639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87824" y="1988840"/>
            <a:ext cx="5904657" cy="3913040"/>
          </a:xfrm>
        </p:spPr>
        <p:txBody>
          <a:bodyPr>
            <a:normAutofit/>
          </a:bodyPr>
          <a:lstStyle/>
          <a:p>
            <a:pPr marL="514350" indent="-514350" algn="just">
              <a:buFont typeface="+mj-lt"/>
              <a:buAutoNum type="arabicPeriod" startAt="2"/>
            </a:pPr>
            <a:r>
              <a:rPr lang="ar-SA" b="1" dirty="0" smtClean="0">
                <a:solidFill>
                  <a:schemeClr val="accent2"/>
                </a:solidFill>
                <a:effectLst>
                  <a:outerShdw blurRad="38100" dist="38100" dir="2700000" algn="tl">
                    <a:srgbClr val="C0C0C0"/>
                  </a:outerShdw>
                </a:effectLst>
                <a:latin typeface="Lucida Sans Unicode" pitchFamily="34" charset="0"/>
              </a:rPr>
              <a:t>شبكة الخادم</a:t>
            </a:r>
            <a:r>
              <a:rPr lang="en-US" b="1" dirty="0" smtClean="0">
                <a:solidFill>
                  <a:schemeClr val="accent2"/>
                </a:solidFill>
                <a:effectLst>
                  <a:outerShdw blurRad="38100" dist="38100" dir="2700000" algn="tl">
                    <a:srgbClr val="C0C0C0"/>
                  </a:outerShdw>
                </a:effectLst>
                <a:latin typeface="Lucida Sans Unicode" pitchFamily="34" charset="0"/>
              </a:rPr>
              <a:t>  Server Based Network</a:t>
            </a:r>
            <a:r>
              <a:rPr lang="ar-SA" b="1" dirty="0" smtClean="0">
                <a:solidFill>
                  <a:schemeClr val="accent2"/>
                </a:solidFill>
                <a:effectLst>
                  <a:outerShdw blurRad="38100" dist="38100" dir="2700000" algn="tl">
                    <a:srgbClr val="C0C0C0"/>
                  </a:outerShdw>
                </a:effectLst>
                <a:latin typeface="Lucida Sans Unicode" pitchFamily="34" charset="0"/>
              </a:rPr>
              <a:t> </a:t>
            </a:r>
            <a:r>
              <a:rPr lang="en-US" b="1" dirty="0" smtClean="0">
                <a:solidFill>
                  <a:schemeClr val="accent2"/>
                </a:solidFill>
                <a:effectLst>
                  <a:outerShdw blurRad="38100" dist="38100" dir="2700000" algn="tl">
                    <a:srgbClr val="C0C0C0"/>
                  </a:outerShdw>
                </a:effectLst>
                <a:latin typeface="Lucida Sans Unicode" pitchFamily="34" charset="0"/>
              </a:rPr>
              <a:t>:</a:t>
            </a:r>
            <a:endParaRPr lang="ar-SA" b="1" dirty="0" smtClean="0">
              <a:solidFill>
                <a:schemeClr val="accent2"/>
              </a:solidFill>
              <a:effectLst>
                <a:outerShdw blurRad="38100" dist="38100" dir="2700000" algn="tl">
                  <a:srgbClr val="C0C0C0"/>
                </a:outerShdw>
              </a:effectLst>
              <a:latin typeface="Lucida Sans Unicode" pitchFamily="34" charset="0"/>
            </a:endParaRPr>
          </a:p>
          <a:p>
            <a:pPr marL="0" indent="0" algn="just">
              <a:buNone/>
            </a:pPr>
            <a:r>
              <a:rPr lang="ar-SA" dirty="0" smtClean="0"/>
              <a:t>ف</a:t>
            </a:r>
            <a:r>
              <a:rPr lang="ar-SA" sz="3200" dirty="0" smtClean="0"/>
              <a:t>ي </a:t>
            </a:r>
            <a:r>
              <a:rPr lang="ar-SA" sz="3200" dirty="0"/>
              <a:t>هذا النوع من </a:t>
            </a:r>
            <a:r>
              <a:rPr lang="ar-SA" sz="3200" dirty="0" smtClean="0"/>
              <a:t>الشبكات يكون هناك جهاز واحد يسمى </a:t>
            </a:r>
            <a:r>
              <a:rPr lang="ar-SA" sz="3200" dirty="0"/>
              <a:t>الخادم هو </a:t>
            </a:r>
            <a:r>
              <a:rPr lang="ar-SA" sz="3200" dirty="0" smtClean="0"/>
              <a:t>المتحكم في الشبكة والمسئول </a:t>
            </a:r>
            <a:r>
              <a:rPr lang="ar-SA" sz="3200" dirty="0"/>
              <a:t>عن الحماية والمهام </a:t>
            </a:r>
            <a:r>
              <a:rPr lang="ar-SA" sz="3200" dirty="0" smtClean="0"/>
              <a:t>الإدارية و منح </a:t>
            </a:r>
            <a:r>
              <a:rPr lang="ar-SA" sz="3200" dirty="0"/>
              <a:t>خواص المشاركة المادية أو البرمجية للمستخدمين.</a:t>
            </a:r>
            <a:endParaRPr lang="en-US" sz="3200" dirty="0"/>
          </a:p>
          <a:p>
            <a:pPr algn="just"/>
            <a:endParaRPr lang="ar-SA" sz="3200" dirty="0"/>
          </a:p>
        </p:txBody>
      </p:sp>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pic>
        <p:nvPicPr>
          <p:cNvPr id="16386"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val="0"/>
              </a:ext>
            </a:extLst>
          </a:blip>
          <a:srcRect r="53394"/>
          <a:stretch/>
        </p:blipFill>
        <p:spPr bwMode="auto">
          <a:xfrm>
            <a:off x="107504" y="1754333"/>
            <a:ext cx="3096344" cy="2802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2218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412776"/>
            <a:ext cx="8424936" cy="5189224"/>
          </a:xfrm>
          <a:ln>
            <a:noFill/>
          </a:ln>
        </p:spPr>
        <p:style>
          <a:lnRef idx="2">
            <a:schemeClr val="accent2"/>
          </a:lnRef>
          <a:fillRef idx="1001">
            <a:schemeClr val="lt1"/>
          </a:fillRef>
          <a:effectRef idx="0">
            <a:schemeClr val="accent2"/>
          </a:effectRef>
          <a:fontRef idx="minor">
            <a:schemeClr val="dk1"/>
          </a:fontRef>
        </p:style>
        <p:txBody>
          <a:bodyPr>
            <a:noAutofit/>
          </a:bodyPr>
          <a:lstStyle/>
          <a:p>
            <a:pPr marL="0" indent="0">
              <a:buNone/>
            </a:pPr>
            <a:endParaRPr lang="ar-SA" sz="1100" dirty="0" smtClean="0">
              <a:solidFill>
                <a:schemeClr val="accent2">
                  <a:lumMod val="75000"/>
                </a:schemeClr>
              </a:solidFill>
            </a:endParaRPr>
          </a:p>
          <a:p>
            <a:pPr marL="514350" indent="-514350">
              <a:buFont typeface="+mj-lt"/>
              <a:buAutoNum type="arabicPeriod"/>
            </a:pPr>
            <a:r>
              <a:rPr lang="ar-SA" sz="2800" dirty="0" smtClean="0">
                <a:solidFill>
                  <a:schemeClr val="accent2">
                    <a:lumMod val="75000"/>
                  </a:schemeClr>
                </a:solidFill>
              </a:rPr>
              <a:t>حماية </a:t>
            </a:r>
            <a:r>
              <a:rPr lang="ar-SA" sz="2800" dirty="0">
                <a:solidFill>
                  <a:schemeClr val="accent2">
                    <a:lumMod val="75000"/>
                  </a:schemeClr>
                </a:solidFill>
              </a:rPr>
              <a:t>مركزية قوية: </a:t>
            </a:r>
            <a:r>
              <a:rPr lang="ar-SA" sz="2800" dirty="0" smtClean="0"/>
              <a:t>لا يتم </a:t>
            </a:r>
            <a:r>
              <a:rPr lang="ar-SA" sz="2800" dirty="0"/>
              <a:t>دخول أي </a:t>
            </a:r>
            <a:r>
              <a:rPr lang="ar-SA" sz="2800" dirty="0" smtClean="0"/>
              <a:t>مستخدم </a:t>
            </a:r>
            <a:r>
              <a:rPr lang="ar-SA" sz="2800" dirty="0"/>
              <a:t>إلا بعد التحقق من </a:t>
            </a:r>
            <a:r>
              <a:rPr lang="ar-SA" sz="2800" dirty="0" smtClean="0"/>
              <a:t>اسمه وكلمة </a:t>
            </a:r>
            <a:r>
              <a:rPr lang="ar-SA" sz="2800" dirty="0"/>
              <a:t>المرور الخاصة به</a:t>
            </a:r>
            <a:r>
              <a:rPr lang="ar-SA" sz="2800" dirty="0" smtClean="0"/>
              <a:t>.</a:t>
            </a:r>
          </a:p>
          <a:p>
            <a:pPr marL="514350" indent="-514350">
              <a:buFont typeface="+mj-lt"/>
              <a:buAutoNum type="arabicPeriod"/>
            </a:pPr>
            <a:endParaRPr lang="ar-SA" sz="1600" dirty="0"/>
          </a:p>
          <a:p>
            <a:pPr marL="514350" indent="-514350">
              <a:buFont typeface="+mj-lt"/>
              <a:buAutoNum type="arabicPeriod"/>
            </a:pPr>
            <a:r>
              <a:rPr lang="ar-SA" sz="2800" dirty="0" smtClean="0">
                <a:solidFill>
                  <a:schemeClr val="accent2">
                    <a:lumMod val="75000"/>
                  </a:schemeClr>
                </a:solidFill>
              </a:rPr>
              <a:t>التخزين </a:t>
            </a:r>
            <a:r>
              <a:rPr lang="ar-SA" sz="2800" dirty="0">
                <a:solidFill>
                  <a:schemeClr val="accent2">
                    <a:lumMod val="75000"/>
                  </a:schemeClr>
                </a:solidFill>
              </a:rPr>
              <a:t>المركزي : </a:t>
            </a:r>
            <a:r>
              <a:rPr lang="ar-SA" sz="2800" dirty="0" smtClean="0"/>
              <a:t>الذي يكون على الخادم ويسمح باستخراج </a:t>
            </a:r>
            <a:r>
              <a:rPr lang="ar-SA" sz="2800" dirty="0"/>
              <a:t>الملفات </a:t>
            </a:r>
            <a:r>
              <a:rPr lang="ar-SA" sz="2800" dirty="0" smtClean="0"/>
              <a:t>من </a:t>
            </a:r>
            <a:r>
              <a:rPr lang="ar-SA" sz="2800" dirty="0"/>
              <a:t>قبل عدة مستخدمين في نفس الوقت</a:t>
            </a:r>
            <a:r>
              <a:rPr lang="ar-SA" sz="2800" dirty="0" smtClean="0"/>
              <a:t>.</a:t>
            </a:r>
          </a:p>
          <a:p>
            <a:pPr marL="0" indent="0">
              <a:buNone/>
            </a:pPr>
            <a:endParaRPr lang="ar-SA" sz="2800" dirty="0"/>
          </a:p>
          <a:p>
            <a:pPr marL="514350" indent="-514350">
              <a:buFont typeface="+mj-lt"/>
              <a:buAutoNum type="arabicPeriod" startAt="3"/>
            </a:pPr>
            <a:r>
              <a:rPr lang="ar-SA" sz="2800" dirty="0" smtClean="0">
                <a:solidFill>
                  <a:schemeClr val="accent2">
                    <a:lumMod val="75000"/>
                  </a:schemeClr>
                </a:solidFill>
              </a:rPr>
              <a:t>خدمة أعداد كبيرة </a:t>
            </a:r>
            <a:r>
              <a:rPr lang="ar-SA" sz="2800" dirty="0">
                <a:solidFill>
                  <a:schemeClr val="accent2">
                    <a:lumMod val="75000"/>
                  </a:schemeClr>
                </a:solidFill>
              </a:rPr>
              <a:t>من المستخدمين </a:t>
            </a:r>
            <a:r>
              <a:rPr lang="ar-SA" sz="2800" dirty="0" smtClean="0">
                <a:solidFill>
                  <a:schemeClr val="accent2">
                    <a:lumMod val="75000"/>
                  </a:schemeClr>
                </a:solidFill>
              </a:rPr>
              <a:t>و سهولة إدارتهم </a:t>
            </a:r>
            <a:r>
              <a:rPr lang="ar-SA" sz="2800" dirty="0">
                <a:solidFill>
                  <a:schemeClr val="accent2">
                    <a:lumMod val="75000"/>
                  </a:schemeClr>
                </a:solidFill>
              </a:rPr>
              <a:t>:</a:t>
            </a:r>
            <a:r>
              <a:rPr lang="ar-SA" sz="2800" dirty="0" smtClean="0"/>
              <a:t> </a:t>
            </a:r>
            <a:r>
              <a:rPr lang="ar-SA" sz="2800" dirty="0"/>
              <a:t>حيث أن نظام التشغيل </a:t>
            </a:r>
            <a:r>
              <a:rPr lang="ar-SA" sz="2800" dirty="0" smtClean="0"/>
              <a:t>الموجود في الخادم </a:t>
            </a:r>
            <a:r>
              <a:rPr lang="ar-SA" sz="2800" dirty="0"/>
              <a:t>يحتوي على عدد من </a:t>
            </a:r>
            <a:r>
              <a:rPr lang="ar-SA" sz="2800" dirty="0" smtClean="0"/>
              <a:t>البرمجيات </a:t>
            </a:r>
            <a:r>
              <a:rPr lang="ar-SA" sz="2800" dirty="0"/>
              <a:t>المساعدة والتي تتحكم في تنظيم وإدارة المستخدم </a:t>
            </a:r>
            <a:r>
              <a:rPr lang="ar-SA" sz="2800" dirty="0" smtClean="0"/>
              <a:t>و تعطي </a:t>
            </a:r>
            <a:r>
              <a:rPr lang="ar-SA" sz="2800" dirty="0"/>
              <a:t>الصلاحيات </a:t>
            </a:r>
            <a:r>
              <a:rPr lang="ar-SA" sz="2800" dirty="0" smtClean="0"/>
              <a:t>بالرفض </a:t>
            </a:r>
            <a:r>
              <a:rPr lang="ar-SA" sz="2800" dirty="0"/>
              <a:t>أو القبول </a:t>
            </a:r>
            <a:r>
              <a:rPr lang="ar-SA" sz="2800" dirty="0" smtClean="0"/>
              <a:t>عند </a:t>
            </a:r>
            <a:r>
              <a:rPr lang="ar-SA" sz="2800" dirty="0"/>
              <a:t>دخول الشبكة مثلاً.</a:t>
            </a:r>
          </a:p>
          <a:p>
            <a:endParaRPr lang="ar-SA" sz="2800" dirty="0"/>
          </a:p>
        </p:txBody>
      </p:sp>
      <p:sp>
        <p:nvSpPr>
          <p:cNvPr id="6"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مميزات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1470116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6632" y="1797407"/>
            <a:ext cx="7920880" cy="3046988"/>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a:buFont typeface="Arial" pitchFamily="34" charset="0"/>
              <a:buChar char="•"/>
            </a:pPr>
            <a:r>
              <a:rPr lang="ar-SA" sz="3200" dirty="0">
                <a:solidFill>
                  <a:schemeClr val="accent2"/>
                </a:solidFill>
              </a:rPr>
              <a:t>التكلفة </a:t>
            </a:r>
            <a:r>
              <a:rPr lang="ar-SA" sz="3200" dirty="0" smtClean="0">
                <a:solidFill>
                  <a:schemeClr val="accent2"/>
                </a:solidFill>
              </a:rPr>
              <a:t>الباهظة </a:t>
            </a:r>
            <a:r>
              <a:rPr lang="ar-SA" sz="3200" dirty="0" smtClean="0"/>
              <a:t>: حيث أن المكونات المادية والبرمجية المستخدمة غالية الثمن.</a:t>
            </a:r>
          </a:p>
          <a:p>
            <a:pPr algn="just"/>
            <a:endParaRPr lang="ar-SA" sz="3200" dirty="0" smtClean="0"/>
          </a:p>
          <a:p>
            <a:pPr marL="285750" indent="-285750" algn="just">
              <a:buFont typeface="Arial" pitchFamily="34" charset="0"/>
              <a:buChar char="•"/>
            </a:pPr>
            <a:r>
              <a:rPr lang="ar-SA" sz="3200" dirty="0" smtClean="0">
                <a:solidFill>
                  <a:schemeClr val="accent2"/>
                </a:solidFill>
              </a:rPr>
              <a:t>الحاجة</a:t>
            </a:r>
            <a:r>
              <a:rPr lang="ar-SA" sz="3200" dirty="0" smtClean="0"/>
              <a:t>  </a:t>
            </a:r>
            <a:r>
              <a:rPr lang="ar-SA" sz="3200" dirty="0" smtClean="0">
                <a:solidFill>
                  <a:schemeClr val="accent2">
                    <a:lumMod val="75000"/>
                  </a:schemeClr>
                </a:solidFill>
              </a:rPr>
              <a:t>لمراقب شبكات : </a:t>
            </a:r>
            <a:r>
              <a:rPr lang="ar-SA" sz="3200" dirty="0" smtClean="0"/>
              <a:t>للعمل على مراقبة الشبكة ومنح الصلاحيات المطلوبة من قبل مستخدميها .</a:t>
            </a:r>
          </a:p>
          <a:p>
            <a:pPr algn="just"/>
            <a:endParaRPr lang="ar-SA" sz="3200" dirty="0"/>
          </a:p>
        </p:txBody>
      </p:sp>
      <p:sp>
        <p:nvSpPr>
          <p:cNvPr id="9"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229250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العوامل المؤثرة سلباً على  الشبكات </a:t>
            </a:r>
          </a:p>
        </p:txBody>
      </p:sp>
      <p:sp>
        <p:nvSpPr>
          <p:cNvPr id="3" name="Content Placeholder 2"/>
          <p:cNvSpPr>
            <a:spLocks noGrp="1"/>
          </p:cNvSpPr>
          <p:nvPr>
            <p:ph idx="1"/>
          </p:nvPr>
        </p:nvSpPr>
        <p:spPr/>
        <p:txBody>
          <a:bodyPr>
            <a:normAutofit/>
          </a:bodyPr>
          <a:lstStyle/>
          <a:p>
            <a:pPr lvl="0"/>
            <a:r>
              <a:rPr lang="ar-SA" sz="3200" dirty="0">
                <a:solidFill>
                  <a:schemeClr val="accent2"/>
                </a:solidFill>
              </a:rPr>
              <a:t>كثرة العملاء </a:t>
            </a:r>
            <a:r>
              <a:rPr lang="ar-SA" sz="3200" dirty="0"/>
              <a:t>( المستخدمين ) الداخلين على شبكة الحاسب يؤدي إلى بطء الشبكة.</a:t>
            </a:r>
            <a:endParaRPr lang="en-US" sz="3200" dirty="0"/>
          </a:p>
          <a:p>
            <a:pPr lvl="0"/>
            <a:r>
              <a:rPr lang="ar-SA" sz="3200" dirty="0">
                <a:solidFill>
                  <a:schemeClr val="accent2"/>
                </a:solidFill>
              </a:rPr>
              <a:t>صعوبة اكتشاف الأخطاء أو الأعطال </a:t>
            </a:r>
            <a:r>
              <a:rPr lang="ar-SA" sz="3200" dirty="0"/>
              <a:t>في الشبكات خاصة إذا لم يكن العطل في أحد مكونات الشبكة المادية.</a:t>
            </a:r>
            <a:endParaRPr lang="en-US" sz="3200" dirty="0"/>
          </a:p>
          <a:p>
            <a:pPr lvl="0"/>
            <a:r>
              <a:rPr lang="ar-SA" dirty="0">
                <a:solidFill>
                  <a:schemeClr val="accent2"/>
                </a:solidFill>
              </a:rPr>
              <a:t>قطع أو ثني الأسلاك </a:t>
            </a:r>
            <a:r>
              <a:rPr lang="ar-SA" sz="3200" dirty="0"/>
              <a:t>( الكابلات) يؤدي إلى تعطيل الشبكة.</a:t>
            </a:r>
            <a:endParaRPr lang="en-US" sz="3200" dirty="0"/>
          </a:p>
          <a:p>
            <a:endParaRPr lang="ar-SA" sz="3200" dirty="0"/>
          </a:p>
        </p:txBody>
      </p:sp>
    </p:spTree>
    <p:extLst>
      <p:ext uri="{BB962C8B-B14F-4D97-AF65-F5344CB8AC3E}">
        <p14:creationId xmlns:p14="http://schemas.microsoft.com/office/powerpoint/2010/main" val="37158967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7984" y="620688"/>
            <a:ext cx="3682752" cy="1143000"/>
          </a:xfrm>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الشبكة العالمية الإنترنت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Internet</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916832"/>
            <a:ext cx="8435280" cy="4824536"/>
          </a:xfrm>
        </p:spPr>
        <p:txBody>
          <a:bodyPr>
            <a:normAutofit lnSpcReduction="10000"/>
          </a:bodyPr>
          <a:lstStyle/>
          <a:p>
            <a:pPr lvl="0" algn="just"/>
            <a:r>
              <a:rPr lang="ar-SA" sz="3000" dirty="0" smtClean="0">
                <a:cs typeface="+mj-cs"/>
              </a:rPr>
              <a:t>هي </a:t>
            </a:r>
            <a:r>
              <a:rPr lang="ar-SA" sz="3000" dirty="0">
                <a:cs typeface="+mj-cs"/>
              </a:rPr>
              <a:t>شبكة عالمية تربط الآلف من شبكات العالم بمختلف أنواعها </a:t>
            </a:r>
            <a:r>
              <a:rPr lang="ar-SA" sz="3000" dirty="0" smtClean="0">
                <a:cs typeface="+mj-cs"/>
              </a:rPr>
              <a:t>مع بعضها </a:t>
            </a:r>
            <a:r>
              <a:rPr lang="ar-SA" sz="3000" dirty="0">
                <a:cs typeface="+mj-cs"/>
              </a:rPr>
              <a:t>البعض </a:t>
            </a:r>
            <a:r>
              <a:rPr lang="ar-SA" sz="3000" dirty="0" smtClean="0">
                <a:cs typeface="+mj-cs"/>
              </a:rPr>
              <a:t>, بدأت </a:t>
            </a:r>
            <a:r>
              <a:rPr lang="ar-SA" sz="3000" dirty="0">
                <a:cs typeface="+mj-cs"/>
              </a:rPr>
              <a:t>فكرة الانترنت كفكرة حكومية عسكرية في </a:t>
            </a:r>
            <a:r>
              <a:rPr lang="ar-SA" sz="3000" dirty="0" smtClean="0">
                <a:cs typeface="+mj-cs"/>
              </a:rPr>
              <a:t>وزارة الدفاع الأمريكية  </a:t>
            </a:r>
            <a:r>
              <a:rPr lang="ar-SA" sz="3000" dirty="0">
                <a:cs typeface="+mj-cs"/>
              </a:rPr>
              <a:t>ثم امتدت لتشمل القطاع الأكاديمي و التعليمي </a:t>
            </a:r>
            <a:r>
              <a:rPr lang="ar-SA" sz="3000" dirty="0" smtClean="0">
                <a:cs typeface="+mj-cs"/>
              </a:rPr>
              <a:t>ثم بعد </a:t>
            </a:r>
            <a:r>
              <a:rPr lang="ar-SA" sz="3000" dirty="0">
                <a:cs typeface="+mj-cs"/>
              </a:rPr>
              <a:t>ذلك إلى القطاع التجاري و أخير أصبحت في متناول الأفراد . </a:t>
            </a:r>
            <a:endParaRPr lang="ar-SA" sz="3000" dirty="0" smtClean="0">
              <a:cs typeface="+mj-cs"/>
            </a:endParaRPr>
          </a:p>
          <a:p>
            <a:pPr marL="0" lvl="0" indent="0">
              <a:buNone/>
            </a:pPr>
            <a:r>
              <a:rPr lang="ar-SA" dirty="0"/>
              <a:t>	</a:t>
            </a:r>
            <a:r>
              <a:rPr lang="ar-SA" dirty="0" smtClean="0"/>
              <a:t>تقدم هذه الشبكة العديد من الخدمات :</a:t>
            </a:r>
          </a:p>
          <a:p>
            <a:pPr lvl="2">
              <a:buFont typeface="Wingdings" panose="05000000000000000000" pitchFamily="2" charset="2"/>
              <a:buChar char="ü"/>
            </a:pPr>
            <a:r>
              <a:rPr lang="ar-SA" sz="2600" dirty="0" smtClean="0"/>
              <a:t>البريد الالكتروني .</a:t>
            </a:r>
          </a:p>
          <a:p>
            <a:pPr lvl="2">
              <a:buFont typeface="Wingdings" panose="05000000000000000000" pitchFamily="2" charset="2"/>
              <a:buChar char="ü"/>
            </a:pPr>
            <a:r>
              <a:rPr lang="ar-SA" sz="2600" dirty="0" smtClean="0"/>
              <a:t>التجارة الالكترونية .</a:t>
            </a:r>
          </a:p>
          <a:p>
            <a:pPr lvl="2">
              <a:buFont typeface="Wingdings" panose="05000000000000000000" pitchFamily="2" charset="2"/>
              <a:buChar char="ü"/>
            </a:pPr>
            <a:r>
              <a:rPr lang="ar-SA" sz="2600" dirty="0" smtClean="0"/>
              <a:t>برامج التواصل </a:t>
            </a:r>
            <a:r>
              <a:rPr lang="ar-SA" sz="2600" dirty="0"/>
              <a:t>الاجتماعي والأخبار </a:t>
            </a:r>
            <a:r>
              <a:rPr lang="ar-SA" sz="2600" dirty="0" smtClean="0"/>
              <a:t> .</a:t>
            </a:r>
          </a:p>
          <a:p>
            <a:pPr lvl="2">
              <a:buFont typeface="Wingdings" panose="05000000000000000000" pitchFamily="2" charset="2"/>
              <a:buChar char="ü"/>
            </a:pPr>
            <a:r>
              <a:rPr lang="ar-SA" sz="2600" dirty="0" smtClean="0"/>
              <a:t>التعليم عن بعد. </a:t>
            </a:r>
          </a:p>
          <a:p>
            <a:pPr lvl="0"/>
            <a:endParaRPr lang="ar-SA" sz="3200" dirty="0"/>
          </a:p>
        </p:txBody>
      </p:sp>
      <p:pic>
        <p:nvPicPr>
          <p:cNvPr id="9218" name="Picture 2" descr="http://www.ipfix.be/uploads/images/IPSec%20VPN%20Network.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376" y="0"/>
            <a:ext cx="3724287" cy="2140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7618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أهم المصطلحات والمفاهيم في 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fontScale="92500" lnSpcReduction="10000"/>
          </a:bodyPr>
          <a:lstStyle/>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الخادم (</a:t>
            </a:r>
            <a:r>
              <a:rPr lang="en-US" sz="3000" b="1" dirty="0">
                <a:solidFill>
                  <a:schemeClr val="accent2"/>
                </a:solidFill>
                <a:effectLst>
                  <a:outerShdw blurRad="38100" dist="38100" dir="2700000" algn="tl">
                    <a:srgbClr val="C0C0C0"/>
                  </a:outerShdw>
                </a:effectLst>
                <a:latin typeface="Lucida Sans Unicode" pitchFamily="34" charset="0"/>
              </a:rPr>
              <a:t>Server</a:t>
            </a:r>
            <a:r>
              <a:rPr lang="ar-SA" sz="3000" b="1" dirty="0">
                <a:solidFill>
                  <a:schemeClr val="accent2"/>
                </a:solidFill>
                <a:effectLst>
                  <a:outerShdw blurRad="38100" dist="38100" dir="2700000" algn="tl">
                    <a:srgbClr val="C0C0C0"/>
                  </a:outerShdw>
                </a:effectLst>
                <a:latin typeface="Lucida Sans Unicode" pitchFamily="34" charset="0"/>
              </a:rPr>
              <a:t>) </a:t>
            </a:r>
            <a:r>
              <a:rPr lang="ar-SA" sz="3000" b="1" dirty="0" smtClean="0">
                <a:solidFill>
                  <a:schemeClr val="accent2"/>
                </a:solidFill>
                <a:effectLst>
                  <a:outerShdw blurRad="38100" dist="38100" dir="2700000" algn="tl">
                    <a:srgbClr val="C0C0C0"/>
                  </a:outerShdw>
                </a:effectLst>
                <a:latin typeface="Lucida Sans Unicode" pitchFamily="34" charset="0"/>
              </a:rPr>
              <a:t>:</a:t>
            </a:r>
          </a:p>
          <a:p>
            <a:pPr marL="0" lvl="0" indent="0" algn="just">
              <a:buNone/>
            </a:pPr>
            <a:r>
              <a:rPr lang="ar-SA" sz="2800" dirty="0" smtClean="0"/>
              <a:t>أهم </a:t>
            </a:r>
            <a:r>
              <a:rPr lang="ar-SA" sz="2800" dirty="0"/>
              <a:t>أجهزة الشبكة وهو الذي يوفر مصادر الشبكة ويتحكم بها.</a:t>
            </a:r>
            <a:endParaRPr lang="en-US" sz="2800" dirty="0"/>
          </a:p>
          <a:p>
            <a:pPr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 </a:t>
            </a:r>
            <a:r>
              <a:rPr lang="ar-SA" sz="3000" b="1" dirty="0">
                <a:solidFill>
                  <a:schemeClr val="accent2"/>
                </a:solidFill>
                <a:effectLst>
                  <a:outerShdw blurRad="38100" dist="38100" dir="2700000" algn="tl">
                    <a:srgbClr val="C0C0C0"/>
                  </a:outerShdw>
                </a:effectLst>
                <a:latin typeface="Lucida Sans Unicode" pitchFamily="34" charset="0"/>
              </a:rPr>
              <a:t>العميل (</a:t>
            </a:r>
            <a:r>
              <a:rPr lang="en-US" sz="3000" b="1" dirty="0">
                <a:solidFill>
                  <a:schemeClr val="accent2"/>
                </a:solidFill>
                <a:effectLst>
                  <a:outerShdw blurRad="38100" dist="38100" dir="2700000" algn="tl">
                    <a:srgbClr val="C0C0C0"/>
                  </a:outerShdw>
                </a:effectLst>
                <a:latin typeface="Lucida Sans Unicode" pitchFamily="34" charset="0"/>
              </a:rPr>
              <a:t>Client</a:t>
            </a:r>
            <a:r>
              <a:rPr lang="ar-SA" sz="3000" b="1" dirty="0">
                <a:solidFill>
                  <a:schemeClr val="accent2"/>
                </a:solidFill>
                <a:effectLst>
                  <a:outerShdw blurRad="38100" dist="38100" dir="2700000" algn="tl">
                    <a:srgbClr val="C0C0C0"/>
                  </a:outerShdw>
                </a:effectLst>
                <a:latin typeface="Lucida Sans Unicode" pitchFamily="34" charset="0"/>
              </a:rPr>
              <a:t>) : </a:t>
            </a:r>
            <a:endParaRPr lang="ar-SA" sz="3000" b="1" dirty="0" smtClean="0">
              <a:solidFill>
                <a:schemeClr val="accent2"/>
              </a:solidFill>
              <a:effectLst>
                <a:outerShdw blurRad="38100" dist="38100" dir="2700000" algn="tl">
                  <a:srgbClr val="C0C0C0"/>
                </a:outerShdw>
              </a:effectLst>
              <a:latin typeface="Lucida Sans Unicode" pitchFamily="34" charset="0"/>
            </a:endParaRPr>
          </a:p>
          <a:p>
            <a:pPr marL="0" indent="0" algn="just">
              <a:buNone/>
            </a:pPr>
            <a:r>
              <a:rPr lang="ar-SA" sz="2800" dirty="0"/>
              <a:t>هو </a:t>
            </a:r>
            <a:r>
              <a:rPr lang="ar-SA" sz="2800" dirty="0" smtClean="0"/>
              <a:t>جهاز </a:t>
            </a:r>
            <a:r>
              <a:rPr lang="ar-SA" sz="2800" dirty="0"/>
              <a:t>حاسب </a:t>
            </a:r>
            <a:r>
              <a:rPr lang="ar-SA" sz="2800" dirty="0" smtClean="0"/>
              <a:t>مربوط </a:t>
            </a:r>
            <a:r>
              <a:rPr lang="ar-SA" sz="2800" dirty="0"/>
              <a:t>بالشبكة , ولكن ليس له أي صلاحيات في التحكم</a:t>
            </a:r>
            <a:r>
              <a:rPr lang="ar-SA" sz="2800" dirty="0" smtClean="0"/>
              <a:t>.</a:t>
            </a:r>
            <a:endParaRPr lang="en-US" sz="3000" b="1" dirty="0">
              <a:solidFill>
                <a:schemeClr val="accent2"/>
              </a:solidFill>
              <a:effectLst>
                <a:outerShdw blurRad="38100" dist="38100" dir="2700000" algn="tl">
                  <a:srgbClr val="C0C0C0"/>
                </a:outerShdw>
              </a:effectLst>
              <a:latin typeface="Lucida Sans Unicode" pitchFamily="34" charset="0"/>
            </a:endParaRPr>
          </a:p>
          <a:p>
            <a:pPr lvl="0"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مصادر </a:t>
            </a:r>
            <a:r>
              <a:rPr lang="ar-SA" sz="3000" b="1" dirty="0">
                <a:solidFill>
                  <a:schemeClr val="accent2"/>
                </a:solidFill>
                <a:effectLst>
                  <a:outerShdw blurRad="38100" dist="38100" dir="2700000" algn="tl">
                    <a:srgbClr val="C0C0C0"/>
                  </a:outerShdw>
                </a:effectLst>
                <a:latin typeface="Lucida Sans Unicode" pitchFamily="34" charset="0"/>
              </a:rPr>
              <a:t>الشبكة (</a:t>
            </a:r>
            <a:r>
              <a:rPr lang="en-US" sz="3000" b="1" dirty="0">
                <a:solidFill>
                  <a:schemeClr val="accent2"/>
                </a:solidFill>
                <a:effectLst>
                  <a:outerShdw blurRad="38100" dist="38100" dir="2700000" algn="tl">
                    <a:srgbClr val="C0C0C0"/>
                  </a:outerShdw>
                </a:effectLst>
                <a:latin typeface="Lucida Sans Unicode" pitchFamily="34" charset="0"/>
              </a:rPr>
              <a:t>Resource</a:t>
            </a:r>
            <a:r>
              <a:rPr lang="ar-SA" sz="3000" b="1" dirty="0">
                <a:solidFill>
                  <a:schemeClr val="accent2"/>
                </a:solidFill>
                <a:effectLst>
                  <a:outerShdw blurRad="38100" dist="38100" dir="2700000" algn="tl">
                    <a:srgbClr val="C0C0C0"/>
                  </a:outerShdw>
                </a:effectLst>
                <a:latin typeface="Lucida Sans Unicode" pitchFamily="34" charset="0"/>
              </a:rPr>
              <a:t>):</a:t>
            </a:r>
          </a:p>
          <a:p>
            <a:pPr marL="0" lvl="0" indent="0" algn="just">
              <a:buNone/>
            </a:pPr>
            <a:r>
              <a:rPr lang="ar-SA" sz="2800" dirty="0" smtClean="0"/>
              <a:t>هي </a:t>
            </a:r>
            <a:r>
              <a:rPr lang="ar-SA" sz="2800" dirty="0"/>
              <a:t>جميع المكونات المادية </a:t>
            </a:r>
            <a:r>
              <a:rPr lang="ar-SA" sz="2800" dirty="0" smtClean="0"/>
              <a:t>أو </a:t>
            </a:r>
            <a:r>
              <a:rPr lang="ar-SA" sz="2800" dirty="0"/>
              <a:t>البرمجية </a:t>
            </a:r>
            <a:r>
              <a:rPr lang="ar-SA" sz="2800" dirty="0" smtClean="0"/>
              <a:t>المتاحة للمشاركة .</a:t>
            </a:r>
          </a:p>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الإنترانت (</a:t>
            </a:r>
            <a:r>
              <a:rPr lang="en-US" sz="3000" b="1" dirty="0">
                <a:solidFill>
                  <a:schemeClr val="accent2"/>
                </a:solidFill>
                <a:effectLst>
                  <a:outerShdw blurRad="38100" dist="38100" dir="2700000" algn="tl">
                    <a:srgbClr val="C0C0C0"/>
                  </a:outerShdw>
                </a:effectLst>
                <a:latin typeface="Lucida Sans Unicode" pitchFamily="34" charset="0"/>
              </a:rPr>
              <a:t>INTERANET</a:t>
            </a:r>
            <a:r>
              <a:rPr lang="ar-SA" sz="3000" b="1" dirty="0">
                <a:solidFill>
                  <a:schemeClr val="accent2"/>
                </a:solidFill>
                <a:effectLst>
                  <a:outerShdw blurRad="38100" dist="38100" dir="2700000" algn="tl">
                    <a:srgbClr val="C0C0C0"/>
                  </a:outerShdw>
                </a:effectLst>
                <a:latin typeface="Lucida Sans Unicode" pitchFamily="34" charset="0"/>
              </a:rPr>
              <a:t>) و الإكسترانت (</a:t>
            </a:r>
            <a:r>
              <a:rPr lang="en-US" sz="3000" b="1" dirty="0">
                <a:solidFill>
                  <a:schemeClr val="accent2"/>
                </a:solidFill>
                <a:effectLst>
                  <a:outerShdw blurRad="38100" dist="38100" dir="2700000" algn="tl">
                    <a:srgbClr val="C0C0C0"/>
                  </a:outerShdw>
                </a:effectLst>
                <a:latin typeface="Lucida Sans Unicode" pitchFamily="34" charset="0"/>
              </a:rPr>
              <a:t>Extranet</a:t>
            </a:r>
            <a:r>
              <a:rPr lang="ar-SA" sz="3000" b="1" dirty="0">
                <a:solidFill>
                  <a:schemeClr val="accent2"/>
                </a:solidFill>
                <a:effectLst>
                  <a:outerShdw blurRad="38100" dist="38100" dir="2700000" algn="tl">
                    <a:srgbClr val="C0C0C0"/>
                  </a:outerShdw>
                </a:effectLst>
                <a:latin typeface="Lucida Sans Unicode" pitchFamily="34" charset="0"/>
              </a:rPr>
              <a:t>) :</a:t>
            </a:r>
          </a:p>
          <a:p>
            <a:pPr marL="0" lvl="0" indent="0" algn="just">
              <a:buNone/>
            </a:pPr>
            <a:r>
              <a:rPr lang="ar-SA" sz="2800" dirty="0"/>
              <a:t>هي شبكة داخلية تستخدم في المؤسسات الكبيرة وتستخدم برامج المتصفحات للتعامل مع ملفات الأجهزة المرتبطة بالشبكة ، وفي حالة إتاحة الشبكة للمستخدمين من خارج نطاق المؤسسة عن طريق الاتصال بالإنترنت تسمى بالإكسترانت (</a:t>
            </a:r>
            <a:r>
              <a:rPr lang="en-US" sz="2800" dirty="0"/>
              <a:t>Extranet</a:t>
            </a:r>
            <a:r>
              <a:rPr lang="ar-SA" sz="2800" dirty="0"/>
              <a:t>) .</a:t>
            </a:r>
          </a:p>
          <a:p>
            <a:pPr marL="0" lvl="0" indent="0" algn="just">
              <a:buNone/>
            </a:pPr>
            <a:endParaRPr lang="ar-SA" sz="2800" dirty="0" smtClean="0"/>
          </a:p>
          <a:p>
            <a:pPr marL="0" lvl="0" indent="0" algn="just">
              <a:buNone/>
            </a:pPr>
            <a:endParaRPr lang="en-US" sz="2800" dirty="0"/>
          </a:p>
          <a:p>
            <a:endParaRPr lang="ar-SA" dirty="0"/>
          </a:p>
        </p:txBody>
      </p:sp>
    </p:spTree>
    <p:extLst>
      <p:ext uri="{BB962C8B-B14F-4D97-AF65-F5344CB8AC3E}">
        <p14:creationId xmlns:p14="http://schemas.microsoft.com/office/powerpoint/2010/main" val="1468500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أهم المصطلحات والمفاهيم في 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a:bodyPr>
          <a:lstStyle/>
          <a:p>
            <a:pPr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مصطلح </a:t>
            </a:r>
            <a:r>
              <a:rPr lang="en-US" sz="3000" b="1" dirty="0">
                <a:solidFill>
                  <a:schemeClr val="accent2"/>
                </a:solidFill>
                <a:effectLst>
                  <a:outerShdw blurRad="38100" dist="38100" dir="2700000" algn="tl">
                    <a:srgbClr val="C0C0C0"/>
                  </a:outerShdw>
                </a:effectLst>
                <a:latin typeface="Lucida Sans Unicode" pitchFamily="34" charset="0"/>
              </a:rPr>
              <a:t>WWW</a:t>
            </a:r>
            <a:r>
              <a:rPr lang="ar-SA" sz="3000" b="1" dirty="0">
                <a:solidFill>
                  <a:schemeClr val="accent2"/>
                </a:solidFill>
                <a:effectLst>
                  <a:outerShdw blurRad="38100" dist="38100" dir="2700000" algn="tl">
                    <a:srgbClr val="C0C0C0"/>
                  </a:outerShdw>
                </a:effectLst>
                <a:latin typeface="Lucida Sans Unicode" pitchFamily="34" charset="0"/>
              </a:rPr>
              <a:t> (</a:t>
            </a:r>
            <a:r>
              <a:rPr lang="en-US" sz="3000" b="1" dirty="0">
                <a:solidFill>
                  <a:schemeClr val="accent2"/>
                </a:solidFill>
                <a:effectLst>
                  <a:outerShdw blurRad="38100" dist="38100" dir="2700000" algn="tl">
                    <a:srgbClr val="C0C0C0"/>
                  </a:outerShdw>
                </a:effectLst>
                <a:latin typeface="Lucida Sans Unicode" pitchFamily="34" charset="0"/>
              </a:rPr>
              <a:t>World Wide Web</a:t>
            </a:r>
            <a:r>
              <a:rPr lang="ar-SA" sz="3000" b="1" dirty="0">
                <a:solidFill>
                  <a:schemeClr val="accent2"/>
                </a:solidFill>
                <a:effectLst>
                  <a:outerShdw blurRad="38100" dist="38100" dir="2700000" algn="tl">
                    <a:srgbClr val="C0C0C0"/>
                  </a:outerShdw>
                </a:effectLst>
                <a:latin typeface="Lucida Sans Unicode" pitchFamily="34" charset="0"/>
              </a:rPr>
              <a:t>) : </a:t>
            </a:r>
          </a:p>
          <a:p>
            <a:pPr marL="400050" lvl="1" indent="0" algn="just">
              <a:buNone/>
            </a:pPr>
            <a:r>
              <a:rPr lang="ar-SA" dirty="0" smtClean="0"/>
              <a:t>تعني الشبكة العالمية الموسعة تتكون من صفحات تكتب بلغة تصميم الصفحات (</a:t>
            </a:r>
            <a:r>
              <a:rPr lang="en-US" dirty="0" smtClean="0"/>
              <a:t>Html</a:t>
            </a:r>
            <a:r>
              <a:rPr lang="ar-SA" dirty="0" smtClean="0"/>
              <a:t>-</a:t>
            </a:r>
            <a:r>
              <a:rPr lang="en-US" dirty="0" smtClean="0"/>
              <a:t>Java</a:t>
            </a:r>
            <a:r>
              <a:rPr lang="ar-SA" dirty="0" smtClean="0"/>
              <a:t>) ويتم استعراض الصفحات بواسطة متصفحات الانترنت .</a:t>
            </a:r>
            <a:endParaRPr lang="en-US" dirty="0"/>
          </a:p>
          <a:p>
            <a:pPr lvl="0"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متصفح </a:t>
            </a:r>
            <a:r>
              <a:rPr lang="ar-SA" sz="3000" b="1" dirty="0">
                <a:solidFill>
                  <a:schemeClr val="accent2"/>
                </a:solidFill>
                <a:effectLst>
                  <a:outerShdw blurRad="38100" dist="38100" dir="2700000" algn="tl">
                    <a:srgbClr val="C0C0C0"/>
                  </a:outerShdw>
                </a:effectLst>
                <a:latin typeface="Lucida Sans Unicode" pitchFamily="34" charset="0"/>
              </a:rPr>
              <a:t>الانترنت  (</a:t>
            </a:r>
            <a:r>
              <a:rPr lang="en-US" sz="3000" b="1" dirty="0">
                <a:solidFill>
                  <a:schemeClr val="accent2"/>
                </a:solidFill>
                <a:effectLst>
                  <a:outerShdw blurRad="38100" dist="38100" dir="2700000" algn="tl">
                    <a:srgbClr val="C0C0C0"/>
                  </a:outerShdw>
                </a:effectLst>
                <a:latin typeface="Lucida Sans Unicode" pitchFamily="34" charset="0"/>
              </a:rPr>
              <a:t>Internet Explorer</a:t>
            </a:r>
            <a:r>
              <a:rPr lang="ar-SA" sz="3000" b="1" dirty="0">
                <a:solidFill>
                  <a:schemeClr val="accent2"/>
                </a:solidFill>
                <a:effectLst>
                  <a:outerShdw blurRad="38100" dist="38100" dir="2700000" algn="tl">
                    <a:srgbClr val="C0C0C0"/>
                  </a:outerShdw>
                </a:effectLst>
                <a:latin typeface="Lucida Sans Unicode" pitchFamily="34" charset="0"/>
              </a:rPr>
              <a:t>):</a:t>
            </a:r>
          </a:p>
          <a:p>
            <a:pPr marL="0" indent="0" algn="just">
              <a:buNone/>
            </a:pPr>
            <a:r>
              <a:rPr lang="ar-SA" sz="2800" dirty="0"/>
              <a:t> هو البرنامج المختص بتصفح مواقع الانترنت وعرض محتوياتها </a:t>
            </a:r>
            <a:r>
              <a:rPr lang="ar-SA" sz="2800" dirty="0" smtClean="0"/>
              <a:t>.</a:t>
            </a:r>
          </a:p>
          <a:p>
            <a:pPr lvl="0" algn="just">
              <a:buFont typeface="Wingdings" pitchFamily="2" charset="2"/>
              <a:buChar char="ü"/>
            </a:pPr>
            <a:r>
              <a:rPr lang="ar-SA" sz="2800" b="1" dirty="0" smtClean="0">
                <a:solidFill>
                  <a:schemeClr val="accent2"/>
                </a:solidFill>
                <a:effectLst>
                  <a:outerShdw blurRad="38100" dist="38100" dir="2700000" algn="tl">
                    <a:srgbClr val="C0C0C0"/>
                  </a:outerShdw>
                </a:effectLst>
                <a:latin typeface="Lucida Sans Unicode" pitchFamily="34" charset="0"/>
              </a:rPr>
              <a:t>مصطلح (</a:t>
            </a:r>
            <a:r>
              <a:rPr lang="en-US" sz="2800" b="1" dirty="0" smtClean="0">
                <a:solidFill>
                  <a:schemeClr val="accent2"/>
                </a:solidFill>
                <a:effectLst>
                  <a:outerShdw blurRad="38100" dist="38100" dir="2700000" algn="tl">
                    <a:srgbClr val="C0C0C0"/>
                  </a:outerShdw>
                </a:effectLst>
                <a:latin typeface="Lucida Sans Unicode" pitchFamily="34" charset="0"/>
              </a:rPr>
              <a:t>ISP</a:t>
            </a:r>
            <a:r>
              <a:rPr lang="ar-SA" sz="2800" b="1" dirty="0">
                <a:solidFill>
                  <a:schemeClr val="accent2"/>
                </a:solidFill>
                <a:effectLst>
                  <a:outerShdw blurRad="38100" dist="38100" dir="2700000" algn="tl">
                    <a:srgbClr val="C0C0C0"/>
                  </a:outerShdw>
                </a:effectLst>
                <a:latin typeface="Lucida Sans Unicode" pitchFamily="34" charset="0"/>
              </a:rPr>
              <a:t>):</a:t>
            </a:r>
            <a:r>
              <a:rPr lang="en-US" sz="2800" b="1" dirty="0">
                <a:solidFill>
                  <a:schemeClr val="accent2"/>
                </a:solidFill>
                <a:effectLst>
                  <a:outerShdw blurRad="38100" dist="38100" dir="2700000" algn="tl">
                    <a:srgbClr val="C0C0C0"/>
                  </a:outerShdw>
                </a:effectLst>
                <a:latin typeface="Lucida Sans Unicode" pitchFamily="34" charset="0"/>
              </a:rPr>
              <a:t> </a:t>
            </a:r>
            <a:r>
              <a:rPr lang="en-US" sz="2800" dirty="0" smtClean="0"/>
              <a:t>Internet </a:t>
            </a:r>
            <a:r>
              <a:rPr lang="en-US" sz="2800" dirty="0"/>
              <a:t>Service </a:t>
            </a:r>
            <a:r>
              <a:rPr lang="en-US" sz="2800" dirty="0" smtClean="0"/>
              <a:t>Provider</a:t>
            </a:r>
            <a:r>
              <a:rPr lang="ar-SA" sz="2800" dirty="0" smtClean="0"/>
              <a:t> وتعني مزود خدمة الانترنت .</a:t>
            </a:r>
          </a:p>
          <a:p>
            <a:pPr algn="just">
              <a:buFont typeface="Wingdings" pitchFamily="2" charset="2"/>
              <a:buChar char="ü"/>
            </a:pPr>
            <a:r>
              <a:rPr lang="ar-SA" sz="2800" b="1" dirty="0">
                <a:solidFill>
                  <a:schemeClr val="accent2"/>
                </a:solidFill>
                <a:effectLst>
                  <a:outerShdw blurRad="38100" dist="38100" dir="2700000" algn="tl">
                    <a:srgbClr val="C0C0C0"/>
                  </a:outerShdw>
                </a:effectLst>
                <a:latin typeface="Lucida Sans Unicode" pitchFamily="34" charset="0"/>
              </a:rPr>
              <a:t>مصطلح </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DNS</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 </a:t>
            </a:r>
            <a:r>
              <a:rPr lang="en-US" sz="2800" dirty="0" smtClean="0"/>
              <a:t>Domain Name System </a:t>
            </a:r>
            <a:r>
              <a:rPr lang="ar-SA" sz="2800" dirty="0" smtClean="0"/>
              <a:t>وهو نظام لتحديد العناوين الشبكية وموقعا بالعالم .</a:t>
            </a:r>
            <a:endParaRPr lang="ar-SA" sz="2800" dirty="0"/>
          </a:p>
          <a:p>
            <a:pPr lvl="0" algn="just">
              <a:buFont typeface="Wingdings" pitchFamily="2" charset="2"/>
              <a:buChar char="ü"/>
            </a:pPr>
            <a:endParaRPr lang="ar-SA" sz="2800" dirty="0"/>
          </a:p>
          <a:p>
            <a:pPr marL="0" indent="0" algn="just">
              <a:buNone/>
            </a:pPr>
            <a:endParaRPr lang="ar-SA" sz="2800" dirty="0" smtClean="0"/>
          </a:p>
          <a:p>
            <a:pPr marL="0" indent="0" algn="just">
              <a:buNone/>
            </a:pPr>
            <a:endParaRPr lang="ar-SA" sz="2800" dirty="0"/>
          </a:p>
        </p:txBody>
      </p:sp>
    </p:spTree>
    <p:extLst>
      <p:ext uri="{BB962C8B-B14F-4D97-AF65-F5344CB8AC3E}">
        <p14:creationId xmlns:p14="http://schemas.microsoft.com/office/powerpoint/2010/main" val="14640622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أهم المصطلحات والمفاهيم في 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lnSpcReduction="10000"/>
          </a:bodyPr>
          <a:lstStyle/>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مصطلح (</a:t>
            </a:r>
            <a:r>
              <a:rPr lang="en-US" sz="3000" b="1" dirty="0">
                <a:solidFill>
                  <a:schemeClr val="accent2"/>
                </a:solidFill>
                <a:effectLst>
                  <a:outerShdw blurRad="38100" dist="38100" dir="2700000" algn="tl">
                    <a:srgbClr val="C0C0C0"/>
                  </a:outerShdw>
                </a:effectLst>
                <a:latin typeface="Lucida Sans Unicode" pitchFamily="34" charset="0"/>
              </a:rPr>
              <a:t>Download</a:t>
            </a:r>
            <a:r>
              <a:rPr lang="ar-SA" sz="3000" b="1" dirty="0">
                <a:solidFill>
                  <a:schemeClr val="accent2"/>
                </a:solidFill>
                <a:effectLst>
                  <a:outerShdw blurRad="38100" dist="38100" dir="2700000" algn="tl">
                    <a:srgbClr val="C0C0C0"/>
                  </a:outerShdw>
                </a:effectLst>
                <a:latin typeface="Lucida Sans Unicode" pitchFamily="34" charset="0"/>
              </a:rPr>
              <a:t>) :</a:t>
            </a:r>
          </a:p>
          <a:p>
            <a:pPr marL="0" lvl="0" indent="0" algn="just">
              <a:buNone/>
            </a:pPr>
            <a:r>
              <a:rPr lang="ar-SA" sz="2800" dirty="0"/>
              <a:t> عملية تحميل أو إنزال البرامج من الانترنت إلى الحاسب .</a:t>
            </a:r>
            <a:endParaRPr lang="en-US" sz="2800" dirty="0"/>
          </a:p>
          <a:p>
            <a:pPr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 مصطلح (</a:t>
            </a:r>
            <a:r>
              <a:rPr lang="en-US" sz="3000" b="1" dirty="0">
                <a:solidFill>
                  <a:schemeClr val="accent2"/>
                </a:solidFill>
                <a:effectLst>
                  <a:outerShdw blurRad="38100" dist="38100" dir="2700000" algn="tl">
                    <a:srgbClr val="C0C0C0"/>
                  </a:outerShdw>
                </a:effectLst>
                <a:latin typeface="Lucida Sans Unicode" pitchFamily="34" charset="0"/>
              </a:rPr>
              <a:t>Upload</a:t>
            </a:r>
            <a:r>
              <a:rPr lang="ar-SA" sz="3000" b="1" dirty="0">
                <a:solidFill>
                  <a:schemeClr val="accent2"/>
                </a:solidFill>
                <a:effectLst>
                  <a:outerShdw blurRad="38100" dist="38100" dir="2700000" algn="tl">
                    <a:srgbClr val="C0C0C0"/>
                  </a:outerShdw>
                </a:effectLst>
                <a:latin typeface="Lucida Sans Unicode" pitchFamily="34" charset="0"/>
              </a:rPr>
              <a:t>) :</a:t>
            </a:r>
          </a:p>
          <a:p>
            <a:pPr marL="0" indent="0" algn="just">
              <a:buNone/>
            </a:pPr>
            <a:r>
              <a:rPr lang="ar-SA" sz="2800" dirty="0"/>
              <a:t>عملية رفع أو نقل البرامج من الحاسب إلى موقع بالإنترنت </a:t>
            </a:r>
            <a:r>
              <a:rPr lang="ar-SA" sz="2800" dirty="0" smtClean="0"/>
              <a:t>.</a:t>
            </a:r>
            <a:endParaRPr lang="ar-SA" sz="3000" b="1" dirty="0" smtClean="0">
              <a:solidFill>
                <a:schemeClr val="accent2"/>
              </a:solidFill>
              <a:effectLst>
                <a:outerShdw blurRad="38100" dist="38100" dir="2700000" algn="tl">
                  <a:srgbClr val="C0C0C0"/>
                </a:outerShdw>
              </a:effectLst>
              <a:latin typeface="Lucida Sans Unicode" pitchFamily="34" charset="0"/>
            </a:endParaRPr>
          </a:p>
          <a:p>
            <a:pPr lvl="0"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مصطلح</a:t>
            </a:r>
            <a:r>
              <a:rPr lang="en-US" sz="3000" b="1" dirty="0" smtClean="0">
                <a:solidFill>
                  <a:schemeClr val="accent2"/>
                </a:solidFill>
                <a:effectLst>
                  <a:outerShdw blurRad="38100" dist="38100" dir="2700000" algn="tl">
                    <a:srgbClr val="C0C0C0"/>
                  </a:outerShdw>
                </a:effectLst>
                <a:latin typeface="Lucida Sans Unicode" pitchFamily="34" charset="0"/>
              </a:rPr>
              <a:t> </a:t>
            </a:r>
            <a:r>
              <a:rPr lang="ar-SA" sz="3000" b="1" dirty="0">
                <a:solidFill>
                  <a:schemeClr val="accent2"/>
                </a:solidFill>
                <a:effectLst>
                  <a:outerShdw blurRad="38100" dist="38100" dir="2700000" algn="tl">
                    <a:srgbClr val="C0C0C0"/>
                  </a:outerShdw>
                </a:effectLst>
                <a:latin typeface="Lucida Sans Unicode" pitchFamily="34" charset="0"/>
              </a:rPr>
              <a:t>(</a:t>
            </a:r>
            <a:r>
              <a:rPr lang="en-US" sz="3000" b="1" dirty="0">
                <a:solidFill>
                  <a:schemeClr val="accent2"/>
                </a:solidFill>
                <a:effectLst>
                  <a:outerShdw blurRad="38100" dist="38100" dir="2700000" algn="tl">
                    <a:srgbClr val="C0C0C0"/>
                  </a:outerShdw>
                </a:effectLst>
                <a:latin typeface="Lucida Sans Unicode" pitchFamily="34" charset="0"/>
              </a:rPr>
              <a:t>Encryption</a:t>
            </a:r>
            <a:r>
              <a:rPr lang="ar-SA" sz="3000" b="1" dirty="0">
                <a:solidFill>
                  <a:schemeClr val="accent2"/>
                </a:solidFill>
                <a:effectLst>
                  <a:outerShdw blurRad="38100" dist="38100" dir="2700000" algn="tl">
                    <a:srgbClr val="C0C0C0"/>
                  </a:outerShdw>
                </a:effectLst>
                <a:latin typeface="Lucida Sans Unicode" pitchFamily="34" charset="0"/>
              </a:rPr>
              <a:t>):</a:t>
            </a:r>
          </a:p>
          <a:p>
            <a:pPr marL="0" lvl="0" indent="0" algn="just">
              <a:buNone/>
            </a:pPr>
            <a:r>
              <a:rPr lang="ar-SA" sz="2800" dirty="0" smtClean="0"/>
              <a:t>يعني التشفير و هي وسيلة لحماية البيانات باستخدام رموز و نصوص وعكسها عملية فك التشفير وتسمى </a:t>
            </a:r>
            <a:r>
              <a:rPr lang="ar-SA" sz="2800" b="1" dirty="0">
                <a:solidFill>
                  <a:schemeClr val="accent2"/>
                </a:solidFill>
                <a:effectLst>
                  <a:outerShdw blurRad="38100" dist="38100" dir="2700000" algn="tl">
                    <a:srgbClr val="C0C0C0"/>
                  </a:outerShdw>
                </a:effectLst>
                <a:latin typeface="Lucida Sans Unicode" pitchFamily="34" charset="0"/>
              </a:rPr>
              <a:t>(</a:t>
            </a:r>
            <a:r>
              <a:rPr lang="en-US" sz="2800" b="1" dirty="0">
                <a:solidFill>
                  <a:schemeClr val="accent2"/>
                </a:solidFill>
                <a:effectLst>
                  <a:outerShdw blurRad="38100" dist="38100" dir="2700000" algn="tl">
                    <a:srgbClr val="C0C0C0"/>
                  </a:outerShdw>
                </a:effectLst>
                <a:latin typeface="Lucida Sans Unicode" pitchFamily="34" charset="0"/>
              </a:rPr>
              <a:t>Decryption</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  </a:t>
            </a:r>
            <a:r>
              <a:rPr lang="ar-SA" sz="2800" b="1" dirty="0" smtClean="0">
                <a:solidFill>
                  <a:schemeClr val="accent2"/>
                </a:solidFill>
                <a:effectLst>
                  <a:outerShdw blurRad="38100" dist="38100" dir="2700000" algn="tl">
                    <a:srgbClr val="C0C0C0"/>
                  </a:outerShdw>
                </a:effectLst>
                <a:latin typeface="Lucida Sans Unicode" pitchFamily="34" charset="0"/>
              </a:rPr>
              <a:t>.</a:t>
            </a:r>
          </a:p>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مصطلح (</a:t>
            </a:r>
            <a:r>
              <a:rPr lang="en-US" sz="3000" b="1" dirty="0">
                <a:solidFill>
                  <a:schemeClr val="accent2"/>
                </a:solidFill>
                <a:effectLst>
                  <a:outerShdw blurRad="38100" dist="38100" dir="2700000" algn="tl">
                    <a:srgbClr val="C0C0C0"/>
                  </a:outerShdw>
                </a:effectLst>
                <a:latin typeface="Lucida Sans Unicode" pitchFamily="34" charset="0"/>
              </a:rPr>
              <a:t>URL</a:t>
            </a:r>
            <a:r>
              <a:rPr lang="ar-SA" sz="3000" b="1" dirty="0">
                <a:solidFill>
                  <a:schemeClr val="accent2"/>
                </a:solidFill>
                <a:effectLst>
                  <a:outerShdw blurRad="38100" dist="38100" dir="2700000" algn="tl">
                    <a:srgbClr val="C0C0C0"/>
                  </a:outerShdw>
                </a:effectLst>
                <a:latin typeface="Lucida Sans Unicode" pitchFamily="34" charset="0"/>
              </a:rPr>
              <a:t>) :</a:t>
            </a:r>
          </a:p>
          <a:p>
            <a:pPr marL="0" lvl="0" indent="0" algn="just">
              <a:buNone/>
            </a:pPr>
            <a:r>
              <a:rPr lang="ar-SA" sz="2800" dirty="0"/>
              <a:t> يعني </a:t>
            </a:r>
            <a:r>
              <a:rPr lang="en-US" sz="2800" dirty="0"/>
              <a:t>Uniform Resource Locator</a:t>
            </a:r>
            <a:r>
              <a:rPr lang="ar-SA" sz="2800" dirty="0"/>
              <a:t> وهو مؤشر أو عنوان يدل على مكان وجود صفحة على الانترنت .</a:t>
            </a:r>
            <a:endParaRPr lang="en-US" sz="2800" dirty="0"/>
          </a:p>
          <a:p>
            <a:pPr marL="0" lvl="0" indent="0" algn="just">
              <a:buNone/>
            </a:pPr>
            <a:endParaRPr lang="ar-SA" sz="28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17165476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أهم المصطلحات والمفاهيم في 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a:bodyPr>
          <a:lstStyle/>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مفهوم </a:t>
            </a:r>
            <a:r>
              <a:rPr lang="ar-SA" sz="3000" b="1" dirty="0" smtClean="0">
                <a:solidFill>
                  <a:schemeClr val="accent2"/>
                </a:solidFill>
                <a:effectLst>
                  <a:outerShdw blurRad="38100" dist="38100" dir="2700000" algn="tl">
                    <a:srgbClr val="C0C0C0"/>
                  </a:outerShdw>
                </a:effectLst>
                <a:latin typeface="Lucida Sans Unicode" pitchFamily="34" charset="0"/>
              </a:rPr>
              <a:t>الشهادة الرقمية (</a:t>
            </a:r>
            <a:r>
              <a:rPr lang="en-US" sz="3000" b="1" dirty="0" smtClean="0">
                <a:solidFill>
                  <a:schemeClr val="accent2"/>
                </a:solidFill>
                <a:effectLst>
                  <a:outerShdw blurRad="38100" dist="38100" dir="2700000" algn="tl">
                    <a:srgbClr val="C0C0C0"/>
                  </a:outerShdw>
                </a:effectLst>
                <a:latin typeface="Lucida Sans Unicode" pitchFamily="34" charset="0"/>
              </a:rPr>
              <a:t>: (</a:t>
            </a:r>
            <a:r>
              <a:rPr lang="en-US" sz="3000" b="1" dirty="0">
                <a:solidFill>
                  <a:schemeClr val="accent2"/>
                </a:solidFill>
                <a:effectLst>
                  <a:outerShdw blurRad="38100" dist="38100" dir="2700000" algn="tl">
                    <a:srgbClr val="C0C0C0"/>
                  </a:outerShdw>
                </a:effectLst>
                <a:latin typeface="Lucida Sans Unicode" pitchFamily="34" charset="0"/>
              </a:rPr>
              <a:t>Digital </a:t>
            </a:r>
            <a:r>
              <a:rPr lang="en-US" sz="3000" b="1" dirty="0" smtClean="0">
                <a:solidFill>
                  <a:schemeClr val="accent2"/>
                </a:solidFill>
                <a:effectLst>
                  <a:outerShdw blurRad="38100" dist="38100" dir="2700000" algn="tl">
                    <a:srgbClr val="C0C0C0"/>
                  </a:outerShdw>
                </a:effectLst>
                <a:latin typeface="Lucida Sans Unicode" pitchFamily="34" charset="0"/>
              </a:rPr>
              <a:t>Certificate</a:t>
            </a:r>
          </a:p>
          <a:p>
            <a:pPr marL="0" lvl="0" indent="0" algn="just">
              <a:buNone/>
            </a:pPr>
            <a:r>
              <a:rPr lang="ar-SA" sz="2800" dirty="0" smtClean="0"/>
              <a:t>هي عبارة عن شهادة رقمية مدعمة ببروتوكول للتوثيق والتشفير و تمنح للمواقع على شبكة الانترنت لتصبح جديرة بالثقة و تسمح لعملاء الموقع التأكد من موثوقية و أصالة الموقع بكل ما يحتويه وخاصة في التعاملات التجارية .</a:t>
            </a:r>
            <a:endParaRPr lang="ar-SA" sz="3000" b="1" dirty="0">
              <a:solidFill>
                <a:schemeClr val="accent2"/>
              </a:solidFill>
              <a:effectLst>
                <a:outerShdw blurRad="38100" dist="38100" dir="2700000" algn="tl">
                  <a:srgbClr val="C0C0C0"/>
                </a:outerShdw>
              </a:effectLst>
              <a:latin typeface="Lucida Sans Unicode" pitchFamily="34" charset="0"/>
            </a:endParaRPr>
          </a:p>
          <a:p>
            <a:pPr lvl="0"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مفهوم </a:t>
            </a:r>
            <a:r>
              <a:rPr lang="ar-SA" sz="3000" b="1" dirty="0">
                <a:solidFill>
                  <a:schemeClr val="accent2"/>
                </a:solidFill>
                <a:effectLst>
                  <a:outerShdw blurRad="38100" dist="38100" dir="2700000" algn="tl">
                    <a:srgbClr val="C0C0C0"/>
                  </a:outerShdw>
                </a:effectLst>
                <a:latin typeface="Lucida Sans Unicode" pitchFamily="34" charset="0"/>
              </a:rPr>
              <a:t>التوقيع الرقمي (</a:t>
            </a:r>
            <a:r>
              <a:rPr lang="en-US" sz="3000" b="1" dirty="0">
                <a:solidFill>
                  <a:schemeClr val="accent2"/>
                </a:solidFill>
                <a:effectLst>
                  <a:outerShdw blurRad="38100" dist="38100" dir="2700000" algn="tl">
                    <a:srgbClr val="C0C0C0"/>
                  </a:outerShdw>
                </a:effectLst>
                <a:latin typeface="Lucida Sans Unicode" pitchFamily="34" charset="0"/>
              </a:rPr>
              <a:t>Digital Signature</a:t>
            </a:r>
            <a:r>
              <a:rPr lang="ar-SA" sz="3000" b="1" dirty="0">
                <a:solidFill>
                  <a:schemeClr val="accent2"/>
                </a:solidFill>
                <a:effectLst>
                  <a:outerShdw blurRad="38100" dist="38100" dir="2700000" algn="tl">
                    <a:srgbClr val="C0C0C0"/>
                  </a:outerShdw>
                </a:effectLst>
                <a:latin typeface="Lucida Sans Unicode" pitchFamily="34" charset="0"/>
              </a:rPr>
              <a:t>) :</a:t>
            </a:r>
          </a:p>
          <a:p>
            <a:pPr marL="0" lvl="0" indent="0" algn="just">
              <a:buNone/>
            </a:pPr>
            <a:r>
              <a:rPr lang="ar-SA" sz="2800" dirty="0"/>
              <a:t> </a:t>
            </a:r>
            <a:r>
              <a:rPr lang="ar-SA" sz="2800" dirty="0" smtClean="0"/>
              <a:t>يستخدم لتوقيع الملفات ورسائل البريد الالكتروني باستخدام اسم الجهة المرسلة بحيث يكون المستلم واثقا من مصدر الرسالة ويستخدم في (معاملات الحكومة الإلكترونية ) مثلا عند دفع رسوم تجديد سجل أو جواز ،، تسديد مخالفات مرورية ، وهذا التوقيع معتمد وقانوني .</a:t>
            </a:r>
            <a:endParaRPr lang="ar-SA" sz="3000" b="1" dirty="0" smtClean="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38959637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032" y="1412776"/>
            <a:ext cx="3826768"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شبكات الحاسب الآلي</a:t>
            </a:r>
          </a:p>
        </p:txBody>
      </p:sp>
      <p:sp>
        <p:nvSpPr>
          <p:cNvPr id="3" name="Content Placeholder 2"/>
          <p:cNvSpPr>
            <a:spLocks noGrp="1"/>
          </p:cNvSpPr>
          <p:nvPr>
            <p:ph idx="1"/>
          </p:nvPr>
        </p:nvSpPr>
        <p:spPr>
          <a:xfrm>
            <a:off x="899592" y="3356992"/>
            <a:ext cx="7745288" cy="2520280"/>
          </a:xfrm>
        </p:spPr>
        <p:txBody>
          <a:bodyPr>
            <a:noAutofit/>
          </a:bodyPr>
          <a:lstStyle/>
          <a:p>
            <a:pPr marL="0" lvl="0" indent="0">
              <a:buNone/>
            </a:pPr>
            <a:r>
              <a:rPr lang="ar-SA" sz="3200" b="1" u="sng" dirty="0"/>
              <a:t>تعريف الشبكة :</a:t>
            </a:r>
            <a:endParaRPr lang="en-US" sz="3200" dirty="0"/>
          </a:p>
          <a:p>
            <a:endParaRPr lang="ar-SA" sz="3200" dirty="0" smtClean="0"/>
          </a:p>
          <a:p>
            <a:pPr marL="0" indent="0">
              <a:buNone/>
            </a:pPr>
            <a:r>
              <a:rPr lang="ar-SA" sz="3200" dirty="0" smtClean="0"/>
              <a:t>" </a:t>
            </a:r>
            <a:r>
              <a:rPr lang="ar-SA" sz="3200" dirty="0"/>
              <a:t>الشبكات هي مجموعة من أجهزة الحاسب وبعض الأجهزة الأخرى مرتبطة مع بعضها البعض للمشاركة في الموارد </a:t>
            </a:r>
            <a:r>
              <a:rPr lang="ar-SA" sz="3200" dirty="0" smtClean="0"/>
              <a:t>".</a:t>
            </a:r>
            <a:endParaRPr lang="en-US" sz="3200" dirty="0"/>
          </a:p>
        </p:txBody>
      </p:sp>
      <p:pic>
        <p:nvPicPr>
          <p:cNvPr id="11266" name="Picture 2" descr="http://cloudtimes.org/wp-content/uploads/2012/11/Services-network-clo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620688"/>
            <a:ext cx="4176464" cy="3132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4367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1.bp.blogspot.com/-N01oooNNiss/UBL34ur21uI/AAAAAAAAACo/UbqFmvOKW8E/s1600/verus.jpg"/>
          <p:cNvPicPr>
            <a:picLocks noChangeAspect="1" noChangeArrowheads="1"/>
          </p:cNvPicPr>
          <p:nvPr/>
        </p:nvPicPr>
        <p:blipFill rotWithShape="1">
          <a:blip r:embed="rId2">
            <a:extLst>
              <a:ext uri="{28A0092B-C50C-407E-A947-70E740481C1C}">
                <a14:useLocalDpi xmlns:a14="http://schemas.microsoft.com/office/drawing/2010/main" val="0"/>
              </a:ext>
            </a:extLst>
          </a:blip>
          <a:srcRect l="13356" r="3043"/>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11560" y="4509120"/>
            <a:ext cx="3960440" cy="1470025"/>
          </a:xfrm>
          <a:ln>
            <a:headEnd/>
            <a:tailEnd/>
          </a:ln>
        </p:spPr>
        <p:style>
          <a:lnRef idx="1">
            <a:schemeClr val="dk1"/>
          </a:lnRef>
          <a:fillRef idx="3">
            <a:schemeClr val="dk1"/>
          </a:fillRef>
          <a:effectRef idx="2">
            <a:schemeClr val="dk1"/>
          </a:effectRef>
          <a:fontRef idx="minor">
            <a:schemeClr val="lt1"/>
          </a:fontRef>
        </p:style>
        <p:txBody>
          <a:bodyPr vert="horz" anchor="ctr">
            <a:noAutofit/>
          </a:bodyPr>
          <a:lstStyle/>
          <a:p>
            <a:pPr algn="ctr" eaLnBrk="0" hangingPunct="0"/>
            <a:r>
              <a:rPr lang="ar-SA" sz="7200" dirty="0" smtClean="0">
                <a:solidFill>
                  <a:schemeClr val="bg1"/>
                </a:solidFill>
                <a:effectLst>
                  <a:outerShdw blurRad="38100" dist="38100" dir="2700000" algn="tl">
                    <a:srgbClr val="C0C0C0"/>
                  </a:outerShdw>
                </a:effectLst>
                <a:latin typeface="Lucida Sans Unicode" pitchFamily="34" charset="0"/>
                <a:ea typeface="+mn-ea"/>
                <a:cs typeface="+mn-cs"/>
              </a:rPr>
              <a:t>الفيروسات</a:t>
            </a:r>
            <a:endParaRPr lang="ar-SA" sz="7200" dirty="0">
              <a:solidFill>
                <a:schemeClr val="bg1"/>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20280464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140968"/>
            <a:ext cx="8246099" cy="3484984"/>
          </a:xfrm>
        </p:spPr>
        <p:txBody>
          <a:bodyPr>
            <a:normAutofit/>
          </a:bodyPr>
          <a:lstStyle/>
          <a:p>
            <a:pPr algn="just">
              <a:buFont typeface="Arial" pitchFamily="34" charset="0"/>
              <a:buChar char="•"/>
            </a:pPr>
            <a:r>
              <a:rPr lang="ar-SA" dirty="0"/>
              <a:t>هو عبارة عن برنامج ولكن تم تصميمه بهدف إلحاق الضرر بنظام الحاسب </a:t>
            </a:r>
            <a:r>
              <a:rPr lang="ar-SA" dirty="0" smtClean="0"/>
              <a:t>, وحتى </a:t>
            </a:r>
            <a:r>
              <a:rPr lang="ar-SA" dirty="0"/>
              <a:t>يتحقق ذلك يلزم أن تكون لهذا البرنامج القدرة على ربط نفسه بالبرامج الأخرى </a:t>
            </a:r>
            <a:r>
              <a:rPr lang="ar-SA" dirty="0" smtClean="0"/>
              <a:t>و كذلك </a:t>
            </a:r>
            <a:r>
              <a:rPr lang="ar-SA" dirty="0"/>
              <a:t>القدرة على إعادة تكرار نفسه بحيث يتوالد ويتكاثر مما يتيح له فرصة الانتشار </a:t>
            </a:r>
            <a:r>
              <a:rPr lang="ar-SA" dirty="0" smtClean="0"/>
              <a:t>.</a:t>
            </a:r>
            <a:endParaRPr lang="en-US" dirty="0"/>
          </a:p>
        </p:txBody>
      </p:sp>
      <p:pic>
        <p:nvPicPr>
          <p:cNvPr id="2052" name="Picture 4" descr="http://lh6.ggpht.com/_7j9_wImuykI/Sp8yoi38E8I/AAAAAAAACBc/trpyii35lmI/s800/computer-virus-picture.jpg"/>
          <p:cNvPicPr>
            <a:picLocks noChangeAspect="1" noChangeArrowheads="1"/>
          </p:cNvPicPr>
          <p:nvPr/>
        </p:nvPicPr>
        <p:blipFill rotWithShape="1">
          <a:blip r:embed="rId2">
            <a:extLst>
              <a:ext uri="{28A0092B-C50C-407E-A947-70E740481C1C}">
                <a14:useLocalDpi xmlns:a14="http://schemas.microsoft.com/office/drawing/2010/main" val="0"/>
              </a:ext>
            </a:extLst>
          </a:blip>
          <a:srcRect l="7847" t="7303" r="8125" b="8290"/>
          <a:stretch/>
        </p:blipFill>
        <p:spPr bwMode="auto">
          <a:xfrm>
            <a:off x="392199" y="476672"/>
            <a:ext cx="6844097" cy="237626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932040" y="1844824"/>
            <a:ext cx="3826768" cy="1143000"/>
          </a:xfrm>
          <a:ln>
            <a:headEnd/>
            <a:tailEnd/>
          </a:ln>
        </p:spPr>
        <p:style>
          <a:lnRef idx="1">
            <a:schemeClr val="accent3"/>
          </a:lnRef>
          <a:fillRef idx="2">
            <a:schemeClr val="accent3"/>
          </a:fillRef>
          <a:effectRef idx="1">
            <a:schemeClr val="accent3"/>
          </a:effectRef>
          <a:fontRef idx="minor">
            <a:schemeClr val="dk1"/>
          </a:fontRef>
        </p:style>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تعريف الفيروس </a:t>
            </a:r>
          </a:p>
        </p:txBody>
      </p:sp>
    </p:spTree>
    <p:extLst>
      <p:ext uri="{BB962C8B-B14F-4D97-AF65-F5344CB8AC3E}">
        <p14:creationId xmlns:p14="http://schemas.microsoft.com/office/powerpoint/2010/main" val="25041629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29600" cy="1143000"/>
          </a:xfrm>
        </p:spPr>
        <p:txBody>
          <a:bodyPr>
            <a:normAutofit fontScale="90000"/>
          </a:bodyPr>
          <a:lstStyle/>
          <a:p>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ما هي فيروسات الكمبيوتر وبرامج التجسس والإعلانات</a:t>
            </a:r>
            <a:r>
              <a:rPr lang="ar-SA" sz="4000" dirty="0" smtClean="0">
                <a:solidFill>
                  <a:schemeClr val="accent2">
                    <a:lumMod val="75000"/>
                  </a:schemeClr>
                </a:solidFill>
              </a:rPr>
              <a:t>؟</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solidFill>
                  <a:schemeClr val="accent2">
                    <a:lumMod val="75000"/>
                  </a:schemeClr>
                </a:solidFill>
              </a:rPr>
              <a:t>فيروسات </a:t>
            </a:r>
            <a:r>
              <a:rPr lang="ar-SA" dirty="0">
                <a:solidFill>
                  <a:schemeClr val="accent2">
                    <a:lumMod val="75000"/>
                  </a:schemeClr>
                </a:solidFill>
              </a:rPr>
              <a:t>الكمبيوتر </a:t>
            </a:r>
            <a:r>
              <a:rPr lang="ar-SA" dirty="0" smtClean="0">
                <a:solidFill>
                  <a:schemeClr val="accent2">
                    <a:lumMod val="75000"/>
                  </a:schemeClr>
                </a:solidFill>
              </a:rPr>
              <a:t>: </a:t>
            </a:r>
            <a:r>
              <a:rPr lang="ar-SA" dirty="0" smtClean="0"/>
              <a:t>هي </a:t>
            </a:r>
            <a:r>
              <a:rPr lang="ar-SA" dirty="0"/>
              <a:t>برامج كمبيوتر مصممة للعمل على جهاز الكمبيوتر لديك دون إذن منك والتداخل مع عمليات وسجلات الكمبيوتر وتخريب أو حذف المعلومات أو حتى استغلال موارد النظام لديك لأغراض تخريبية أخرى.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الإعلانات </a:t>
            </a:r>
            <a:r>
              <a:rPr lang="en-US" dirty="0">
                <a:solidFill>
                  <a:schemeClr val="accent2">
                    <a:lumMod val="75000"/>
                  </a:schemeClr>
                </a:solidFill>
              </a:rPr>
              <a:t>A</a:t>
            </a:r>
            <a:r>
              <a:rPr lang="en-US" dirty="0" smtClean="0">
                <a:solidFill>
                  <a:schemeClr val="accent2">
                    <a:lumMod val="75000"/>
                  </a:schemeClr>
                </a:solidFill>
              </a:rPr>
              <a:t>dware </a:t>
            </a:r>
            <a:r>
              <a:rPr lang="ar-SA" dirty="0" smtClean="0">
                <a:solidFill>
                  <a:schemeClr val="accent2">
                    <a:lumMod val="75000"/>
                  </a:schemeClr>
                </a:solidFill>
              </a:rPr>
              <a:t> :  </a:t>
            </a:r>
            <a:r>
              <a:rPr lang="ar-SA" dirty="0"/>
              <a:t>مصممة للدعاية والإعلان وتغيير الإعدادات العامة في أجهزة الكمبيوتر التي تتغلغل فيها.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التجسس </a:t>
            </a:r>
            <a:r>
              <a:rPr lang="ar-SA" dirty="0" smtClean="0">
                <a:solidFill>
                  <a:schemeClr val="accent2">
                    <a:lumMod val="75000"/>
                  </a:schemeClr>
                </a:solidFill>
              </a:rPr>
              <a:t> </a:t>
            </a:r>
            <a:r>
              <a:rPr lang="en-US" dirty="0" smtClean="0">
                <a:solidFill>
                  <a:schemeClr val="accent2">
                    <a:lumMod val="75000"/>
                  </a:schemeClr>
                </a:solidFill>
              </a:rPr>
              <a:t> : spyware </a:t>
            </a:r>
            <a:r>
              <a:rPr lang="ar-SA" dirty="0" smtClean="0">
                <a:solidFill>
                  <a:schemeClr val="accent2">
                    <a:lumMod val="75000"/>
                  </a:schemeClr>
                </a:solidFill>
              </a:rPr>
              <a:t> </a:t>
            </a:r>
            <a:r>
              <a:rPr lang="ar-SA" dirty="0"/>
              <a:t>مصممة لجمع المعلومات الشخصية </a:t>
            </a:r>
            <a:r>
              <a:rPr lang="ar-SA" dirty="0" smtClean="0"/>
              <a:t>من </a:t>
            </a:r>
            <a:r>
              <a:rPr lang="ar-SA" dirty="0"/>
              <a:t>المواقع الإلكترونية التي تزورها، بل أنها تستطيع الحصول على رقم بطاقة الائتمان الخاصة بك من كمبيوترك دون علمك.</a:t>
            </a:r>
          </a:p>
          <a:p>
            <a:endParaRPr lang="ar-SA" dirty="0"/>
          </a:p>
        </p:txBody>
      </p:sp>
    </p:spTree>
    <p:extLst>
      <p:ext uri="{BB962C8B-B14F-4D97-AF65-F5344CB8AC3E}">
        <p14:creationId xmlns:p14="http://schemas.microsoft.com/office/powerpoint/2010/main" val="7034931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أنواع الفيروسات </a:t>
            </a:r>
          </a:p>
        </p:txBody>
      </p:sp>
      <p:sp>
        <p:nvSpPr>
          <p:cNvPr id="3" name="Content Placeholder 2"/>
          <p:cNvSpPr>
            <a:spLocks noGrp="1"/>
          </p:cNvSpPr>
          <p:nvPr>
            <p:ph idx="1"/>
          </p:nvPr>
        </p:nvSpPr>
        <p:spPr>
          <a:xfrm>
            <a:off x="395536" y="1124744"/>
            <a:ext cx="8507288" cy="5544616"/>
          </a:xfrm>
        </p:spPr>
        <p:txBody>
          <a:bodyPr>
            <a:noAutofit/>
          </a:bodyPr>
          <a:lstStyle/>
          <a:p>
            <a:pPr lvl="0"/>
            <a:r>
              <a:rPr lang="ar-SA" sz="2800" b="1" dirty="0" smtClean="0">
                <a:solidFill>
                  <a:schemeClr val="accent2">
                    <a:lumMod val="75000"/>
                  </a:schemeClr>
                </a:solidFill>
              </a:rPr>
              <a:t>االفيروسات الدودية   </a:t>
            </a:r>
            <a:r>
              <a:rPr lang="en-US" sz="2800" b="1" dirty="0" smtClean="0">
                <a:solidFill>
                  <a:schemeClr val="accent2">
                    <a:lumMod val="75000"/>
                  </a:schemeClr>
                </a:solidFill>
              </a:rPr>
              <a:t>Worms </a:t>
            </a:r>
            <a:r>
              <a:rPr lang="ar-SA" sz="2800" dirty="0" smtClean="0">
                <a:solidFill>
                  <a:schemeClr val="accent2">
                    <a:lumMod val="75000"/>
                  </a:schemeClr>
                </a:solidFill>
              </a:rPr>
              <a:t>: </a:t>
            </a:r>
          </a:p>
          <a:p>
            <a:pPr marL="457200" lvl="1" indent="0">
              <a:buNone/>
            </a:pPr>
            <a:r>
              <a:rPr lang="ar-SA" dirty="0"/>
              <a:t>	</a:t>
            </a:r>
            <a:r>
              <a:rPr lang="ar-SA" dirty="0" smtClean="0"/>
              <a:t>الفيروس الدودي لا يسبب اضرار لاي نوع من الملفات ولكنه يتسبب بتوقيف النظام عن العمل من خلال إعادة نسخ نفسه ويتواجد في الذاكرة الرئيسية و ينتشر بسرعة فائقة جدا في الشبكات . </a:t>
            </a:r>
          </a:p>
          <a:p>
            <a:pPr lvl="0"/>
            <a:endParaRPr lang="ar-SA" sz="2800" b="1" dirty="0" smtClean="0">
              <a:solidFill>
                <a:schemeClr val="accent2">
                  <a:lumMod val="75000"/>
                </a:schemeClr>
              </a:solidFill>
            </a:endParaRPr>
          </a:p>
          <a:p>
            <a:pPr lvl="0"/>
            <a:r>
              <a:rPr lang="ar-SA" sz="2800" b="1" dirty="0" smtClean="0">
                <a:solidFill>
                  <a:schemeClr val="accent2">
                    <a:lumMod val="75000"/>
                  </a:schemeClr>
                </a:solidFill>
              </a:rPr>
              <a:t>حصان </a:t>
            </a:r>
            <a:r>
              <a:rPr lang="ar-SA" sz="2800" b="1" dirty="0">
                <a:solidFill>
                  <a:schemeClr val="accent2">
                    <a:lumMod val="75000"/>
                  </a:schemeClr>
                </a:solidFill>
              </a:rPr>
              <a:t>طراودة</a:t>
            </a:r>
            <a:r>
              <a:rPr lang="ar-SA" sz="2800" dirty="0">
                <a:solidFill>
                  <a:schemeClr val="accent2">
                    <a:lumMod val="75000"/>
                  </a:schemeClr>
                </a:solidFill>
              </a:rPr>
              <a:t> :</a:t>
            </a:r>
          </a:p>
          <a:p>
            <a:pPr marL="0" lvl="0" indent="0">
              <a:buNone/>
            </a:pPr>
            <a:r>
              <a:rPr lang="ar-SA" sz="2800" dirty="0"/>
              <a:t>	 هوبرنامج يدخل بشكل شرعي عند الاذن بتثبيته ويقوم بسرقة ملفات و ارقام سرية من جهازك </a:t>
            </a:r>
            <a:r>
              <a:rPr lang="ar-SA" sz="2800" dirty="0" smtClean="0"/>
              <a:t>.</a:t>
            </a:r>
          </a:p>
          <a:p>
            <a:pPr marL="0" lvl="0" indent="0">
              <a:buNone/>
            </a:pPr>
            <a:endParaRPr lang="en-US" sz="2800" dirty="0"/>
          </a:p>
          <a:p>
            <a:pPr lvl="0"/>
            <a:r>
              <a:rPr lang="ar-SA" sz="2800" b="1" dirty="0">
                <a:solidFill>
                  <a:schemeClr val="accent2">
                    <a:lumMod val="75000"/>
                  </a:schemeClr>
                </a:solidFill>
              </a:rPr>
              <a:t>القنابل الموقوتة</a:t>
            </a:r>
            <a:r>
              <a:rPr lang="ar-SA" sz="2800" dirty="0">
                <a:solidFill>
                  <a:schemeClr val="accent2">
                    <a:lumMod val="75000"/>
                  </a:schemeClr>
                </a:solidFill>
              </a:rPr>
              <a:t> </a:t>
            </a:r>
            <a:r>
              <a:rPr lang="en-US" sz="2800" b="1" dirty="0">
                <a:solidFill>
                  <a:schemeClr val="accent2">
                    <a:lumMod val="75000"/>
                  </a:schemeClr>
                </a:solidFill>
              </a:rPr>
              <a:t>Time Bombs</a:t>
            </a:r>
            <a:r>
              <a:rPr lang="ar-SA" sz="2800" dirty="0">
                <a:solidFill>
                  <a:schemeClr val="accent2">
                    <a:lumMod val="75000"/>
                  </a:schemeClr>
                </a:solidFill>
              </a:rPr>
              <a:t>:  </a:t>
            </a:r>
            <a:r>
              <a:rPr lang="ar-SA" sz="2800" dirty="0"/>
              <a:t>يفجر نفسه في وقت محدد .</a:t>
            </a:r>
            <a:endParaRPr lang="en-US" sz="2800" dirty="0"/>
          </a:p>
          <a:p>
            <a:pPr marL="457200" lvl="1" indent="0">
              <a:buNone/>
            </a:pPr>
            <a:endParaRPr lang="ar-SA" sz="2400" dirty="0"/>
          </a:p>
        </p:txBody>
      </p:sp>
    </p:spTree>
    <p:extLst>
      <p:ext uri="{BB962C8B-B14F-4D97-AF65-F5344CB8AC3E}">
        <p14:creationId xmlns:p14="http://schemas.microsoft.com/office/powerpoint/2010/main" val="28407242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كيف لي أن أعرف فيما إذا كان جهازي مصاباً بهذه البرامج؟</a:t>
            </a:r>
          </a:p>
        </p:txBody>
      </p:sp>
      <p:sp>
        <p:nvSpPr>
          <p:cNvPr id="3" name="Content Placeholder 2"/>
          <p:cNvSpPr>
            <a:spLocks noGrp="1"/>
          </p:cNvSpPr>
          <p:nvPr>
            <p:ph idx="1"/>
          </p:nvPr>
        </p:nvSpPr>
        <p:spPr>
          <a:xfrm>
            <a:off x="251520" y="1412776"/>
            <a:ext cx="8748464" cy="5040560"/>
          </a:xfrm>
        </p:spPr>
        <p:txBody>
          <a:bodyPr>
            <a:normAutofit fontScale="77500" lnSpcReduction="20000"/>
          </a:bodyPr>
          <a:lstStyle/>
          <a:p>
            <a:pPr marL="0" indent="0">
              <a:buNone/>
            </a:pPr>
            <a:r>
              <a:rPr lang="ar-SA" sz="3400" dirty="0" smtClean="0">
                <a:cs typeface="+mj-cs"/>
              </a:rPr>
              <a:t>	 تتواجد هذه البرامج أحيانا في </a:t>
            </a:r>
            <a:r>
              <a:rPr lang="ar-SA" sz="3400" dirty="0">
                <a:cs typeface="+mj-cs"/>
              </a:rPr>
              <a:t>جهاز الكمبيوتر لديك على مدى فترة زمنية طويلة دون أن تلحظها أو </a:t>
            </a:r>
            <a:r>
              <a:rPr lang="ar-SA" sz="3400" dirty="0" smtClean="0">
                <a:cs typeface="+mj-cs"/>
              </a:rPr>
              <a:t>تكتشفها و تظهر بعض</a:t>
            </a:r>
          </a:p>
          <a:p>
            <a:pPr marL="0" indent="0">
              <a:buNone/>
            </a:pPr>
            <a:endParaRPr lang="ar-SA" sz="1800" dirty="0" smtClean="0">
              <a:cs typeface="+mj-cs"/>
            </a:endParaRPr>
          </a:p>
          <a:p>
            <a:pPr marL="0" indent="0">
              <a:buNone/>
            </a:pPr>
            <a:r>
              <a:rPr lang="ar-SA" sz="3400" dirty="0">
                <a:cs typeface="+mj-cs"/>
              </a:rPr>
              <a:t>	</a:t>
            </a:r>
            <a:r>
              <a:rPr lang="ar-SA" sz="3400" dirty="0" smtClean="0">
                <a:cs typeface="+mj-cs"/>
              </a:rPr>
              <a:t> </a:t>
            </a:r>
            <a:r>
              <a:rPr lang="ar-SA" sz="4000" b="1" u="sng" dirty="0" smtClean="0">
                <a:solidFill>
                  <a:schemeClr val="accent2">
                    <a:lumMod val="75000"/>
                  </a:schemeClr>
                </a:solidFill>
                <a:cs typeface="+mj-cs"/>
              </a:rPr>
              <a:t>الأعراض الدالة على  الإصابة </a:t>
            </a:r>
            <a:r>
              <a:rPr lang="ar-SA" sz="4000" b="1" u="sng" dirty="0">
                <a:solidFill>
                  <a:schemeClr val="accent2">
                    <a:lumMod val="75000"/>
                  </a:schemeClr>
                </a:solidFill>
                <a:cs typeface="+mj-cs"/>
              </a:rPr>
              <a:t>بالفيروس </a:t>
            </a:r>
            <a:r>
              <a:rPr lang="ar-SA" sz="4000" b="1" u="sng" dirty="0" smtClean="0">
                <a:solidFill>
                  <a:schemeClr val="accent2">
                    <a:lumMod val="75000"/>
                  </a:schemeClr>
                </a:solidFill>
                <a:cs typeface="+mj-cs"/>
              </a:rPr>
              <a:t>مثل  :</a:t>
            </a:r>
          </a:p>
          <a:p>
            <a:pPr marL="0" indent="0">
              <a:buNone/>
            </a:pPr>
            <a:endParaRPr lang="ar-SA" sz="1400" dirty="0" smtClean="0">
              <a:cs typeface="+mj-cs"/>
            </a:endParaRPr>
          </a:p>
          <a:p>
            <a:r>
              <a:rPr lang="ar-SA" sz="3400" dirty="0" smtClean="0">
                <a:cs typeface="+mj-cs"/>
              </a:rPr>
              <a:t>بطء </a:t>
            </a:r>
            <a:r>
              <a:rPr lang="ar-SA" sz="3400" dirty="0">
                <a:cs typeface="+mj-cs"/>
              </a:rPr>
              <a:t>جهازك بصورة أكثر نسبياً من العادة </a:t>
            </a:r>
            <a:r>
              <a:rPr lang="ar-SA" sz="3400" dirty="0" smtClean="0">
                <a:cs typeface="+mj-cs"/>
              </a:rPr>
              <a:t>.</a:t>
            </a:r>
          </a:p>
          <a:p>
            <a:r>
              <a:rPr lang="ar-SA" sz="3400" dirty="0" smtClean="0">
                <a:cs typeface="+mj-cs"/>
              </a:rPr>
              <a:t>التوقف </a:t>
            </a:r>
            <a:r>
              <a:rPr lang="ar-SA" sz="3400" dirty="0">
                <a:cs typeface="+mj-cs"/>
              </a:rPr>
              <a:t>عن الاستجابة والقفل بين الحين والآخر </a:t>
            </a:r>
            <a:r>
              <a:rPr lang="ar-SA" sz="3400" dirty="0" smtClean="0">
                <a:cs typeface="+mj-cs"/>
              </a:rPr>
              <a:t>.</a:t>
            </a:r>
          </a:p>
          <a:p>
            <a:r>
              <a:rPr lang="ar-SA" sz="3400" dirty="0" smtClean="0">
                <a:cs typeface="+mj-cs"/>
              </a:rPr>
              <a:t>حدوث </a:t>
            </a:r>
            <a:r>
              <a:rPr lang="ar-SA" sz="3400" dirty="0">
                <a:cs typeface="+mj-cs"/>
              </a:rPr>
              <a:t>انهيار في النظام وإعادة التشغيل كل عدة دقائق وعدم التشغيل بشكل اعتيادي. </a:t>
            </a:r>
            <a:endParaRPr lang="ar-SA" sz="3400" dirty="0" smtClean="0">
              <a:cs typeface="+mj-cs"/>
            </a:endParaRPr>
          </a:p>
          <a:p>
            <a:r>
              <a:rPr lang="ar-SA" sz="3400" dirty="0" smtClean="0">
                <a:cs typeface="+mj-cs"/>
              </a:rPr>
              <a:t>تعطيل </a:t>
            </a:r>
            <a:r>
              <a:rPr lang="ar-SA" sz="3400" dirty="0">
                <a:cs typeface="+mj-cs"/>
              </a:rPr>
              <a:t>عمل </a:t>
            </a:r>
            <a:r>
              <a:rPr lang="ar-SA" sz="3400" dirty="0" smtClean="0">
                <a:cs typeface="+mj-cs"/>
              </a:rPr>
              <a:t>البرامج </a:t>
            </a:r>
            <a:r>
              <a:rPr lang="ar-SA" sz="3400" dirty="0">
                <a:cs typeface="+mj-cs"/>
              </a:rPr>
              <a:t>وعدم إمكانية الطباعة بالشكل </a:t>
            </a:r>
            <a:r>
              <a:rPr lang="ar-SA" sz="3400" dirty="0" smtClean="0">
                <a:cs typeface="+mj-cs"/>
              </a:rPr>
              <a:t>الصحيح.</a:t>
            </a:r>
          </a:p>
          <a:p>
            <a:r>
              <a:rPr lang="ar-SA" sz="3400" dirty="0" smtClean="0">
                <a:cs typeface="+mj-cs"/>
              </a:rPr>
              <a:t>تعذر الوصول </a:t>
            </a:r>
            <a:r>
              <a:rPr lang="ar-SA" sz="3400" dirty="0">
                <a:cs typeface="+mj-cs"/>
              </a:rPr>
              <a:t>إلى </a:t>
            </a:r>
            <a:r>
              <a:rPr lang="ar-SA" sz="3400" dirty="0" smtClean="0">
                <a:cs typeface="+mj-cs"/>
              </a:rPr>
              <a:t>الأقراص </a:t>
            </a:r>
            <a:r>
              <a:rPr lang="ar-SA" sz="3400" dirty="0">
                <a:cs typeface="+mj-cs"/>
              </a:rPr>
              <a:t>في جهازك وظهور العديد من رسائل الأخطاء</a:t>
            </a:r>
            <a:r>
              <a:rPr lang="ar-SA" sz="3400" dirty="0" smtClean="0">
                <a:cs typeface="+mj-cs"/>
              </a:rPr>
              <a:t>.</a:t>
            </a:r>
            <a:endParaRPr lang="ar-SA" sz="3400" dirty="0">
              <a:cs typeface="+mj-cs"/>
            </a:endParaRPr>
          </a:p>
          <a:p>
            <a:r>
              <a:rPr lang="ar-SA" sz="3400" dirty="0" smtClean="0">
                <a:cs typeface="+mj-cs"/>
              </a:rPr>
              <a:t>يظهر </a:t>
            </a:r>
            <a:r>
              <a:rPr lang="ar-SA" sz="3400" dirty="0">
                <a:cs typeface="+mj-cs"/>
              </a:rPr>
              <a:t>على الشاشة نوافذ منبثقة غير مرغوب فيها </a:t>
            </a:r>
            <a:r>
              <a:rPr lang="ar-SA" sz="3400" dirty="0" smtClean="0">
                <a:cs typeface="+mj-cs"/>
              </a:rPr>
              <a:t>حتى وأنت </a:t>
            </a:r>
            <a:r>
              <a:rPr lang="ar-SA" sz="3400" dirty="0">
                <a:cs typeface="+mj-cs"/>
              </a:rPr>
              <a:t>لا تتصفح الإنترنت. </a:t>
            </a:r>
            <a:endParaRPr lang="ar-SA" sz="3400" dirty="0" smtClean="0">
              <a:cs typeface="+mj-cs"/>
            </a:endParaRPr>
          </a:p>
          <a:p>
            <a:r>
              <a:rPr lang="ar-SA" sz="3400" dirty="0" smtClean="0">
                <a:cs typeface="+mj-cs"/>
              </a:rPr>
              <a:t>صفحة </a:t>
            </a:r>
            <a:r>
              <a:rPr lang="ar-SA" sz="3400" dirty="0">
                <a:cs typeface="+mj-cs"/>
              </a:rPr>
              <a:t>البدء لمستعرض الإنترنت لديك قد تختلف عن الصفحة التي تستخدمها، وقد تلاحظ وجود شريط أدوات غير مرغوب فيه على مستعرض </a:t>
            </a:r>
            <a:r>
              <a:rPr lang="ar-SA" sz="3400" dirty="0" smtClean="0">
                <a:cs typeface="+mj-cs"/>
              </a:rPr>
              <a:t>الإنترنت .</a:t>
            </a:r>
            <a:endParaRPr lang="ar-SA" sz="3400" dirty="0">
              <a:cs typeface="+mj-cs"/>
            </a:endParaRPr>
          </a:p>
        </p:txBody>
      </p:sp>
    </p:spTree>
    <p:extLst>
      <p:ext uri="{BB962C8B-B14F-4D97-AF65-F5344CB8AC3E}">
        <p14:creationId xmlns:p14="http://schemas.microsoft.com/office/powerpoint/2010/main" val="22570350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0" y="1556792"/>
            <a:ext cx="9010328" cy="4997152"/>
          </a:xfrm>
        </p:spPr>
        <p:txBody>
          <a:bodyPr>
            <a:noAutofit/>
          </a:bodyPr>
          <a:lstStyle/>
          <a:p>
            <a:pPr marL="457200" indent="-457200">
              <a:buFont typeface="+mj-lt"/>
              <a:buAutoNum type="arabicPeriod"/>
            </a:pPr>
            <a:r>
              <a:rPr lang="ar-SA" sz="2800" b="1" dirty="0" smtClean="0">
                <a:solidFill>
                  <a:schemeClr val="accent2">
                    <a:lumMod val="75000"/>
                  </a:schemeClr>
                </a:solidFill>
              </a:rPr>
              <a:t>الحصول </a:t>
            </a:r>
            <a:r>
              <a:rPr lang="ar-SA" sz="2800" b="1" dirty="0">
                <a:solidFill>
                  <a:schemeClr val="accent2">
                    <a:lumMod val="75000"/>
                  </a:schemeClr>
                </a:solidFill>
              </a:rPr>
              <a:t>على جدار حماية ناري </a:t>
            </a:r>
            <a:r>
              <a:rPr lang="ar-SA" sz="2800" b="1" dirty="0" smtClean="0">
                <a:solidFill>
                  <a:schemeClr val="accent2">
                    <a:lumMod val="75000"/>
                  </a:schemeClr>
                </a:solidFill>
              </a:rPr>
              <a:t> </a:t>
            </a:r>
            <a:r>
              <a:rPr lang="en-US" sz="2800" b="1" dirty="0" smtClean="0">
                <a:solidFill>
                  <a:schemeClr val="accent2">
                    <a:lumMod val="75000"/>
                  </a:schemeClr>
                </a:solidFill>
              </a:rPr>
              <a:t>Firewall</a:t>
            </a:r>
            <a:r>
              <a:rPr lang="ar-SA" sz="2800" b="1" dirty="0" smtClean="0">
                <a:solidFill>
                  <a:schemeClr val="accent2">
                    <a:lumMod val="75000"/>
                  </a:schemeClr>
                </a:solidFill>
              </a:rPr>
              <a:t> :</a:t>
            </a:r>
            <a:endParaRPr lang="en-US" sz="2800" b="1" dirty="0">
              <a:solidFill>
                <a:schemeClr val="accent2">
                  <a:lumMod val="75000"/>
                </a:schemeClr>
              </a:solidFill>
            </a:endParaRPr>
          </a:p>
          <a:p>
            <a:pPr marL="0" indent="0">
              <a:buNone/>
            </a:pPr>
            <a:r>
              <a:rPr lang="ar-SA" sz="2400" dirty="0" smtClean="0"/>
              <a:t>	</a:t>
            </a:r>
            <a:r>
              <a:rPr lang="ar-SA" sz="2800" dirty="0" smtClean="0">
                <a:cs typeface="+mj-cs"/>
              </a:rPr>
              <a:t>جدار </a:t>
            </a:r>
            <a:r>
              <a:rPr lang="ar-SA" sz="2800" dirty="0">
                <a:cs typeface="+mj-cs"/>
              </a:rPr>
              <a:t>الحماية الناري من الإنترنت هو برنامج أو جهاز يقوم بفرز وتصفية الفيروسات والديدان والمتسللين والمعتدين الذين يحاولون الوصول إلى جهازك عبر الإنترنت</a:t>
            </a:r>
            <a:r>
              <a:rPr lang="ar-SA" sz="2800" dirty="0" smtClean="0">
                <a:cs typeface="+mj-cs"/>
              </a:rPr>
              <a:t>.</a:t>
            </a:r>
          </a:p>
          <a:p>
            <a:pPr marL="0" indent="0">
              <a:buNone/>
            </a:pPr>
            <a:r>
              <a:rPr lang="ar-SA" sz="2800" dirty="0" smtClean="0">
                <a:cs typeface="+mj-cs"/>
              </a:rPr>
              <a:t> </a:t>
            </a:r>
            <a:r>
              <a:rPr lang="ar-SA" sz="2800" dirty="0">
                <a:cs typeface="+mj-cs"/>
              </a:rPr>
              <a:t>ويعتبر تركيب جدار حماية ناري أكثر الطرق فاعلية، وأهم خطوة أولية يمكنك اتخاذها لحماية جهاز الكمبيوتر لديك هو القيام بتركيب جدار حماية ناري قبل الدخول إلى الإنترنت للمرة الأولى والإبقاء عليه عاملاً في كافة الأوقات</a:t>
            </a:r>
            <a:r>
              <a:rPr lang="ar-SA" sz="2800" dirty="0" smtClean="0">
                <a:cs typeface="+mj-cs"/>
              </a:rPr>
              <a:t>.</a:t>
            </a:r>
            <a:r>
              <a:rPr lang="ar-SA" sz="2800" dirty="0">
                <a:cs typeface="+mj-cs"/>
              </a:rPr>
              <a:t/>
            </a:r>
            <a:br>
              <a:rPr lang="ar-SA" sz="2800" dirty="0">
                <a:cs typeface="+mj-cs"/>
              </a:rPr>
            </a:br>
            <a:r>
              <a:rPr lang="ar-SA" sz="2800" dirty="0">
                <a:cs typeface="+mj-cs"/>
              </a:rPr>
              <a:t>يمكنك الحصول على جدار حماية ناري لجهازك من محلات الكمبيوتر أو من خلال الإنترنت. </a:t>
            </a:r>
            <a:endParaRPr lang="ar-SA" sz="2800" dirty="0" smtClean="0">
              <a:cs typeface="+mj-cs"/>
            </a:endParaRPr>
          </a:p>
          <a:p>
            <a:pPr marL="0" indent="0">
              <a:buNone/>
            </a:pPr>
            <a:r>
              <a:rPr lang="ar-SA" sz="2800" dirty="0" smtClean="0">
                <a:cs typeface="+mj-cs"/>
              </a:rPr>
              <a:t>علما </a:t>
            </a:r>
            <a:r>
              <a:rPr lang="ar-SA" sz="2800" dirty="0">
                <a:cs typeface="+mj-cs"/>
              </a:rPr>
              <a:t>أن بعض أنظمة التشغيل مثل ويندوز </a:t>
            </a:r>
            <a:r>
              <a:rPr lang="en-US" sz="2800" dirty="0" smtClean="0">
                <a:cs typeface="+mj-cs"/>
              </a:rPr>
              <a:t> </a:t>
            </a:r>
            <a:r>
              <a:rPr lang="ar-SA" sz="2800" dirty="0">
                <a:cs typeface="+mj-cs"/>
              </a:rPr>
              <a:t>يوجد من ضمنها جدار حماية ناري</a:t>
            </a:r>
            <a:r>
              <a:rPr lang="ar-SA" sz="2800" dirty="0" smtClean="0">
                <a:cs typeface="+mj-cs"/>
              </a:rPr>
              <a:t>.</a:t>
            </a:r>
            <a:endParaRPr lang="ar-SA" sz="2800" dirty="0">
              <a:cs typeface="+mj-cs"/>
            </a:endParaRPr>
          </a:p>
        </p:txBody>
      </p:sp>
    </p:spTree>
    <p:extLst>
      <p:ext uri="{BB962C8B-B14F-4D97-AF65-F5344CB8AC3E}">
        <p14:creationId xmlns:p14="http://schemas.microsoft.com/office/powerpoint/2010/main" val="42797052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683568" y="1600200"/>
            <a:ext cx="8003232" cy="4525963"/>
          </a:xfrm>
        </p:spPr>
        <p:txBody>
          <a:bodyPr>
            <a:noAutofit/>
          </a:bodyPr>
          <a:lstStyle/>
          <a:p>
            <a:pPr marL="0" lvl="0" indent="0" algn="just">
              <a:buNone/>
            </a:pPr>
            <a:r>
              <a:rPr lang="ar-SA" sz="2800" dirty="0" smtClean="0">
                <a:solidFill>
                  <a:schemeClr val="accent2">
                    <a:lumMod val="75000"/>
                  </a:schemeClr>
                </a:solidFill>
              </a:rPr>
              <a:t>2</a:t>
            </a:r>
            <a:r>
              <a:rPr lang="ar-SA" sz="2800" b="1" dirty="0">
                <a:solidFill>
                  <a:schemeClr val="accent2">
                    <a:lumMod val="75000"/>
                  </a:schemeClr>
                </a:solidFill>
              </a:rPr>
              <a:t>. تحميل البرامج المضادة للفيروسات: </a:t>
            </a:r>
          </a:p>
          <a:p>
            <a:pPr marL="0" lvl="0" indent="0" algn="just">
              <a:buNone/>
            </a:pPr>
            <a:r>
              <a:rPr lang="ar-SA" sz="2800" dirty="0">
                <a:solidFill>
                  <a:schemeClr val="accent2">
                    <a:lumMod val="75000"/>
                  </a:schemeClr>
                </a:solidFill>
              </a:rPr>
              <a:t>	</a:t>
            </a:r>
            <a:r>
              <a:rPr lang="ar-SA" sz="2800" dirty="0" smtClean="0">
                <a:cs typeface="+mj-cs"/>
              </a:rPr>
              <a:t>حيث </a:t>
            </a:r>
            <a:r>
              <a:rPr lang="ar-SA" sz="2800" dirty="0">
                <a:cs typeface="+mj-cs"/>
              </a:rPr>
              <a:t>يقوم برنامج مكافحة الفيروسات بفحص جهازك لمعرفة الفيروسات الجديدة التي أصيب بها ومن ثم تنظيف هذه الفيروسات بما يكفل عدم إلحاق المزيد من الأذى بجهازك</a:t>
            </a:r>
            <a:r>
              <a:rPr lang="ar-SA" sz="2800" dirty="0" smtClean="0">
                <a:cs typeface="+mj-cs"/>
              </a:rPr>
              <a:t>. </a:t>
            </a:r>
          </a:p>
          <a:p>
            <a:pPr marL="0" lvl="0" indent="0" algn="just">
              <a:buNone/>
            </a:pPr>
            <a:r>
              <a:rPr lang="ar-SA" sz="2800" dirty="0" smtClean="0">
                <a:cs typeface="+mj-cs"/>
              </a:rPr>
              <a:t>وتكون </a:t>
            </a:r>
            <a:r>
              <a:rPr lang="ar-SA" sz="2800" dirty="0">
                <a:cs typeface="+mj-cs"/>
              </a:rPr>
              <a:t>عديمة الفائدة في مواجهة الفيروسات الجديدة إلا إذا تم تحديث البرنامج من موقع الشركة المنتجة أو المصنعة له على شبكة الانترنت</a:t>
            </a:r>
            <a:r>
              <a:rPr lang="ar-SA" sz="2800" dirty="0" smtClean="0">
                <a:cs typeface="+mj-cs"/>
              </a:rPr>
              <a:t>.</a:t>
            </a:r>
          </a:p>
          <a:p>
            <a:pPr marL="0" lvl="0" indent="0" algn="just">
              <a:buNone/>
            </a:pPr>
            <a:r>
              <a:rPr lang="ar-SA" sz="2800" dirty="0" smtClean="0">
                <a:cs typeface="+mj-cs"/>
              </a:rPr>
              <a:t>لابد أن يكون عاملاً </a:t>
            </a:r>
            <a:r>
              <a:rPr lang="ar-SA" sz="2800" dirty="0">
                <a:cs typeface="+mj-cs"/>
              </a:rPr>
              <a:t>في جميع الأوقات بحيث أنه بمجرد تشغيل جهازك يبدأ البرنامج بالعمل للكشف عن الفيروسات مما يضمن التعامل معها بأسرع ما يمكن. كما يقوم </a:t>
            </a:r>
            <a:r>
              <a:rPr lang="ar-SA" sz="2800" dirty="0" smtClean="0">
                <a:cs typeface="+mj-cs"/>
              </a:rPr>
              <a:t>بالكشف </a:t>
            </a:r>
            <a:r>
              <a:rPr lang="ar-SA" sz="2800" dirty="0">
                <a:cs typeface="+mj-cs"/>
              </a:rPr>
              <a:t>عن الفيروسات في الأقراص المدخلة في جهازك والبريد الإلكتروني الذي تستلمه والبرامج التي تقوم بتحميلها في جهازك من الإنترنت.</a:t>
            </a:r>
            <a:endParaRPr lang="en-US" sz="2800" dirty="0">
              <a:cs typeface="+mj-cs"/>
            </a:endParaRPr>
          </a:p>
        </p:txBody>
      </p:sp>
    </p:spTree>
    <p:extLst>
      <p:ext uri="{BB962C8B-B14F-4D97-AF65-F5344CB8AC3E}">
        <p14:creationId xmlns:p14="http://schemas.microsoft.com/office/powerpoint/2010/main" val="18019461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2.bp.blogspot.com/-Qh2o6VF4Trg/T3cKJOU9WkI/AAAAAAAAATI/AmT0Y7XLyqY/s1600/w32wecorl-a-dcom-server-process-launcher-terminated-unexpectedl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75268">
            <a:off x="505824" y="730976"/>
            <a:ext cx="3096344" cy="30963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download-arab.com/uploads/2012/03/avira.jpg"/>
          <p:cNvPicPr>
            <a:picLocks noChangeAspect="1" noChangeArrowheads="1"/>
          </p:cNvPicPr>
          <p:nvPr/>
        </p:nvPicPr>
        <p:blipFill rotWithShape="1">
          <a:blip r:embed="rId3">
            <a:extLst>
              <a:ext uri="{28A0092B-C50C-407E-A947-70E740481C1C}">
                <a14:useLocalDpi xmlns:a14="http://schemas.microsoft.com/office/drawing/2010/main" val="0"/>
              </a:ext>
            </a:extLst>
          </a:blip>
          <a:srcRect l="12982" r="16697"/>
          <a:stretch/>
        </p:blipFill>
        <p:spPr bwMode="auto">
          <a:xfrm>
            <a:off x="3491880" y="3501008"/>
            <a:ext cx="2179321" cy="309909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bestshared.net/photo/bsh4c77cf1dc0a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893555">
            <a:off x="5449140" y="634042"/>
            <a:ext cx="3290212" cy="3290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4403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3.</a:t>
            </a:r>
            <a:r>
              <a:rPr lang="ar-SA" sz="2800" b="1" dirty="0">
                <a:solidFill>
                  <a:schemeClr val="accent2">
                    <a:lumMod val="75000"/>
                  </a:schemeClr>
                </a:solidFill>
              </a:rPr>
              <a:t>  لا تفتح رسائل البريد الإلكتروني المشكوك </a:t>
            </a:r>
            <a:r>
              <a:rPr lang="ar-SA" sz="2800" b="1" dirty="0" smtClean="0">
                <a:solidFill>
                  <a:schemeClr val="accent2">
                    <a:lumMod val="75000"/>
                  </a:schemeClr>
                </a:solidFill>
              </a:rPr>
              <a:t>فيها :</a:t>
            </a:r>
            <a:endParaRPr lang="ar-SA" sz="2800" b="1" dirty="0">
              <a:solidFill>
                <a:schemeClr val="accent2">
                  <a:lumMod val="75000"/>
                </a:schemeClr>
              </a:solidFill>
            </a:endParaRPr>
          </a:p>
          <a:p>
            <a:pPr marL="0" indent="0">
              <a:buNone/>
            </a:pPr>
            <a:r>
              <a:rPr lang="ar-SA" sz="2400" dirty="0" smtClean="0"/>
              <a:t> </a:t>
            </a:r>
            <a:r>
              <a:rPr lang="ar-SA" sz="2400" dirty="0"/>
              <a:t>لا تفتح أي مرفقات بريد إلكتروني لا تعرف مصدره أو غير متأكد من محتوياته حتى ولو كنت تستخدم برنامج مكافحة </a:t>
            </a:r>
            <a:r>
              <a:rPr lang="ar-SA" sz="2400" dirty="0" smtClean="0"/>
              <a:t>فيروسات وحتى أن كان بريد غريب من أحد اصدقائك. </a:t>
            </a:r>
          </a:p>
          <a:p>
            <a:pPr marL="0" indent="0">
              <a:buNone/>
            </a:pPr>
            <a:endParaRPr lang="ar-SA" sz="2400" dirty="0"/>
          </a:p>
          <a:p>
            <a:pPr marL="0" indent="0">
              <a:buNone/>
            </a:pPr>
            <a:r>
              <a:rPr lang="ar-SA" sz="2800" b="1" dirty="0" smtClean="0">
                <a:solidFill>
                  <a:schemeClr val="accent2">
                    <a:lumMod val="75000"/>
                  </a:schemeClr>
                </a:solidFill>
              </a:rPr>
              <a:t>4.</a:t>
            </a:r>
            <a:r>
              <a:rPr lang="ar-SA" sz="2800" b="1" dirty="0">
                <a:solidFill>
                  <a:schemeClr val="accent2">
                    <a:lumMod val="75000"/>
                  </a:schemeClr>
                </a:solidFill>
              </a:rPr>
              <a:t>   الحذر عند إقفال النوافذ </a:t>
            </a:r>
            <a:r>
              <a:rPr lang="ar-SA" sz="2800" b="1" dirty="0" smtClean="0">
                <a:solidFill>
                  <a:schemeClr val="accent2">
                    <a:lumMod val="75000"/>
                  </a:schemeClr>
                </a:solidFill>
              </a:rPr>
              <a:t>المنبثقة :</a:t>
            </a:r>
            <a:endParaRPr lang="ar-SA" sz="2800" b="1" dirty="0">
              <a:solidFill>
                <a:schemeClr val="accent2">
                  <a:lumMod val="75000"/>
                </a:schemeClr>
              </a:solidFill>
            </a:endParaRPr>
          </a:p>
          <a:p>
            <a:pPr marL="0" indent="0">
              <a:buNone/>
            </a:pPr>
            <a:r>
              <a:rPr lang="ar-SA" sz="2400" dirty="0" smtClean="0"/>
              <a:t>اهي </a:t>
            </a:r>
            <a:r>
              <a:rPr lang="ar-SA" sz="2400" dirty="0"/>
              <a:t>النوافذ التي تقفز على شاشة الكمبيوتر لديك عند ذهابك إلى مواقع إلكترونية محددة</a:t>
            </a:r>
            <a:r>
              <a:rPr lang="ar-SA" sz="2400" dirty="0" smtClean="0"/>
              <a:t>. </a:t>
            </a:r>
            <a:r>
              <a:rPr lang="ar-SA" sz="2400" dirty="0"/>
              <a:t>وعليك إتباع وسيلة آمنة لإقفال هذه النوافذ آلا وهي الإقفال من مربع العنوان </a:t>
            </a:r>
            <a:r>
              <a:rPr lang="ar-SA" sz="2400" dirty="0" smtClean="0"/>
              <a:t>(</a:t>
            </a:r>
            <a:r>
              <a:rPr lang="en-US" sz="2400" dirty="0" smtClean="0"/>
              <a:t>(x</a:t>
            </a:r>
            <a:r>
              <a:rPr lang="ar-SA" sz="2400" dirty="0" smtClean="0"/>
              <a:t>الموجود </a:t>
            </a:r>
            <a:r>
              <a:rPr lang="ar-SA" sz="2400" dirty="0"/>
              <a:t>في أعلى النافذة.</a:t>
            </a:r>
            <a:br>
              <a:rPr lang="ar-SA" sz="2400" dirty="0"/>
            </a:br>
            <a:r>
              <a:rPr lang="ar-SA" sz="2400" dirty="0"/>
              <a:t/>
            </a:r>
            <a:br>
              <a:rPr lang="ar-SA" sz="2400" dirty="0"/>
            </a:br>
            <a:endParaRPr lang="ar-SA" sz="2400" dirty="0"/>
          </a:p>
        </p:txBody>
      </p:sp>
    </p:spTree>
    <p:extLst>
      <p:ext uri="{BB962C8B-B14F-4D97-AF65-F5344CB8AC3E}">
        <p14:creationId xmlns:p14="http://schemas.microsoft.com/office/powerpoint/2010/main" val="2250641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5.</a:t>
            </a:r>
            <a:r>
              <a:rPr lang="ar-SA" sz="2800" b="1" dirty="0">
                <a:solidFill>
                  <a:schemeClr val="accent2">
                    <a:lumMod val="75000"/>
                  </a:schemeClr>
                </a:solidFill>
              </a:rPr>
              <a:t>  فكر ملياً قبل تنزيل ملفات من </a:t>
            </a:r>
            <a:r>
              <a:rPr lang="ar-SA" sz="2800" b="1" dirty="0" smtClean="0">
                <a:solidFill>
                  <a:schemeClr val="accent2">
                    <a:lumMod val="75000"/>
                  </a:schemeClr>
                </a:solidFill>
              </a:rPr>
              <a:t>الإنترنت :</a:t>
            </a:r>
          </a:p>
          <a:p>
            <a:pPr marL="0" indent="0">
              <a:buNone/>
            </a:pPr>
            <a:endParaRPr lang="ar-SA" sz="1000" b="1" dirty="0">
              <a:solidFill>
                <a:schemeClr val="accent2">
                  <a:lumMod val="75000"/>
                </a:schemeClr>
              </a:solidFill>
            </a:endParaRPr>
          </a:p>
          <a:p>
            <a:pPr marL="0" indent="0">
              <a:buNone/>
            </a:pPr>
            <a:r>
              <a:rPr lang="ar-SA" sz="2400" dirty="0" smtClean="0"/>
              <a:t>	يمكن </a:t>
            </a:r>
            <a:r>
              <a:rPr lang="ar-SA" sz="2400" dirty="0"/>
              <a:t>كذلك أن تُصاب بفيروسات وبرامج دعاية وبرامج تجسس من خلال تنزيل برامج وملفات أخرى من الإنترنت. فإذا كان البرنامج مجانياً ومزود من قبل مطور برمجيات مجهول، فهو من المرجح أن يحتوي على برمجيات إضافية وغير مرغوب فيها أكثر مما لو كانت قد تمت بتنزيل أو شراء برنامج من مطور برمجيات مشهور ومرموق.</a:t>
            </a:r>
            <a:br>
              <a:rPr lang="ar-SA" sz="2400" dirty="0"/>
            </a:br>
            <a:r>
              <a:rPr lang="ar-SA" sz="2400" dirty="0"/>
              <a:t/>
            </a:r>
            <a:br>
              <a:rPr lang="ar-SA" sz="2400" dirty="0"/>
            </a:br>
            <a:endParaRPr lang="ar-SA" sz="2800" b="1" dirty="0">
              <a:solidFill>
                <a:schemeClr val="accent2">
                  <a:lumMod val="75000"/>
                </a:schemeClr>
              </a:solidFill>
            </a:endParaRPr>
          </a:p>
          <a:p>
            <a:pPr marL="0" indent="0">
              <a:buNone/>
            </a:pPr>
            <a:r>
              <a:rPr lang="ar-SA" sz="2800" b="1" dirty="0" smtClean="0">
                <a:solidFill>
                  <a:schemeClr val="accent2">
                    <a:lumMod val="75000"/>
                  </a:schemeClr>
                </a:solidFill>
              </a:rPr>
              <a:t>6.  </a:t>
            </a:r>
            <a:r>
              <a:rPr lang="ar-SA" sz="2800" b="1" dirty="0">
                <a:solidFill>
                  <a:schemeClr val="accent2">
                    <a:lumMod val="75000"/>
                  </a:schemeClr>
                </a:solidFill>
              </a:rPr>
              <a:t>عمل نسخ احتياطية من ملفاتك :</a:t>
            </a:r>
          </a:p>
          <a:p>
            <a:pPr marL="0" indent="0">
              <a:buNone/>
            </a:pPr>
            <a:endParaRPr lang="ar-SA" sz="2000" b="1" dirty="0"/>
          </a:p>
          <a:p>
            <a:pPr marL="0" indent="0">
              <a:buNone/>
            </a:pPr>
            <a:r>
              <a:rPr lang="ar-SA" sz="2400" dirty="0" smtClean="0"/>
              <a:t>	لتفادي </a:t>
            </a:r>
            <a:r>
              <a:rPr lang="ar-SA" sz="2400" dirty="0"/>
              <a:t>فقد ملفات العمل لديك في حالة تعرض كمبيوترك للإصابة بالفيروسات، عليك التأكد من عمل نسخ احتياطية لملفاتك المهمة. </a:t>
            </a:r>
            <a:endParaRPr lang="en-US" sz="2400" dirty="0"/>
          </a:p>
          <a:p>
            <a:pPr marL="0" indent="0">
              <a:buNone/>
            </a:pPr>
            <a:endParaRPr lang="ar-SA" sz="2400" dirty="0"/>
          </a:p>
        </p:txBody>
      </p:sp>
    </p:spTree>
    <p:extLst>
      <p:ext uri="{BB962C8B-B14F-4D97-AF65-F5344CB8AC3E}">
        <p14:creationId xmlns:p14="http://schemas.microsoft.com/office/powerpoint/2010/main" val="3358395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a:t>
            </a:r>
            <a:r>
              <a:rPr lang="en-US" sz="4100" b="1" dirty="0" smtClean="0">
                <a:solidFill>
                  <a:schemeClr val="accent2"/>
                </a:solidFill>
                <a:effectLst>
                  <a:outerShdw blurRad="38100" dist="38100" dir="2700000" algn="tl">
                    <a:srgbClr val="C0C0C0"/>
                  </a:outerShdw>
                </a:effectLst>
                <a:latin typeface="Lucida Sans Unicode" pitchFamily="34" charset="0"/>
                <a:ea typeface="+mn-ea"/>
                <a:cs typeface="+mn-cs"/>
              </a:rPr>
              <a:t>Network Types</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683568" y="1600200"/>
            <a:ext cx="7776864" cy="2692896"/>
          </a:xfrm>
        </p:spPr>
        <p:txBody>
          <a:bodyPr>
            <a:noAutofit/>
          </a:bodyPr>
          <a:lstStyle/>
          <a:p>
            <a:pPr marL="0" lvl="0" indent="0">
              <a:buNone/>
            </a:pPr>
            <a:r>
              <a:rPr lang="ar-SA" sz="2800" b="1" dirty="0" smtClean="0"/>
              <a:t>يوجد نوعان أساسيان من الشبكات :</a:t>
            </a:r>
            <a:endParaRPr lang="en-US" sz="2800" b="1" dirty="0" smtClean="0"/>
          </a:p>
          <a:p>
            <a:pPr marL="0" lvl="0" indent="0">
              <a:buNone/>
            </a:pPr>
            <a:r>
              <a:rPr lang="ar-SA" sz="2800" b="1" dirty="0" smtClean="0"/>
              <a:t>1- شبكة </a:t>
            </a:r>
            <a:r>
              <a:rPr lang="ar-SA" sz="2800" b="1" dirty="0"/>
              <a:t>محلية </a:t>
            </a:r>
            <a:r>
              <a:rPr lang="ar-SA" sz="2800" b="1" dirty="0" smtClean="0"/>
              <a:t>(</a:t>
            </a:r>
            <a:r>
              <a:rPr lang="en-US" sz="2800" b="1" dirty="0"/>
              <a:t>Local Area Network </a:t>
            </a:r>
            <a:r>
              <a:rPr lang="ar-SA" sz="2800" b="1" dirty="0" smtClean="0"/>
              <a:t>) واختصارها </a:t>
            </a:r>
            <a:r>
              <a:rPr lang="en-US" sz="2800" b="1" dirty="0" smtClean="0"/>
              <a:t>LAN</a:t>
            </a:r>
            <a:endParaRPr lang="en-US" sz="2800" dirty="0"/>
          </a:p>
          <a:p>
            <a:pPr marL="0" indent="0">
              <a:buNone/>
            </a:pPr>
            <a:r>
              <a:rPr lang="ar-SA" sz="2800" dirty="0" smtClean="0"/>
              <a:t>وهي شبكة مصغرة تخدم عدد محدود من الاجهزة فتعمل على ربطها و مشاركتها في المكونات المادية والبرامج بشرط وجودها في منطقة واحدة أو مبنى واحد .</a:t>
            </a:r>
          </a:p>
          <a:p>
            <a:pPr marL="0" indent="0">
              <a:buNone/>
            </a:pPr>
            <a:r>
              <a:rPr lang="ar-SA" sz="2800" dirty="0" smtClean="0"/>
              <a:t> </a:t>
            </a:r>
            <a:endParaRPr lang="ar-SA" sz="2800" dirty="0"/>
          </a:p>
        </p:txBody>
      </p:sp>
      <p:pic>
        <p:nvPicPr>
          <p:cNvPr id="5122" name="Picture 2" descr="http://111000.net/networks/images/stories/nn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614972"/>
            <a:ext cx="4752528" cy="3243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789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836712"/>
            <a:ext cx="7776864" cy="5141168"/>
          </a:xfrm>
        </p:spPr>
        <p:txBody>
          <a:bodyPr>
            <a:noAutofit/>
          </a:bodyPr>
          <a:lstStyle/>
          <a:p>
            <a:r>
              <a:rPr lang="ar-SA" sz="2800" dirty="0" smtClean="0"/>
              <a:t>يمكن أن تكون الشبكة المحلية :</a:t>
            </a:r>
            <a:endParaRPr lang="en-US" sz="2800" dirty="0" smtClean="0"/>
          </a:p>
          <a:p>
            <a:pPr marL="0" indent="0" algn="just">
              <a:buNone/>
            </a:pPr>
            <a:r>
              <a:rPr lang="ar-SA" sz="2800" dirty="0" smtClean="0"/>
              <a:t> </a:t>
            </a:r>
            <a:r>
              <a:rPr lang="ar-SA" sz="2800" b="1" dirty="0">
                <a:solidFill>
                  <a:schemeClr val="accent2"/>
                </a:solidFill>
                <a:effectLst>
                  <a:outerShdw blurRad="38100" dist="38100" dir="2700000" algn="tl">
                    <a:srgbClr val="C0C0C0"/>
                  </a:outerShdw>
                </a:effectLst>
                <a:latin typeface="Lucida Sans Unicode" pitchFamily="34" charset="0"/>
              </a:rPr>
              <a:t>سلكية (</a:t>
            </a:r>
            <a:r>
              <a:rPr lang="en-US" sz="2800" b="1" dirty="0" smtClean="0">
                <a:solidFill>
                  <a:schemeClr val="accent2"/>
                </a:solidFill>
                <a:effectLst>
                  <a:outerShdw blurRad="38100" dist="38100" dir="2700000" algn="tl">
                    <a:srgbClr val="C0C0C0"/>
                  </a:outerShdw>
                </a:effectLst>
                <a:latin typeface="Lucida Sans Unicode" pitchFamily="34" charset="0"/>
              </a:rPr>
              <a:t>Cable</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 </a:t>
            </a:r>
            <a:r>
              <a:rPr lang="en-US" sz="2800" dirty="0" smtClean="0"/>
              <a:t>: </a:t>
            </a:r>
            <a:r>
              <a:rPr lang="ar-SA" sz="2800" dirty="0" smtClean="0"/>
              <a:t>حيث يتم توصيل كيبل الشبكة من جهاز الحاسب إلى محول الشبكة (</a:t>
            </a:r>
            <a:r>
              <a:rPr lang="en-US" sz="2800" dirty="0" smtClean="0"/>
              <a:t>Switch</a:t>
            </a:r>
            <a:r>
              <a:rPr lang="ar-SA" sz="2800" dirty="0" smtClean="0"/>
              <a:t>)</a:t>
            </a:r>
            <a:r>
              <a:rPr lang="ar-SA" sz="2800" dirty="0"/>
              <a:t> </a:t>
            </a:r>
            <a:r>
              <a:rPr lang="ar-SA" sz="2800" dirty="0" smtClean="0"/>
              <a:t>و يكرر ذلك مع كل الاجهزة المراد ربطها بالشبكة ، ويعمل محول الشبكة بمثابة وسيط ليعرف الاجهزة على بعضها البعض و يتيح بعدها إمكانية المشاركة في الملفات أو المكونات المادية .</a:t>
            </a:r>
          </a:p>
          <a:p>
            <a:pPr marL="0" indent="0">
              <a:buNone/>
            </a:pPr>
            <a:endParaRPr lang="ar-SA" sz="2800" dirty="0" smtClean="0"/>
          </a:p>
          <a:p>
            <a:pPr marL="0" indent="0">
              <a:buNone/>
            </a:pPr>
            <a:endParaRPr lang="ar-SA" sz="2800" dirty="0" smtClean="0"/>
          </a:p>
          <a:p>
            <a:pPr marL="0" indent="0" algn="just">
              <a:buNone/>
            </a:pPr>
            <a:r>
              <a:rPr lang="ar-SA" sz="2800" b="1" dirty="0">
                <a:solidFill>
                  <a:schemeClr val="accent2"/>
                </a:solidFill>
                <a:effectLst>
                  <a:outerShdw blurRad="38100" dist="38100" dir="2700000" algn="tl">
                    <a:srgbClr val="C0C0C0"/>
                  </a:outerShdw>
                </a:effectLst>
                <a:latin typeface="Lucida Sans Unicode" pitchFamily="34" charset="0"/>
              </a:rPr>
              <a:t>لاسلكية (</a:t>
            </a:r>
            <a:r>
              <a:rPr lang="en-US" sz="2800" b="1" dirty="0">
                <a:solidFill>
                  <a:schemeClr val="accent2"/>
                </a:solidFill>
                <a:effectLst>
                  <a:outerShdw blurRad="38100" dist="38100" dir="2700000" algn="tl">
                    <a:srgbClr val="C0C0C0"/>
                  </a:outerShdw>
                </a:effectLst>
                <a:latin typeface="Lucida Sans Unicode" pitchFamily="34" charset="0"/>
              </a:rPr>
              <a:t>Wireless </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 : </a:t>
            </a:r>
            <a:r>
              <a:rPr lang="ar-SA" sz="2800" b="1" dirty="0" smtClean="0">
                <a:solidFill>
                  <a:schemeClr val="accent2"/>
                </a:solidFill>
                <a:effectLst>
                  <a:outerShdw blurRad="38100" dist="38100" dir="2700000" algn="tl">
                    <a:srgbClr val="C0C0C0"/>
                  </a:outerShdw>
                </a:effectLst>
                <a:latin typeface="Lucida Sans Unicode" pitchFamily="34" charset="0"/>
              </a:rPr>
              <a:t> </a:t>
            </a:r>
            <a:r>
              <a:rPr lang="ar-SA" sz="2800" dirty="0" smtClean="0"/>
              <a:t>حيث يستخدم هنا جهاز الرواتر (</a:t>
            </a:r>
            <a:r>
              <a:rPr lang="en-US" sz="2800" dirty="0" smtClean="0"/>
              <a:t>Router</a:t>
            </a:r>
            <a:r>
              <a:rPr lang="ar-SA" sz="2800" dirty="0" smtClean="0"/>
              <a:t>)</a:t>
            </a:r>
            <a:r>
              <a:rPr lang="en-US" sz="2800" dirty="0" smtClean="0"/>
              <a:t> </a:t>
            </a:r>
            <a:r>
              <a:rPr lang="ar-SA" sz="2800" dirty="0" smtClean="0"/>
              <a:t>للربط بين الاجهزة ولكن لابد من توفر خاصية الاتصال اللاسلكي على كل جهاز . </a:t>
            </a:r>
            <a:endParaRPr lang="ar-SA" sz="2800" dirty="0"/>
          </a:p>
        </p:txBody>
      </p:sp>
    </p:spTree>
    <p:extLst>
      <p:ext uri="{BB962C8B-B14F-4D97-AF65-F5344CB8AC3E}">
        <p14:creationId xmlns:p14="http://schemas.microsoft.com/office/powerpoint/2010/main" val="28609683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628800"/>
            <a:ext cx="7745288" cy="4032448"/>
          </a:xfrm>
        </p:spPr>
        <p:txBody>
          <a:bodyPr>
            <a:normAutofit fontScale="92500" lnSpcReduction="20000"/>
          </a:bodyPr>
          <a:lstStyle/>
          <a:p>
            <a:pPr marL="0" indent="0">
              <a:buNone/>
            </a:pPr>
            <a:r>
              <a:rPr lang="ar-SA" b="1" dirty="0" smtClean="0"/>
              <a:t>2- </a:t>
            </a:r>
            <a:r>
              <a:rPr lang="ar-SA" b="1" dirty="0"/>
              <a:t>شبكات موسعة (</a:t>
            </a:r>
            <a:r>
              <a:rPr lang="en-US" b="1" dirty="0"/>
              <a:t>Wide Area Network </a:t>
            </a:r>
            <a:r>
              <a:rPr lang="ar-SA" b="1" dirty="0"/>
              <a:t>) اختصارها </a:t>
            </a:r>
            <a:r>
              <a:rPr lang="en-US" b="1" dirty="0"/>
              <a:t>WAN</a:t>
            </a:r>
            <a:r>
              <a:rPr lang="ar-SA" b="1" dirty="0"/>
              <a:t>:</a:t>
            </a:r>
            <a:endParaRPr lang="ar-SA" dirty="0" smtClean="0"/>
          </a:p>
          <a:p>
            <a:pPr marL="0" indent="0">
              <a:buNone/>
            </a:pPr>
            <a:r>
              <a:rPr lang="ar-SA" dirty="0" smtClean="0"/>
              <a:t>هي عبارة عن شبكة كبيرة تخدم عدد أكبر من الاجهزة المتباعدة عن بعضها البعض . مثلا </a:t>
            </a:r>
            <a:r>
              <a:rPr lang="ar-SA" dirty="0"/>
              <a:t>ربط أجهزة الحاسب في </a:t>
            </a:r>
            <a:r>
              <a:rPr lang="ar-SA" dirty="0" smtClean="0"/>
              <a:t>مباني متباعدة أو في مدن أخرى . </a:t>
            </a:r>
          </a:p>
          <a:p>
            <a:pPr marL="0" indent="0">
              <a:buNone/>
            </a:pPr>
            <a:r>
              <a:rPr lang="ar-SA" dirty="0" smtClean="0"/>
              <a:t>وذلك </a:t>
            </a:r>
            <a:r>
              <a:rPr lang="ar-SA" dirty="0"/>
              <a:t>باستخدام وسائط </a:t>
            </a:r>
            <a:r>
              <a:rPr lang="ar-SA" dirty="0" smtClean="0"/>
              <a:t> مثل : </a:t>
            </a:r>
          </a:p>
          <a:p>
            <a:pPr algn="r">
              <a:buFont typeface="Wingdings" panose="05000000000000000000" pitchFamily="2" charset="2"/>
              <a:buChar char="§"/>
            </a:pPr>
            <a:r>
              <a:rPr lang="ar-SA" dirty="0" smtClean="0"/>
              <a:t>الاتصال </a:t>
            </a:r>
            <a:r>
              <a:rPr lang="ar-SA" dirty="0"/>
              <a:t>الهاتفي </a:t>
            </a:r>
            <a:r>
              <a:rPr lang="ar-SA" dirty="0" smtClean="0"/>
              <a:t>(</a:t>
            </a:r>
            <a:r>
              <a:rPr lang="en-US" dirty="0" smtClean="0"/>
              <a:t>Telephone </a:t>
            </a:r>
            <a:r>
              <a:rPr lang="ar-SA" dirty="0" smtClean="0"/>
              <a:t>) .</a:t>
            </a:r>
          </a:p>
          <a:p>
            <a:pPr>
              <a:buFont typeface="Wingdings" panose="05000000000000000000" pitchFamily="2" charset="2"/>
              <a:buChar char="§"/>
            </a:pPr>
            <a:r>
              <a:rPr lang="ar-SA" dirty="0" smtClean="0"/>
              <a:t> الأقمار الصناعية (</a:t>
            </a:r>
            <a:r>
              <a:rPr lang="en-US" dirty="0" smtClean="0"/>
              <a:t>Satellite</a:t>
            </a:r>
            <a:r>
              <a:rPr lang="ar-SA" dirty="0" smtClean="0"/>
              <a:t>) .</a:t>
            </a:r>
          </a:p>
          <a:p>
            <a:pPr>
              <a:buFont typeface="Wingdings" panose="05000000000000000000" pitchFamily="2" charset="2"/>
              <a:buChar char="§"/>
            </a:pPr>
            <a:r>
              <a:rPr lang="ar-SA" dirty="0" smtClean="0"/>
              <a:t>الانترنت بواسطة أجهزة (</a:t>
            </a:r>
            <a:r>
              <a:rPr lang="en-US" dirty="0" smtClean="0"/>
              <a:t>DSL</a:t>
            </a:r>
            <a:r>
              <a:rPr lang="ar-SA" dirty="0" smtClean="0"/>
              <a:t>)</a:t>
            </a:r>
            <a:r>
              <a:rPr lang="en-US" dirty="0" smtClean="0"/>
              <a:t> .</a:t>
            </a:r>
            <a:endParaRPr lang="ar-SA" dirty="0" smtClean="0"/>
          </a:p>
          <a:p>
            <a:pPr>
              <a:buFont typeface="Wingdings" panose="05000000000000000000" pitchFamily="2" charset="2"/>
              <a:buChar char="§"/>
            </a:pPr>
            <a:endParaRPr lang="en-US" dirty="0"/>
          </a:p>
          <a:p>
            <a:pPr marL="0" indent="0">
              <a:buNone/>
            </a:pPr>
            <a:endParaRPr lang="en-US" dirty="0"/>
          </a:p>
        </p:txBody>
      </p:sp>
      <p:sp>
        <p:nvSpPr>
          <p:cNvPr id="6" name="Title 1"/>
          <p:cNvSpPr txBox="1">
            <a:spLocks/>
          </p:cNvSpPr>
          <p:nvPr/>
        </p:nvSpPr>
        <p:spPr>
          <a:xfrm>
            <a:off x="448456" y="271020"/>
            <a:ext cx="8229600" cy="1143000"/>
          </a:xfrm>
          <a:prstGeom prst="rect">
            <a:avLst/>
          </a:prstGeom>
          <a:noFill/>
          <a:ln w="9525">
            <a:noFill/>
            <a:miter lim="800000"/>
            <a:headEnd/>
            <a:tailEnd/>
          </a:ln>
        </p:spPr>
        <p:txBody>
          <a:bodyPr vert="horz" lIns="91440" tIns="45720" rIns="91440" bIns="45720" rtlCol="1" anchor="ct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أنواع الشبكات (</a:t>
            </a:r>
            <a:r>
              <a:rPr lang="en-US" sz="4100" b="1" dirty="0" smtClean="0">
                <a:solidFill>
                  <a:schemeClr val="accent2"/>
                </a:solidFill>
                <a:effectLst>
                  <a:outerShdw blurRad="38100" dist="38100" dir="2700000" algn="tl">
                    <a:srgbClr val="C0C0C0"/>
                  </a:outerShdw>
                </a:effectLst>
                <a:latin typeface="Lucida Sans Unicode" pitchFamily="34" charset="0"/>
                <a:ea typeface="+mn-ea"/>
                <a:cs typeface="+mn-cs"/>
              </a:rPr>
              <a:t>Network Types</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11058168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484784"/>
            <a:ext cx="8208912" cy="4752528"/>
          </a:xfrm>
        </p:spPr>
        <p:txBody>
          <a:bodyPr>
            <a:normAutofit/>
          </a:bodyPr>
          <a:lstStyle/>
          <a:p>
            <a:pPr marL="0" lvl="0" indent="0" algn="just">
              <a:buNone/>
            </a:pPr>
            <a:r>
              <a:rPr lang="ar-SA" sz="2800" b="1" dirty="0" smtClean="0"/>
              <a:t>1- المشاركة </a:t>
            </a:r>
            <a:r>
              <a:rPr lang="ar-SA" sz="2800" b="1" dirty="0"/>
              <a:t>في </a:t>
            </a:r>
            <a:r>
              <a:rPr lang="ar-SA" sz="2800" b="1" dirty="0" smtClean="0"/>
              <a:t>المعلومات  :</a:t>
            </a:r>
          </a:p>
          <a:p>
            <a:pPr marL="0" lvl="0" indent="0" algn="just">
              <a:buNone/>
            </a:pPr>
            <a:r>
              <a:rPr lang="ar-SA" sz="2800" dirty="0" smtClean="0"/>
              <a:t> </a:t>
            </a:r>
            <a:r>
              <a:rPr lang="ar-SA" sz="2800" dirty="0"/>
              <a:t>تتيح الشبكات ميزة المشاركة في المعلومات بصورة أسرع وأسهل بين مستخدمي الشبكة</a:t>
            </a:r>
            <a:r>
              <a:rPr lang="ar-SA" sz="2800" dirty="0" smtClean="0"/>
              <a:t>.</a:t>
            </a:r>
          </a:p>
          <a:p>
            <a:pPr marL="0" lvl="0" indent="0" algn="just">
              <a:buNone/>
            </a:pPr>
            <a:endParaRPr lang="en-US" sz="2800" dirty="0"/>
          </a:p>
          <a:p>
            <a:pPr marL="0" lvl="0" indent="0" algn="just">
              <a:buNone/>
            </a:pPr>
            <a:r>
              <a:rPr lang="ar-SA" sz="2800" b="1" dirty="0" smtClean="0"/>
              <a:t>2- المشاركة </a:t>
            </a:r>
            <a:r>
              <a:rPr lang="ar-SA" sz="2800" b="1" dirty="0"/>
              <a:t>في الأجهزة : </a:t>
            </a:r>
            <a:endParaRPr lang="ar-SA" sz="2800" b="1" dirty="0" smtClean="0"/>
          </a:p>
          <a:p>
            <a:pPr lvl="1" algn="just"/>
            <a:r>
              <a:rPr lang="ar-SA" sz="2800" dirty="0" smtClean="0"/>
              <a:t>المشاركة </a:t>
            </a:r>
            <a:r>
              <a:rPr lang="ar-SA" sz="2800" dirty="0"/>
              <a:t>في </a:t>
            </a:r>
            <a:r>
              <a:rPr lang="ar-SA" sz="2800" dirty="0" smtClean="0"/>
              <a:t>الطابعات و الماسح </a:t>
            </a:r>
            <a:r>
              <a:rPr lang="ar-SA" sz="2800" dirty="0"/>
              <a:t>الضوئي</a:t>
            </a:r>
            <a:r>
              <a:rPr lang="ar-SA" sz="2800" dirty="0" smtClean="0"/>
              <a:t>.</a:t>
            </a:r>
          </a:p>
          <a:p>
            <a:pPr lvl="1" algn="just"/>
            <a:r>
              <a:rPr lang="ar-SA" dirty="0"/>
              <a:t>المشاركة في </a:t>
            </a:r>
            <a:r>
              <a:rPr lang="ar-SA" dirty="0" smtClean="0"/>
              <a:t>عملية التخزين لتخزين واسترجاع المعلومات .</a:t>
            </a:r>
          </a:p>
          <a:p>
            <a:pPr lvl="1" algn="just"/>
            <a:r>
              <a:rPr lang="ar-SA" dirty="0" smtClean="0"/>
              <a:t>المشاركة في الكاميرات (المراقبة ) .</a:t>
            </a:r>
          </a:p>
          <a:p>
            <a:pPr lvl="1" algn="just"/>
            <a:r>
              <a:rPr lang="ar-SA" sz="2800" dirty="0" smtClean="0"/>
              <a:t>المشاركة في أجهزة الانذار (المراقبة : تحسس  الحركة).</a:t>
            </a:r>
            <a:endParaRPr lang="en-US" sz="2800" dirty="0"/>
          </a:p>
        </p:txBody>
      </p:sp>
    </p:spTree>
    <p:extLst>
      <p:ext uri="{BB962C8B-B14F-4D97-AF65-F5344CB8AC3E}">
        <p14:creationId xmlns:p14="http://schemas.microsoft.com/office/powerpoint/2010/main" val="10911555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539552" y="1268760"/>
            <a:ext cx="8075240" cy="5277200"/>
          </a:xfrm>
        </p:spPr>
        <p:txBody>
          <a:bodyPr>
            <a:normAutofit fontScale="92500"/>
          </a:bodyPr>
          <a:lstStyle/>
          <a:p>
            <a:pPr marL="0" lvl="0" indent="0" algn="just">
              <a:buNone/>
            </a:pPr>
            <a:r>
              <a:rPr lang="ar-SA" sz="2800" b="1" dirty="0" smtClean="0"/>
              <a:t>3- المشاركة في البرامج : </a:t>
            </a:r>
          </a:p>
          <a:p>
            <a:pPr marL="0" lvl="0" indent="0" algn="just">
              <a:buNone/>
            </a:pPr>
            <a:r>
              <a:rPr lang="ar-SA" sz="2800" dirty="0" smtClean="0"/>
              <a:t>	 يمكن تثبيت البرامج وإدارتها مركزياً في جهاز واحد وهو الخادم</a:t>
            </a:r>
            <a:r>
              <a:rPr lang="en-US" sz="2800" dirty="0" smtClean="0"/>
              <a:t>Server) </a:t>
            </a:r>
            <a:r>
              <a:rPr lang="ar-SA" sz="2800" dirty="0" smtClean="0"/>
              <a:t>) ومنع الوصول إليها إلا للمستفيدين فقط ويمكن بواسطة الخادم تحديد كلمات مرور للمستخدمين وتحديد وقت معين لكل مستخدم .</a:t>
            </a:r>
            <a:endParaRPr lang="en-US" sz="2800" dirty="0" smtClean="0"/>
          </a:p>
          <a:p>
            <a:pPr marL="0" lvl="0" indent="0" algn="just">
              <a:buNone/>
            </a:pPr>
            <a:r>
              <a:rPr lang="ar-SA" sz="2800" b="1" dirty="0" smtClean="0"/>
              <a:t>4- حماية </a:t>
            </a:r>
            <a:r>
              <a:rPr lang="ar-SA" sz="2800" b="1" dirty="0"/>
              <a:t>المعلومات : </a:t>
            </a:r>
            <a:endParaRPr lang="ar-SA" sz="2800" b="1" dirty="0" smtClean="0"/>
          </a:p>
          <a:p>
            <a:pPr marL="0" lvl="0" indent="0" algn="just">
              <a:buNone/>
            </a:pPr>
            <a:r>
              <a:rPr lang="ar-SA" sz="2800" b="1" dirty="0"/>
              <a:t>	</a:t>
            </a:r>
            <a:r>
              <a:rPr lang="ar-SA" sz="2800" dirty="0" smtClean="0"/>
              <a:t>توفر </a:t>
            </a:r>
            <a:r>
              <a:rPr lang="ar-SA" sz="2800" dirty="0"/>
              <a:t>الشبكات سرية تامة للمعلومات وذلك بإعطاء كل مستخدم اسم خاص ( </a:t>
            </a:r>
            <a:r>
              <a:rPr lang="en-US" sz="2800" dirty="0"/>
              <a:t>User Name</a:t>
            </a:r>
            <a:r>
              <a:rPr lang="ar-SA" sz="2800" dirty="0"/>
              <a:t>) وكلمة مرور ( </a:t>
            </a:r>
            <a:r>
              <a:rPr lang="en-US" sz="2800" dirty="0"/>
              <a:t>Password</a:t>
            </a:r>
            <a:r>
              <a:rPr lang="ar-SA" sz="2800" dirty="0"/>
              <a:t> </a:t>
            </a:r>
            <a:r>
              <a:rPr lang="ar-SA" sz="2800" dirty="0" smtClean="0"/>
              <a:t>) ، وكذلك توفير ما يسمى بالجدار الناري الذي يمنع الاختراق و تسلل الفيروسات  .</a:t>
            </a:r>
            <a:endParaRPr lang="en-US" sz="2800" dirty="0"/>
          </a:p>
          <a:p>
            <a:pPr marL="0" lvl="0" indent="0" algn="just">
              <a:buNone/>
            </a:pPr>
            <a:r>
              <a:rPr lang="ar-SA" sz="2800" b="1" dirty="0" smtClean="0"/>
              <a:t>5- البريد </a:t>
            </a:r>
            <a:r>
              <a:rPr lang="ar-SA" sz="2800" b="1" dirty="0"/>
              <a:t>الإلكتروني : </a:t>
            </a:r>
            <a:endParaRPr lang="ar-SA" sz="2800" b="1" dirty="0" smtClean="0"/>
          </a:p>
          <a:p>
            <a:pPr marL="0" lvl="0" indent="0" algn="just">
              <a:buNone/>
            </a:pPr>
            <a:r>
              <a:rPr lang="ar-SA" sz="2800" dirty="0" smtClean="0"/>
              <a:t>	هو </a:t>
            </a:r>
            <a:r>
              <a:rPr lang="ar-SA" sz="2800" dirty="0"/>
              <a:t>أحد مسببات سهولة وسرعة الاتصال بين الناس في عصرنا </a:t>
            </a:r>
            <a:r>
              <a:rPr lang="ar-SA" sz="2800" dirty="0" smtClean="0"/>
              <a:t>الحاضر باستخدام شبكة الانترنت .</a:t>
            </a:r>
            <a:endParaRPr lang="en-US" sz="2800" dirty="0"/>
          </a:p>
          <a:p>
            <a:pPr algn="just"/>
            <a:endParaRPr lang="ar-SA" dirty="0"/>
          </a:p>
        </p:txBody>
      </p:sp>
    </p:spTree>
    <p:extLst>
      <p:ext uri="{BB962C8B-B14F-4D97-AF65-F5344CB8AC3E}">
        <p14:creationId xmlns:p14="http://schemas.microsoft.com/office/powerpoint/2010/main" val="7481147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771800" y="1844824"/>
            <a:ext cx="6120680" cy="4853136"/>
          </a:xfrm>
        </p:spPr>
        <p:txBody>
          <a:bodyPr>
            <a:normAutofit/>
          </a:bodyPr>
          <a:lstStyle/>
          <a:p>
            <a:pPr marL="0" indent="0">
              <a:buNone/>
            </a:pPr>
            <a:r>
              <a:rPr lang="ar-SA" sz="2800" b="1" dirty="0" smtClean="0">
                <a:solidFill>
                  <a:schemeClr val="accent2"/>
                </a:solidFill>
                <a:effectLst>
                  <a:outerShdw blurRad="38100" dist="38100" dir="2700000" algn="tl">
                    <a:srgbClr val="C0C0C0"/>
                  </a:outerShdw>
                </a:effectLst>
                <a:latin typeface="Lucida Sans Unicode" pitchFamily="34" charset="0"/>
              </a:rPr>
              <a:t>1. شبكة </a:t>
            </a:r>
            <a:r>
              <a:rPr lang="ar-SA" sz="2800" b="1" dirty="0">
                <a:solidFill>
                  <a:schemeClr val="accent2"/>
                </a:solidFill>
                <a:effectLst>
                  <a:outerShdw blurRad="38100" dist="38100" dir="2700000" algn="tl">
                    <a:srgbClr val="C0C0C0"/>
                  </a:outerShdw>
                </a:effectLst>
                <a:latin typeface="Lucida Sans Unicode" pitchFamily="34" charset="0"/>
              </a:rPr>
              <a:t>النظير </a:t>
            </a:r>
            <a:r>
              <a:rPr lang="en-US" sz="2800" b="1" dirty="0">
                <a:solidFill>
                  <a:schemeClr val="accent2"/>
                </a:solidFill>
                <a:effectLst>
                  <a:outerShdw blurRad="38100" dist="38100" dir="2700000" algn="tl">
                    <a:srgbClr val="C0C0C0"/>
                  </a:outerShdw>
                </a:effectLst>
                <a:latin typeface="Lucida Sans Unicode" pitchFamily="34" charset="0"/>
              </a:rPr>
              <a:t>Peer To Peer Network</a:t>
            </a:r>
            <a:r>
              <a:rPr lang="ar-SA" sz="2800" b="1" dirty="0">
                <a:solidFill>
                  <a:schemeClr val="accent2"/>
                </a:solidFill>
                <a:effectLst>
                  <a:outerShdw blurRad="38100" dist="38100" dir="2700000" algn="tl">
                    <a:srgbClr val="C0C0C0"/>
                  </a:outerShdw>
                </a:effectLst>
                <a:latin typeface="Lucida Sans Unicode" pitchFamily="34" charset="0"/>
              </a:rPr>
              <a:t> </a:t>
            </a:r>
            <a:r>
              <a:rPr lang="ar-SA" sz="2800" b="1" dirty="0" smtClean="0">
                <a:solidFill>
                  <a:schemeClr val="accent2"/>
                </a:solidFill>
                <a:effectLst>
                  <a:outerShdw blurRad="38100" dist="38100" dir="2700000" algn="tl">
                    <a:srgbClr val="C0C0C0"/>
                  </a:outerShdw>
                </a:effectLst>
                <a:latin typeface="Lucida Sans Unicode" pitchFamily="34" charset="0"/>
              </a:rPr>
              <a:t> :</a:t>
            </a:r>
          </a:p>
          <a:p>
            <a:pPr marL="0" indent="0">
              <a:buNone/>
            </a:pPr>
            <a:endParaRPr lang="ar-SA" sz="2800" dirty="0" smtClean="0"/>
          </a:p>
          <a:p>
            <a:pPr marL="0" indent="0" algn="just">
              <a:buNone/>
            </a:pPr>
            <a:r>
              <a:rPr lang="ar-SA" sz="2800" dirty="0" smtClean="0"/>
              <a:t>كل </a:t>
            </a:r>
            <a:r>
              <a:rPr lang="ar-SA" sz="2800" dirty="0"/>
              <a:t>جهاز </a:t>
            </a:r>
            <a:r>
              <a:rPr lang="ar-SA" sz="2800" dirty="0" smtClean="0"/>
              <a:t>في هذه </a:t>
            </a:r>
            <a:r>
              <a:rPr lang="ar-SA" sz="2800" dirty="0"/>
              <a:t>الشبكة يستطيع الاستفادة </a:t>
            </a:r>
            <a:endParaRPr lang="ar-SA" sz="2800" dirty="0" smtClean="0"/>
          </a:p>
          <a:p>
            <a:pPr marL="0" indent="0" algn="just">
              <a:buNone/>
            </a:pPr>
            <a:r>
              <a:rPr lang="ar-SA" sz="2800" dirty="0" smtClean="0"/>
              <a:t>من </a:t>
            </a:r>
            <a:r>
              <a:rPr lang="ar-SA" sz="2800" dirty="0"/>
              <a:t>موارد الجهاز الآخر سواء المكونات المادية </a:t>
            </a:r>
            <a:endParaRPr lang="ar-SA" sz="2800" dirty="0" smtClean="0"/>
          </a:p>
          <a:p>
            <a:pPr marL="0" indent="0" algn="just">
              <a:buNone/>
            </a:pPr>
            <a:r>
              <a:rPr lang="ar-SA" sz="2800" dirty="0" smtClean="0"/>
              <a:t>أو البرمجية ,</a:t>
            </a:r>
            <a:r>
              <a:rPr lang="en-US" sz="2800" dirty="0" smtClean="0"/>
              <a:t> </a:t>
            </a:r>
            <a:r>
              <a:rPr lang="ar-SA" sz="2800" dirty="0" smtClean="0"/>
              <a:t> ولا يوجد جهاز خاص بالتحكم بالشبكة و منع الصلاحيات  .</a:t>
            </a:r>
          </a:p>
          <a:p>
            <a:pPr marL="0" indent="0" algn="just">
              <a:buNone/>
            </a:pPr>
            <a:r>
              <a:rPr lang="ar-SA" sz="2800" dirty="0" smtClean="0"/>
              <a:t>تستخدم في </a:t>
            </a:r>
            <a:r>
              <a:rPr lang="ar-SA" sz="2800" dirty="0"/>
              <a:t>الشركات </a:t>
            </a:r>
            <a:r>
              <a:rPr lang="ar-SA" sz="2800" dirty="0" smtClean="0"/>
              <a:t>لنقل </a:t>
            </a:r>
            <a:r>
              <a:rPr lang="ar-SA" sz="2800" dirty="0"/>
              <a:t>الملفات أو المستندات من جهاز إلى </a:t>
            </a:r>
            <a:r>
              <a:rPr lang="ar-SA" sz="2800" dirty="0" smtClean="0"/>
              <a:t>آخر</a:t>
            </a:r>
            <a:r>
              <a:rPr lang="ar-SA" sz="2800" dirty="0"/>
              <a:t>.</a:t>
            </a:r>
            <a:endParaRPr lang="en-US" sz="2800" dirty="0"/>
          </a:p>
        </p:txBody>
      </p:sp>
      <p:pic>
        <p:nvPicPr>
          <p:cNvPr id="13314"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a:stretch/>
        </p:blipFill>
        <p:spPr bwMode="auto">
          <a:xfrm>
            <a:off x="-828600" y="1772816"/>
            <a:ext cx="4072113" cy="343584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spTree>
    <p:extLst>
      <p:ext uri="{BB962C8B-B14F-4D97-AF65-F5344CB8AC3E}">
        <p14:creationId xmlns:p14="http://schemas.microsoft.com/office/powerpoint/2010/main" val="11335927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96752"/>
            <a:ext cx="8033320" cy="5256584"/>
          </a:xfrm>
          <a:ln>
            <a:noFill/>
          </a:ln>
        </p:spPr>
        <p:style>
          <a:lnRef idx="2">
            <a:schemeClr val="accent2"/>
          </a:lnRef>
          <a:fillRef idx="1">
            <a:schemeClr val="lt1"/>
          </a:fillRef>
          <a:effectRef idx="0">
            <a:schemeClr val="accent2"/>
          </a:effectRef>
          <a:fontRef idx="minor">
            <a:schemeClr val="dk1"/>
          </a:fontRef>
        </p:style>
        <p:txBody>
          <a:bodyPr>
            <a:normAutofit/>
          </a:bodyPr>
          <a:lstStyle/>
          <a:p>
            <a:pPr marL="0" lvl="0" indent="0">
              <a:buNone/>
            </a:pPr>
            <a:endParaRPr lang="ar-SA" sz="2800" dirty="0" smtClean="0"/>
          </a:p>
          <a:p>
            <a:pPr marL="0" indent="0">
              <a:buNone/>
            </a:pPr>
            <a:r>
              <a:rPr lang="ar-SA" sz="2800" dirty="0" smtClean="0"/>
              <a:t>1- </a:t>
            </a:r>
            <a:r>
              <a:rPr lang="ar-SA" sz="2800" dirty="0">
                <a:solidFill>
                  <a:schemeClr val="accent2"/>
                </a:solidFill>
              </a:rPr>
              <a:t>سهلة </a:t>
            </a:r>
            <a:r>
              <a:rPr lang="ar-SA" sz="2800" dirty="0" smtClean="0">
                <a:solidFill>
                  <a:schemeClr val="accent2"/>
                </a:solidFill>
              </a:rPr>
              <a:t>التثبيت  </a:t>
            </a:r>
            <a:r>
              <a:rPr lang="ar-SA" sz="2800" dirty="0" smtClean="0"/>
              <a:t>: حيث يكفي نظام تشغيل بسيط لإدخال الأجهزة </a:t>
            </a:r>
          </a:p>
          <a:p>
            <a:pPr marL="0" indent="0">
              <a:buNone/>
            </a:pPr>
            <a:r>
              <a:rPr lang="ar-SA" sz="2800" dirty="0" smtClean="0"/>
              <a:t>على هذا النوع من الشبكات.</a:t>
            </a:r>
            <a:endParaRPr lang="en-US" sz="2800" dirty="0" smtClean="0"/>
          </a:p>
          <a:p>
            <a:pPr marL="0" indent="0">
              <a:buNone/>
            </a:pPr>
            <a:endParaRPr lang="ar-SA" sz="2800" dirty="0" smtClean="0"/>
          </a:p>
          <a:p>
            <a:pPr marL="0" lvl="0" indent="0">
              <a:buNone/>
            </a:pPr>
            <a:r>
              <a:rPr lang="ar-SA" sz="2800" dirty="0" smtClean="0"/>
              <a:t>2- </a:t>
            </a:r>
            <a:r>
              <a:rPr lang="ar-SA" sz="2800" dirty="0">
                <a:solidFill>
                  <a:schemeClr val="accent2"/>
                </a:solidFill>
              </a:rPr>
              <a:t>قليلة التكلفة </a:t>
            </a:r>
            <a:r>
              <a:rPr lang="ar-SA" sz="2800" dirty="0"/>
              <a:t>: حيث أن المكونات المادية المطلوبة لهذه الشبكة قليلة ورخيصة الثمن</a:t>
            </a:r>
            <a:r>
              <a:rPr lang="ar-SA" sz="2800" dirty="0" smtClean="0"/>
              <a:t>.</a:t>
            </a:r>
          </a:p>
          <a:p>
            <a:pPr marL="0" lvl="0" indent="0">
              <a:buNone/>
            </a:pPr>
            <a:endParaRPr lang="ar-SA" sz="2800" dirty="0" smtClean="0"/>
          </a:p>
          <a:p>
            <a:pPr marL="0" indent="0">
              <a:buNone/>
            </a:pPr>
            <a:r>
              <a:rPr lang="ar-SA" sz="2800" dirty="0" smtClean="0"/>
              <a:t>3- </a:t>
            </a:r>
            <a:r>
              <a:rPr lang="ar-SA" sz="2800" dirty="0" smtClean="0">
                <a:solidFill>
                  <a:schemeClr val="accent2"/>
                </a:solidFill>
              </a:rPr>
              <a:t>السيطرة </a:t>
            </a:r>
            <a:r>
              <a:rPr lang="ar-SA" sz="2800" dirty="0">
                <a:solidFill>
                  <a:schemeClr val="accent2"/>
                </a:solidFill>
              </a:rPr>
              <a:t>على مصادر الشبكة </a:t>
            </a:r>
            <a:r>
              <a:rPr lang="ar-SA" sz="2800" dirty="0" smtClean="0">
                <a:solidFill>
                  <a:schemeClr val="accent2"/>
                </a:solidFill>
              </a:rPr>
              <a:t>من قبل </a:t>
            </a:r>
            <a:r>
              <a:rPr lang="ar-SA" sz="2800" dirty="0">
                <a:solidFill>
                  <a:schemeClr val="accent2"/>
                </a:solidFill>
              </a:rPr>
              <a:t>المستخدمين </a:t>
            </a:r>
            <a:r>
              <a:rPr lang="ar-SA" sz="2800" dirty="0" smtClean="0"/>
              <a:t>: </a:t>
            </a:r>
          </a:p>
          <a:p>
            <a:pPr marL="0" indent="0">
              <a:buNone/>
            </a:pPr>
            <a:r>
              <a:rPr lang="ar-SA" sz="2800" dirty="0" smtClean="0"/>
              <a:t>عن </a:t>
            </a:r>
            <a:r>
              <a:rPr lang="ar-SA" sz="2800" dirty="0"/>
              <a:t>طريق طلب خصائص الملف ثم طلب الأمر (مشاركة) والعكس صحيح لإزالة المشاركة. </a:t>
            </a:r>
          </a:p>
          <a:p>
            <a:pPr marL="0" lvl="0" indent="0">
              <a:buNone/>
            </a:pPr>
            <a:endParaRPr lang="en-US" sz="2800" dirty="0"/>
          </a:p>
        </p:txBody>
      </p:sp>
      <p:sp>
        <p:nvSpPr>
          <p:cNvPr id="6" name="Rounded Rectangle 5"/>
          <p:cNvSpPr/>
          <p:nvPr/>
        </p:nvSpPr>
        <p:spPr>
          <a:xfrm>
            <a:off x="683568" y="548680"/>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a:solidFill>
                  <a:schemeClr val="accent2"/>
                </a:solidFill>
                <a:effectLst>
                  <a:outerShdw blurRad="38100" dist="38100" dir="2700000" algn="tl">
                    <a:srgbClr val="C0C0C0"/>
                  </a:outerShdw>
                </a:effectLst>
                <a:latin typeface="Lucida Sans Unicode" pitchFamily="34" charset="0"/>
              </a:rPr>
              <a:t>مميزات 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650070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49A89BF05CFA41BF00496D73E9E2EA" ma:contentTypeVersion="0" ma:contentTypeDescription="Create a new document." ma:contentTypeScope="" ma:versionID="9b881e165c333547f6a760f9d771414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3A8559C8-EA34-4582-8F21-9F6DBF3937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15EEFDCC-BE3C-465A-9749-3657A5436AD5}">
  <ds:schemaRefs>
    <ds:schemaRef ds:uri="http://schemas.microsoft.com/sharepoint/v3/contenttype/forms"/>
  </ds:schemaRefs>
</ds:datastoreItem>
</file>

<file path=customXml/itemProps3.xml><?xml version="1.0" encoding="utf-8"?>
<ds:datastoreItem xmlns:ds="http://schemas.openxmlformats.org/officeDocument/2006/customXml" ds:itemID="{78E62220-9EC5-4825-B8EC-2EBFCDEFC780}">
  <ds:schemaRefs>
    <ds:schemaRef ds:uri="http://purl.org/dc/terms/"/>
    <ds:schemaRef ds:uri="http://purl.org/dc/elements/1.1/"/>
    <ds:schemaRef ds:uri="http://schemas.openxmlformats.org/package/2006/metadata/core-properties"/>
    <ds:schemaRef ds:uri="http://purl.org/dc/dcmitype/"/>
    <ds:schemaRef ds:uri="http://schemas.microsoft.com/office/2006/metadata/properties"/>
    <ds:schemaRef ds:uri="http://schemas.microsoft.com/office/2006/documentManagement/typ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799</TotalTime>
  <Words>1208</Words>
  <Application>Microsoft Office PowerPoint</Application>
  <PresentationFormat>عرض على الشاشة (4:3)</PresentationFormat>
  <Paragraphs>172</Paragraphs>
  <Slides>29</Slides>
  <Notes>1</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29</vt:i4>
      </vt:variant>
    </vt:vector>
  </HeadingPairs>
  <TitlesOfParts>
    <vt:vector size="35" baseType="lpstr">
      <vt:lpstr>Arial</vt:lpstr>
      <vt:lpstr>Calibri</vt:lpstr>
      <vt:lpstr>Lucida Sans Unicode</vt:lpstr>
      <vt:lpstr>Times New Roman</vt:lpstr>
      <vt:lpstr>Wingdings</vt:lpstr>
      <vt:lpstr>Office Theme</vt:lpstr>
      <vt:lpstr>شبكات الحاسب الآلي وحمايتها </vt:lpstr>
      <vt:lpstr>شبكات الحاسب الآلي</vt:lpstr>
      <vt:lpstr>أنواع الشبكات (Network Types)</vt:lpstr>
      <vt:lpstr>عرض تقديمي في PowerPoint</vt:lpstr>
      <vt:lpstr>عرض تقديمي في PowerPoint</vt:lpstr>
      <vt:lpstr>أهم فوائد الشبكات </vt:lpstr>
      <vt:lpstr>أهم فوائد الشبكات </vt:lpstr>
      <vt:lpstr>أنواع الشبكات حسب المكونات </vt:lpstr>
      <vt:lpstr>عرض تقديمي في PowerPoint</vt:lpstr>
      <vt:lpstr>عرض تقديمي في PowerPoint</vt:lpstr>
      <vt:lpstr>أنواع الشبكات حسب المكونات </vt:lpstr>
      <vt:lpstr>مميزات  شبكة الخادم و العميل Server/Client Network</vt:lpstr>
      <vt:lpstr>عيوب  شبكة الخادم و العميل Server/Client Network</vt:lpstr>
      <vt:lpstr>العوامل المؤثرة سلباً على  الشبكات </vt:lpstr>
      <vt:lpstr>الشبكة العالمية الإنترنت (Internet)</vt:lpstr>
      <vt:lpstr>أهم المصطلحات والمفاهيم في الشبكات </vt:lpstr>
      <vt:lpstr>أهم المصطلحات والمفاهيم في الشبكات </vt:lpstr>
      <vt:lpstr>أهم المصطلحات والمفاهيم في الشبكات </vt:lpstr>
      <vt:lpstr>أهم المصطلحات والمفاهيم في الشبكات </vt:lpstr>
      <vt:lpstr>الفيروسات</vt:lpstr>
      <vt:lpstr>تعريف الفيروس </vt:lpstr>
      <vt:lpstr>ما هي فيروسات الكمبيوتر وبرامج التجسس والإعلانات؟</vt:lpstr>
      <vt:lpstr>أنواع الفيروسات </vt:lpstr>
      <vt:lpstr>كيف لي أن أعرف فيما إذا كان جهازي مصاباً بهذه البرامج؟</vt:lpstr>
      <vt:lpstr>أهم طرق الحماية من الفيروسات </vt:lpstr>
      <vt:lpstr>أهم طرق الحماية من الفيروسات </vt:lpstr>
      <vt:lpstr>عرض تقديمي في PowerPoint</vt:lpstr>
      <vt:lpstr>أهم طرق الحماية من الفيروسات </vt:lpstr>
      <vt:lpstr>أهم طرق الحماية من الفيروسات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asoma</dc:creator>
  <cp:lastModifiedBy>Taghreed Aljasser</cp:lastModifiedBy>
  <cp:revision>65</cp:revision>
  <dcterms:created xsi:type="dcterms:W3CDTF">2011-10-02T13:55:47Z</dcterms:created>
  <dcterms:modified xsi:type="dcterms:W3CDTF">2017-10-19T11:22:04Z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0x0101004249A89BF05CFA41BF00496D73E9E2EA</vt:lpwstr>
  </property>
</Properties>
</file>