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21"/>
  </p:notesMasterIdLst>
  <p:sldIdLst>
    <p:sldId id="256" r:id="rId2"/>
    <p:sldId id="278" r:id="rId3"/>
    <p:sldId id="276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73" r:id="rId14"/>
    <p:sldId id="267" r:id="rId15"/>
    <p:sldId id="268" r:id="rId16"/>
    <p:sldId id="269" r:id="rId17"/>
    <p:sldId id="270" r:id="rId18"/>
    <p:sldId id="271" r:id="rId19"/>
    <p:sldId id="272" r:id="rId2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0662" autoAdjust="0"/>
    <p:restoredTop sz="86323" autoAdjust="0"/>
  </p:normalViewPr>
  <p:slideViewPr>
    <p:cSldViewPr>
      <p:cViewPr varScale="1">
        <p:scale>
          <a:sx n="117" d="100"/>
          <a:sy n="117" d="100"/>
        </p:scale>
        <p:origin x="-179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A1CD4BA-004B-4F9F-B013-5DAEE1997D9F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31299421-A55B-4389-9E92-D050FFDF6BD1}">
      <dgm:prSet phldrT="[نص]"/>
      <dgm:spPr/>
      <dgm:t>
        <a:bodyPr/>
        <a:lstStyle/>
        <a:p>
          <a:r>
            <a:rPr lang="ar-SA" dirty="0" smtClean="0"/>
            <a:t>نموذج جرونج</a:t>
          </a:r>
          <a:endParaRPr lang="en-US" dirty="0"/>
        </a:p>
      </dgm:t>
    </dgm:pt>
    <dgm:pt modelId="{E296763D-A9C7-437B-AE10-721E5D90D048}" type="parTrans" cxnId="{3D4C050F-9297-4558-B3EA-A7AC67DCECA7}">
      <dgm:prSet/>
      <dgm:spPr/>
      <dgm:t>
        <a:bodyPr/>
        <a:lstStyle/>
        <a:p>
          <a:endParaRPr lang="en-US"/>
        </a:p>
      </dgm:t>
    </dgm:pt>
    <dgm:pt modelId="{639687C7-5EB3-450A-A410-07CCA37C986E}" type="sibTrans" cxnId="{3D4C050F-9297-4558-B3EA-A7AC67DCECA7}">
      <dgm:prSet/>
      <dgm:spPr/>
      <dgm:t>
        <a:bodyPr/>
        <a:lstStyle/>
        <a:p>
          <a:endParaRPr lang="en-US"/>
        </a:p>
      </dgm:t>
    </dgm:pt>
    <dgm:pt modelId="{5F0C9323-8E66-4C8E-9582-42F425D7CEEA}">
      <dgm:prSet phldrT="[نص]"/>
      <dgm:spPr/>
      <dgm:t>
        <a:bodyPr/>
        <a:lstStyle/>
        <a:p>
          <a:r>
            <a:rPr lang="ar-SA" dirty="0" smtClean="0"/>
            <a:t>نموذج شارب</a:t>
          </a:r>
          <a:endParaRPr lang="en-US" dirty="0"/>
        </a:p>
      </dgm:t>
    </dgm:pt>
    <dgm:pt modelId="{695F8086-91BB-4593-850E-ECD3F18E0E0D}" type="parTrans" cxnId="{74077D30-1289-48C6-9054-AE6E1F55E63A}">
      <dgm:prSet/>
      <dgm:spPr/>
      <dgm:t>
        <a:bodyPr/>
        <a:lstStyle/>
        <a:p>
          <a:endParaRPr lang="en-US"/>
        </a:p>
      </dgm:t>
    </dgm:pt>
    <dgm:pt modelId="{D43B8425-678B-4C26-B496-A4E909741409}" type="sibTrans" cxnId="{74077D30-1289-48C6-9054-AE6E1F55E63A}">
      <dgm:prSet/>
      <dgm:spPr/>
      <dgm:t>
        <a:bodyPr/>
        <a:lstStyle/>
        <a:p>
          <a:endParaRPr lang="en-US"/>
        </a:p>
      </dgm:t>
    </dgm:pt>
    <dgm:pt modelId="{4B113CD5-A812-41B7-9968-520D9A42A12C}">
      <dgm:prSet phldrT="[نص]"/>
      <dgm:spPr/>
      <dgm:t>
        <a:bodyPr/>
        <a:lstStyle/>
        <a:p>
          <a:r>
            <a:rPr lang="ar-SA" dirty="0" smtClean="0"/>
            <a:t>نموذج بيرسون</a:t>
          </a:r>
          <a:endParaRPr lang="en-US" dirty="0"/>
        </a:p>
      </dgm:t>
    </dgm:pt>
    <dgm:pt modelId="{01049636-6F49-4B87-8C8B-AE5B3813175F}" type="sibTrans" cxnId="{249BC169-CA6E-48EA-8B28-A0AB21952098}">
      <dgm:prSet/>
      <dgm:spPr/>
      <dgm:t>
        <a:bodyPr/>
        <a:lstStyle/>
        <a:p>
          <a:endParaRPr lang="en-US"/>
        </a:p>
      </dgm:t>
    </dgm:pt>
    <dgm:pt modelId="{1947F82F-23E2-4C31-80F5-970E4E287FBD}" type="parTrans" cxnId="{249BC169-CA6E-48EA-8B28-A0AB21952098}">
      <dgm:prSet/>
      <dgm:spPr/>
      <dgm:t>
        <a:bodyPr/>
        <a:lstStyle/>
        <a:p>
          <a:endParaRPr lang="en-US"/>
        </a:p>
      </dgm:t>
    </dgm:pt>
    <dgm:pt modelId="{FBA9B6C2-AF95-4140-8CDF-90386C0AE2C4}" type="pres">
      <dgm:prSet presAssocID="{2A1CD4BA-004B-4F9F-B013-5DAEE1997D9F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2ED2B869-557A-4836-A70E-776134D7CBE6}" type="pres">
      <dgm:prSet presAssocID="{31299421-A55B-4389-9E92-D050FFDF6BD1}" presName="parentLin" presStyleCnt="0"/>
      <dgm:spPr/>
    </dgm:pt>
    <dgm:pt modelId="{00FB2655-5785-4F2B-B0AD-618500DB86FF}" type="pres">
      <dgm:prSet presAssocID="{31299421-A55B-4389-9E92-D050FFDF6BD1}" presName="parentLeftMargin" presStyleLbl="node1" presStyleIdx="0" presStyleCnt="3"/>
      <dgm:spPr/>
      <dgm:t>
        <a:bodyPr/>
        <a:lstStyle/>
        <a:p>
          <a:endParaRPr lang="en-US"/>
        </a:p>
      </dgm:t>
    </dgm:pt>
    <dgm:pt modelId="{5AF82B28-F200-4EFA-9A1D-408C05B7D22D}" type="pres">
      <dgm:prSet presAssocID="{31299421-A55B-4389-9E92-D050FFDF6BD1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32DFFB6-E4C6-4873-910D-83C37BBC9E5D}" type="pres">
      <dgm:prSet presAssocID="{31299421-A55B-4389-9E92-D050FFDF6BD1}" presName="negativeSpace" presStyleCnt="0"/>
      <dgm:spPr/>
    </dgm:pt>
    <dgm:pt modelId="{75C3A49E-C355-4FD5-B340-949F5A3D4B22}" type="pres">
      <dgm:prSet presAssocID="{31299421-A55B-4389-9E92-D050FFDF6BD1}" presName="childText" presStyleLbl="conFgAcc1" presStyleIdx="0" presStyleCnt="3">
        <dgm:presLayoutVars>
          <dgm:bulletEnabled val="1"/>
        </dgm:presLayoutVars>
      </dgm:prSet>
      <dgm:spPr/>
    </dgm:pt>
    <dgm:pt modelId="{2034E13A-C3AA-449D-A53D-711E59EAB00C}" type="pres">
      <dgm:prSet presAssocID="{639687C7-5EB3-450A-A410-07CCA37C986E}" presName="spaceBetweenRectangles" presStyleCnt="0"/>
      <dgm:spPr/>
    </dgm:pt>
    <dgm:pt modelId="{825878BB-604D-4A12-B05D-FED6F9230592}" type="pres">
      <dgm:prSet presAssocID="{4B113CD5-A812-41B7-9968-520D9A42A12C}" presName="parentLin" presStyleCnt="0"/>
      <dgm:spPr/>
    </dgm:pt>
    <dgm:pt modelId="{21C54116-4369-47E1-ACF6-49C84529B99E}" type="pres">
      <dgm:prSet presAssocID="{4B113CD5-A812-41B7-9968-520D9A42A12C}" presName="parentLeftMargin" presStyleLbl="node1" presStyleIdx="0" presStyleCnt="3"/>
      <dgm:spPr/>
      <dgm:t>
        <a:bodyPr/>
        <a:lstStyle/>
        <a:p>
          <a:endParaRPr lang="en-US"/>
        </a:p>
      </dgm:t>
    </dgm:pt>
    <dgm:pt modelId="{00D43796-0724-4826-BF33-2C39E6177E1B}" type="pres">
      <dgm:prSet presAssocID="{4B113CD5-A812-41B7-9968-520D9A42A12C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248AF3E-167C-4C9B-8280-A804DC2FE9BB}" type="pres">
      <dgm:prSet presAssocID="{4B113CD5-A812-41B7-9968-520D9A42A12C}" presName="negativeSpace" presStyleCnt="0"/>
      <dgm:spPr/>
    </dgm:pt>
    <dgm:pt modelId="{080DBFDF-2D35-4676-993F-3A6D61923720}" type="pres">
      <dgm:prSet presAssocID="{4B113CD5-A812-41B7-9968-520D9A42A12C}" presName="childText" presStyleLbl="conFgAcc1" presStyleIdx="1" presStyleCnt="3">
        <dgm:presLayoutVars>
          <dgm:bulletEnabled val="1"/>
        </dgm:presLayoutVars>
      </dgm:prSet>
      <dgm:spPr/>
    </dgm:pt>
    <dgm:pt modelId="{450589DA-BB3F-4000-8C56-4BB364345D05}" type="pres">
      <dgm:prSet presAssocID="{01049636-6F49-4B87-8C8B-AE5B3813175F}" presName="spaceBetweenRectangles" presStyleCnt="0"/>
      <dgm:spPr/>
    </dgm:pt>
    <dgm:pt modelId="{C43D6CEF-FC91-4551-8895-6E19AE932151}" type="pres">
      <dgm:prSet presAssocID="{5F0C9323-8E66-4C8E-9582-42F425D7CEEA}" presName="parentLin" presStyleCnt="0"/>
      <dgm:spPr/>
    </dgm:pt>
    <dgm:pt modelId="{BADBFFE9-FD49-437E-B2C6-64FD82F30D6F}" type="pres">
      <dgm:prSet presAssocID="{5F0C9323-8E66-4C8E-9582-42F425D7CEEA}" presName="parentLeftMargin" presStyleLbl="node1" presStyleIdx="1" presStyleCnt="3"/>
      <dgm:spPr/>
      <dgm:t>
        <a:bodyPr/>
        <a:lstStyle/>
        <a:p>
          <a:endParaRPr lang="en-US"/>
        </a:p>
      </dgm:t>
    </dgm:pt>
    <dgm:pt modelId="{ADCC2493-F300-4CC7-85E7-0CF072DE36D9}" type="pres">
      <dgm:prSet presAssocID="{5F0C9323-8E66-4C8E-9582-42F425D7CEEA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512A60-1201-40D1-90EA-91BCC61E8F4F}" type="pres">
      <dgm:prSet presAssocID="{5F0C9323-8E66-4C8E-9582-42F425D7CEEA}" presName="negativeSpace" presStyleCnt="0"/>
      <dgm:spPr/>
    </dgm:pt>
    <dgm:pt modelId="{1D177769-411D-4C5C-83B2-081D2EA93D5C}" type="pres">
      <dgm:prSet presAssocID="{5F0C9323-8E66-4C8E-9582-42F425D7CEEA}" presName="childText" presStyleLbl="conFgAcc1" presStyleIdx="2" presStyleCnt="3">
        <dgm:presLayoutVars>
          <dgm:bulletEnabled val="1"/>
        </dgm:presLayoutVars>
      </dgm:prSet>
      <dgm:spPr/>
    </dgm:pt>
  </dgm:ptLst>
  <dgm:cxnLst>
    <dgm:cxn modelId="{F3B851D3-7390-4C1A-B197-1F502137C6CB}" type="presOf" srcId="{5F0C9323-8E66-4C8E-9582-42F425D7CEEA}" destId="{BADBFFE9-FD49-437E-B2C6-64FD82F30D6F}" srcOrd="0" destOrd="0" presId="urn:microsoft.com/office/officeart/2005/8/layout/list1"/>
    <dgm:cxn modelId="{611F6CE2-D8EE-4D11-B654-2CFFC2B56CB8}" type="presOf" srcId="{2A1CD4BA-004B-4F9F-B013-5DAEE1997D9F}" destId="{FBA9B6C2-AF95-4140-8CDF-90386C0AE2C4}" srcOrd="0" destOrd="0" presId="urn:microsoft.com/office/officeart/2005/8/layout/list1"/>
    <dgm:cxn modelId="{A1F17AE4-64E2-49F7-AB94-911676296570}" type="presOf" srcId="{4B113CD5-A812-41B7-9968-520D9A42A12C}" destId="{00D43796-0724-4826-BF33-2C39E6177E1B}" srcOrd="1" destOrd="0" presId="urn:microsoft.com/office/officeart/2005/8/layout/list1"/>
    <dgm:cxn modelId="{574FC22D-CEF8-4DA0-A09B-4E79D3649530}" type="presOf" srcId="{5F0C9323-8E66-4C8E-9582-42F425D7CEEA}" destId="{ADCC2493-F300-4CC7-85E7-0CF072DE36D9}" srcOrd="1" destOrd="0" presId="urn:microsoft.com/office/officeart/2005/8/layout/list1"/>
    <dgm:cxn modelId="{249BC169-CA6E-48EA-8B28-A0AB21952098}" srcId="{2A1CD4BA-004B-4F9F-B013-5DAEE1997D9F}" destId="{4B113CD5-A812-41B7-9968-520D9A42A12C}" srcOrd="1" destOrd="0" parTransId="{1947F82F-23E2-4C31-80F5-970E4E287FBD}" sibTransId="{01049636-6F49-4B87-8C8B-AE5B3813175F}"/>
    <dgm:cxn modelId="{10F7876D-0CC7-4137-8D1B-7F8615CC2DB7}" type="presOf" srcId="{4B113CD5-A812-41B7-9968-520D9A42A12C}" destId="{21C54116-4369-47E1-ACF6-49C84529B99E}" srcOrd="0" destOrd="0" presId="urn:microsoft.com/office/officeart/2005/8/layout/list1"/>
    <dgm:cxn modelId="{74077D30-1289-48C6-9054-AE6E1F55E63A}" srcId="{2A1CD4BA-004B-4F9F-B013-5DAEE1997D9F}" destId="{5F0C9323-8E66-4C8E-9582-42F425D7CEEA}" srcOrd="2" destOrd="0" parTransId="{695F8086-91BB-4593-850E-ECD3F18E0E0D}" sibTransId="{D43B8425-678B-4C26-B496-A4E909741409}"/>
    <dgm:cxn modelId="{D65A8635-A29B-47B6-A375-B72F4565F069}" type="presOf" srcId="{31299421-A55B-4389-9E92-D050FFDF6BD1}" destId="{5AF82B28-F200-4EFA-9A1D-408C05B7D22D}" srcOrd="1" destOrd="0" presId="urn:microsoft.com/office/officeart/2005/8/layout/list1"/>
    <dgm:cxn modelId="{9D8B8A92-F513-461C-A8CA-F346D40E834C}" type="presOf" srcId="{31299421-A55B-4389-9E92-D050FFDF6BD1}" destId="{00FB2655-5785-4F2B-B0AD-618500DB86FF}" srcOrd="0" destOrd="0" presId="urn:microsoft.com/office/officeart/2005/8/layout/list1"/>
    <dgm:cxn modelId="{3D4C050F-9297-4558-B3EA-A7AC67DCECA7}" srcId="{2A1CD4BA-004B-4F9F-B013-5DAEE1997D9F}" destId="{31299421-A55B-4389-9E92-D050FFDF6BD1}" srcOrd="0" destOrd="0" parTransId="{E296763D-A9C7-437B-AE10-721E5D90D048}" sibTransId="{639687C7-5EB3-450A-A410-07CCA37C986E}"/>
    <dgm:cxn modelId="{CFB6F932-7D16-4E16-BF21-C649BF8C5113}" type="presParOf" srcId="{FBA9B6C2-AF95-4140-8CDF-90386C0AE2C4}" destId="{2ED2B869-557A-4836-A70E-776134D7CBE6}" srcOrd="0" destOrd="0" presId="urn:microsoft.com/office/officeart/2005/8/layout/list1"/>
    <dgm:cxn modelId="{959598F1-2F1B-463C-B1B2-994C366AD958}" type="presParOf" srcId="{2ED2B869-557A-4836-A70E-776134D7CBE6}" destId="{00FB2655-5785-4F2B-B0AD-618500DB86FF}" srcOrd="0" destOrd="0" presId="urn:microsoft.com/office/officeart/2005/8/layout/list1"/>
    <dgm:cxn modelId="{6DA16937-7704-4DB7-B07C-EBA4DEE990F5}" type="presParOf" srcId="{2ED2B869-557A-4836-A70E-776134D7CBE6}" destId="{5AF82B28-F200-4EFA-9A1D-408C05B7D22D}" srcOrd="1" destOrd="0" presId="urn:microsoft.com/office/officeart/2005/8/layout/list1"/>
    <dgm:cxn modelId="{16A078AA-6A18-4FE2-A875-C3A1E908C75C}" type="presParOf" srcId="{FBA9B6C2-AF95-4140-8CDF-90386C0AE2C4}" destId="{F32DFFB6-E4C6-4873-910D-83C37BBC9E5D}" srcOrd="1" destOrd="0" presId="urn:microsoft.com/office/officeart/2005/8/layout/list1"/>
    <dgm:cxn modelId="{68D90119-8B66-4FFC-81FF-B647134C4631}" type="presParOf" srcId="{FBA9B6C2-AF95-4140-8CDF-90386C0AE2C4}" destId="{75C3A49E-C355-4FD5-B340-949F5A3D4B22}" srcOrd="2" destOrd="0" presId="urn:microsoft.com/office/officeart/2005/8/layout/list1"/>
    <dgm:cxn modelId="{CF47C522-D469-41AF-BEB1-B8DCB78AAED8}" type="presParOf" srcId="{FBA9B6C2-AF95-4140-8CDF-90386C0AE2C4}" destId="{2034E13A-C3AA-449D-A53D-711E59EAB00C}" srcOrd="3" destOrd="0" presId="urn:microsoft.com/office/officeart/2005/8/layout/list1"/>
    <dgm:cxn modelId="{DFE7A5FB-7EE4-43CD-8389-C4A65B23D803}" type="presParOf" srcId="{FBA9B6C2-AF95-4140-8CDF-90386C0AE2C4}" destId="{825878BB-604D-4A12-B05D-FED6F9230592}" srcOrd="4" destOrd="0" presId="urn:microsoft.com/office/officeart/2005/8/layout/list1"/>
    <dgm:cxn modelId="{2D4CE1EE-66FA-49C6-A8B4-CF59920539D0}" type="presParOf" srcId="{825878BB-604D-4A12-B05D-FED6F9230592}" destId="{21C54116-4369-47E1-ACF6-49C84529B99E}" srcOrd="0" destOrd="0" presId="urn:microsoft.com/office/officeart/2005/8/layout/list1"/>
    <dgm:cxn modelId="{667C41B8-E5F7-46BA-9EBE-FA9A6EE30D10}" type="presParOf" srcId="{825878BB-604D-4A12-B05D-FED6F9230592}" destId="{00D43796-0724-4826-BF33-2C39E6177E1B}" srcOrd="1" destOrd="0" presId="urn:microsoft.com/office/officeart/2005/8/layout/list1"/>
    <dgm:cxn modelId="{893C1615-D99E-4066-B6CA-9B0AB966E656}" type="presParOf" srcId="{FBA9B6C2-AF95-4140-8CDF-90386C0AE2C4}" destId="{A248AF3E-167C-4C9B-8280-A804DC2FE9BB}" srcOrd="5" destOrd="0" presId="urn:microsoft.com/office/officeart/2005/8/layout/list1"/>
    <dgm:cxn modelId="{CCDDB01F-A9D3-4AC7-8D1A-079282B14121}" type="presParOf" srcId="{FBA9B6C2-AF95-4140-8CDF-90386C0AE2C4}" destId="{080DBFDF-2D35-4676-993F-3A6D61923720}" srcOrd="6" destOrd="0" presId="urn:microsoft.com/office/officeart/2005/8/layout/list1"/>
    <dgm:cxn modelId="{21DE5CDC-5329-42EA-993B-C39AD63B2B37}" type="presParOf" srcId="{FBA9B6C2-AF95-4140-8CDF-90386C0AE2C4}" destId="{450589DA-BB3F-4000-8C56-4BB364345D05}" srcOrd="7" destOrd="0" presId="urn:microsoft.com/office/officeart/2005/8/layout/list1"/>
    <dgm:cxn modelId="{0D6F11CD-411C-4395-B85A-32F0B962C27F}" type="presParOf" srcId="{FBA9B6C2-AF95-4140-8CDF-90386C0AE2C4}" destId="{C43D6CEF-FC91-4551-8895-6E19AE932151}" srcOrd="8" destOrd="0" presId="urn:microsoft.com/office/officeart/2005/8/layout/list1"/>
    <dgm:cxn modelId="{A06A4B0C-CC21-430E-B46B-AEED3A49FE97}" type="presParOf" srcId="{C43D6CEF-FC91-4551-8895-6E19AE932151}" destId="{BADBFFE9-FD49-437E-B2C6-64FD82F30D6F}" srcOrd="0" destOrd="0" presId="urn:microsoft.com/office/officeart/2005/8/layout/list1"/>
    <dgm:cxn modelId="{FEB97D07-64AE-4F06-B747-DFFD4B00BE78}" type="presParOf" srcId="{C43D6CEF-FC91-4551-8895-6E19AE932151}" destId="{ADCC2493-F300-4CC7-85E7-0CF072DE36D9}" srcOrd="1" destOrd="0" presId="urn:microsoft.com/office/officeart/2005/8/layout/list1"/>
    <dgm:cxn modelId="{6E529E76-36A5-43DD-ABA2-B4B6C54D0E94}" type="presParOf" srcId="{FBA9B6C2-AF95-4140-8CDF-90386C0AE2C4}" destId="{15512A60-1201-40D1-90EA-91BCC61E8F4F}" srcOrd="9" destOrd="0" presId="urn:microsoft.com/office/officeart/2005/8/layout/list1"/>
    <dgm:cxn modelId="{43961639-6EFF-4B99-826A-DCB16D9BB0EE}" type="presParOf" srcId="{FBA9B6C2-AF95-4140-8CDF-90386C0AE2C4}" destId="{1D177769-411D-4C5C-83B2-081D2EA93D5C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0398B65-A3CD-4AA9-BC4A-BA47D8F1249A}" type="doc">
      <dgm:prSet loTypeId="urn:microsoft.com/office/officeart/2005/8/layout/hProcess9" loCatId="process" qsTypeId="urn:microsoft.com/office/officeart/2005/8/quickstyle/simple1" qsCatId="simple" csTypeId="urn:microsoft.com/office/officeart/2005/8/colors/accent1_2" csCatId="accent1" phldr="1"/>
      <dgm:spPr/>
    </dgm:pt>
    <dgm:pt modelId="{676A8903-60E1-43DE-9C1F-E2A9A77B4E2E}">
      <dgm:prSet phldrT="[نص]"/>
      <dgm:spPr/>
      <dgm:t>
        <a:bodyPr/>
        <a:lstStyle/>
        <a:p>
          <a:r>
            <a:rPr lang="ar-SA" dirty="0" smtClean="0"/>
            <a:t>نموذج الإعلام العام</a:t>
          </a:r>
          <a:endParaRPr lang="en-US" dirty="0"/>
        </a:p>
      </dgm:t>
    </dgm:pt>
    <dgm:pt modelId="{9B08F933-B3F8-4CAE-82C3-1AB58A059483}" type="parTrans" cxnId="{926FBFDE-A416-488D-8B8C-C45A8B796774}">
      <dgm:prSet/>
      <dgm:spPr/>
      <dgm:t>
        <a:bodyPr/>
        <a:lstStyle/>
        <a:p>
          <a:endParaRPr lang="en-US"/>
        </a:p>
      </dgm:t>
    </dgm:pt>
    <dgm:pt modelId="{A554F03A-F0D9-4AFB-A57C-60E8E88AAC5F}" type="sibTrans" cxnId="{926FBFDE-A416-488D-8B8C-C45A8B796774}">
      <dgm:prSet/>
      <dgm:spPr/>
      <dgm:t>
        <a:bodyPr/>
        <a:lstStyle/>
        <a:p>
          <a:endParaRPr lang="en-US"/>
        </a:p>
      </dgm:t>
    </dgm:pt>
    <dgm:pt modelId="{8D0412C2-16BE-4022-8C75-2E35676ABE7D}">
      <dgm:prSet phldrT="[نص]"/>
      <dgm:spPr/>
      <dgm:t>
        <a:bodyPr/>
        <a:lstStyle/>
        <a:p>
          <a:r>
            <a:rPr lang="ar-SA" dirty="0" smtClean="0"/>
            <a:t>نموذج الوكالة الصحفية</a:t>
          </a:r>
          <a:endParaRPr lang="en-US" dirty="0"/>
        </a:p>
      </dgm:t>
    </dgm:pt>
    <dgm:pt modelId="{9458D087-B020-4857-B607-86497614DE10}" type="parTrans" cxnId="{81057C18-6B49-4DEC-B2C5-3DC350967E59}">
      <dgm:prSet/>
      <dgm:spPr/>
      <dgm:t>
        <a:bodyPr/>
        <a:lstStyle/>
        <a:p>
          <a:endParaRPr lang="en-US"/>
        </a:p>
      </dgm:t>
    </dgm:pt>
    <dgm:pt modelId="{84E46F13-D445-4654-A5E1-685E54C75F75}" type="sibTrans" cxnId="{81057C18-6B49-4DEC-B2C5-3DC350967E59}">
      <dgm:prSet/>
      <dgm:spPr/>
      <dgm:t>
        <a:bodyPr/>
        <a:lstStyle/>
        <a:p>
          <a:endParaRPr lang="en-US"/>
        </a:p>
      </dgm:t>
    </dgm:pt>
    <dgm:pt modelId="{C4F7C1D3-AD7E-459D-A05B-92312F92BB96}">
      <dgm:prSet/>
      <dgm:spPr/>
      <dgm:t>
        <a:bodyPr/>
        <a:lstStyle/>
        <a:p>
          <a:r>
            <a:rPr lang="ar-SA" dirty="0" smtClean="0"/>
            <a:t>النموذج المتوازن</a:t>
          </a:r>
          <a:endParaRPr lang="en-US" dirty="0"/>
        </a:p>
      </dgm:t>
    </dgm:pt>
    <dgm:pt modelId="{5C8C4035-5C87-4282-A010-BB10E8DC47B9}" type="parTrans" cxnId="{61E32D30-8EA4-45EB-A147-27267B9D67A9}">
      <dgm:prSet/>
      <dgm:spPr/>
      <dgm:t>
        <a:bodyPr/>
        <a:lstStyle/>
        <a:p>
          <a:endParaRPr lang="en-US"/>
        </a:p>
      </dgm:t>
    </dgm:pt>
    <dgm:pt modelId="{8004D26E-18A8-4013-8965-3C7DF4C388B3}" type="sibTrans" cxnId="{61E32D30-8EA4-45EB-A147-27267B9D67A9}">
      <dgm:prSet/>
      <dgm:spPr/>
      <dgm:t>
        <a:bodyPr/>
        <a:lstStyle/>
        <a:p>
          <a:endParaRPr lang="en-US"/>
        </a:p>
      </dgm:t>
    </dgm:pt>
    <dgm:pt modelId="{03CECD83-3EEE-43DE-A42B-1B447BE23EC8}">
      <dgm:prSet/>
      <dgm:spPr/>
      <dgm:t>
        <a:bodyPr/>
        <a:lstStyle/>
        <a:p>
          <a:r>
            <a:rPr lang="ar-SA" dirty="0" smtClean="0"/>
            <a:t>النموذج غير المتوازن</a:t>
          </a:r>
          <a:endParaRPr lang="en-US" dirty="0"/>
        </a:p>
      </dgm:t>
    </dgm:pt>
    <dgm:pt modelId="{8569474A-CAD9-4CC4-9650-901B278C8350}" type="parTrans" cxnId="{C5C8BA6F-7B2C-4373-83EB-DDA4A7679841}">
      <dgm:prSet/>
      <dgm:spPr/>
      <dgm:t>
        <a:bodyPr/>
        <a:lstStyle/>
        <a:p>
          <a:endParaRPr lang="en-US"/>
        </a:p>
      </dgm:t>
    </dgm:pt>
    <dgm:pt modelId="{94F699DC-6093-4AF6-A076-A634714CD1E3}" type="sibTrans" cxnId="{C5C8BA6F-7B2C-4373-83EB-DDA4A7679841}">
      <dgm:prSet/>
      <dgm:spPr/>
      <dgm:t>
        <a:bodyPr/>
        <a:lstStyle/>
        <a:p>
          <a:endParaRPr lang="en-US"/>
        </a:p>
      </dgm:t>
    </dgm:pt>
    <dgm:pt modelId="{EAFBCE67-B66E-4441-9CAF-CB73AB6A125D}" type="pres">
      <dgm:prSet presAssocID="{D0398B65-A3CD-4AA9-BC4A-BA47D8F1249A}" presName="CompostProcess" presStyleCnt="0">
        <dgm:presLayoutVars>
          <dgm:dir/>
          <dgm:resizeHandles val="exact"/>
        </dgm:presLayoutVars>
      </dgm:prSet>
      <dgm:spPr/>
    </dgm:pt>
    <dgm:pt modelId="{7DE6B9E5-F964-4BCD-9997-CF96B672507B}" type="pres">
      <dgm:prSet presAssocID="{D0398B65-A3CD-4AA9-BC4A-BA47D8F1249A}" presName="arrow" presStyleLbl="bgShp" presStyleIdx="0" presStyleCnt="1" custAng="10800000" custLinFactNeighborX="1164" custLinFactNeighborY="2160"/>
      <dgm:spPr/>
    </dgm:pt>
    <dgm:pt modelId="{2851E818-0C4F-4004-8AFC-B73A2098839E}" type="pres">
      <dgm:prSet presAssocID="{D0398B65-A3CD-4AA9-BC4A-BA47D8F1249A}" presName="linearProcess" presStyleCnt="0"/>
      <dgm:spPr/>
    </dgm:pt>
    <dgm:pt modelId="{7A757FF9-60EB-4871-B4E6-48F9CF9E4755}" type="pres">
      <dgm:prSet presAssocID="{C4F7C1D3-AD7E-459D-A05B-92312F92BB96}" presName="text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D865103-F6AD-488E-AA2E-24128EB562B8}" type="pres">
      <dgm:prSet presAssocID="{8004D26E-18A8-4013-8965-3C7DF4C388B3}" presName="sibTrans" presStyleCnt="0"/>
      <dgm:spPr/>
    </dgm:pt>
    <dgm:pt modelId="{DD6C7EEB-3EED-41B3-8A4D-8AF39D3C56A1}" type="pres">
      <dgm:prSet presAssocID="{03CECD83-3EEE-43DE-A42B-1B447BE23EC8}" presName="text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E68ABDD-E1C0-4832-B0A4-5BB0918D3D05}" type="pres">
      <dgm:prSet presAssocID="{94F699DC-6093-4AF6-A076-A634714CD1E3}" presName="sibTrans" presStyleCnt="0"/>
      <dgm:spPr/>
    </dgm:pt>
    <dgm:pt modelId="{DDBB075E-EB06-4BCF-8461-3C912AF82CC9}" type="pres">
      <dgm:prSet presAssocID="{676A8903-60E1-43DE-9C1F-E2A9A77B4E2E}" presName="text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C45B6A4-FD78-4EFB-8037-F3B74E77FD7C}" type="pres">
      <dgm:prSet presAssocID="{A554F03A-F0D9-4AFB-A57C-60E8E88AAC5F}" presName="sibTrans" presStyleCnt="0"/>
      <dgm:spPr/>
    </dgm:pt>
    <dgm:pt modelId="{418A80CB-B323-45B7-8421-6A7D2B5052AE}" type="pres">
      <dgm:prSet presAssocID="{8D0412C2-16BE-4022-8C75-2E35676ABE7D}" presName="text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C5C8BA6F-7B2C-4373-83EB-DDA4A7679841}" srcId="{D0398B65-A3CD-4AA9-BC4A-BA47D8F1249A}" destId="{03CECD83-3EEE-43DE-A42B-1B447BE23EC8}" srcOrd="1" destOrd="0" parTransId="{8569474A-CAD9-4CC4-9650-901B278C8350}" sibTransId="{94F699DC-6093-4AF6-A076-A634714CD1E3}"/>
    <dgm:cxn modelId="{27055B4A-3C10-455C-88A8-6EBC6E871B86}" type="presOf" srcId="{D0398B65-A3CD-4AA9-BC4A-BA47D8F1249A}" destId="{EAFBCE67-B66E-4441-9CAF-CB73AB6A125D}" srcOrd="0" destOrd="0" presId="urn:microsoft.com/office/officeart/2005/8/layout/hProcess9"/>
    <dgm:cxn modelId="{926FBFDE-A416-488D-8B8C-C45A8B796774}" srcId="{D0398B65-A3CD-4AA9-BC4A-BA47D8F1249A}" destId="{676A8903-60E1-43DE-9C1F-E2A9A77B4E2E}" srcOrd="2" destOrd="0" parTransId="{9B08F933-B3F8-4CAE-82C3-1AB58A059483}" sibTransId="{A554F03A-F0D9-4AFB-A57C-60E8E88AAC5F}"/>
    <dgm:cxn modelId="{73D7CE03-5FF3-433D-BB0E-8FCC88C972C0}" type="presOf" srcId="{03CECD83-3EEE-43DE-A42B-1B447BE23EC8}" destId="{DD6C7EEB-3EED-41B3-8A4D-8AF39D3C56A1}" srcOrd="0" destOrd="0" presId="urn:microsoft.com/office/officeart/2005/8/layout/hProcess9"/>
    <dgm:cxn modelId="{61E32D30-8EA4-45EB-A147-27267B9D67A9}" srcId="{D0398B65-A3CD-4AA9-BC4A-BA47D8F1249A}" destId="{C4F7C1D3-AD7E-459D-A05B-92312F92BB96}" srcOrd="0" destOrd="0" parTransId="{5C8C4035-5C87-4282-A010-BB10E8DC47B9}" sibTransId="{8004D26E-18A8-4013-8965-3C7DF4C388B3}"/>
    <dgm:cxn modelId="{12623C90-6451-4400-97A6-7758D3C49F97}" type="presOf" srcId="{8D0412C2-16BE-4022-8C75-2E35676ABE7D}" destId="{418A80CB-B323-45B7-8421-6A7D2B5052AE}" srcOrd="0" destOrd="0" presId="urn:microsoft.com/office/officeart/2005/8/layout/hProcess9"/>
    <dgm:cxn modelId="{1CA7FDE7-C3AF-4337-8D3A-AF5244F1B0DD}" type="presOf" srcId="{676A8903-60E1-43DE-9C1F-E2A9A77B4E2E}" destId="{DDBB075E-EB06-4BCF-8461-3C912AF82CC9}" srcOrd="0" destOrd="0" presId="urn:microsoft.com/office/officeart/2005/8/layout/hProcess9"/>
    <dgm:cxn modelId="{81057C18-6B49-4DEC-B2C5-3DC350967E59}" srcId="{D0398B65-A3CD-4AA9-BC4A-BA47D8F1249A}" destId="{8D0412C2-16BE-4022-8C75-2E35676ABE7D}" srcOrd="3" destOrd="0" parTransId="{9458D087-B020-4857-B607-86497614DE10}" sibTransId="{84E46F13-D445-4654-A5E1-685E54C75F75}"/>
    <dgm:cxn modelId="{B83BE481-7BB9-4966-8B78-5FF1C8CCC5EA}" type="presOf" srcId="{C4F7C1D3-AD7E-459D-A05B-92312F92BB96}" destId="{7A757FF9-60EB-4871-B4E6-48F9CF9E4755}" srcOrd="0" destOrd="0" presId="urn:microsoft.com/office/officeart/2005/8/layout/hProcess9"/>
    <dgm:cxn modelId="{3B9A17C3-302D-41DC-BE98-F5D1F669DD0E}" type="presParOf" srcId="{EAFBCE67-B66E-4441-9CAF-CB73AB6A125D}" destId="{7DE6B9E5-F964-4BCD-9997-CF96B672507B}" srcOrd="0" destOrd="0" presId="urn:microsoft.com/office/officeart/2005/8/layout/hProcess9"/>
    <dgm:cxn modelId="{CE7E7017-07E4-4B73-9C6C-5DB382A06B9C}" type="presParOf" srcId="{EAFBCE67-B66E-4441-9CAF-CB73AB6A125D}" destId="{2851E818-0C4F-4004-8AFC-B73A2098839E}" srcOrd="1" destOrd="0" presId="urn:microsoft.com/office/officeart/2005/8/layout/hProcess9"/>
    <dgm:cxn modelId="{52B4C413-245D-4202-9163-A853308E6676}" type="presParOf" srcId="{2851E818-0C4F-4004-8AFC-B73A2098839E}" destId="{7A757FF9-60EB-4871-B4E6-48F9CF9E4755}" srcOrd="0" destOrd="0" presId="urn:microsoft.com/office/officeart/2005/8/layout/hProcess9"/>
    <dgm:cxn modelId="{25867538-C043-465E-9EA1-3CF20E085B8D}" type="presParOf" srcId="{2851E818-0C4F-4004-8AFC-B73A2098839E}" destId="{3D865103-F6AD-488E-AA2E-24128EB562B8}" srcOrd="1" destOrd="0" presId="urn:microsoft.com/office/officeart/2005/8/layout/hProcess9"/>
    <dgm:cxn modelId="{6098A231-0181-45B7-82B4-F4A4176E8432}" type="presParOf" srcId="{2851E818-0C4F-4004-8AFC-B73A2098839E}" destId="{DD6C7EEB-3EED-41B3-8A4D-8AF39D3C56A1}" srcOrd="2" destOrd="0" presId="urn:microsoft.com/office/officeart/2005/8/layout/hProcess9"/>
    <dgm:cxn modelId="{896765EC-7744-4DED-BA2F-9F5F3FB6900D}" type="presParOf" srcId="{2851E818-0C4F-4004-8AFC-B73A2098839E}" destId="{9E68ABDD-E1C0-4832-B0A4-5BB0918D3D05}" srcOrd="3" destOrd="0" presId="urn:microsoft.com/office/officeart/2005/8/layout/hProcess9"/>
    <dgm:cxn modelId="{1A61A9D7-462F-4440-B7B5-58DE457B5A54}" type="presParOf" srcId="{2851E818-0C4F-4004-8AFC-B73A2098839E}" destId="{DDBB075E-EB06-4BCF-8461-3C912AF82CC9}" srcOrd="4" destOrd="0" presId="urn:microsoft.com/office/officeart/2005/8/layout/hProcess9"/>
    <dgm:cxn modelId="{7EFC9263-7F43-4972-AAB6-DEF7E7FF3FB1}" type="presParOf" srcId="{2851E818-0C4F-4004-8AFC-B73A2098839E}" destId="{BC45B6A4-FD78-4EFB-8037-F3B74E77FD7C}" srcOrd="5" destOrd="0" presId="urn:microsoft.com/office/officeart/2005/8/layout/hProcess9"/>
    <dgm:cxn modelId="{3D630EDF-0AC5-48B8-9EAE-AECB4833DB75}" type="presParOf" srcId="{2851E818-0C4F-4004-8AFC-B73A2098839E}" destId="{418A80CB-B323-45B7-8421-6A7D2B5052AE}" srcOrd="6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5C3A49E-C355-4FD5-B340-949F5A3D4B22}">
      <dsp:nvSpPr>
        <dsp:cNvPr id="0" name=""/>
        <dsp:cNvSpPr/>
      </dsp:nvSpPr>
      <dsp:spPr>
        <a:xfrm>
          <a:off x="0" y="543261"/>
          <a:ext cx="8229600" cy="85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AF82B28-F200-4EFA-9A1D-408C05B7D22D}">
      <dsp:nvSpPr>
        <dsp:cNvPr id="0" name=""/>
        <dsp:cNvSpPr/>
      </dsp:nvSpPr>
      <dsp:spPr>
        <a:xfrm>
          <a:off x="411480" y="41421"/>
          <a:ext cx="5760720" cy="10036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7742" tIns="0" rIns="217742" bIns="0" numCol="1" spcCol="1270" anchor="ctr" anchorCtr="0">
          <a:noAutofit/>
        </a:bodyPr>
        <a:lstStyle/>
        <a:p>
          <a:pPr lvl="0" algn="l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400" kern="1200" dirty="0" smtClean="0"/>
            <a:t>نموذج جرونج</a:t>
          </a:r>
          <a:endParaRPr lang="en-US" sz="3400" kern="1200" dirty="0"/>
        </a:p>
      </dsp:txBody>
      <dsp:txXfrm>
        <a:off x="460476" y="90417"/>
        <a:ext cx="5662728" cy="905688"/>
      </dsp:txXfrm>
    </dsp:sp>
    <dsp:sp modelId="{080DBFDF-2D35-4676-993F-3A6D61923720}">
      <dsp:nvSpPr>
        <dsp:cNvPr id="0" name=""/>
        <dsp:cNvSpPr/>
      </dsp:nvSpPr>
      <dsp:spPr>
        <a:xfrm>
          <a:off x="0" y="2085501"/>
          <a:ext cx="8229600" cy="85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00D43796-0724-4826-BF33-2C39E6177E1B}">
      <dsp:nvSpPr>
        <dsp:cNvPr id="0" name=""/>
        <dsp:cNvSpPr/>
      </dsp:nvSpPr>
      <dsp:spPr>
        <a:xfrm>
          <a:off x="411480" y="1583661"/>
          <a:ext cx="5760720" cy="10036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7742" tIns="0" rIns="217742" bIns="0" numCol="1" spcCol="1270" anchor="ctr" anchorCtr="0">
          <a:noAutofit/>
        </a:bodyPr>
        <a:lstStyle/>
        <a:p>
          <a:pPr lvl="0" algn="l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400" kern="1200" dirty="0" smtClean="0"/>
            <a:t>نموذج بيرسون</a:t>
          </a:r>
          <a:endParaRPr lang="en-US" sz="3400" kern="1200" dirty="0"/>
        </a:p>
      </dsp:txBody>
      <dsp:txXfrm>
        <a:off x="460476" y="1632657"/>
        <a:ext cx="5662728" cy="905688"/>
      </dsp:txXfrm>
    </dsp:sp>
    <dsp:sp modelId="{1D177769-411D-4C5C-83B2-081D2EA93D5C}">
      <dsp:nvSpPr>
        <dsp:cNvPr id="0" name=""/>
        <dsp:cNvSpPr/>
      </dsp:nvSpPr>
      <dsp:spPr>
        <a:xfrm>
          <a:off x="0" y="3627741"/>
          <a:ext cx="8229600" cy="856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DCC2493-F300-4CC7-85E7-0CF072DE36D9}">
      <dsp:nvSpPr>
        <dsp:cNvPr id="0" name=""/>
        <dsp:cNvSpPr/>
      </dsp:nvSpPr>
      <dsp:spPr>
        <a:xfrm>
          <a:off x="411480" y="3125901"/>
          <a:ext cx="5760720" cy="100368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7742" tIns="0" rIns="217742" bIns="0" numCol="1" spcCol="1270" anchor="ctr" anchorCtr="0">
          <a:noAutofit/>
        </a:bodyPr>
        <a:lstStyle/>
        <a:p>
          <a:pPr lvl="0" algn="l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400" kern="1200" dirty="0" smtClean="0"/>
            <a:t>نموذج شارب</a:t>
          </a:r>
          <a:endParaRPr lang="en-US" sz="3400" kern="1200" dirty="0"/>
        </a:p>
      </dsp:txBody>
      <dsp:txXfrm>
        <a:off x="460476" y="3174897"/>
        <a:ext cx="5662728" cy="90568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DE6B9E5-F964-4BCD-9997-CF96B672507B}">
      <dsp:nvSpPr>
        <dsp:cNvPr id="0" name=""/>
        <dsp:cNvSpPr/>
      </dsp:nvSpPr>
      <dsp:spPr>
        <a:xfrm rot="10800000">
          <a:off x="629643" y="0"/>
          <a:ext cx="6304300" cy="3384376"/>
        </a:xfrm>
        <a:prstGeom prst="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A757FF9-60EB-4871-B4E6-48F9CF9E4755}">
      <dsp:nvSpPr>
        <dsp:cNvPr id="0" name=""/>
        <dsp:cNvSpPr/>
      </dsp:nvSpPr>
      <dsp:spPr>
        <a:xfrm>
          <a:off x="41" y="1015312"/>
          <a:ext cx="1768491" cy="13537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600" kern="1200" dirty="0" smtClean="0"/>
            <a:t>النموذج المتوازن</a:t>
          </a:r>
          <a:endParaRPr lang="en-US" sz="2600" kern="1200" dirty="0"/>
        </a:p>
      </dsp:txBody>
      <dsp:txXfrm>
        <a:off x="66126" y="1081397"/>
        <a:ext cx="1636321" cy="1221580"/>
      </dsp:txXfrm>
    </dsp:sp>
    <dsp:sp modelId="{DD6C7EEB-3EED-41B3-8A4D-8AF39D3C56A1}">
      <dsp:nvSpPr>
        <dsp:cNvPr id="0" name=""/>
        <dsp:cNvSpPr/>
      </dsp:nvSpPr>
      <dsp:spPr>
        <a:xfrm>
          <a:off x="1882791" y="1015312"/>
          <a:ext cx="1768491" cy="13537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600" kern="1200" dirty="0" smtClean="0"/>
            <a:t>النموذج غير المتوازن</a:t>
          </a:r>
          <a:endParaRPr lang="en-US" sz="2600" kern="1200" dirty="0"/>
        </a:p>
      </dsp:txBody>
      <dsp:txXfrm>
        <a:off x="1948876" y="1081397"/>
        <a:ext cx="1636321" cy="1221580"/>
      </dsp:txXfrm>
    </dsp:sp>
    <dsp:sp modelId="{DDBB075E-EB06-4BCF-8461-3C912AF82CC9}">
      <dsp:nvSpPr>
        <dsp:cNvPr id="0" name=""/>
        <dsp:cNvSpPr/>
      </dsp:nvSpPr>
      <dsp:spPr>
        <a:xfrm>
          <a:off x="3765541" y="1015312"/>
          <a:ext cx="1768491" cy="13537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600" kern="1200" dirty="0" smtClean="0"/>
            <a:t>نموذج الإعلام العام</a:t>
          </a:r>
          <a:endParaRPr lang="en-US" sz="2600" kern="1200" dirty="0"/>
        </a:p>
      </dsp:txBody>
      <dsp:txXfrm>
        <a:off x="3831626" y="1081397"/>
        <a:ext cx="1636321" cy="1221580"/>
      </dsp:txXfrm>
    </dsp:sp>
    <dsp:sp modelId="{418A80CB-B323-45B7-8421-6A7D2B5052AE}">
      <dsp:nvSpPr>
        <dsp:cNvPr id="0" name=""/>
        <dsp:cNvSpPr/>
      </dsp:nvSpPr>
      <dsp:spPr>
        <a:xfrm>
          <a:off x="5648290" y="1015312"/>
          <a:ext cx="1768491" cy="135375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600" kern="1200" dirty="0" smtClean="0"/>
            <a:t>نموذج الوكالة الصحفية</a:t>
          </a:r>
          <a:endParaRPr lang="en-US" sz="2600" kern="1200" dirty="0"/>
        </a:p>
      </dsp:txBody>
      <dsp:txXfrm>
        <a:off x="5714375" y="1081397"/>
        <a:ext cx="1636321" cy="122158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BF72C4-5245-44D7-A28E-DEFB6A29F49D}" type="datetimeFigureOut">
              <a:rPr lang="en-US" smtClean="0"/>
              <a:t>9/17/2015</a:t>
            </a:fld>
            <a:endParaRPr lang="en-US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9F5F13-AE24-4FF6-A70C-8838EAC88C0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25686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A9F5F13-AE24-4FF6-A70C-8838EAC88C0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15398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A9F5F13-AE24-4FF6-A70C-8838EAC88C01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31057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t>04/12/36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l"/>
            <a:r>
              <a:rPr lang="ar-SA" dirty="0" smtClean="0"/>
              <a:t>الأطر النظرية للعلاقات العامة</a:t>
            </a: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323528" y="3429000"/>
            <a:ext cx="6984776" cy="1993776"/>
          </a:xfrm>
        </p:spPr>
        <p:txBody>
          <a:bodyPr/>
          <a:lstStyle/>
          <a:p>
            <a:pPr algn="l"/>
            <a:r>
              <a:rPr lang="ar-SA" dirty="0" smtClean="0"/>
              <a:t>المحاضرة الثانية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057076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المسئولية الاجتماعية للعلاقات العامة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ar-SA" dirty="0" smtClean="0"/>
              <a:t>يتجلى مفهوم نموذج التماثلية أو النموذج المتوازن في أفضل صورة في ما يسمى بالمسئولية الاجتماعية</a:t>
            </a:r>
          </a:p>
          <a:p>
            <a:r>
              <a:rPr lang="ar-SA" dirty="0" smtClean="0"/>
              <a:t>تطور </a:t>
            </a:r>
            <a:r>
              <a:rPr lang="ar-SA" dirty="0" smtClean="0"/>
              <a:t>مفهوم المسئولية الاجتماعية مع تطور النظرة للعلاقات العامة.</a:t>
            </a:r>
          </a:p>
          <a:p>
            <a:r>
              <a:rPr lang="ar-SA" dirty="0" smtClean="0"/>
              <a:t>بدايةً كان المفهوم </a:t>
            </a:r>
            <a:r>
              <a:rPr lang="en-US" dirty="0" smtClean="0"/>
              <a:t>(CSR1)</a:t>
            </a:r>
            <a:r>
              <a:rPr lang="ar-SA" dirty="0" smtClean="0"/>
              <a:t>يركز على إقناع الإدارة بأن للمنظمة مسئولية تجاه المجتمع الذي تعيش فيه وتتولى العلاقات العامة القيام بذلك.</a:t>
            </a:r>
          </a:p>
          <a:p>
            <a:r>
              <a:rPr lang="ar-SA" dirty="0" smtClean="0"/>
              <a:t>مع الوقت تطور مفهوم المسئولية الاجتماعية وظهر لنا جيلا جديدا منها</a:t>
            </a:r>
            <a:r>
              <a:rPr lang="en-US" dirty="0"/>
              <a:t> </a:t>
            </a:r>
            <a:r>
              <a:rPr lang="en-US" dirty="0" smtClean="0"/>
              <a:t>CSR2 </a:t>
            </a:r>
            <a:r>
              <a:rPr lang="ar-SA" dirty="0" smtClean="0"/>
              <a:t>حيث لم يعد السؤال هل هناك مسئولية اجتماعية للمنظمات ام لا ؟ و</a:t>
            </a:r>
            <a:r>
              <a:rPr lang="ar-SA" dirty="0"/>
              <a:t>إ</a:t>
            </a:r>
            <a:r>
              <a:rPr lang="ar-SA" dirty="0" smtClean="0"/>
              <a:t>نما كيف يتم تطبيق هذه المسئوليات؟ </a:t>
            </a:r>
            <a:r>
              <a:rPr lang="ar-SA" dirty="0" smtClean="0"/>
              <a:t>وهذا هو ما يوضح أهمية تحديد المؤسسة </a:t>
            </a:r>
            <a:r>
              <a:rPr lang="ar-SA" dirty="0" err="1" smtClean="0"/>
              <a:t>لجاهيرها</a:t>
            </a:r>
            <a:r>
              <a:rPr lang="ar-SA" dirty="0" smtClean="0"/>
              <a:t> الاستراتيجية و التجاوب معها </a:t>
            </a:r>
            <a:endParaRPr lang="ar-SA" dirty="0" smtClean="0"/>
          </a:p>
          <a:p>
            <a:r>
              <a:rPr lang="ar-SA" dirty="0" smtClean="0"/>
              <a:t>ثم </a:t>
            </a:r>
            <a:r>
              <a:rPr lang="ar-SA" dirty="0" smtClean="0"/>
              <a:t>تم </a:t>
            </a:r>
            <a:r>
              <a:rPr lang="ar-SA" dirty="0"/>
              <a:t>إ</a:t>
            </a:r>
            <a:r>
              <a:rPr lang="ar-SA" dirty="0" smtClean="0"/>
              <a:t>ضافة نموذج ثالث </a:t>
            </a:r>
            <a:r>
              <a:rPr lang="en-US" dirty="0" smtClean="0"/>
              <a:t>CSR3 </a:t>
            </a:r>
            <a:r>
              <a:rPr lang="ar-SA" dirty="0" smtClean="0"/>
              <a:t> تطورت فيه المسئولية الاجتماعية من رد الفعل إلى الاستعداد للفعل ومن ثم التفاعل.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55088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عنصر نائب للمحتوى 3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2031863896"/>
              </p:ext>
            </p:extLst>
          </p:nvPr>
        </p:nvGraphicFramePr>
        <p:xfrm>
          <a:off x="683568" y="332656"/>
          <a:ext cx="8229600" cy="6339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920"/>
                <a:gridCol w="1645920"/>
                <a:gridCol w="1645920"/>
                <a:gridCol w="1645920"/>
                <a:gridCol w="1645920"/>
              </a:tblGrid>
              <a:tr h="0"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نموذج الاتصال المتوازن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نموذج الاتصال غير المتوازن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نموذج الإعلام العام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وكالة</a:t>
                      </a:r>
                      <a:r>
                        <a:rPr lang="ar-SA" sz="2200" baseline="0" dirty="0" smtClean="0"/>
                        <a:t> </a:t>
                      </a:r>
                      <a:r>
                        <a:rPr lang="ar-SA" sz="2200" dirty="0" smtClean="0"/>
                        <a:t>صحفية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الخاصية</a:t>
                      </a:r>
                      <a:endParaRPr lang="en-US" sz="2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الفهم المتبادل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الإقناع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بث المعلومات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الدعاية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الهدف</a:t>
                      </a:r>
                      <a:endParaRPr lang="en-US" sz="2200" dirty="0"/>
                    </a:p>
                  </a:txBody>
                  <a:tcPr/>
                </a:tc>
              </a:tr>
              <a:tr h="1403568"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في اتجاهين تأثيرات متوازنة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في اتجاهين تأثيرات غير</a:t>
                      </a:r>
                      <a:r>
                        <a:rPr lang="ar-SA" sz="2200" baseline="0" dirty="0" smtClean="0"/>
                        <a:t> متوازنة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في اتجاه واحد </a:t>
                      </a:r>
                    </a:p>
                    <a:p>
                      <a:r>
                        <a:rPr lang="ar-SA" sz="2200" dirty="0" smtClean="0"/>
                        <a:t>المعلومات الكاملة </a:t>
                      </a:r>
                      <a:r>
                        <a:rPr lang="ar-SA" sz="2200" baseline="0" dirty="0" smtClean="0"/>
                        <a:t>ضرورية</a:t>
                      </a:r>
                      <a:endParaRPr lang="en-US" sz="2200" dirty="0" smtClean="0"/>
                    </a:p>
                    <a:p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في اتجاه واحد </a:t>
                      </a:r>
                    </a:p>
                    <a:p>
                      <a:r>
                        <a:rPr lang="ar-SA" sz="2200" dirty="0" smtClean="0"/>
                        <a:t>المعلومات الكاملة غير</a:t>
                      </a:r>
                      <a:r>
                        <a:rPr lang="ar-SA" sz="2200" baseline="0" dirty="0" smtClean="0"/>
                        <a:t> ضرورية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طبيعة الاتصال</a:t>
                      </a:r>
                      <a:endParaRPr lang="en-US" sz="2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جماعة- </a:t>
                      </a:r>
                      <a:r>
                        <a:rPr lang="ar-SA" sz="2200" dirty="0" smtClean="0"/>
                        <a:t>جماعة</a:t>
                      </a:r>
                    </a:p>
                    <a:p>
                      <a:r>
                        <a:rPr lang="ar-SA" sz="2200" dirty="0" smtClean="0"/>
                        <a:t>رجع</a:t>
                      </a:r>
                      <a:r>
                        <a:rPr lang="ar-SA" sz="2200" baseline="0" dirty="0" smtClean="0"/>
                        <a:t> الاثر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2200" dirty="0" smtClean="0"/>
                        <a:t>مصدر - مستقبل</a:t>
                      </a:r>
                      <a:endParaRPr lang="en-US" sz="2200" dirty="0" smtClean="0"/>
                    </a:p>
                    <a:p>
                      <a:r>
                        <a:rPr lang="ar-SA" sz="2200" dirty="0" smtClean="0"/>
                        <a:t>رجع الأثر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2200" dirty="0" smtClean="0"/>
                        <a:t>مصدر - مستقبل</a:t>
                      </a:r>
                      <a:endParaRPr lang="en-US" sz="2200" dirty="0" smtClean="0"/>
                    </a:p>
                    <a:p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مصدر - مستقبل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نموذج الاتصال</a:t>
                      </a:r>
                      <a:endParaRPr lang="en-US" sz="2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رسمية تقييم الفهم المتبادل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رسمية</a:t>
                      </a:r>
                      <a:r>
                        <a:rPr lang="ar-SA" sz="2200" baseline="0" dirty="0" smtClean="0"/>
                        <a:t> : تقييم الاتجاهات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قليلة : الانقرائية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نادرة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طبيعة البحوث</a:t>
                      </a:r>
                      <a:endParaRPr lang="en-US" sz="2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المنظمات المقيدة</a:t>
                      </a:r>
                      <a:r>
                        <a:rPr lang="ar-SA" sz="2200" baseline="0" dirty="0" smtClean="0"/>
                        <a:t> بقواعد تنظيمية لا تسمح بالتنافس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الشركات </a:t>
                      </a:r>
                      <a:r>
                        <a:rPr lang="ar-SA" sz="2200" dirty="0" smtClean="0"/>
                        <a:t>التجارية والتنافسية</a:t>
                      </a:r>
                      <a:endParaRPr lang="ar-SA" sz="2200" dirty="0" smtClean="0"/>
                    </a:p>
                    <a:p>
                      <a:r>
                        <a:rPr lang="ar-SA" sz="2200" dirty="0" smtClean="0"/>
                        <a:t>وكالات العلاقات العامة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المؤسسات الحكومية</a:t>
                      </a:r>
                    </a:p>
                    <a:p>
                      <a:r>
                        <a:rPr lang="ar-SA" sz="2200" dirty="0" smtClean="0"/>
                        <a:t>غير</a:t>
                      </a:r>
                      <a:r>
                        <a:rPr lang="ar-SA" sz="2200" baseline="0" dirty="0" smtClean="0"/>
                        <a:t> الربحية</a:t>
                      </a:r>
                    </a:p>
                    <a:p>
                      <a:r>
                        <a:rPr lang="ar-SA" sz="2200" baseline="0" dirty="0" smtClean="0"/>
                        <a:t>قطاع الأعمال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المؤسسات الرياضية و الفنية و ترويج</a:t>
                      </a:r>
                      <a:r>
                        <a:rPr lang="ar-SA" sz="2200" baseline="0" dirty="0" smtClean="0"/>
                        <a:t> المنتجات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الشركات التي تطبق النموذج</a:t>
                      </a:r>
                      <a:endParaRPr lang="en-US" sz="2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15%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20%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50%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15%</a:t>
                      </a:r>
                      <a:endParaRPr lang="en-US" sz="2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200" dirty="0" smtClean="0"/>
                        <a:t>النسبة</a:t>
                      </a:r>
                      <a:endParaRPr lang="en-US" sz="22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423552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</p:spPr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نموذج بيرسون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39552" y="1340768"/>
            <a:ext cx="8229600" cy="5400600"/>
          </a:xfrm>
        </p:spPr>
        <p:txBody>
          <a:bodyPr>
            <a:no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2800" dirty="0" smtClean="0"/>
              <a:t>يقوم هذا </a:t>
            </a:r>
            <a:r>
              <a:rPr lang="ar-SA" sz="2800" dirty="0"/>
              <a:t>النموذج على افتراضٍ </a:t>
            </a:r>
            <a:r>
              <a:rPr lang="ar-SA" sz="2800" dirty="0" smtClean="0"/>
              <a:t>: </a:t>
            </a:r>
            <a:r>
              <a:rPr lang="ar-SA" sz="2800" dirty="0"/>
              <a:t>أن العلاقات العامة تعتمد في صناعة القرار على </a:t>
            </a:r>
            <a:r>
              <a:rPr lang="ar-SA" sz="2800" b="1" u="sng" dirty="0"/>
              <a:t>الحوار</a:t>
            </a:r>
            <a:r>
              <a:rPr lang="ar-SA" sz="2800" dirty="0"/>
              <a:t> بين المنظمة وجماهيرها . </a:t>
            </a:r>
            <a:endParaRPr lang="ar-SA" sz="28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ar-SA" sz="2800" dirty="0" smtClean="0"/>
              <a:t>وخلص </a:t>
            </a:r>
            <a:r>
              <a:rPr lang="ar-SA" sz="2800" dirty="0"/>
              <a:t>بيرسون إلى المنظمة تتعرض للمخاطر عندما تعتمد على الحوار في اتجاه واحد " من المنظمة – الجماهير . </a:t>
            </a:r>
            <a:endParaRPr lang="ar-SA" sz="28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ar-SA" sz="2800" dirty="0" smtClean="0"/>
              <a:t>أي</a:t>
            </a:r>
            <a:r>
              <a:rPr lang="ar-SA" sz="2800" dirty="0" smtClean="0"/>
              <a:t> أن </a:t>
            </a:r>
            <a:r>
              <a:rPr lang="ar-SA" sz="2800" dirty="0"/>
              <a:t>هذا النموذج يدعم رؤية أن العلاقات العامة الحقيقية لا تتحقق إلا إذا وصلت المنظمة إلى مستوى الاتصال المتماثل والمفتوح في اتجاهين , وتمكنت من تحقيق نوعٍ من التكيف مع بيئتها الخارجية . </a:t>
            </a:r>
            <a:r>
              <a:rPr lang="ar-SA" sz="2800" dirty="0" smtClean="0"/>
              <a:t>(يدعم النموذج الرابع لدى </a:t>
            </a:r>
            <a:r>
              <a:rPr lang="ar-SA" sz="2800" dirty="0" err="1"/>
              <a:t>ج</a:t>
            </a:r>
            <a:r>
              <a:rPr lang="ar-SA" sz="2800" dirty="0" err="1" smtClean="0"/>
              <a:t>رونج</a:t>
            </a:r>
            <a:r>
              <a:rPr lang="ar-SA" sz="2800" dirty="0" smtClean="0"/>
              <a:t>)</a:t>
            </a:r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816270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>
                <a:solidFill>
                  <a:srgbClr val="FF0000"/>
                </a:solidFill>
              </a:rPr>
              <a:t>نموذج بيرسون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517232"/>
          </a:xfrm>
        </p:spPr>
        <p:txBody>
          <a:bodyPr>
            <a:normAutofit fontScale="85000" lnSpcReduction="10000"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ar-SA" dirty="0" smtClean="0"/>
              <a:t>ويتطلب </a:t>
            </a:r>
            <a:r>
              <a:rPr lang="ar-SA" dirty="0"/>
              <a:t>الحوار وفقاً " لبيرسون " تحقيق أربعة شروط أساسية وهي </a:t>
            </a:r>
            <a:r>
              <a:rPr lang="ar-SA" dirty="0" smtClean="0"/>
              <a:t>:</a:t>
            </a:r>
            <a:endParaRPr lang="en-US" dirty="0"/>
          </a:p>
          <a:p>
            <a:pPr lvl="0">
              <a:lnSpc>
                <a:spcPct val="160000"/>
              </a:lnSpc>
            </a:pPr>
            <a:r>
              <a:rPr lang="ar-SA" dirty="0"/>
              <a:t>أن يكون للمشاركين في الحوار فرص متساوية في طرح الأفكار والمبادرات , والتأكيد على رؤاهم وأفكارهم.</a:t>
            </a:r>
            <a:endParaRPr lang="en-US" dirty="0"/>
          </a:p>
          <a:p>
            <a:pPr lvl="0">
              <a:lnSpc>
                <a:spcPct val="160000"/>
              </a:lnSpc>
            </a:pPr>
            <a:r>
              <a:rPr lang="ar-SA" dirty="0"/>
              <a:t>أن يكون للمشاركين فرص متساوية في تقديم تفسيرات وتوضيحات .</a:t>
            </a:r>
            <a:endParaRPr lang="en-US" dirty="0"/>
          </a:p>
          <a:p>
            <a:pPr lvl="0">
              <a:lnSpc>
                <a:spcPct val="160000"/>
              </a:lnSpc>
            </a:pPr>
            <a:r>
              <a:rPr lang="ar-SA" dirty="0"/>
              <a:t>التفاعل والحوار </a:t>
            </a:r>
            <a:r>
              <a:rPr lang="ar-SA" dirty="0" smtClean="0"/>
              <a:t>بين المشاركين </a:t>
            </a:r>
            <a:r>
              <a:rPr lang="ar-SA" dirty="0"/>
              <a:t>يجب أن لا يخضع لسيطرة طرف </a:t>
            </a:r>
            <a:r>
              <a:rPr lang="ar-SA" dirty="0" smtClean="0"/>
              <a:t>آخر.</a:t>
            </a:r>
            <a:endParaRPr lang="en-US" dirty="0"/>
          </a:p>
          <a:p>
            <a:pPr lvl="0">
              <a:lnSpc>
                <a:spcPct val="160000"/>
              </a:lnSpc>
            </a:pPr>
            <a:r>
              <a:rPr lang="ar-SA" dirty="0"/>
              <a:t>يكون لكل الأطراف </a:t>
            </a:r>
            <a:r>
              <a:rPr lang="ar-SA" dirty="0" smtClean="0"/>
              <a:t>المشاركة </a:t>
            </a:r>
            <a:r>
              <a:rPr lang="ar-SA" dirty="0"/>
              <a:t>في الحوار درجة متساوية في السلطة .</a:t>
            </a:r>
            <a:endParaRPr lang="en-US" dirty="0"/>
          </a:p>
          <a:p>
            <a:pPr>
              <a:lnSpc>
                <a:spcPct val="160000"/>
              </a:lnSpc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2740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052736"/>
          </a:xfrm>
        </p:spPr>
        <p:txBody>
          <a:bodyPr/>
          <a:lstStyle/>
          <a:p>
            <a:r>
              <a:rPr lang="ar-SA" dirty="0">
                <a:solidFill>
                  <a:srgbClr val="FF0000"/>
                </a:solidFill>
              </a:rPr>
              <a:t>نموذج بيرسون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dirty="0" smtClean="0"/>
              <a:t> </a:t>
            </a:r>
            <a:endParaRPr lang="en-US" sz="2400" dirty="0" smtClean="0"/>
          </a:p>
          <a:p>
            <a:pPr marL="0" indent="0">
              <a:buNone/>
            </a:pPr>
            <a:r>
              <a:rPr lang="ar-SA" sz="2400" dirty="0" smtClean="0"/>
              <a:t>وبناءً </a:t>
            </a:r>
            <a:r>
              <a:rPr lang="ar-SA" sz="2400" dirty="0"/>
              <a:t>على ذلك </a:t>
            </a:r>
            <a:r>
              <a:rPr lang="ar-SA" sz="2400" dirty="0" smtClean="0"/>
              <a:t>يجب على إدارة العلاقات العامة ان تقبل وجود ثلاثة </a:t>
            </a:r>
            <a:r>
              <a:rPr lang="ar-SA" sz="2400" dirty="0" smtClean="0"/>
              <a:t>مبادئ </a:t>
            </a:r>
            <a:r>
              <a:rPr lang="ar-SA" sz="2400" dirty="0"/>
              <a:t>أساسية </a:t>
            </a:r>
            <a:r>
              <a:rPr lang="ar-SA" sz="2400" dirty="0" smtClean="0"/>
              <a:t>تدلنا على وجود </a:t>
            </a:r>
            <a:r>
              <a:rPr lang="ar-SA" sz="2400" i="1" u="sng" dirty="0"/>
              <a:t>علاقات عامة فاعلة </a:t>
            </a:r>
            <a:r>
              <a:rPr lang="ar-SA" sz="2400" dirty="0" smtClean="0"/>
              <a:t>, وهي :</a:t>
            </a:r>
            <a:endParaRPr lang="en-US" sz="2400" dirty="0" smtClean="0"/>
          </a:p>
          <a:p>
            <a:pPr marL="514350" lvl="0" indent="-514350">
              <a:buFont typeface="+mj-lt"/>
              <a:buAutoNum type="arabicPeriod"/>
            </a:pPr>
            <a:r>
              <a:rPr lang="ar-SA" sz="2400" dirty="0" smtClean="0"/>
              <a:t>يتوقف استقرار المنظمة الاقتصادي والاجتماعي على دعم ومساندة الرأي العام.</a:t>
            </a:r>
            <a:endParaRPr lang="en-US" sz="2400" dirty="0" smtClean="0"/>
          </a:p>
          <a:p>
            <a:pPr marL="514350" lvl="0" indent="-514350">
              <a:buFont typeface="+mj-lt"/>
              <a:buAutoNum type="arabicPeriod"/>
            </a:pPr>
            <a:r>
              <a:rPr lang="ar-SA" sz="2400" dirty="0" smtClean="0"/>
              <a:t>أن </a:t>
            </a:r>
            <a:r>
              <a:rPr lang="ar-SA" sz="2400" dirty="0"/>
              <a:t>لكل أفراد الجماهير الحق في المعلومات المتعلقة بالقرارات التي يمكن أن تؤثر على حياتهم .</a:t>
            </a:r>
            <a:endParaRPr lang="en-US" sz="2400" dirty="0"/>
          </a:p>
          <a:p>
            <a:pPr marL="514350" lvl="0" indent="-514350">
              <a:buFont typeface="+mj-lt"/>
              <a:buAutoNum type="arabicPeriod"/>
            </a:pPr>
            <a:r>
              <a:rPr lang="ar-SA" sz="2400" dirty="0"/>
              <a:t>إن إدارة الاتصال المفتوح في اتجاهين يمكن المنظمة في التكيف مع التغيرات والتطورات التي تحدث في البيئة المحيطة </a:t>
            </a:r>
            <a:r>
              <a:rPr lang="ar-SA" sz="2400" dirty="0" smtClean="0"/>
              <a:t>.</a:t>
            </a:r>
            <a:endParaRPr lang="en-US" sz="2400" dirty="0"/>
          </a:p>
          <a:p>
            <a:pPr marL="0" indent="0">
              <a:buNone/>
            </a:pPr>
            <a:endParaRPr lang="ar-SA" sz="2400" dirty="0" smtClean="0"/>
          </a:p>
          <a:p>
            <a:pPr marL="0" indent="0">
              <a:buNone/>
            </a:pPr>
            <a:r>
              <a:rPr lang="ar-SA" sz="2400" dirty="0" smtClean="0"/>
              <a:t>وعلى </a:t>
            </a:r>
            <a:r>
              <a:rPr lang="ar-SA" sz="2400" dirty="0"/>
              <a:t>ذلك يمكن القول : إن </a:t>
            </a:r>
            <a:r>
              <a:rPr lang="ar-SA" sz="2400" u="sng" dirty="0"/>
              <a:t>الممارسة الأخلاقية </a:t>
            </a:r>
            <a:r>
              <a:rPr lang="ar-SA" sz="2400" dirty="0"/>
              <a:t>للعلاقات العامة يمكن أن تتحقق فقط من خلال </a:t>
            </a:r>
            <a:r>
              <a:rPr lang="ar-SA" sz="2400" u="sng" dirty="0"/>
              <a:t>الحوار</a:t>
            </a:r>
            <a:r>
              <a:rPr lang="ar-SA" sz="2400" dirty="0"/>
              <a:t> </a:t>
            </a:r>
            <a:r>
              <a:rPr lang="ar-SA" sz="2400" dirty="0" smtClean="0"/>
              <a:t>, </a:t>
            </a:r>
            <a:r>
              <a:rPr lang="ar-SA" sz="2400" dirty="0"/>
              <a:t>والذي بدوره يؤدي إلى تحقيق الفهم المتبادل بين المنظمة وجماهيرها , وكذلك القول أن أداء العلاقات العامة يتحدد ويُقاس بالسلوكيات الأخلاقية والاجتماعية للمنظمة والأفراد.</a:t>
            </a:r>
            <a:endParaRPr lang="en-US" sz="24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8230731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FF0000"/>
                </a:solidFill>
              </a:rPr>
              <a:t>نموذج شارب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ar-SA" dirty="0"/>
              <a:t>حدد شارب خمسة سلوكيات للعلاقات العامة يمكن من خلالها تحقيق الانسجام بين المنظمات وجماهيرها وهي </a:t>
            </a:r>
            <a:r>
              <a:rPr lang="ar-SA" dirty="0" smtClean="0"/>
              <a:t>:</a:t>
            </a:r>
          </a:p>
          <a:p>
            <a:pPr marL="0" indent="0">
              <a:buNone/>
            </a:pP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أمانة </a:t>
            </a:r>
            <a:r>
              <a:rPr lang="ar-SA" dirty="0"/>
              <a:t>الاتصال لتحقيق </a:t>
            </a:r>
            <a:r>
              <a:rPr lang="ar-SA" dirty="0" smtClean="0"/>
              <a:t>المصداقية.</a:t>
            </a:r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وضوح </a:t>
            </a:r>
            <a:r>
              <a:rPr lang="ar-SA" dirty="0"/>
              <a:t>واتساق السلوكيات لتحقيق </a:t>
            </a:r>
            <a:r>
              <a:rPr lang="ar-SA" dirty="0" smtClean="0"/>
              <a:t>الثقة.</a:t>
            </a:r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العدالة </a:t>
            </a:r>
            <a:r>
              <a:rPr lang="ar-SA" dirty="0"/>
              <a:t>لتحقيق المصلحة </a:t>
            </a:r>
            <a:r>
              <a:rPr lang="ar-SA" dirty="0" smtClean="0"/>
              <a:t>المتبادلة.</a:t>
            </a:r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الاتصال </a:t>
            </a:r>
            <a:r>
              <a:rPr lang="ar-SA" dirty="0"/>
              <a:t>المستمر لبناء العلاقات مع </a:t>
            </a:r>
            <a:r>
              <a:rPr lang="ar-SA" dirty="0" smtClean="0"/>
              <a:t>الجماهير.</a:t>
            </a:r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تحليل </a:t>
            </a:r>
            <a:r>
              <a:rPr lang="ar-SA" dirty="0"/>
              <a:t>مستمر للصور الذهنية لتصحيح السلوك وبرامج </a:t>
            </a:r>
            <a:r>
              <a:rPr lang="ar-SA" dirty="0" smtClean="0"/>
              <a:t>الاتصال.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486538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>
                <a:solidFill>
                  <a:srgbClr val="FF0000"/>
                </a:solidFill>
              </a:rPr>
              <a:t>نموذج شارب (أمانة الاتصال لتحقيق المصداقية)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dirty="0" smtClean="0"/>
              <a:t>تكون كلفة فقدان المصداقية من قبل الجماهير مرتفعة . وحينها </a:t>
            </a:r>
            <a:r>
              <a:rPr lang="ar-SA" i="1" dirty="0" smtClean="0"/>
              <a:t>يتعذر قبول رسائلها الاتصالية </a:t>
            </a:r>
            <a:r>
              <a:rPr lang="ar-SA" dirty="0" smtClean="0"/>
              <a:t>. كما تؤثر الأمانة و الصدق سلبا او ايجابا في </a:t>
            </a:r>
            <a:endParaRPr lang="ar-SA" dirty="0" smtClean="0"/>
          </a:p>
          <a:p>
            <a:r>
              <a:rPr lang="ar-SA" dirty="0" smtClean="0"/>
              <a:t>ولاء </a:t>
            </a:r>
            <a:r>
              <a:rPr lang="ar-SA" dirty="0" smtClean="0"/>
              <a:t>العاملين ودعمهم </a:t>
            </a:r>
            <a:endParaRPr lang="ar-SA" dirty="0" smtClean="0"/>
          </a:p>
          <a:p>
            <a:r>
              <a:rPr lang="ar-SA" dirty="0" smtClean="0"/>
              <a:t>ثقة </a:t>
            </a:r>
            <a:r>
              <a:rPr lang="ar-SA" dirty="0" smtClean="0"/>
              <a:t>المستهلكين</a:t>
            </a:r>
            <a:r>
              <a:rPr lang="ar-SA" dirty="0" smtClean="0"/>
              <a:t>.</a:t>
            </a:r>
            <a:endParaRPr lang="ar-SA" dirty="0"/>
          </a:p>
          <a:p>
            <a:pPr marL="0" indent="0">
              <a:buNone/>
            </a:pPr>
            <a:r>
              <a:rPr lang="ar-SA" dirty="0" smtClean="0"/>
              <a:t>عملية صعبة – كثير </a:t>
            </a:r>
            <a:r>
              <a:rPr lang="ar-SA" smtClean="0"/>
              <a:t>من </a:t>
            </a:r>
            <a:r>
              <a:rPr lang="ar-SA" smtClean="0"/>
              <a:t>الأفراد(تتطلب </a:t>
            </a:r>
            <a:r>
              <a:rPr lang="ar-SA" dirty="0"/>
              <a:t>تكامل جهود الأقسام المختلفة </a:t>
            </a:r>
            <a:r>
              <a:rPr lang="ar-SA" dirty="0" smtClean="0"/>
              <a:t>لتحقيقها) </a:t>
            </a:r>
            <a:r>
              <a:rPr lang="ar-SA" dirty="0" smtClean="0"/>
              <a:t>– استجابات الجماهير(تتشكل وفقا بإدراكهم لمفهوم المصداقية .</a:t>
            </a:r>
            <a:endParaRPr lang="ar-SA" dirty="0" smtClean="0"/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058886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600" dirty="0">
                <a:solidFill>
                  <a:srgbClr val="FF0000"/>
                </a:solidFill>
              </a:rPr>
              <a:t>نموذج شارب </a:t>
            </a:r>
            <a:r>
              <a:rPr lang="ar-SA" sz="3600" dirty="0" smtClean="0">
                <a:solidFill>
                  <a:srgbClr val="FF0000"/>
                </a:solidFill>
              </a:rPr>
              <a:t>(وضوح واتساق السلوكيات لتحقيق الثقة)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dirty="0" smtClean="0"/>
              <a:t>يفقد المديرون الثقة و المصداقية عندما تتناقض سلوكياتهم مع منطلقات برامجهم الاتصالية ,أو عندما تكون الرسائل التي  يقدمونها غير متسقة , او عندما لا تتصف أفعالهم بالشفافية و الوضوح لذا يجب التأكيد بان سلوكيات المنظمة هي انعكاس للأهداف المعلنة.</a:t>
            </a:r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r>
              <a:rPr lang="ar-SA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54182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>
                <a:solidFill>
                  <a:srgbClr val="FF0000"/>
                </a:solidFill>
              </a:rPr>
              <a:t>نموذج شارب </a:t>
            </a:r>
            <a:r>
              <a:rPr lang="ar-SA" dirty="0" smtClean="0">
                <a:solidFill>
                  <a:srgbClr val="FF0000"/>
                </a:solidFill>
              </a:rPr>
              <a:t>(العدالة لتحقيق المصلحة المتبادلة)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ar-SA" dirty="0" smtClean="0"/>
              <a:t>تمثل عملية تحقيق العدالة في العلاقات بين المنظمات وجماهيرها تحدي للإدارة والأفراد </a:t>
            </a:r>
            <a:r>
              <a:rPr lang="ar-SA" dirty="0" smtClean="0"/>
              <a:t>والمنظمات.</a:t>
            </a:r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/>
              <a:t>وذلك </a:t>
            </a:r>
            <a:r>
              <a:rPr lang="ar-SA" dirty="0" smtClean="0"/>
              <a:t>بسبب </a:t>
            </a:r>
            <a:r>
              <a:rPr lang="ar-SA" i="1" u="sng" dirty="0" smtClean="0"/>
              <a:t>التباين في إدراك العلاقات العامة </a:t>
            </a:r>
            <a:r>
              <a:rPr lang="ar-SA" dirty="0" smtClean="0"/>
              <a:t>لما يمكن اعتباره عدلا من وجهة نظر الجماهير ويحقق مصالحهم </a:t>
            </a:r>
            <a:r>
              <a:rPr lang="ar-SA" dirty="0" smtClean="0"/>
              <a:t>من جانب </a:t>
            </a:r>
          </a:p>
          <a:p>
            <a:pPr marL="0" indent="0">
              <a:buNone/>
            </a:pPr>
            <a:r>
              <a:rPr lang="ar-SA" dirty="0" smtClean="0"/>
              <a:t>وإدراكها </a:t>
            </a:r>
            <a:r>
              <a:rPr lang="ar-SA" dirty="0" smtClean="0"/>
              <a:t>لأداء المنظمة وبرامجها الاتصالية من جانب آخر . </a:t>
            </a:r>
            <a:endParaRPr lang="ar-SA" dirty="0" smtClean="0"/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r>
              <a:rPr lang="ar-SA" dirty="0" smtClean="0"/>
              <a:t>لذا </a:t>
            </a:r>
            <a:r>
              <a:rPr lang="ar-SA" dirty="0" smtClean="0"/>
              <a:t>يتطلب إجراء بحوث لتحديد و تحليل أراء الجماهير وتوقعاتهم </a:t>
            </a:r>
            <a:r>
              <a:rPr lang="ar-SA" dirty="0" smtClean="0"/>
              <a:t>لسلوك المنظمة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46872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4294967295"/>
          </p:nvPr>
        </p:nvSpPr>
        <p:spPr>
          <a:xfrm>
            <a:off x="683568" y="980728"/>
            <a:ext cx="8136904" cy="5112568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ar-SA" u="sng" dirty="0">
                <a:solidFill>
                  <a:srgbClr val="FF0000"/>
                </a:solidFill>
              </a:rPr>
              <a:t>نموذج شارب (الاتصال المستمر لبناء العلاقات مع الجماهير</a:t>
            </a:r>
            <a:r>
              <a:rPr lang="ar-SA" u="sng" dirty="0" smtClean="0">
                <a:solidFill>
                  <a:srgbClr val="FF0000"/>
                </a:solidFill>
              </a:rPr>
              <a:t>):</a:t>
            </a:r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/>
              <a:t>هنالك هدف </a:t>
            </a:r>
            <a:r>
              <a:rPr lang="ar-SA" dirty="0" smtClean="0"/>
              <a:t>آخر </a:t>
            </a:r>
            <a:r>
              <a:rPr lang="ar-SA" dirty="0" smtClean="0"/>
              <a:t>للاتصال مرتبط </a:t>
            </a:r>
            <a:r>
              <a:rPr lang="ar-SA" dirty="0" smtClean="0"/>
              <a:t>ببناء علاقات مع </a:t>
            </a:r>
            <a:r>
              <a:rPr lang="ar-SA" dirty="0" smtClean="0"/>
              <a:t>الجماهير. </a:t>
            </a:r>
            <a:r>
              <a:rPr lang="ar-SA" dirty="0" smtClean="0"/>
              <a:t>لذا يجب تصميم رسائل تخاطب الحاجات الشخصية للأفراد </a:t>
            </a:r>
            <a:r>
              <a:rPr lang="ar-SA" dirty="0" smtClean="0"/>
              <a:t>وإحدى هذه الحاجات ان يشعر بأنه مهم للمنظمة</a:t>
            </a:r>
            <a:r>
              <a:rPr lang="ar-SA" dirty="0" smtClean="0"/>
              <a:t>.</a:t>
            </a:r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r>
              <a:rPr lang="ar-SA" u="sng" dirty="0">
                <a:solidFill>
                  <a:srgbClr val="FF0000"/>
                </a:solidFill>
              </a:rPr>
              <a:t>نموذج شارب </a:t>
            </a:r>
            <a:r>
              <a:rPr lang="en-US" u="sng" dirty="0">
                <a:solidFill>
                  <a:srgbClr val="FF0000"/>
                </a:solidFill>
              </a:rPr>
              <a:t>)</a:t>
            </a:r>
            <a:r>
              <a:rPr lang="ar-SA" u="sng" dirty="0" smtClean="0">
                <a:solidFill>
                  <a:srgbClr val="FF0000"/>
                </a:solidFill>
              </a:rPr>
              <a:t>تحليل مستمر للصور الذهنية لتصحيح السلوك وبرامج الاتصال</a:t>
            </a:r>
            <a:r>
              <a:rPr lang="en-US" u="sng" dirty="0" smtClean="0">
                <a:solidFill>
                  <a:srgbClr val="FF0000"/>
                </a:solidFill>
              </a:rPr>
              <a:t>(</a:t>
            </a:r>
            <a:r>
              <a:rPr lang="ar-SA" u="sng" dirty="0" smtClean="0">
                <a:solidFill>
                  <a:srgbClr val="FF0000"/>
                </a:solidFill>
              </a:rPr>
              <a:t>:</a:t>
            </a:r>
          </a:p>
          <a:p>
            <a:pPr marL="0" indent="0">
              <a:buNone/>
            </a:pPr>
            <a:r>
              <a:rPr lang="ar-SA" dirty="0" smtClean="0"/>
              <a:t>يساعد </a:t>
            </a:r>
            <a:r>
              <a:rPr lang="ar-SA" dirty="0" smtClean="0"/>
              <a:t>تحليل الصورة الذهنية للمنظمة في </a:t>
            </a:r>
            <a:r>
              <a:rPr lang="ar-SA" dirty="0" smtClean="0"/>
              <a:t>عملية التغيير.</a:t>
            </a:r>
          </a:p>
          <a:p>
            <a:pPr marL="0" indent="0">
              <a:buNone/>
            </a:pPr>
            <a:r>
              <a:rPr lang="ar-SA" dirty="0" smtClean="0"/>
              <a:t>وتعد تحليل الصورة عملية </a:t>
            </a:r>
            <a:r>
              <a:rPr lang="ar-SA" dirty="0" smtClean="0"/>
              <a:t>معقدة حيث تتطلب بحوث موضوعية مستمرة</a:t>
            </a:r>
          </a:p>
          <a:p>
            <a:pPr marL="0" indent="0">
              <a:buNone/>
            </a:pPr>
            <a:r>
              <a:rPr lang="ar-SA" dirty="0" smtClean="0"/>
              <a:t>كذلك وجود عوامل عديدة تتداخل </a:t>
            </a:r>
            <a:r>
              <a:rPr lang="ar-SA" dirty="0" smtClean="0"/>
              <a:t>في </a:t>
            </a:r>
            <a:r>
              <a:rPr lang="ar-SA" dirty="0" smtClean="0"/>
              <a:t>تحليل </a:t>
            </a:r>
            <a:r>
              <a:rPr lang="ar-SA" dirty="0" smtClean="0"/>
              <a:t>الصورة (حجم المنظمة-تنوع العاملين-التباين في أنماط الإدارة </a:t>
            </a:r>
            <a:r>
              <a:rPr lang="ar-SA" dirty="0" smtClean="0"/>
              <a:t>(الانتقاء)  </a:t>
            </a:r>
            <a:endParaRPr lang="ar-SA" dirty="0" smtClean="0"/>
          </a:p>
        </p:txBody>
      </p:sp>
    </p:spTree>
    <p:extLst>
      <p:ext uri="{BB962C8B-B14F-4D97-AF65-F5344CB8AC3E}">
        <p14:creationId xmlns:p14="http://schemas.microsoft.com/office/powerpoint/2010/main" val="12310588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dirty="0" smtClean="0"/>
              <a:t>لماذا تستخدم </a:t>
            </a:r>
            <a:r>
              <a:rPr lang="ar-SA" b="1" dirty="0"/>
              <a:t>المؤسسات</a:t>
            </a:r>
            <a:r>
              <a:rPr lang="ar-SA" b="1" dirty="0" smtClean="0"/>
              <a:t> </a:t>
            </a:r>
            <a:r>
              <a:rPr lang="ar-SA" b="1" dirty="0"/>
              <a:t>نماذج </a:t>
            </a:r>
            <a:r>
              <a:rPr lang="ar-SA" b="1" dirty="0" smtClean="0"/>
              <a:t>العلاقات العامة؟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ان </a:t>
            </a:r>
            <a:r>
              <a:rPr lang="ar-SA" b="1" dirty="0"/>
              <a:t>ممارس العلاقات العامة يحتاج الى الوقوف على ارض صلبة ، بحيث يستند في عملة الى اساس نظري سليم </a:t>
            </a:r>
            <a:r>
              <a:rPr lang="ar-SA" b="1" dirty="0" smtClean="0"/>
              <a:t>ومحدد.</a:t>
            </a:r>
          </a:p>
          <a:p>
            <a:r>
              <a:rPr lang="ar-SA" b="1" dirty="0" smtClean="0"/>
              <a:t>ترسم </a:t>
            </a:r>
            <a:r>
              <a:rPr lang="ar-SA" b="1" dirty="0"/>
              <a:t>لخبير العلاقات العامة السبيل العلمي الامثل لتحقيق </a:t>
            </a:r>
            <a:r>
              <a:rPr lang="ar-SA" b="1" dirty="0" smtClean="0"/>
              <a:t>الفاعلية.</a:t>
            </a:r>
          </a:p>
          <a:p>
            <a:r>
              <a:rPr lang="ar-SA" b="1" dirty="0" smtClean="0"/>
              <a:t> توفر </a:t>
            </a:r>
            <a:r>
              <a:rPr lang="ar-SA" b="1" dirty="0"/>
              <a:t>له الخبرة العلمية التي ترشد من قراراته وفقا للمواقف التي </a:t>
            </a:r>
            <a:r>
              <a:rPr lang="ar-SA" b="1" dirty="0" err="1" smtClean="0"/>
              <a:t>يواجهها</a:t>
            </a:r>
            <a:r>
              <a:rPr lang="ar-SA" b="1" dirty="0" smtClean="0"/>
              <a:t> </a:t>
            </a:r>
            <a:r>
              <a:rPr lang="ar-SA" b="1" dirty="0"/>
              <a:t>في عملة </a:t>
            </a:r>
            <a:r>
              <a:rPr lang="ar-SA" b="1" dirty="0" smtClean="0"/>
              <a:t>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68354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57180"/>
          </a:xfrm>
        </p:spPr>
        <p:txBody>
          <a:bodyPr/>
          <a:lstStyle/>
          <a:p>
            <a:r>
              <a:rPr lang="ar-SA" dirty="0"/>
              <a:t>النماذج المرتبطة بممارسة العلاقات العامة</a:t>
            </a:r>
            <a:endParaRPr lang="en-US" dirty="0"/>
          </a:p>
        </p:txBody>
      </p:sp>
      <p:graphicFrame>
        <p:nvGraphicFramePr>
          <p:cNvPr id="6" name="عنصر نائب للمحتوى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8654961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371730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النماذج المرتبطة بممارسة العلاقات العامة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dirty="0" smtClean="0">
                <a:solidFill>
                  <a:srgbClr val="FF0000"/>
                </a:solidFill>
              </a:rPr>
              <a:t>نماذج جرونج :</a:t>
            </a:r>
          </a:p>
          <a:p>
            <a:pPr marL="0" indent="0">
              <a:buNone/>
            </a:pPr>
            <a:endParaRPr lang="en-US" dirty="0"/>
          </a:p>
        </p:txBody>
      </p:sp>
      <p:graphicFrame>
        <p:nvGraphicFramePr>
          <p:cNvPr id="4" name="رسم تخطيطي 3"/>
          <p:cNvGraphicFramePr/>
          <p:nvPr>
            <p:extLst>
              <p:ext uri="{D42A27DB-BD31-4B8C-83A1-F6EECF244321}">
                <p14:modId xmlns:p14="http://schemas.microsoft.com/office/powerpoint/2010/main" val="791923255"/>
              </p:ext>
            </p:extLst>
          </p:nvPr>
        </p:nvGraphicFramePr>
        <p:xfrm>
          <a:off x="971600" y="2636912"/>
          <a:ext cx="7416824" cy="338437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250696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ar-SA" dirty="0" smtClean="0">
                <a:solidFill>
                  <a:srgbClr val="00B050"/>
                </a:solidFill>
              </a:rPr>
              <a:t>نموذج جرونج (الوكالة الصحفية)</a:t>
            </a:r>
            <a:r>
              <a:rPr lang="en-US" dirty="0">
                <a:solidFill>
                  <a:srgbClr val="00B050"/>
                </a:solidFill>
              </a:rPr>
              <a:t/>
            </a:r>
            <a:br>
              <a:rPr lang="en-US" dirty="0">
                <a:solidFill>
                  <a:srgbClr val="00B050"/>
                </a:solidFill>
              </a:rPr>
            </a:br>
            <a:endParaRPr lang="en-US" dirty="0">
              <a:solidFill>
                <a:srgbClr val="00B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b="1" dirty="0"/>
              <a:t>يمثل</a:t>
            </a:r>
            <a:r>
              <a:rPr lang="ar-SA" dirty="0" smtClean="0"/>
              <a:t> الاتصال الهابط (اقدم أشكال الاتصال المستخدمة في العلاقات العامة).</a:t>
            </a:r>
          </a:p>
          <a:p>
            <a:pPr marL="0" indent="0">
              <a:buNone/>
            </a:pPr>
            <a:r>
              <a:rPr lang="ar-SA" b="1" dirty="0" smtClean="0"/>
              <a:t>انسياب المعلومات </a:t>
            </a:r>
            <a:r>
              <a:rPr lang="ar-SA" dirty="0" smtClean="0"/>
              <a:t>: </a:t>
            </a:r>
            <a:r>
              <a:rPr lang="ar-SA" dirty="0" smtClean="0"/>
              <a:t>أحادي من </a:t>
            </a:r>
            <a:r>
              <a:rPr lang="ar-SA" dirty="0" smtClean="0"/>
              <a:t>الإدارة العليا إلى العاملين و من المؤسسة إلى الجماهير </a:t>
            </a:r>
            <a:r>
              <a:rPr lang="ar-SA" dirty="0" smtClean="0"/>
              <a:t>الخارجية .</a:t>
            </a:r>
            <a:r>
              <a:rPr lang="ar-SA" dirty="0" smtClean="0"/>
              <a:t>و يهدف إلى الترويج او البيع</a:t>
            </a:r>
          </a:p>
          <a:p>
            <a:pPr marL="0" indent="0">
              <a:buNone/>
            </a:pPr>
            <a:r>
              <a:rPr lang="ar-SA" b="1" dirty="0" smtClean="0"/>
              <a:t>النشاط الاتصالي</a:t>
            </a:r>
            <a:r>
              <a:rPr lang="ar-SA" b="1" dirty="0"/>
              <a:t> </a:t>
            </a:r>
            <a:r>
              <a:rPr lang="ar-SA" dirty="0" smtClean="0"/>
              <a:t>: النشر إلى الجمهور.</a:t>
            </a:r>
          </a:p>
          <a:p>
            <a:pPr marL="0" indent="0">
              <a:buNone/>
            </a:pPr>
            <a:r>
              <a:rPr lang="ar-SA" b="1" dirty="0" smtClean="0"/>
              <a:t>رد الفعل </a:t>
            </a:r>
            <a:r>
              <a:rPr lang="ar-SA" dirty="0" smtClean="0"/>
              <a:t>: يتم تجاهله.</a:t>
            </a:r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/>
              <a:t>	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4959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>
                <a:solidFill>
                  <a:srgbClr val="00B050"/>
                </a:solidFill>
              </a:rPr>
              <a:t>نموذج جرونج </a:t>
            </a:r>
            <a:r>
              <a:rPr lang="ar-SA" dirty="0" smtClean="0">
                <a:solidFill>
                  <a:srgbClr val="00B050"/>
                </a:solidFill>
              </a:rPr>
              <a:t>(الإعلام العام) </a:t>
            </a:r>
            <a:r>
              <a:rPr lang="en-US" dirty="0" smtClean="0">
                <a:solidFill>
                  <a:srgbClr val="00B050"/>
                </a:solidFill>
              </a:rPr>
              <a:t>Public Information</a:t>
            </a:r>
            <a:endParaRPr lang="en-US" dirty="0">
              <a:solidFill>
                <a:srgbClr val="00B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/>
              <a:t>عملية تقديم المعلومات للجمهور. </a:t>
            </a:r>
          </a:p>
          <a:p>
            <a:pPr marL="0" indent="0">
              <a:buNone/>
            </a:pPr>
            <a:r>
              <a:rPr lang="ar-SA" dirty="0" smtClean="0"/>
              <a:t>لكن ليس بغرض البيع أو الترويج ,أي أن العلاقات العامة تكون شبيهة بمكتب للاستعلامات.</a:t>
            </a:r>
          </a:p>
          <a:p>
            <a:pPr marL="0" indent="0">
              <a:buNone/>
            </a:pPr>
            <a:r>
              <a:rPr lang="ar-SA" dirty="0" smtClean="0"/>
              <a:t>اتجاه الاتصال: احادي من المنظمة إلى الجمهور.</a:t>
            </a:r>
          </a:p>
          <a:p>
            <a:pPr marL="0" indent="0">
              <a:buNone/>
            </a:pPr>
            <a:r>
              <a:rPr lang="ar-SA" dirty="0" smtClean="0"/>
              <a:t>مناسب لـ المؤسسات التعليمية و الحكومية والمنظمات غير الربحية 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6201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864096"/>
          </a:xfrm>
        </p:spPr>
        <p:txBody>
          <a:bodyPr/>
          <a:lstStyle/>
          <a:p>
            <a:r>
              <a:rPr lang="ar-SA" dirty="0">
                <a:solidFill>
                  <a:srgbClr val="00B050"/>
                </a:solidFill>
              </a:rPr>
              <a:t>نموذج جرونج </a:t>
            </a:r>
            <a:r>
              <a:rPr lang="ar-SA" dirty="0" smtClean="0">
                <a:solidFill>
                  <a:srgbClr val="00B050"/>
                </a:solidFill>
              </a:rPr>
              <a:t>غير المتوازن</a:t>
            </a:r>
            <a:endParaRPr lang="en-US" dirty="0">
              <a:solidFill>
                <a:srgbClr val="00B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67544" y="1196752"/>
            <a:ext cx="8229600" cy="5544616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ar-SA" sz="2800" dirty="0" smtClean="0"/>
              <a:t>ثنائي الاتجاه (من المنظمة إلى الجماهير و العكس )</a:t>
            </a:r>
            <a:endParaRPr lang="ar-SA" sz="2800" dirty="0"/>
          </a:p>
          <a:p>
            <a:pPr marL="0" indent="0">
              <a:buNone/>
            </a:pPr>
            <a:r>
              <a:rPr lang="ar-SA" sz="2800" dirty="0" smtClean="0"/>
              <a:t>غير متوازن : لأنه يسعى إلى خدمة أهداف و مصالح المنظمة في المقام الأول.</a:t>
            </a:r>
          </a:p>
          <a:p>
            <a:pPr marL="0" indent="0">
              <a:buNone/>
            </a:pPr>
            <a:r>
              <a:rPr lang="ar-SA" sz="2800" dirty="0" smtClean="0"/>
              <a:t>الاتصال الاقناعي :لأنه يوظف نماذج العلوم الاجتماعية لزيادة القدرة الإقناعية للرسالة.</a:t>
            </a:r>
          </a:p>
          <a:p>
            <a:pPr marL="0" indent="0">
              <a:buNone/>
            </a:pPr>
            <a:r>
              <a:rPr lang="ar-SA" sz="2800" dirty="0" smtClean="0"/>
              <a:t>العاملون في العلاقات العامة يتعرفون على الجمهور من خلال استطلاعات الرأي و المقابلات ومناقشة الجماعات المركزة.</a:t>
            </a:r>
          </a:p>
          <a:p>
            <a:pPr marL="0" indent="0">
              <a:buNone/>
            </a:pPr>
            <a:r>
              <a:rPr lang="ar-SA" sz="2800" dirty="0" smtClean="0"/>
              <a:t>قد يشير </a:t>
            </a:r>
            <a:r>
              <a:rPr lang="ar-SA" sz="2800" dirty="0" smtClean="0"/>
              <a:t>ذلك إلى </a:t>
            </a:r>
            <a:r>
              <a:rPr lang="ar-SA" sz="2800" dirty="0" smtClean="0"/>
              <a:t>اهتمام المنظمة باهتمامات الجماهير لكن هدف المنظمة من خلال هذه التكتيكات البحثية = اقناع الجماهير بسياسات المنظمة وتكييفها معها.</a:t>
            </a:r>
          </a:p>
          <a:p>
            <a:pPr marL="0" indent="0">
              <a:buNone/>
            </a:pPr>
            <a:r>
              <a:rPr lang="ar-SA" sz="2800" dirty="0" smtClean="0"/>
              <a:t>الهدف= تغيير اتجاهات الجماهير على المدى القصير</a:t>
            </a:r>
          </a:p>
          <a:p>
            <a:pPr marL="0" indent="0">
              <a:buNone/>
            </a:pPr>
            <a:r>
              <a:rPr lang="ar-SA" sz="2800" dirty="0" smtClean="0"/>
              <a:t>يطبق في الشركات التجارية  </a:t>
            </a:r>
          </a:p>
          <a:p>
            <a:pPr marL="0" indent="0">
              <a:buNone/>
            </a:pPr>
            <a:endParaRPr lang="ar-SA" sz="2800" dirty="0" smtClean="0"/>
          </a:p>
          <a:p>
            <a:pPr marL="0" indent="0">
              <a:buNone/>
            </a:pPr>
            <a:endParaRPr lang="ar-SA" sz="2800" dirty="0" smtClean="0"/>
          </a:p>
          <a:p>
            <a:pPr marL="0" indent="0">
              <a:buNone/>
            </a:pPr>
            <a:endParaRPr lang="ar-SA" sz="2800" dirty="0" smtClean="0"/>
          </a:p>
          <a:p>
            <a:pPr marL="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212317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>
                <a:solidFill>
                  <a:srgbClr val="00B050"/>
                </a:solidFill>
              </a:rPr>
              <a:t>نموذج جرونج </a:t>
            </a:r>
            <a:r>
              <a:rPr lang="ar-SA" dirty="0" smtClean="0">
                <a:solidFill>
                  <a:srgbClr val="00B050"/>
                </a:solidFill>
              </a:rPr>
              <a:t>(المتوازن)</a:t>
            </a:r>
            <a:endParaRPr lang="en-US" dirty="0">
              <a:solidFill>
                <a:srgbClr val="00B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85395"/>
          </a:xfrm>
        </p:spPr>
        <p:txBody>
          <a:bodyPr>
            <a:normAutofit fontScale="92500" lnSpcReduction="10000"/>
          </a:bodyPr>
          <a:lstStyle/>
          <a:p>
            <a:r>
              <a:rPr lang="ar-SA" dirty="0" smtClean="0"/>
              <a:t>تطوير للنموذج السابق</a:t>
            </a:r>
          </a:p>
          <a:p>
            <a:r>
              <a:rPr lang="ar-SA" dirty="0" smtClean="0"/>
              <a:t>يتطلب من المنظمة و الجماهير أن يكون لكلا منهما الاستعداد للتكيف مع الاخر, أي ان يكون للمنظمة الاستعداد للتغير وفقا لمتطلبات البيئة الخارجية.</a:t>
            </a:r>
          </a:p>
          <a:p>
            <a:r>
              <a:rPr lang="ar-SA" dirty="0" smtClean="0"/>
              <a:t>بناء علاقات مع الجماهير تعتمد على الفهم المتبادل والاتصال الفعال في اتجاهين بدلا من استراتيجية الاقناع في اتجاه واحد</a:t>
            </a:r>
            <a:r>
              <a:rPr lang="ar-SA" dirty="0"/>
              <a:t>. اي ان العلاقات العامة الحقيقية لا تتحقق إلا إذا وصلت المنظمة إلى مستوى الاتصال المتماثل في اتجاهين</a:t>
            </a:r>
            <a:r>
              <a:rPr lang="ar-SA" dirty="0" smtClean="0"/>
              <a:t>.</a:t>
            </a:r>
            <a:endParaRPr lang="ar-SA" dirty="0" smtClean="0"/>
          </a:p>
          <a:p>
            <a:r>
              <a:rPr lang="ar-SA" dirty="0" smtClean="0"/>
              <a:t>يطبق في منظمات ذات منفعة </a:t>
            </a:r>
            <a:r>
              <a:rPr lang="ar-SA" dirty="0" smtClean="0"/>
              <a:t>عامة . يمثل </a:t>
            </a:r>
            <a:r>
              <a:rPr lang="ar-SA" dirty="0" smtClean="0"/>
              <a:t>العلاقات العامة في أفضل صورها.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1737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>
                <a:solidFill>
                  <a:srgbClr val="00B050"/>
                </a:solidFill>
              </a:rPr>
              <a:t>نموذج جرونج </a:t>
            </a:r>
            <a:r>
              <a:rPr lang="ar-SA" dirty="0" smtClean="0">
                <a:solidFill>
                  <a:srgbClr val="00B050"/>
                </a:solidFill>
              </a:rPr>
              <a:t>(المتوازن)</a:t>
            </a:r>
            <a:endParaRPr lang="en-US" dirty="0">
              <a:solidFill>
                <a:srgbClr val="00B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ar-SA" dirty="0" smtClean="0"/>
              <a:t>قدرة مخططي العلاقات العامة على </a:t>
            </a:r>
            <a:r>
              <a:rPr lang="ar-SA" dirty="0"/>
              <a:t>تطبيق </a:t>
            </a:r>
            <a:r>
              <a:rPr lang="ar-SA" dirty="0" smtClean="0"/>
              <a:t>هذا النموذج يتوقف على </a:t>
            </a:r>
          </a:p>
          <a:p>
            <a:pPr marL="0" indent="0">
              <a:buNone/>
            </a:pPr>
            <a:r>
              <a:rPr lang="ar-SA" dirty="0"/>
              <a:t> </a:t>
            </a:r>
            <a:r>
              <a:rPr lang="ar-SA" dirty="0" smtClean="0"/>
              <a:t>         </a:t>
            </a:r>
          </a:p>
          <a:p>
            <a:pPr marL="0" indent="0">
              <a:buNone/>
            </a:pPr>
            <a:r>
              <a:rPr lang="ar-SA" dirty="0"/>
              <a:t> </a:t>
            </a:r>
            <a:r>
              <a:rPr lang="ar-SA" dirty="0" smtClean="0"/>
              <a:t>           </a:t>
            </a:r>
          </a:p>
          <a:p>
            <a:pPr marL="0" indent="0">
              <a:buNone/>
            </a:pPr>
            <a:r>
              <a:rPr lang="ar-SA" dirty="0"/>
              <a:t> </a:t>
            </a:r>
            <a:r>
              <a:rPr lang="ar-SA" dirty="0" smtClean="0"/>
              <a:t>                 تأقلم تام                          </a:t>
            </a:r>
            <a:r>
              <a:rPr lang="ar-SA" dirty="0"/>
              <a:t>دفاع تام </a:t>
            </a:r>
          </a:p>
          <a:p>
            <a:pPr marL="0" indent="0" algn="ctr">
              <a:buNone/>
            </a:pPr>
            <a:endParaRPr lang="ar-SA" dirty="0" smtClean="0"/>
          </a:p>
          <a:p>
            <a:pPr marL="0" indent="0" algn="ctr">
              <a:buNone/>
            </a:pPr>
            <a:endParaRPr lang="ar-SA" dirty="0"/>
          </a:p>
          <a:p>
            <a:pPr marL="0" indent="0" algn="ctr">
              <a:buNone/>
            </a:pPr>
            <a:endParaRPr lang="ar-SA" dirty="0"/>
          </a:p>
          <a:p>
            <a:pPr marL="0" indent="0" algn="ctr">
              <a:buNone/>
            </a:pPr>
            <a:r>
              <a:rPr lang="ar-SA" sz="2200" dirty="0" smtClean="0"/>
              <a:t>1- </a:t>
            </a:r>
            <a:r>
              <a:rPr lang="ar-SA" sz="2400" dirty="0"/>
              <a:t>مدى </a:t>
            </a:r>
            <a:r>
              <a:rPr lang="ar-SA" sz="2400" dirty="0" smtClean="0"/>
              <a:t>الاستقلالية </a:t>
            </a:r>
            <a:r>
              <a:rPr lang="ar-SA" sz="2400" dirty="0"/>
              <a:t>في اتخاذ القرار.</a:t>
            </a:r>
          </a:p>
          <a:p>
            <a:pPr marL="0" indent="0" algn="ctr">
              <a:buNone/>
            </a:pPr>
            <a:r>
              <a:rPr lang="ar-SA" sz="2400" dirty="0"/>
              <a:t>2-قوة و أهمية الجمهور.</a:t>
            </a:r>
          </a:p>
          <a:p>
            <a:pPr marL="0" indent="0" algn="ctr">
              <a:buNone/>
            </a:pPr>
            <a:r>
              <a:rPr lang="ar-SA" sz="2400" dirty="0"/>
              <a:t>3- مناخ تغطية وسائل الإعلام.</a:t>
            </a:r>
          </a:p>
          <a:p>
            <a:pPr marL="0" indent="0" algn="ctr">
              <a:buNone/>
            </a:pPr>
            <a:r>
              <a:rPr lang="ar-SA" sz="2400" dirty="0"/>
              <a:t>4- القيود القانونية .</a:t>
            </a:r>
          </a:p>
          <a:p>
            <a:pPr marL="0" indent="0">
              <a:buNone/>
            </a:pPr>
            <a:r>
              <a:rPr lang="ar-SA" dirty="0" smtClean="0"/>
              <a:t>                         </a:t>
            </a:r>
            <a:endParaRPr lang="en-US" dirty="0"/>
          </a:p>
        </p:txBody>
      </p:sp>
      <p:cxnSp>
        <p:nvCxnSpPr>
          <p:cNvPr id="5" name="رابط كسهم مستقيم 4"/>
          <p:cNvCxnSpPr/>
          <p:nvPr/>
        </p:nvCxnSpPr>
        <p:spPr>
          <a:xfrm flipH="1">
            <a:off x="2394039" y="2636912"/>
            <a:ext cx="4896544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سهم إلى اليمين 5"/>
          <p:cNvSpPr/>
          <p:nvPr/>
        </p:nvSpPr>
        <p:spPr>
          <a:xfrm>
            <a:off x="6228184" y="4005064"/>
            <a:ext cx="1224136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سهم إلى اليمين 6"/>
          <p:cNvSpPr/>
          <p:nvPr/>
        </p:nvSpPr>
        <p:spPr>
          <a:xfrm rot="10800000">
            <a:off x="1853355" y="4005063"/>
            <a:ext cx="1296144" cy="7920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929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470</TotalTime>
  <Words>1216</Words>
  <Application>Microsoft Office PowerPoint</Application>
  <PresentationFormat>عرض على الشاشة (3:4)‏</PresentationFormat>
  <Paragraphs>157</Paragraphs>
  <Slides>19</Slides>
  <Notes>2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19</vt:i4>
      </vt:variant>
    </vt:vector>
  </HeadingPairs>
  <TitlesOfParts>
    <vt:vector size="20" baseType="lpstr">
      <vt:lpstr>سمة Office</vt:lpstr>
      <vt:lpstr>الأطر النظرية للعلاقات العامة</vt:lpstr>
      <vt:lpstr>لماذا تستخدم المؤسسات نماذج العلاقات العامة؟</vt:lpstr>
      <vt:lpstr>النماذج المرتبطة بممارسة العلاقات العامة</vt:lpstr>
      <vt:lpstr>النماذج المرتبطة بممارسة العلاقات العامة</vt:lpstr>
      <vt:lpstr>نموذج جرونج (الوكالة الصحفية) </vt:lpstr>
      <vt:lpstr>نموذج جرونج (الإعلام العام) Public Information</vt:lpstr>
      <vt:lpstr>نموذج جرونج غير المتوازن</vt:lpstr>
      <vt:lpstr>نموذج جرونج (المتوازن)</vt:lpstr>
      <vt:lpstr>نموذج جرونج (المتوازن)</vt:lpstr>
      <vt:lpstr>المسئولية الاجتماعية للعلاقات العامة</vt:lpstr>
      <vt:lpstr>عرض تقديمي في PowerPoint</vt:lpstr>
      <vt:lpstr>نموذج بيرسون</vt:lpstr>
      <vt:lpstr>نموذج بيرسون</vt:lpstr>
      <vt:lpstr>نموذج بيرسون</vt:lpstr>
      <vt:lpstr>نموذج شارب</vt:lpstr>
      <vt:lpstr>نموذج شارب (أمانة الاتصال لتحقيق المصداقية)</vt:lpstr>
      <vt:lpstr>نموذج شارب (وضوح واتساق السلوكيات لتحقيق الثقة)</vt:lpstr>
      <vt:lpstr>نموذج شارب (العدالة لتحقيق المصلحة المتبادلة)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الأطر النظرية للعلاقات العامة</dc:title>
  <dc:creator>Sony</dc:creator>
  <cp:lastModifiedBy>Nada Nasser Alahmari</cp:lastModifiedBy>
  <cp:revision>167</cp:revision>
  <dcterms:created xsi:type="dcterms:W3CDTF">2015-09-16T15:36:13Z</dcterms:created>
  <dcterms:modified xsi:type="dcterms:W3CDTF">2015-09-17T06:52:42Z</dcterms:modified>
</cp:coreProperties>
</file>

<file path=docProps/thumbnail.jpeg>
</file>