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24"/>
  </p:notesMasterIdLst>
  <p:handoutMasterIdLst>
    <p:handoutMasterId r:id="rId25"/>
  </p:handoutMasterIdLst>
  <p:sldIdLst>
    <p:sldId id="328" r:id="rId4"/>
    <p:sldId id="348" r:id="rId5"/>
    <p:sldId id="347" r:id="rId6"/>
    <p:sldId id="329" r:id="rId7"/>
    <p:sldId id="331" r:id="rId8"/>
    <p:sldId id="332" r:id="rId9"/>
    <p:sldId id="333" r:id="rId10"/>
    <p:sldId id="334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6" r:id="rId21"/>
    <p:sldId id="345" r:id="rId22"/>
    <p:sldId id="349" r:id="rId23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2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93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This will be revisited when we discuss modality compatibility in detail</a:t>
            </a:r>
          </a:p>
          <a:p>
            <a:r>
              <a:rPr lang="en-US" dirty="0" smtClean="0"/>
              <a:t>Source of figure</a:t>
            </a:r>
            <a:r>
              <a:rPr lang="en-US" baseline="0" dirty="0" smtClean="0"/>
              <a:t> (study): Stelzel_Schumacher_Schubert_Desposito_2006_Psych_Res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64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baseline="0" dirty="0" smtClean="0"/>
              <a:t> note, “alpha” comes from letters and “numeric” comes from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8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This is, of course, highly associated</a:t>
            </a:r>
            <a:r>
              <a:rPr lang="en-US" baseline="0" dirty="0" smtClean="0"/>
              <a:t> with modality compatibility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54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people are generally able to make </a:t>
            </a:r>
            <a:r>
              <a:rPr lang="en-US" b="1" dirty="0" smtClean="0"/>
              <a:t>fewer discriminations on an absolute basis than on a relative basis</a:t>
            </a:r>
            <a:r>
              <a:rPr lang="en-US" dirty="0" smtClean="0"/>
              <a:t>. For example, Mowbray and </a:t>
            </a:r>
            <a:r>
              <a:rPr lang="en-US" dirty="0" err="1" smtClean="0"/>
              <a:t>Gebhard</a:t>
            </a:r>
            <a:r>
              <a:rPr lang="en-US" dirty="0" smtClean="0"/>
              <a:t> (1961) found that people could discriminate on a </a:t>
            </a:r>
            <a:r>
              <a:rPr lang="en-US" b="1" dirty="0" smtClean="0"/>
              <a:t>relative basis about</a:t>
            </a:r>
          </a:p>
          <a:p>
            <a:r>
              <a:rPr lang="en-US" b="1" dirty="0" smtClean="0"/>
              <a:t>1800 tone pairs</a:t>
            </a:r>
            <a:r>
              <a:rPr lang="en-US" dirty="0" smtClean="0"/>
              <a:t> differing only in pitch. On an </a:t>
            </a:r>
            <a:r>
              <a:rPr lang="en-US" b="1" dirty="0" smtClean="0"/>
              <a:t>absolute basis</a:t>
            </a:r>
            <a:r>
              <a:rPr lang="en-US" dirty="0" smtClean="0"/>
              <a:t>, however, people can identify </a:t>
            </a:r>
            <a:r>
              <a:rPr lang="en-US" b="1" dirty="0" smtClean="0"/>
              <a:t>only about 5 tones</a:t>
            </a:r>
            <a:r>
              <a:rPr lang="en-US" dirty="0" smtClean="0"/>
              <a:t> of different pitch.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3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the topics of coding and compatibility will be revisited several time during</a:t>
            </a:r>
            <a:r>
              <a:rPr lang="en-US" baseline="0" dirty="0" smtClean="0"/>
              <a:t> the course (e.g. when discussing vision, hearing, controls,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58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Refer back to Table 3-2 for absolute discrimination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58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Note, the topics of coding and compatibility will be revisited several time during</a:t>
            </a:r>
            <a:r>
              <a:rPr lang="en-US" baseline="0" dirty="0" smtClean="0"/>
              <a:t> the course (e.g. when discussing vision, hearing, controls, etc.)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24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46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Q:</a:t>
            </a:r>
            <a:r>
              <a:rPr lang="en-US" baseline="0" dirty="0" smtClean="0"/>
              <a:t> what do you think the number in each figure above stands for?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6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2017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1: Information Display – Coding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Coding</a:t>
            </a:r>
            <a:r>
              <a:rPr lang="en-US" altLang="en-US" dirty="0" smtClean="0">
                <a:solidFill>
                  <a:schemeClr val="tx1"/>
                </a:solidFill>
              </a:rPr>
              <a:t> takes place when the original stimulus information is converted to a new form and displayed symbolically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Examples are: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radar screens where the aircrafts are converted and presented as dots on the screen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maps displaying populations of different cities with different symbols.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8591E-A959-4A40-871E-38538FDB040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272" y="4002024"/>
            <a:ext cx="2819400" cy="281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30" y="4343400"/>
            <a:ext cx="518867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5867400" cy="31242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is coded along various dimensions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Examples: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Varying the size, brightness, color and shape of targets on a computer screen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Varying the frequency, intensity, or on-off pattern of an audio warning signal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764D9-F23E-4BDE-89E3-D8D9E66E09B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529" y="860425"/>
            <a:ext cx="1829671" cy="3254375"/>
          </a:xfrm>
          <a:prstGeom prst="rect">
            <a:avLst/>
          </a:prstGeom>
        </p:spPr>
      </p:pic>
      <p:sp>
        <p:nvSpPr>
          <p:cNvPr id="7" name="Rectangle 4"/>
          <p:cNvSpPr txBox="1">
            <a:spLocks/>
          </p:cNvSpPr>
          <p:nvPr/>
        </p:nvSpPr>
        <p:spPr>
          <a:xfrm>
            <a:off x="533400" y="3962400"/>
            <a:ext cx="84582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altLang="en-US" dirty="0" smtClean="0">
                <a:solidFill>
                  <a:schemeClr val="tx1"/>
                </a:solidFill>
              </a:rPr>
              <a:t>Each of the above variations constitutes a dimension of the displayed stimulus, or a </a:t>
            </a:r>
            <a:r>
              <a:rPr lang="en-US" altLang="en-US" b="1" dirty="0" smtClean="0">
                <a:solidFill>
                  <a:schemeClr val="tx1"/>
                </a:solidFill>
              </a:rPr>
              <a:t>stimulus dimension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The usefulness of any stimulus dimension in conveying information depends on the ability of people to: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Identify a stimulus based on its position along the stimulus dimension (such as identifying a target as bright or dim, large or small)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This is an example of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absolute judgment</a:t>
            </a:r>
            <a:r>
              <a:rPr lang="en-US" altLang="en-US" sz="1800" dirty="0" smtClean="0">
                <a:solidFill>
                  <a:schemeClr val="tx1"/>
                </a:solidFill>
              </a:rPr>
              <a:t>* (see below)</a:t>
            </a: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endParaRPr lang="en-US" altLang="en-US" sz="1800" dirty="0">
              <a:solidFill>
                <a:schemeClr val="tx1"/>
              </a:solidFill>
            </a:endParaRP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endParaRPr lang="en-US" altLang="en-US" sz="1800" dirty="0">
              <a:solidFill>
                <a:schemeClr val="tx1"/>
              </a:solidFill>
            </a:endParaRP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Distinguish between two or more stimuli which differ along the stimulus dimension (such as indicating which of the two stimuli is brighter or larger)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This is an example of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relative judgment</a:t>
            </a:r>
            <a:r>
              <a:rPr lang="en-US" altLang="en-US" sz="1800" dirty="0" smtClean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D25EF-7894-44BB-8D5B-C60F5BF72C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3303022"/>
            <a:ext cx="6705600" cy="203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CHARACTERISTICS OF A GOOD CODING SYSTEM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Detectability </a:t>
            </a:r>
            <a:r>
              <a:rPr lang="en-US" altLang="en-US" dirty="0" smtClean="0">
                <a:solidFill>
                  <a:schemeClr val="tx1"/>
                </a:solidFill>
              </a:rPr>
              <a:t>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stimulus must be detectable by human sensory mechanisms under expected environmental conditions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is worker able to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see</a:t>
            </a:r>
            <a:r>
              <a:rPr lang="en-US" altLang="en-US" sz="1800" dirty="0" smtClean="0">
                <a:solidFill>
                  <a:schemeClr val="tx1"/>
                </a:solidFill>
              </a:rPr>
              <a:t> the control knob in mine?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Discriminability</a:t>
            </a:r>
            <a:r>
              <a:rPr lang="en-US" altLang="en-US" dirty="0" smtClean="0">
                <a:solidFill>
                  <a:schemeClr val="tx1"/>
                </a:solidFill>
              </a:rPr>
              <a:t> 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every code symbol must be discriminable (differentiable) from other symbols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the number of coding levels is important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Meaningfulness</a:t>
            </a:r>
            <a:r>
              <a:rPr lang="en-US" altLang="en-US" dirty="0" smtClean="0">
                <a:solidFill>
                  <a:schemeClr val="tx1"/>
                </a:solidFill>
              </a:rPr>
              <a:t> 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coding system should use codes meaningful to user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Meaning could be</a:t>
            </a:r>
          </a:p>
          <a:p>
            <a:pPr lvl="2"/>
            <a:r>
              <a:rPr lang="en-US" altLang="en-US" sz="1800" b="1" dirty="0" smtClean="0">
                <a:solidFill>
                  <a:schemeClr val="tx1"/>
                </a:solidFill>
              </a:rPr>
              <a:t>inherent</a:t>
            </a:r>
            <a:r>
              <a:rPr lang="en-US" altLang="en-US" sz="1800" dirty="0" smtClean="0">
                <a:solidFill>
                  <a:schemeClr val="tx1"/>
                </a:solidFill>
              </a:rPr>
              <a:t> in the code (e.g. bent arrow on traffic sign)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or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learned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red color for danger)</a:t>
            </a:r>
            <a:endParaRPr lang="en-US" altLang="en-US" sz="1800" b="1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Meaningfulness: related to </a:t>
            </a:r>
            <a:r>
              <a:rPr lang="en-US" altLang="en-US" sz="1800" b="1" dirty="0" smtClean="0">
                <a:solidFill>
                  <a:schemeClr val="tx1"/>
                </a:solidFill>
                <a:hlinkClick r:id="rId3" action="ppaction://hlinksldjump"/>
              </a:rPr>
              <a:t>conceptual compatibility</a:t>
            </a:r>
            <a:endParaRPr lang="en-US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238BA-D0B6-4FAD-9680-76CDA78904E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300" dirty="0" smtClean="0">
                <a:solidFill>
                  <a:schemeClr val="tx1"/>
                </a:solidFill>
              </a:rPr>
              <a:t>CHARACTERISTICS OF A GOOD CODING SYSTEM (cont.)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GB" altLang="en-US" b="1" dirty="0" smtClean="0">
                <a:solidFill>
                  <a:schemeClr val="tx1"/>
                </a:solidFill>
              </a:rPr>
              <a:t>Standardisation </a:t>
            </a:r>
            <a:r>
              <a:rPr lang="en-GB" altLang="en-US" dirty="0" smtClean="0">
                <a:solidFill>
                  <a:schemeClr val="tx1"/>
                </a:solidFill>
              </a:rPr>
              <a:t>of codes</a:t>
            </a:r>
            <a:r>
              <a:rPr lang="en-GB" altLang="en-US" b="1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GB" altLang="en-US" sz="1800" dirty="0">
                <a:solidFill>
                  <a:schemeClr val="tx1"/>
                </a:solidFill>
              </a:rPr>
              <a:t>when a coding system is to be used by different people in different situations, it is important that the codes be standardised, and kept the same for different situations</a:t>
            </a:r>
          </a:p>
          <a:p>
            <a:pPr lvl="1"/>
            <a:r>
              <a:rPr lang="en-GB" altLang="en-US" sz="1800" dirty="0">
                <a:solidFill>
                  <a:schemeClr val="tx1"/>
                </a:solidFill>
              </a:rPr>
              <a:t>e.g. meaning of the red </a:t>
            </a:r>
            <a:r>
              <a:rPr lang="en-US" altLang="en-US" sz="1800" dirty="0">
                <a:solidFill>
                  <a:schemeClr val="tx1"/>
                </a:solidFill>
              </a:rPr>
              <a:t>color</a:t>
            </a:r>
            <a:r>
              <a:rPr lang="en-GB" altLang="en-US" sz="1800" dirty="0">
                <a:solidFill>
                  <a:schemeClr val="tx1"/>
                </a:solidFill>
              </a:rPr>
              <a:t> in different parts of a factory</a:t>
            </a:r>
          </a:p>
          <a:p>
            <a:endParaRPr lang="en-GB" altLang="en-US" sz="2800" b="1" dirty="0" smtClean="0">
              <a:solidFill>
                <a:schemeClr val="tx1"/>
              </a:solidFill>
            </a:endParaRPr>
          </a:p>
          <a:p>
            <a:r>
              <a:rPr lang="en-GB" altLang="en-US" dirty="0" smtClean="0">
                <a:solidFill>
                  <a:schemeClr val="tx1"/>
                </a:solidFill>
              </a:rPr>
              <a:t>Use of </a:t>
            </a:r>
            <a:r>
              <a:rPr lang="en-GB" altLang="en-US" b="1" dirty="0" smtClean="0">
                <a:solidFill>
                  <a:schemeClr val="tx1"/>
                </a:solidFill>
              </a:rPr>
              <a:t>multidimensional codes:</a:t>
            </a: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this can increase the number and discriminability of coding stimuli used</a:t>
            </a:r>
            <a:endParaRPr lang="en-GB" altLang="en-US" sz="1800" dirty="0">
              <a:solidFill>
                <a:schemeClr val="tx1"/>
              </a:solidFill>
            </a:endParaRP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e.g. using different </a:t>
            </a:r>
            <a:r>
              <a:rPr lang="en-US" altLang="en-US" sz="1800" dirty="0" smtClean="0">
                <a:solidFill>
                  <a:schemeClr val="tx1"/>
                </a:solidFill>
              </a:rPr>
              <a:t>size-color</a:t>
            </a:r>
            <a:r>
              <a:rPr lang="en-GB" altLang="en-US" sz="1800" dirty="0" smtClean="0">
                <a:solidFill>
                  <a:schemeClr val="tx1"/>
                </a:solidFill>
              </a:rPr>
              <a:t> combinations greatly increases the number of stimuli that can be identified on an </a:t>
            </a:r>
            <a:r>
              <a:rPr lang="en-GB" altLang="en-US" sz="1800" dirty="0" smtClean="0">
                <a:solidFill>
                  <a:schemeClr val="tx1"/>
                </a:solidFill>
                <a:hlinkClick r:id="rId3" action="ppaction://hlinksldjump"/>
              </a:rPr>
              <a:t>absolute basis</a:t>
            </a:r>
            <a:r>
              <a:rPr lang="en-GB" altLang="en-US" sz="1800" dirty="0" smtClean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54F8-AF31-4BF2-8228-EBEB2FCAC9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It is the relationship between the stimuli and the responses to human expectations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 major goal in any design is to make it compatible with human expectations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It is related to the process of </a:t>
            </a:r>
            <a:r>
              <a:rPr lang="en-US" altLang="en-US" b="1" dirty="0" smtClean="0">
                <a:solidFill>
                  <a:schemeClr val="tx1"/>
                </a:solidFill>
              </a:rPr>
              <a:t>information transformation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the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greater</a:t>
            </a:r>
            <a:r>
              <a:rPr lang="en-US" altLang="en-US" sz="2400" dirty="0" smtClean="0">
                <a:solidFill>
                  <a:schemeClr val="tx1"/>
                </a:solidFill>
              </a:rPr>
              <a:t> the degree of compatibility, the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less</a:t>
            </a:r>
            <a:r>
              <a:rPr lang="en-US" altLang="en-US" sz="2400" dirty="0" smtClean="0">
                <a:solidFill>
                  <a:schemeClr val="tx1"/>
                </a:solidFill>
              </a:rPr>
              <a:t> recording must be done to process information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This leads to faster learning and response time, less errors, and reduced mental workload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People like things that work as they expect them to work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EB8BD-1A0E-4AFA-94CB-6E9BD2F8789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Autofit/>
          </a:bodyPr>
          <a:lstStyle/>
          <a:p>
            <a:r>
              <a:rPr lang="en-GB" altLang="en-US" dirty="0" smtClean="0">
                <a:solidFill>
                  <a:schemeClr val="tx1"/>
                </a:solidFill>
              </a:rPr>
              <a:t>Four types of compatibility: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Conceptual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Movement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Spatial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Modality</a:t>
            </a:r>
          </a:p>
          <a:p>
            <a:pPr lvl="1"/>
            <a:endParaRPr lang="en-GB" altLang="en-US" sz="2000" dirty="0" smtClean="0">
              <a:solidFill>
                <a:schemeClr val="tx1"/>
              </a:solidFill>
            </a:endParaRPr>
          </a:p>
          <a:p>
            <a:r>
              <a:rPr lang="en-GB" altLang="en-US" b="1" dirty="0" smtClean="0">
                <a:solidFill>
                  <a:schemeClr val="tx1"/>
                </a:solidFill>
              </a:rPr>
              <a:t>1. Conceptual compatibility:</a:t>
            </a: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related to degree that codes, symbols correspond to conceptual associations people have</a:t>
            </a: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It relates to how meaningful codes and symbols are to people who use them</a:t>
            </a:r>
          </a:p>
          <a:p>
            <a:pPr lvl="1"/>
            <a:endParaRPr lang="en-GB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e.g.: airplane symbol to denote an airport on a map means much more than a square or circle</a:t>
            </a:r>
          </a:p>
          <a:p>
            <a:pPr lvl="1"/>
            <a:r>
              <a:rPr lang="en-GB" altLang="en-US" sz="1800" dirty="0" smtClean="0">
                <a:solidFill>
                  <a:schemeClr val="tx1"/>
                </a:solidFill>
              </a:rPr>
              <a:t>e.g.: creating meaningful abbreviations and names for computer applications</a:t>
            </a:r>
            <a:endParaRPr lang="en-US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15EB3-AC7F-4AD9-890A-9E5858FED46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24" y="1043242"/>
            <a:ext cx="2286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2. Movement compatibility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relates to the relationship between the movement of the displays and controls and the response of the system being displayed or controlled.</a:t>
            </a: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e.g.: to increase the volume on the radio, we expect to turn the knob clockwise.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e.g.: upward movement of a pointer is expected to correspond to an increase in a parameter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93" t="62056" r="34860" b="10904"/>
          <a:stretch/>
        </p:blipFill>
        <p:spPr>
          <a:xfrm>
            <a:off x="4991328" y="3962400"/>
            <a:ext cx="3343670" cy="2707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3. Spatial Compatibility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Refers to the physical arrangement in space of controls and their associated displays</a:t>
            </a: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how displays are lined-up with respect to corresponding control knobs*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48000"/>
            <a:ext cx="4419600" cy="27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4. Modality compatibility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refers to the fact that certain stimuli-response modality combinations are more compatible with some tasks than with </a:t>
            </a:r>
            <a:r>
              <a:rPr lang="en-US" altLang="en-US" sz="1800" dirty="0" smtClean="0">
                <a:solidFill>
                  <a:schemeClr val="tx1"/>
                </a:solidFill>
                <a:hlinkClick r:id="rId3" action="ppaction://hlinksldjump"/>
              </a:rPr>
              <a:t>others</a:t>
            </a:r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this is simply </a:t>
            </a:r>
            <a:r>
              <a:rPr lang="en-US" altLang="en-US" sz="1800" dirty="0">
                <a:solidFill>
                  <a:schemeClr val="tx1"/>
                </a:solidFill>
              </a:rPr>
              <a:t>related </a:t>
            </a:r>
            <a:r>
              <a:rPr lang="en-US" altLang="en-US" sz="1800" dirty="0" smtClean="0">
                <a:solidFill>
                  <a:schemeClr val="tx1"/>
                </a:solidFill>
              </a:rPr>
              <a:t>to the how our </a:t>
            </a:r>
            <a:r>
              <a:rPr lang="en-US" altLang="en-US" sz="1800" dirty="0">
                <a:solidFill>
                  <a:schemeClr val="tx1"/>
                </a:solidFill>
              </a:rPr>
              <a:t>brains are </a:t>
            </a:r>
            <a:r>
              <a:rPr lang="en-US" altLang="en-US" sz="1800" dirty="0" smtClean="0">
                <a:solidFill>
                  <a:schemeClr val="tx1"/>
                </a:solidFill>
              </a:rPr>
              <a:t>“wired”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e.g.: responding to a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verbal command</a:t>
            </a:r>
            <a:r>
              <a:rPr lang="en-US" altLang="en-US" sz="1800" dirty="0" smtClean="0">
                <a:solidFill>
                  <a:schemeClr val="tx1"/>
                </a:solidFill>
              </a:rPr>
              <a:t> that needs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verbal action</a:t>
            </a:r>
            <a:r>
              <a:rPr lang="en-US" altLang="en-US" sz="1800" dirty="0" smtClean="0">
                <a:solidFill>
                  <a:schemeClr val="tx1"/>
                </a:solidFill>
              </a:rPr>
              <a:t> is faster than responding to a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written or displayed command</a:t>
            </a:r>
            <a:r>
              <a:rPr lang="en-US" altLang="en-US" sz="1800" dirty="0" smtClean="0">
                <a:solidFill>
                  <a:schemeClr val="tx1"/>
                </a:solidFill>
              </a:rPr>
              <a:t> requiring the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same verbal action* </a:t>
            </a:r>
            <a:r>
              <a:rPr lang="en-US" altLang="en-US" sz="1800" dirty="0" smtClean="0">
                <a:solidFill>
                  <a:schemeClr val="tx1"/>
                </a:solidFill>
              </a:rPr>
              <a:t>(another e.g. is shown below)</a:t>
            </a:r>
          </a:p>
          <a:p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715000"/>
            <a:ext cx="3530792" cy="108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7" y="3641838"/>
            <a:ext cx="5339403" cy="2885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Chapter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tx1"/>
                </a:solidFill>
              </a:rPr>
              <a:t>Information Processing and Compatibility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Information Display </a:t>
            </a:r>
            <a:r>
              <a:rPr lang="en-US" dirty="0">
                <a:solidFill>
                  <a:schemeClr val="tx1"/>
                </a:solidFill>
              </a:rPr>
              <a:t>– Coding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Ch. </a:t>
            </a:r>
            <a:r>
              <a:rPr lang="en-US" dirty="0" smtClean="0">
                <a:solidFill>
                  <a:schemeClr val="tx1"/>
                </a:solidFill>
              </a:rPr>
              <a:t>3)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Fitts</a:t>
            </a:r>
            <a:r>
              <a:rPr lang="en-US" dirty="0">
                <a:solidFill>
                  <a:schemeClr val="tx1"/>
                </a:solidFill>
              </a:rPr>
              <a:t>’ Law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Ch. </a:t>
            </a:r>
            <a:r>
              <a:rPr lang="en-US" dirty="0" smtClean="0">
                <a:solidFill>
                  <a:schemeClr val="tx1"/>
                </a:solidFill>
              </a:rPr>
              <a:t>3, Ch. 9)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Hick </a:t>
            </a:r>
            <a:r>
              <a:rPr lang="en-US" dirty="0">
                <a:solidFill>
                  <a:schemeClr val="tx1"/>
                </a:solidFill>
              </a:rPr>
              <a:t>Hyman Law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Ch. </a:t>
            </a:r>
            <a:r>
              <a:rPr lang="en-US" dirty="0" smtClean="0">
                <a:solidFill>
                  <a:schemeClr val="tx1"/>
                </a:solidFill>
              </a:rPr>
              <a:t>3)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Signal </a:t>
            </a:r>
            <a:r>
              <a:rPr lang="en-US" dirty="0">
                <a:solidFill>
                  <a:schemeClr val="tx1"/>
                </a:solidFill>
              </a:rPr>
              <a:t>Detection Theory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Ch. </a:t>
            </a:r>
            <a:r>
              <a:rPr lang="en-US" dirty="0" smtClean="0">
                <a:solidFill>
                  <a:schemeClr val="tx1"/>
                </a:solidFill>
              </a:rPr>
              <a:t>3)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Memory </a:t>
            </a:r>
            <a:r>
              <a:rPr lang="en-US" dirty="0">
                <a:solidFill>
                  <a:schemeClr val="tx1"/>
                </a:solidFill>
              </a:rPr>
              <a:t>- Attention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Ch. </a:t>
            </a:r>
            <a:r>
              <a:rPr lang="en-US" dirty="0" smtClean="0">
                <a:solidFill>
                  <a:schemeClr val="tx1"/>
                </a:solidFill>
              </a:rPr>
              <a:t>3)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Compatibility </a:t>
            </a:r>
            <a:r>
              <a:rPr lang="en-US" dirty="0">
                <a:solidFill>
                  <a:schemeClr val="tx1"/>
                </a:solidFill>
              </a:rPr>
              <a:t>- Part 1 - Spatial Compatibility (</a:t>
            </a:r>
            <a:r>
              <a:rPr lang="en-US" dirty="0" smtClean="0">
                <a:solidFill>
                  <a:schemeClr val="tx1"/>
                </a:solidFill>
              </a:rPr>
              <a:t>Ch. </a:t>
            </a:r>
            <a:r>
              <a:rPr lang="en-US" dirty="0">
                <a:solidFill>
                  <a:schemeClr val="tx1"/>
                </a:solidFill>
              </a:rPr>
              <a:t>10)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Compatibility - Part 2 - Movement - Modality </a:t>
            </a:r>
            <a:r>
              <a:rPr lang="en-US" dirty="0" smtClean="0">
                <a:solidFill>
                  <a:schemeClr val="tx1"/>
                </a:solidFill>
              </a:rPr>
              <a:t>Compatibility </a:t>
            </a:r>
            <a:r>
              <a:rPr lang="en-US" dirty="0">
                <a:solidFill>
                  <a:schemeClr val="tx1"/>
                </a:solidFill>
              </a:rPr>
              <a:t>(Ch. </a:t>
            </a:r>
            <a:r>
              <a:rPr lang="en-US" dirty="0" smtClean="0">
                <a:solidFill>
                  <a:schemeClr val="tx1"/>
                </a:solidFill>
              </a:rPr>
              <a:t>10, Ch.3)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2279C-C6FE-4890-908F-842FC1B798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>
                <a:solidFill>
                  <a:schemeClr val="tx1"/>
                </a:solidFill>
              </a:rPr>
              <a:t>The neural effect of stimulus-response modality compatibility on dual-task performance: an fMRI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study</a:t>
            </a:r>
            <a:r>
              <a:rPr lang="en-US" altLang="en-US" sz="2400" dirty="0" smtClean="0">
                <a:solidFill>
                  <a:schemeClr val="tx1"/>
                </a:solidFill>
              </a:rPr>
              <a:t>. C </a:t>
            </a:r>
            <a:r>
              <a:rPr lang="en-US" altLang="en-US" sz="2400" dirty="0" err="1">
                <a:solidFill>
                  <a:schemeClr val="tx1"/>
                </a:solidFill>
              </a:rPr>
              <a:t>Stelzel</a:t>
            </a:r>
            <a:r>
              <a:rPr lang="en-US" altLang="en-US" sz="2400" dirty="0">
                <a:solidFill>
                  <a:schemeClr val="tx1"/>
                </a:solidFill>
              </a:rPr>
              <a:t>, </a:t>
            </a:r>
            <a:r>
              <a:rPr lang="en-US" altLang="en-US" sz="2400" dirty="0" smtClean="0">
                <a:solidFill>
                  <a:schemeClr val="tx1"/>
                </a:solidFill>
              </a:rPr>
              <a:t>et al, </a:t>
            </a:r>
            <a:r>
              <a:rPr lang="en-US" altLang="en-US" sz="2400" dirty="0">
                <a:solidFill>
                  <a:schemeClr val="tx1"/>
                </a:solidFill>
              </a:rPr>
              <a:t>Psychological Research, </a:t>
            </a:r>
            <a:r>
              <a:rPr lang="en-US" altLang="en-US" sz="2400" dirty="0" smtClean="0">
                <a:solidFill>
                  <a:schemeClr val="tx1"/>
                </a:solidFill>
              </a:rPr>
              <a:t>2006.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</a:rPr>
              <a:t>Information Display </a:t>
            </a:r>
            <a:r>
              <a:rPr lang="en-US" b="1" dirty="0" smtClean="0">
                <a:solidFill>
                  <a:schemeClr val="tx1"/>
                </a:solidFill>
              </a:rPr>
              <a:t>and </a:t>
            </a:r>
            <a:r>
              <a:rPr lang="en-US" b="1" dirty="0">
                <a:solidFill>
                  <a:schemeClr val="tx1"/>
                </a:solidFill>
              </a:rPr>
              <a:t>Coding (</a:t>
            </a:r>
            <a:r>
              <a:rPr lang="en-US" b="1" dirty="0" smtClean="0">
                <a:solidFill>
                  <a:schemeClr val="tx1"/>
                </a:solidFill>
              </a:rPr>
              <a:t>Chapter </a:t>
            </a:r>
            <a:r>
              <a:rPr lang="en-US" b="1" dirty="0" smtClean="0">
                <a:solidFill>
                  <a:schemeClr val="tx1"/>
                </a:solidFill>
              </a:rPr>
              <a:t>3)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Displaying Information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Information Presented by Displays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Selection of Display Modality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Coding of Information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Coding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Characteristics of a Good Coding System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Compatibility</a:t>
            </a:r>
          </a:p>
          <a:p>
            <a:pPr lvl="1">
              <a:lnSpc>
                <a:spcPct val="150000"/>
              </a:lnSpc>
            </a:pPr>
            <a:r>
              <a:rPr lang="en-GB" altLang="en-US" sz="1800" dirty="0" smtClean="0">
                <a:solidFill>
                  <a:schemeClr val="tx1"/>
                </a:solidFill>
              </a:rPr>
              <a:t>Conceptual </a:t>
            </a:r>
            <a:r>
              <a:rPr lang="en-US" sz="1800" dirty="0" smtClean="0">
                <a:solidFill>
                  <a:schemeClr val="tx1"/>
                </a:solidFill>
              </a:rPr>
              <a:t>Compatibility</a:t>
            </a:r>
            <a:endParaRPr lang="en-GB" alt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altLang="en-US" sz="1800" dirty="0" smtClean="0">
                <a:solidFill>
                  <a:schemeClr val="tx1"/>
                </a:solidFill>
              </a:rPr>
              <a:t>Movement </a:t>
            </a:r>
            <a:r>
              <a:rPr lang="en-US" sz="1800" dirty="0" smtClean="0">
                <a:solidFill>
                  <a:schemeClr val="tx1"/>
                </a:solidFill>
              </a:rPr>
              <a:t>Compatibility</a:t>
            </a:r>
          </a:p>
          <a:p>
            <a:pPr lvl="1">
              <a:lnSpc>
                <a:spcPct val="150000"/>
              </a:lnSpc>
            </a:pPr>
            <a:r>
              <a:rPr lang="en-GB" altLang="en-US" sz="1800" dirty="0" smtClean="0">
                <a:solidFill>
                  <a:schemeClr val="tx1"/>
                </a:solidFill>
              </a:rPr>
              <a:t>Spatial</a:t>
            </a:r>
            <a:r>
              <a:rPr lang="en-GB" altLang="en-US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Compatibility</a:t>
            </a:r>
            <a:endParaRPr lang="en-GB" altLang="en-US" sz="1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altLang="en-US" sz="1800" dirty="0" smtClean="0">
                <a:solidFill>
                  <a:schemeClr val="tx1"/>
                </a:solidFill>
              </a:rPr>
              <a:t>Modality</a:t>
            </a:r>
            <a:r>
              <a:rPr lang="en-GB" altLang="en-US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2279C-C6FE-4890-908F-842FC1B798E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6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800" b="0" dirty="0" smtClean="0">
                <a:solidFill>
                  <a:schemeClr val="tx1"/>
                </a:solidFill>
              </a:rPr>
              <a:t>DISPLAYING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Human information input and processing depends on the sensory reception of relevant </a:t>
            </a:r>
            <a:r>
              <a:rPr lang="en-US" altLang="en-US" b="1" dirty="0" smtClean="0">
                <a:solidFill>
                  <a:schemeClr val="tx1"/>
                </a:solidFill>
              </a:rPr>
              <a:t>external stimuli</a:t>
            </a:r>
            <a:r>
              <a:rPr lang="en-US" altLang="en-US" dirty="0" smtClean="0">
                <a:solidFill>
                  <a:schemeClr val="tx1"/>
                </a:solidFill>
              </a:rPr>
              <a:t> which contain the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The original source of information (the </a:t>
            </a:r>
            <a:r>
              <a:rPr lang="en-US" altLang="en-US" b="1" dirty="0" smtClean="0">
                <a:solidFill>
                  <a:schemeClr val="tx1"/>
                </a:solidFill>
              </a:rPr>
              <a:t>distal stimulus</a:t>
            </a:r>
            <a:r>
              <a:rPr lang="en-US" altLang="en-US" dirty="0" smtClean="0">
                <a:solidFill>
                  <a:schemeClr val="tx1"/>
                </a:solidFill>
              </a:rPr>
              <a:t>) is some object, event, or environmental condition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from the distal stimulus may come to us: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directly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direct observation of plane), or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indirectly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radar or telescope)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100" b="0" dirty="0" smtClean="0">
                <a:solidFill>
                  <a:schemeClr val="tx1"/>
                </a:solidFill>
              </a:rPr>
              <a:t>Cont. DISPLAYING INFORMATION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 the case of </a:t>
            </a:r>
            <a:r>
              <a:rPr lang="en-US" altLang="en-US" b="1" dirty="0" smtClean="0">
                <a:solidFill>
                  <a:schemeClr val="tx1"/>
                </a:solidFill>
              </a:rPr>
              <a:t>indirect sensing</a:t>
            </a:r>
            <a:r>
              <a:rPr lang="en-US" altLang="en-US" dirty="0" smtClean="0">
                <a:solidFill>
                  <a:schemeClr val="tx1"/>
                </a:solidFill>
              </a:rPr>
              <a:t>, the new distal stimuli may be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coded stimuli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visual or auditory displays), or: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reproduced stimuli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TV, radio, hearing aids)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In both cases the coded or reproduced stimuli become the </a:t>
            </a:r>
            <a:r>
              <a:rPr lang="en-US" altLang="en-US" sz="1800" i="1" dirty="0" smtClean="0">
                <a:solidFill>
                  <a:schemeClr val="tx1"/>
                </a:solidFill>
              </a:rPr>
              <a:t>actual</a:t>
            </a:r>
            <a:r>
              <a:rPr lang="en-US" altLang="en-US" sz="1800" dirty="0" smtClean="0">
                <a:solidFill>
                  <a:schemeClr val="tx1"/>
                </a:solidFill>
              </a:rPr>
              <a:t> distal stimuli to the human sensory receptors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factors are required when </a:t>
            </a:r>
            <a:r>
              <a:rPr lang="en-US" altLang="en-US" i="1" dirty="0" smtClean="0">
                <a:solidFill>
                  <a:schemeClr val="tx1"/>
                </a:solidFill>
              </a:rPr>
              <a:t>indirect</a:t>
            </a:r>
            <a:r>
              <a:rPr lang="en-US" altLang="en-US" dirty="0" smtClean="0">
                <a:solidFill>
                  <a:schemeClr val="tx1"/>
                </a:solidFill>
              </a:rPr>
              <a:t> sensing applies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Display</a:t>
            </a:r>
            <a:r>
              <a:rPr lang="en-US" altLang="en-US" dirty="0" smtClean="0">
                <a:solidFill>
                  <a:schemeClr val="tx1"/>
                </a:solidFill>
              </a:rPr>
              <a:t> is a term that applies to any indirect method of presenting information (e.g. highway traffic sign, radio)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B9D3B-80E4-4123-BF89-0669CB231BF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(General)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presented by displays can be </a:t>
            </a:r>
            <a:r>
              <a:rPr lang="en-US" altLang="en-US" b="1" dirty="0" smtClean="0">
                <a:solidFill>
                  <a:schemeClr val="tx1"/>
                </a:solidFill>
              </a:rPr>
              <a:t>dynamic</a:t>
            </a:r>
            <a:r>
              <a:rPr lang="en-US" altLang="en-US" dirty="0" smtClean="0">
                <a:solidFill>
                  <a:schemeClr val="tx1"/>
                </a:solidFill>
              </a:rPr>
              <a:t> or </a:t>
            </a:r>
            <a:r>
              <a:rPr lang="en-US" altLang="en-US" b="1" dirty="0" smtClean="0">
                <a:solidFill>
                  <a:schemeClr val="tx1"/>
                </a:solidFill>
              </a:rPr>
              <a:t>static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Dynamic information: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changes continuously or is subject to change through time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e.g.: traffic lights, radar displays, temperature gauges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Static information: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remains fixed over time</a:t>
            </a:r>
          </a:p>
          <a:p>
            <a:pPr lvl="1"/>
            <a:r>
              <a:rPr lang="en-US" altLang="en-US" sz="1800" dirty="0">
                <a:solidFill>
                  <a:schemeClr val="tx1"/>
                </a:solidFill>
              </a:rPr>
              <a:t>e.g.: </a:t>
            </a:r>
            <a:r>
              <a:rPr lang="en-US" altLang="en-US" sz="1800" dirty="0" smtClean="0">
                <a:solidFill>
                  <a:schemeClr val="tx1"/>
                </a:solidFill>
              </a:rPr>
              <a:t>alphanumeric data, traffic signs, charts, graphs, labels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Note that static information presented through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VDT</a:t>
            </a:r>
            <a:r>
              <a:rPr lang="en-US" altLang="en-US" sz="1800" dirty="0" smtClean="0">
                <a:solidFill>
                  <a:schemeClr val="tx1"/>
                </a:solidFill>
              </a:rPr>
              <a:t>’s (video display terminals) is considered static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FE9F4-4156-4B4B-8EC3-B5B3F087B4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: such as temperature or speed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: represents approximate value, trend or rate of change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Status</a:t>
            </a:r>
            <a:r>
              <a:rPr lang="en-US" altLang="en-US" dirty="0" smtClean="0">
                <a:solidFill>
                  <a:schemeClr val="tx1"/>
                </a:solidFill>
              </a:rPr>
              <a:t>: reflects the condition of a system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e.g.: on or off, traffic lights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Warning and signal</a:t>
            </a:r>
            <a:r>
              <a:rPr lang="en-US" altLang="en-US" dirty="0" smtClean="0">
                <a:solidFill>
                  <a:schemeClr val="tx1"/>
                </a:solidFill>
              </a:rPr>
              <a:t>: indicating danger or emergency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79D5D-A37D-495F-8BEF-41536BB8F3D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Representational</a:t>
            </a:r>
            <a:r>
              <a:rPr lang="en-US" altLang="en-US" dirty="0" smtClean="0">
                <a:solidFill>
                  <a:schemeClr val="tx1"/>
                </a:solidFill>
              </a:rPr>
              <a:t>: pictorial or graphical representation of objects, areas, or other configurations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photographs, maps, heartbeat oscilloscope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Identification</a:t>
            </a:r>
            <a:r>
              <a:rPr lang="en-US" altLang="en-US" dirty="0" smtClean="0">
                <a:solidFill>
                  <a:schemeClr val="tx1"/>
                </a:solidFill>
              </a:rPr>
              <a:t>: used to identify a condition, situation or object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traffic lanes, colored pipes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Alphanumeric* and symbolic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signs, labels, printed material, computer printouts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Time-phased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Display of pulsed or time-phased signals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The duration and inter-signal intervals are controlled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7C592-0E60-4CB2-B808-0B28EF21A84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SELECTION OF DISPLAY MODALITY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Visual or auditory displays? Tactual sense?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The selection of the </a:t>
            </a:r>
            <a:r>
              <a:rPr lang="en-US" altLang="en-US" b="1" dirty="0" smtClean="0">
                <a:solidFill>
                  <a:schemeClr val="tx1"/>
                </a:solidFill>
              </a:rPr>
              <a:t>sensory modality</a:t>
            </a:r>
            <a:r>
              <a:rPr lang="en-US" altLang="en-US" dirty="0" smtClean="0">
                <a:solidFill>
                  <a:schemeClr val="tx1"/>
                </a:solidFill>
              </a:rPr>
              <a:t> depends on a number of considerations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Table 3.1 helps in making a decision regarding visual or auditory presentation of information*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25944-17F4-4A32-8FC7-5D05E7F6728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213" y="2971800"/>
            <a:ext cx="7234587" cy="381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2909</TotalTime>
  <Words>1526</Words>
  <Application>Microsoft Office PowerPoint</Application>
  <PresentationFormat>On-screen Show (4:3)</PresentationFormat>
  <Paragraphs>209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Chapter Overview</vt:lpstr>
      <vt:lpstr>Lesson Overview</vt:lpstr>
      <vt:lpstr>DISPLAYING INFORMATION</vt:lpstr>
      <vt:lpstr>Cont. DISPLAYING INFORMATION</vt:lpstr>
      <vt:lpstr>INFORMATION PRESENTED BY DISPLAYS (General)</vt:lpstr>
      <vt:lpstr>INFORMATION PRESENTED BY DISPLAYS (Detailed)</vt:lpstr>
      <vt:lpstr>INFORMATION PRESENTED BY DISPLAYS (Detailed)</vt:lpstr>
      <vt:lpstr>SELECTION OF DISPLAY MODALITY</vt:lpstr>
      <vt:lpstr>CODING OF INFORMATION</vt:lpstr>
      <vt:lpstr>CODING OF INFORMATION (Cont.)</vt:lpstr>
      <vt:lpstr>CODING OF INFORMATION (Cont.)</vt:lpstr>
      <vt:lpstr>CHARACTERISTICS OF A GOOD CODING SYSTEM</vt:lpstr>
      <vt:lpstr>CHARACTERISTICS OF A GOOD CODING SYSTEM (cont.)</vt:lpstr>
      <vt:lpstr>COMPATIBILITY</vt:lpstr>
      <vt:lpstr>COMPATIBILITY (Cont.)</vt:lpstr>
      <vt:lpstr>COMPATIBILITY (Cont.)</vt:lpstr>
      <vt:lpstr>COMPATIBILITY (Cont.)</vt:lpstr>
      <vt:lpstr>COMPATIBILITY (Cont.)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414</cp:revision>
  <dcterms:created xsi:type="dcterms:W3CDTF">2008-11-10T19:40:45Z</dcterms:created>
  <dcterms:modified xsi:type="dcterms:W3CDTF">2017-10-07T12:34:51Z</dcterms:modified>
</cp:coreProperties>
</file>