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12"/>
  </p:notesMasterIdLst>
  <p:handoutMasterIdLst>
    <p:handoutMasterId r:id="rId13"/>
  </p:handoutMasterIdLst>
  <p:sldIdLst>
    <p:sldId id="328" r:id="rId4"/>
    <p:sldId id="346" r:id="rId5"/>
    <p:sldId id="349" r:id="rId6"/>
    <p:sldId id="329" r:id="rId7"/>
    <p:sldId id="345" r:id="rId8"/>
    <p:sldId id="348" r:id="rId9"/>
    <p:sldId id="347" r:id="rId10"/>
    <p:sldId id="350" r:id="rId11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* Based on multiple studies in 1954-1964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* Based on multiple studies in 1954 and 1964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0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This is the constant</a:t>
            </a:r>
            <a:r>
              <a:rPr lang="en-US" baseline="0" dirty="0" smtClean="0"/>
              <a:t> </a:t>
            </a:r>
            <a:r>
              <a:rPr lang="en-US" b="1" i="1" baseline="0" dirty="0" smtClean="0"/>
              <a:t>a</a:t>
            </a:r>
            <a:r>
              <a:rPr lang="en-US" baseline="0" dirty="0" smtClean="0"/>
              <a:t> in the Fitts’ Law equation (see next slide), which is the minimum RT (independent of any experimental conditions) required by a certain person to respond/move; this is about 200-300 </a:t>
            </a:r>
            <a:r>
              <a:rPr lang="en-US" baseline="0" dirty="0" err="1" smtClean="0"/>
              <a:t>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28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* Note, the distance-width ratio is multiplied by 2 simply to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avoid negative logarithms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 when the target width is greater than the distance to the center of the target.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* Log to the base 2 is used; movement time is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related to the information (in bits)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 contained in the movement (i.e. as in Hick-Hyman law)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9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* Q: why is the log expression for</a:t>
            </a:r>
            <a:r>
              <a:rPr lang="en-US" baseline="0" dirty="0" smtClean="0"/>
              <a:t> (</a:t>
            </a:r>
            <a:r>
              <a:rPr lang="en-US" dirty="0" smtClean="0"/>
              <a:t>D/W) is usually referred to as the </a:t>
            </a:r>
            <a:r>
              <a:rPr lang="en-US" b="1" dirty="0" smtClean="0"/>
              <a:t>index of difficulty (ID)</a:t>
            </a:r>
            <a:r>
              <a:rPr lang="en-US" dirty="0" smtClean="0"/>
              <a:t>? A: as can be seen from figure above, slope (i.e.</a:t>
            </a:r>
            <a:r>
              <a:rPr lang="en-US" baseline="0" dirty="0" smtClean="0"/>
              <a:t> log expression of D/W) ↓ as c</a:t>
            </a:r>
            <a:r>
              <a:rPr lang="en-US" dirty="0" smtClean="0"/>
              <a:t>ontrol becomes easier (i.e.</a:t>
            </a:r>
            <a:r>
              <a:rPr lang="en-US" baseline="0" dirty="0" smtClean="0"/>
              <a:t> </a:t>
            </a:r>
            <a:r>
              <a:rPr lang="en-US" baseline="0" smtClean="0"/>
              <a:t>finger</a:t>
            </a:r>
            <a:r>
              <a:rPr lang="en-US" baseline="0" dirty="0" smtClean="0"/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&amp;</a:t>
            </a:r>
            <a:r>
              <a:rPr lang="en-US" baseline="0" dirty="0" smtClean="0"/>
              <a:t> - </a:t>
            </a:r>
            <a:r>
              <a:rPr lang="en-US" dirty="0" smtClean="0"/>
              <a:t>All of these are based on different studies made in the 1970’s, 1980’s, and 1990’s. There are,</a:t>
            </a:r>
            <a:r>
              <a:rPr lang="en-US" baseline="0" dirty="0" smtClean="0"/>
              <a:t> of course, studies still made today on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93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3gS9tjACw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fitts.html" TargetMode="External"/><Relationship Id="rId2" Type="http://schemas.openxmlformats.org/officeDocument/2006/relationships/hyperlink" Target="http://fww.few.vu.nl/hci/interactive/fitts/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simonwallner.at/ext/fitt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</a:t>
            </a:r>
            <a:r>
              <a:rPr lang="en-US" sz="3700" b="0" smtClean="0">
                <a:solidFill>
                  <a:schemeClr val="tx1"/>
                </a:solidFill>
              </a:rPr>
              <a:t>– 2017 </a:t>
            </a:r>
            <a:r>
              <a:rPr lang="en-US" sz="3700" b="0" dirty="0" smtClean="0">
                <a:solidFill>
                  <a:schemeClr val="tx1"/>
                </a:solidFill>
              </a:rPr>
              <a:t>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Chapters 3. Information Input and Processing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2: </a:t>
            </a:r>
            <a:r>
              <a:rPr lang="en-US" altLang="en-US" b="1" i="1" dirty="0" err="1" smtClean="0">
                <a:solidFill>
                  <a:schemeClr val="tx1"/>
                </a:solidFill>
              </a:rPr>
              <a:t>Fitts’s</a:t>
            </a:r>
            <a:r>
              <a:rPr lang="en-US" altLang="en-US" b="1" i="1" dirty="0" smtClean="0">
                <a:solidFill>
                  <a:schemeClr val="tx1"/>
                </a:solidFill>
              </a:rPr>
              <a:t> Law (Chapter 9)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>
                <a:solidFill>
                  <a:schemeClr val="tx1"/>
                </a:solidFill>
              </a:rPr>
              <a:t>Fitts’s</a:t>
            </a:r>
            <a:r>
              <a:rPr lang="en-US" sz="3200" dirty="0">
                <a:solidFill>
                  <a:schemeClr val="tx1"/>
                </a:solidFill>
              </a:rPr>
              <a:t> Law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8674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Fitts’s</a:t>
            </a:r>
            <a:r>
              <a:rPr lang="en-US" dirty="0" smtClean="0">
                <a:solidFill>
                  <a:schemeClr val="tx1"/>
                </a:solidFill>
              </a:rPr>
              <a:t> Law is used to reach a relation between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</a:rPr>
              <a:t>size</a:t>
            </a:r>
            <a:r>
              <a:rPr lang="en-US" sz="1800" dirty="0" smtClean="0">
                <a:solidFill>
                  <a:schemeClr val="tx1"/>
                </a:solidFill>
              </a:rPr>
              <a:t> of, as well as </a:t>
            </a:r>
            <a:r>
              <a:rPr lang="en-US" sz="1800" b="1" dirty="0" smtClean="0">
                <a:solidFill>
                  <a:schemeClr val="tx1"/>
                </a:solidFill>
              </a:rPr>
              <a:t>distance</a:t>
            </a:r>
            <a:r>
              <a:rPr lang="en-US" sz="1800" dirty="0" smtClean="0">
                <a:solidFill>
                  <a:schemeClr val="tx1"/>
                </a:solidFill>
              </a:rPr>
              <a:t> to target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and speed (or </a:t>
            </a:r>
            <a:r>
              <a:rPr lang="en-US" sz="1800" b="1" dirty="0" smtClean="0">
                <a:solidFill>
                  <a:schemeClr val="tx1"/>
                </a:solidFill>
              </a:rPr>
              <a:t>response time</a:t>
            </a:r>
            <a:r>
              <a:rPr lang="en-US" sz="1800" dirty="0" smtClean="0">
                <a:solidFill>
                  <a:schemeClr val="tx1"/>
                </a:solidFill>
              </a:rPr>
              <a:t>, RT) to reach target</a:t>
            </a:r>
          </a:p>
          <a:p>
            <a:r>
              <a:rPr lang="en-US" i="1" dirty="0">
                <a:solidFill>
                  <a:schemeClr val="tx1"/>
                </a:solidFill>
              </a:rPr>
              <a:t>Fitts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Peterson</a:t>
            </a:r>
            <a:r>
              <a:rPr lang="en-US" dirty="0" smtClean="0">
                <a:solidFill>
                  <a:schemeClr val="tx1"/>
                </a:solidFill>
              </a:rPr>
              <a:t>* found that: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longer </a:t>
            </a:r>
            <a:r>
              <a:rPr lang="en-US" dirty="0">
                <a:solidFill>
                  <a:schemeClr val="tx1"/>
                </a:solidFill>
              </a:rPr>
              <a:t>the distance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and/or the smaller </a:t>
            </a: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target (</a:t>
            </a:r>
            <a:r>
              <a:rPr lang="en-US" i="1" dirty="0" smtClean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/>
              </a:rPr>
              <a:t>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longer the movement will take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Target can be button on screen or break pedal, etc.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This has many (increasing) applications in HCI (human-computer interaction)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most important finding: edges of a screen are easiest (i.e. shortest time) to reach: can you show how?</a:t>
            </a:r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>
                <a:solidFill>
                  <a:schemeClr val="tx1"/>
                </a:solidFill>
              </a:rPr>
              <a:t>Fitts’s</a:t>
            </a:r>
            <a:r>
              <a:rPr lang="en-US" sz="3200" dirty="0">
                <a:solidFill>
                  <a:schemeClr val="tx1"/>
                </a:solidFill>
              </a:rPr>
              <a:t> Law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Watch the following video </a:t>
            </a:r>
            <a:r>
              <a:rPr lang="en-US" dirty="0">
                <a:solidFill>
                  <a:schemeClr val="tx1"/>
                </a:solidFill>
              </a:rPr>
              <a:t>on Fitts' (or </a:t>
            </a:r>
            <a:r>
              <a:rPr lang="en-US" dirty="0" err="1">
                <a:solidFill>
                  <a:schemeClr val="tx1"/>
                </a:solidFill>
              </a:rPr>
              <a:t>Fitts's</a:t>
            </a:r>
            <a:r>
              <a:rPr lang="en-US" dirty="0">
                <a:solidFill>
                  <a:schemeClr val="tx1"/>
                </a:solidFill>
              </a:rPr>
              <a:t>) </a:t>
            </a:r>
            <a:r>
              <a:rPr lang="en-US" dirty="0" smtClean="0">
                <a:solidFill>
                  <a:schemeClr val="tx1"/>
                </a:solidFill>
              </a:rPr>
              <a:t>Law: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youtu.be/E3gS9tjACwU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err="1" smtClean="0">
                <a:solidFill>
                  <a:schemeClr val="tx1"/>
                </a:solidFill>
              </a:rPr>
              <a:t>Fitts’s</a:t>
            </a:r>
            <a:r>
              <a:rPr lang="en-US" sz="3700" b="0" dirty="0" smtClean="0">
                <a:solidFill>
                  <a:schemeClr val="tx1"/>
                </a:solidFill>
              </a:rPr>
              <a:t> Law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68" y="914400"/>
            <a:ext cx="5400032" cy="59436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7" y="1840194"/>
            <a:ext cx="3810000" cy="2333625"/>
          </a:xfrm>
          <a:prstGeom prst="rect">
            <a:avLst/>
          </a:prstGeom>
        </p:spPr>
      </p:pic>
      <p:sp>
        <p:nvSpPr>
          <p:cNvPr id="7" name="Rectangle 4"/>
          <p:cNvSpPr txBox="1">
            <a:spLocks/>
          </p:cNvSpPr>
          <p:nvPr/>
        </p:nvSpPr>
        <p:spPr>
          <a:xfrm>
            <a:off x="533400" y="838200"/>
            <a:ext cx="6172200" cy="586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</a:pPr>
            <a:endParaRPr lang="en-US" altLang="en-US" sz="2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altLang="en-US" dirty="0" smtClean="0">
                <a:solidFill>
                  <a:schemeClr val="tx1"/>
                </a:solidFill>
              </a:rPr>
              <a:t>Q: where does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the red line cross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the y-axis?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What do you think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this means?*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8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Fitts’s Law: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den>
                              </m:f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: movement time (aka </a:t>
                </a:r>
                <a:r>
                  <a:rPr lang="en-US" sz="2000" i="1" dirty="0" smtClean="0">
                    <a:solidFill>
                      <a:schemeClr val="tx1"/>
                    </a:solidFill>
                  </a:rPr>
                  <a:t>MT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sz="2000" i="1" dirty="0" smtClean="0">
                    <a:solidFill>
                      <a:schemeClr val="tx1"/>
                    </a:solidFill>
                  </a:rPr>
                  <a:t>D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: distance to target (aka amplitude)</a:t>
                </a:r>
              </a:p>
              <a:p>
                <a:pPr lvl="1"/>
                <a:r>
                  <a:rPr lang="en-US" sz="2000" i="1" dirty="0" smtClean="0">
                    <a:solidFill>
                      <a:schemeClr val="tx1"/>
                    </a:solidFill>
                  </a:rPr>
                  <a:t>W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: width of target (i.e. target size, e.g. button)</a:t>
                </a:r>
              </a:p>
              <a:p>
                <a:pPr lvl="1"/>
                <a:r>
                  <a:rPr lang="en-US" sz="20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sz="2000" i="1" dirty="0" smtClean="0">
                    <a:solidFill>
                      <a:schemeClr val="tx1"/>
                    </a:solidFill>
                  </a:rPr>
                  <a:t>b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: empirically </a:t>
                </a:r>
                <a:r>
                  <a:rPr lang="en-US" sz="2000" dirty="0">
                    <a:solidFill>
                      <a:schemeClr val="tx1"/>
                    </a:solidFill>
                  </a:rPr>
                  <a:t>derived constants (depend on the type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of movement)</a:t>
                </a:r>
              </a:p>
              <a:p>
                <a:pPr lvl="1"/>
                <a:r>
                  <a:rPr lang="en-US" altLang="en-US" sz="2000" dirty="0" smtClean="0">
                    <a:solidFill>
                      <a:schemeClr val="tx1"/>
                    </a:solidFill>
                  </a:rPr>
                  <a:t>Note, there are different versions of </a:t>
                </a:r>
                <a:r>
                  <a:rPr lang="en-US" altLang="en-US" sz="2000" dirty="0" err="1" smtClean="0">
                    <a:solidFill>
                      <a:schemeClr val="tx1"/>
                    </a:solidFill>
                  </a:rPr>
                  <a:t>Fitts’s</a:t>
                </a:r>
                <a:r>
                  <a:rPr lang="en-US" altLang="en-US" sz="2000" dirty="0" smtClean="0">
                    <a:solidFill>
                      <a:schemeClr val="tx1"/>
                    </a:solidFill>
                  </a:rPr>
                  <a:t> Law (e.g. </a:t>
                </a:r>
                <a:r>
                  <a:rPr lang="en-US" altLang="en-US" sz="2000" i="1" dirty="0">
                    <a:solidFill>
                      <a:schemeClr val="tx1"/>
                    </a:solidFill>
                  </a:rPr>
                  <a:t>D/W</a:t>
                </a:r>
                <a:r>
                  <a:rPr lang="en-US" alt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</a:rPr>
                  <a:t>instead of 2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</a:rPr>
                  <a:t>D/W</a:t>
                </a:r>
                <a:r>
                  <a:rPr lang="en-US" altLang="en-US" sz="2000" dirty="0" smtClean="0">
                    <a:solidFill>
                      <a:schemeClr val="tx1"/>
                    </a:solidFill>
                  </a:rPr>
                  <a:t>)*</a:t>
                </a:r>
              </a:p>
              <a:p>
                <a:pPr lvl="1"/>
                <a:endParaRPr lang="en-US" altLang="en-US" sz="2000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Q: what happens if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alt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? or if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𝑊</m:t>
                    </m:r>
                    <m:r>
                      <a:rPr lang="en-US" alt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?  What does that mean (i.e. any useful implications?)</a:t>
                </a:r>
              </a:p>
            </p:txBody>
          </p:sp>
        </mc:Choice>
        <mc:Fallback xmlns="">
          <p:sp>
            <p:nvSpPr>
              <p:cNvPr id="26628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  <a:blipFill rotWithShape="1">
                <a:blip r:embed="rId3"/>
                <a:stretch>
                  <a:fillRect l="-1037" t="-832" r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61722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 smtClean="0">
                <a:solidFill>
                  <a:schemeClr val="tx1"/>
                </a:solidFill>
              </a:rPr>
              <a:t>To show effect of constants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dirty="0" smtClean="0">
                <a:solidFill>
                  <a:schemeClr val="tx1"/>
                </a:solidFill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b</a:t>
            </a:r>
            <a:r>
              <a:rPr lang="en-US" altLang="en-US" sz="28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Figure 9-10: data from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movements of the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arm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wrist </a:t>
            </a:r>
            <a:r>
              <a:rPr lang="en-US" altLang="en-US" sz="1800" dirty="0">
                <a:solidFill>
                  <a:schemeClr val="tx1"/>
                </a:solidFill>
              </a:rPr>
              <a:t>(hand</a:t>
            </a:r>
            <a:r>
              <a:rPr lang="en-US" altLang="en-US" sz="1800" dirty="0" smtClean="0">
                <a:solidFill>
                  <a:schemeClr val="tx1"/>
                </a:solidFill>
              </a:rPr>
              <a:t>), and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finger (Q: why?)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slope of </a:t>
            </a:r>
            <a:r>
              <a:rPr lang="en-US" altLang="en-US" dirty="0" smtClean="0">
                <a:solidFill>
                  <a:schemeClr val="tx1"/>
                </a:solidFill>
              </a:rPr>
              <a:t>line decreases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</a:t>
            </a:r>
            <a:r>
              <a:rPr lang="en-US" altLang="en-US" dirty="0">
                <a:solidFill>
                  <a:schemeClr val="tx1"/>
                </a:solidFill>
              </a:rPr>
              <a:t>arm </a:t>
            </a:r>
            <a:r>
              <a:rPr lang="en-US" altLang="en-US" dirty="0" smtClean="0">
                <a:solidFill>
                  <a:schemeClr val="tx1"/>
                </a:solidFill>
              </a:rPr>
              <a:t>to finger*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as slope ↓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/>
            </a:r>
            <a:br>
              <a:rPr lang="en-US" altLang="en-US" dirty="0" smtClean="0">
                <a:solidFill>
                  <a:schemeClr val="tx1"/>
                </a:solidFill>
                <a:sym typeface="Symbol"/>
              </a:rPr>
            </a:br>
            <a:r>
              <a:rPr lang="en-US" altLang="en-US" dirty="0">
                <a:solidFill>
                  <a:schemeClr val="tx1"/>
                </a:solidFill>
                <a:sym typeface="Symbol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</a:rPr>
              <a:t>effect of (</a:t>
            </a:r>
            <a:r>
              <a:rPr lang="en-US" altLang="en-US" i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/</a:t>
            </a:r>
            <a:r>
              <a:rPr lang="en-US" altLang="en-US" i="1" dirty="0" smtClean="0">
                <a:solidFill>
                  <a:schemeClr val="tx1"/>
                </a:solidFill>
              </a:rPr>
              <a:t>W</a:t>
            </a:r>
            <a:r>
              <a:rPr lang="en-US" altLang="en-US" dirty="0" smtClean="0">
                <a:solidFill>
                  <a:schemeClr val="tx1"/>
                </a:solidFill>
              </a:rPr>
              <a:t>) </a:t>
            </a:r>
            <a:r>
              <a:rPr lang="en-US" altLang="en-US" dirty="0">
                <a:solidFill>
                  <a:schemeClr val="tx1"/>
                </a:solidFill>
              </a:rPr>
              <a:t>ratio </a:t>
            </a:r>
            <a:r>
              <a:rPr lang="en-US" altLang="en-US" dirty="0" smtClean="0">
                <a:solidFill>
                  <a:schemeClr val="tx1"/>
                </a:solidFill>
              </a:rPr>
              <a:t>↓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Note, Fitts' law </a:t>
            </a:r>
            <a:r>
              <a:rPr lang="en-US" altLang="en-US" dirty="0" smtClean="0">
                <a:solidFill>
                  <a:schemeClr val="tx1"/>
                </a:solidFill>
              </a:rPr>
              <a:t>also applies: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&amp;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movements </a:t>
            </a:r>
            <a:r>
              <a:rPr lang="en-US" altLang="en-US" sz="1800" dirty="0">
                <a:solidFill>
                  <a:schemeClr val="tx1"/>
                </a:solidFill>
              </a:rPr>
              <a:t>of the </a:t>
            </a:r>
            <a:r>
              <a:rPr lang="en-US" altLang="en-US" sz="1800" dirty="0" smtClean="0">
                <a:solidFill>
                  <a:schemeClr val="tx1"/>
                </a:solidFill>
              </a:rPr>
              <a:t>head</a:t>
            </a:r>
          </a:p>
          <a:p>
            <a:pPr lvl="1"/>
            <a:r>
              <a:rPr lang="en-US" altLang="en-US" sz="1800" dirty="0">
                <a:solidFill>
                  <a:schemeClr val="tx1"/>
                </a:solidFill>
              </a:rPr>
              <a:t>movements of the </a:t>
            </a:r>
            <a:r>
              <a:rPr lang="en-US" altLang="en-US" sz="1800" dirty="0" smtClean="0">
                <a:solidFill>
                  <a:schemeClr val="tx1"/>
                </a:solidFill>
              </a:rPr>
              <a:t>feet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movements made underwater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remotely manipulated movements</a:t>
            </a: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780" y="1310234"/>
            <a:ext cx="3895019" cy="394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7" y="5377644"/>
            <a:ext cx="3171825" cy="140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10449" y="6604000"/>
            <a:ext cx="1585914" cy="17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3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Interactive </a:t>
            </a:r>
            <a:r>
              <a:rPr lang="en-US" altLang="en-US" sz="2800" dirty="0">
                <a:solidFill>
                  <a:schemeClr val="tx1"/>
                </a:solidFill>
              </a:rPr>
              <a:t>Exercise on </a:t>
            </a:r>
            <a:r>
              <a:rPr lang="en-US" altLang="en-US" sz="2800" i="1" dirty="0" err="1">
                <a:solidFill>
                  <a:schemeClr val="tx1"/>
                </a:solidFill>
              </a:rPr>
              <a:t>Fitts’s</a:t>
            </a:r>
            <a:r>
              <a:rPr lang="en-US" altLang="en-US" sz="2800" i="1" dirty="0">
                <a:solidFill>
                  <a:schemeClr val="tx1"/>
                </a:solidFill>
              </a:rPr>
              <a:t> Law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2"/>
              </a:rPr>
              <a:t>http://fww.few.vu.nl/hci/interactive/fitts</a:t>
            </a:r>
            <a:r>
              <a:rPr lang="en-US" altLang="en-US" sz="2800" dirty="0" smtClean="0">
                <a:solidFill>
                  <a:schemeClr val="tx1"/>
                </a:solidFill>
                <a:hlinkClick r:id="rId2"/>
              </a:rPr>
              <a:t>/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Another interactive exercise and further explanation: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altLang="en-US" sz="2800" dirty="0" smtClean="0">
                <a:solidFill>
                  <a:schemeClr val="tx1"/>
                </a:solidFill>
                <a:hlinkClick r:id="rId3"/>
              </a:rPr>
              <a:t>www.psytoolkit.org/lessons/fitts.html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Another interactive </a:t>
            </a:r>
            <a:r>
              <a:rPr lang="en-US" altLang="en-US" sz="2800" dirty="0" smtClean="0">
                <a:solidFill>
                  <a:schemeClr val="tx1"/>
                </a:solidFill>
              </a:rPr>
              <a:t>exercise: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4"/>
              </a:rPr>
              <a:t>http://simonwallner.at/ext/fitts</a:t>
            </a:r>
            <a:r>
              <a:rPr lang="en-US" altLang="en-US" sz="2800" dirty="0" smtClean="0">
                <a:solidFill>
                  <a:schemeClr val="tx1"/>
                </a:solidFill>
                <a:hlinkClick r:id="rId4"/>
              </a:rPr>
              <a:t>/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endParaRPr lang="en-US" altLang="en-US" sz="2800" dirty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>
                <a:solidFill>
                  <a:schemeClr val="tx1"/>
                </a:solidFill>
              </a:rPr>
              <a:t>Movement time prediction in human-computer interfaces</a:t>
            </a:r>
            <a:r>
              <a:rPr lang="en-US" altLang="en-US" sz="2400" dirty="0">
                <a:solidFill>
                  <a:schemeClr val="tx1"/>
                </a:solidFill>
              </a:rPr>
              <a:t>.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MacKenzie</a:t>
            </a:r>
            <a:r>
              <a:rPr lang="en-US" altLang="en-US" sz="2400" dirty="0">
                <a:solidFill>
                  <a:schemeClr val="tx1"/>
                </a:solidFill>
              </a:rPr>
              <a:t>, I. S. (1995). </a:t>
            </a:r>
            <a:r>
              <a:rPr lang="en-US" altLang="en-US" sz="2400" dirty="0" smtClean="0">
                <a:solidFill>
                  <a:schemeClr val="tx1"/>
                </a:solidFill>
              </a:rPr>
              <a:t>In </a:t>
            </a:r>
            <a:r>
              <a:rPr lang="en-US" altLang="en-US" sz="2400" dirty="0">
                <a:solidFill>
                  <a:schemeClr val="tx1"/>
                </a:solidFill>
              </a:rPr>
              <a:t>R. M. </a:t>
            </a:r>
            <a:r>
              <a:rPr lang="en-US" altLang="en-US" sz="2400" dirty="0" err="1">
                <a:solidFill>
                  <a:schemeClr val="tx1"/>
                </a:solidFill>
              </a:rPr>
              <a:t>Baecker</a:t>
            </a:r>
            <a:r>
              <a:rPr lang="en-US" altLang="en-US" sz="2400" dirty="0">
                <a:solidFill>
                  <a:schemeClr val="tx1"/>
                </a:solidFill>
              </a:rPr>
              <a:t>, W. A. S. Buxton, J</a:t>
            </a:r>
            <a:r>
              <a:rPr lang="en-US" altLang="en-US" sz="2400" dirty="0" smtClean="0">
                <a:solidFill>
                  <a:schemeClr val="tx1"/>
                </a:solidFill>
              </a:rPr>
              <a:t>.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Grudin</a:t>
            </a:r>
            <a:r>
              <a:rPr lang="en-US" altLang="en-US" sz="2400" dirty="0">
                <a:solidFill>
                  <a:schemeClr val="tx1"/>
                </a:solidFill>
              </a:rPr>
              <a:t>, &amp; S. Greenberg (Eds.), Readings in human-computer interaction (2nd ed.) (pp. 483-493). Los Altos, CA</a:t>
            </a:r>
            <a:r>
              <a:rPr lang="en-US" altLang="en-US" sz="2400" dirty="0" smtClean="0">
                <a:solidFill>
                  <a:schemeClr val="tx1"/>
                </a:solidFill>
              </a:rPr>
              <a:t>: Kaufmann</a:t>
            </a:r>
            <a:r>
              <a:rPr lang="en-US" altLang="en-US" sz="2400" dirty="0">
                <a:solidFill>
                  <a:schemeClr val="tx1"/>
                </a:solidFill>
              </a:rPr>
              <a:t>. [reprint of </a:t>
            </a:r>
            <a:r>
              <a:rPr lang="en-US" altLang="en-US" sz="2400" dirty="0" err="1">
                <a:solidFill>
                  <a:schemeClr val="tx1"/>
                </a:solidFill>
              </a:rPr>
              <a:t>MacKenzie</a:t>
            </a:r>
            <a:r>
              <a:rPr lang="en-US" altLang="en-US" sz="2400" dirty="0">
                <a:solidFill>
                  <a:schemeClr val="tx1"/>
                </a:solidFill>
              </a:rPr>
              <a:t>, 1992</a:t>
            </a:r>
            <a:r>
              <a:rPr lang="en-US" altLang="en-US" sz="2400" dirty="0" smtClean="0">
                <a:solidFill>
                  <a:schemeClr val="tx1"/>
                </a:solidFill>
              </a:rPr>
              <a:t>]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06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2793</TotalTime>
  <Words>616</Words>
  <Application>Microsoft Office PowerPoint</Application>
  <PresentationFormat>On-screen Show (4:3)</PresentationFormat>
  <Paragraphs>83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Fitts’s Law</vt:lpstr>
      <vt:lpstr>Fitts’s Law</vt:lpstr>
      <vt:lpstr>Fitts’s Law</vt:lpstr>
      <vt:lpstr>Fitts’s Law</vt:lpstr>
      <vt:lpstr>Fitts’s Law</vt:lpstr>
      <vt:lpstr>Fitts’s Law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393</cp:revision>
  <dcterms:created xsi:type="dcterms:W3CDTF">2008-11-10T19:40:45Z</dcterms:created>
  <dcterms:modified xsi:type="dcterms:W3CDTF">2017-10-07T12:36:08Z</dcterms:modified>
</cp:coreProperties>
</file>