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87" r:id="rId1"/>
    <p:sldMasterId id="2147484299" r:id="rId2"/>
    <p:sldMasterId id="2147484606" r:id="rId3"/>
  </p:sldMasterIdLst>
  <p:notesMasterIdLst>
    <p:notesMasterId r:id="rId24"/>
  </p:notesMasterIdLst>
  <p:handoutMasterIdLst>
    <p:handoutMasterId r:id="rId25"/>
  </p:handoutMasterIdLst>
  <p:sldIdLst>
    <p:sldId id="328" r:id="rId4"/>
    <p:sldId id="346" r:id="rId5"/>
    <p:sldId id="347" r:id="rId6"/>
    <p:sldId id="329" r:id="rId7"/>
    <p:sldId id="331" r:id="rId8"/>
    <p:sldId id="332" r:id="rId9"/>
    <p:sldId id="333" r:id="rId10"/>
    <p:sldId id="334" r:id="rId11"/>
    <p:sldId id="348" r:id="rId12"/>
    <p:sldId id="336" r:id="rId13"/>
    <p:sldId id="338" r:id="rId14"/>
    <p:sldId id="337" r:id="rId15"/>
    <p:sldId id="341" r:id="rId16"/>
    <p:sldId id="344" r:id="rId17"/>
    <p:sldId id="342" r:id="rId18"/>
    <p:sldId id="340" r:id="rId19"/>
    <p:sldId id="339" r:id="rId20"/>
    <p:sldId id="335" r:id="rId21"/>
    <p:sldId id="343" r:id="rId22"/>
    <p:sldId id="345" r:id="rId23"/>
  </p:sldIdLst>
  <p:sldSz cx="9144000" cy="6858000" type="screen4x3"/>
  <p:notesSz cx="6858000" cy="9144000"/>
  <p:photoAlbum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9" autoAdjust="0"/>
    <p:restoredTop sz="94660"/>
  </p:normalViewPr>
  <p:slideViewPr>
    <p:cSldViewPr>
      <p:cViewPr varScale="1">
        <p:scale>
          <a:sx n="111" d="100"/>
          <a:sy n="111" d="100"/>
        </p:scale>
        <p:origin x="-162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0" d="100"/>
        <a:sy n="120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-3870" y="-12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A36A4F92-5E2C-4891-A6A8-01B64A501B18}" type="datetimeFigureOut">
              <a:rPr lang="en-US"/>
              <a:pPr>
                <a:defRPr/>
              </a:pPr>
              <a:t>7/10/2017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4D52768B-F95B-4FF0-B262-3D919F86BA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7651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10BE5AB-2EB0-4C24-9A77-7746159ABAFB}" type="datetimeFigureOut">
              <a:rPr lang="en-US"/>
              <a:pPr>
                <a:defRPr/>
              </a:pPr>
              <a:t>7/10/2017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603AADE-8857-4811-B01E-47FE8521DA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8498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AC28AD0-4437-402C-AA46-122770329C40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422134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dirty="0" smtClean="0"/>
              <a:t>Source: http://www.psytoolkit.org/lessons/simple_choice_rts.html</a:t>
            </a:r>
          </a:p>
          <a:p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B9E0E82-6C45-44E2-BADF-4C171604585E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dirty="0" smtClean="0"/>
              <a:t>* i.e. </a:t>
            </a:r>
            <a:r>
              <a:rPr lang="en-US" altLang="en-US" i="1" dirty="0" smtClean="0"/>
              <a:t>should you</a:t>
            </a:r>
            <a:r>
              <a:rPr lang="en-US" altLang="en-US" dirty="0" smtClean="0"/>
              <a:t> or </a:t>
            </a:r>
            <a:r>
              <a:rPr lang="en-US" altLang="en-US" i="1" dirty="0" smtClean="0"/>
              <a:t>should you not</a:t>
            </a:r>
            <a:r>
              <a:rPr lang="en-US" altLang="en-US" dirty="0" smtClean="0"/>
              <a:t> make a choice; also note how 1 choice give T = b * 1 Bit</a:t>
            </a:r>
            <a:r>
              <a:rPr lang="en-US" altLang="en-US" baseline="0" dirty="0" smtClean="0"/>
              <a:t> = b (i.e. minimum time for making a choice as in SRT experiment)</a:t>
            </a:r>
          </a:p>
          <a:p>
            <a:r>
              <a:rPr lang="en-US" altLang="en-US" dirty="0" smtClean="0"/>
              <a:t>Source: https://en.wikipedia.org/w/index.php?title=Hick%27s_law&amp;redirect=no, Sander’s and McCormick “Human Factors in Engr. and Design”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B9E0E82-6C45-44E2-BADF-4C171604585E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dirty="0" smtClean="0"/>
              <a:t>Source: https://en.wikipedia.org/w/index.php?title=Hick%27s_law&amp;redirect=no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B9E0E82-6C45-44E2-BADF-4C171604585E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dirty="0" smtClean="0"/>
              <a:t>Source: https://en.wikipedia.org/w/index.php?title=Hick%27s_law&amp;redirect=no, Sander’s and McCormick “Human Factors in Engr. and Design”</a:t>
            </a:r>
          </a:p>
          <a:p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B9E0E82-6C45-44E2-BADF-4C171604585E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dirty="0" smtClean="0"/>
              <a:t>Which is which? </a:t>
            </a:r>
            <a:r>
              <a:rPr lang="en-US" altLang="en-US" b="1" dirty="0" smtClean="0"/>
              <a:t>A: </a:t>
            </a:r>
            <a:r>
              <a:rPr lang="en-US" altLang="en-US" b="1" dirty="0" err="1" smtClean="0"/>
              <a:t>Fitts’s</a:t>
            </a:r>
            <a:r>
              <a:rPr lang="en-US" altLang="en-US" b="1" dirty="0" smtClean="0"/>
              <a:t> Law;</a:t>
            </a:r>
            <a:r>
              <a:rPr lang="en-US" altLang="en-US" b="1" baseline="0" dirty="0" smtClean="0"/>
              <a:t> B: Hick-Hyman Law; C: Hick’s Law</a:t>
            </a:r>
            <a:endParaRPr lang="en-US" altLang="en-US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B9E0E82-6C45-44E2-BADF-4C171604585E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7358A1A-C822-48F1-9F2A-2DE6ED824030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3484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AC28AD0-4437-402C-AA46-122770329C40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1555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mtClean="0"/>
              <a:t>Cognitive: </a:t>
            </a:r>
            <a:r>
              <a:rPr lang="ar-SA" altLang="en-US" smtClean="0"/>
              <a:t>المعرفي</a:t>
            </a:r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AC28AD0-4437-402C-AA46-122770329C40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AC28AD0-4437-402C-AA46-122770329C40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1555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B9E0E82-6C45-44E2-BADF-4C171604585E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z="12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Link</a:t>
            </a:r>
            <a:r>
              <a:rPr lang="en-US" altLang="en-US" sz="1200" baseline="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 to test: </a:t>
            </a:r>
            <a:r>
              <a:rPr lang="en-US" altLang="en-US" sz="12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http://www.psytoolkit.org/lessons/experiment_simple_choice_rts.html </a:t>
            </a:r>
          </a:p>
          <a:p>
            <a:r>
              <a:rPr lang="en-US" altLang="en-US" dirty="0" smtClean="0"/>
              <a:t>Source: http://www.psytoolkit.org/lessons/simple_choice_rts.html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B9E0E82-6C45-44E2-BADF-4C171604585E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dirty="0" smtClean="0"/>
              <a:t>My best results for</a:t>
            </a:r>
            <a:r>
              <a:rPr lang="en-US" altLang="en-US" baseline="0" dirty="0" smtClean="0"/>
              <a:t> SRT: 250 </a:t>
            </a:r>
            <a:r>
              <a:rPr lang="en-US" altLang="en-US" baseline="0" dirty="0" err="1" smtClean="0"/>
              <a:t>ms</a:t>
            </a:r>
            <a:r>
              <a:rPr lang="en-US" altLang="en-US" baseline="0" dirty="0" smtClean="0"/>
              <a:t> (0% error); CRT: 559 </a:t>
            </a:r>
            <a:r>
              <a:rPr lang="en-US" altLang="en-US" baseline="0" dirty="0" err="1" smtClean="0"/>
              <a:t>ms</a:t>
            </a:r>
            <a:r>
              <a:rPr lang="en-US" altLang="en-US" baseline="0" dirty="0" smtClean="0"/>
              <a:t> (0% error)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dirty="0" smtClean="0"/>
              <a:t>Source: http://www.psytoolkit.org/lessons/simple_choice_rts.html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B9E0E82-6C45-44E2-BADF-4C171604585E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dirty="0" smtClean="0"/>
              <a:t>Source: http://www.psytoolkit.org/lessons/simple_choice_rts.html</a:t>
            </a:r>
          </a:p>
          <a:p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B9E0E82-6C45-44E2-BADF-4C171604585E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dirty="0" smtClean="0"/>
              <a:t>Source: http://www.psytoolkit.org/lessons/simple_choice_rts.html</a:t>
            </a:r>
          </a:p>
          <a:p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B9E0E82-6C45-44E2-BADF-4C171604585E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A376ED-5D39-4FFC-8EE0-73B5C1ECC608}" type="datetime1">
              <a:rPr lang="en-US"/>
              <a:pPr>
                <a:defRPr/>
              </a:pPr>
              <a:t>7/10/2017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D30F65-43DB-484A-A50E-CF001EE9DE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9818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B5290A-1B90-4941-B83A-3CD860C73EBC}" type="datetime1">
              <a:rPr lang="en-US"/>
              <a:pPr>
                <a:defRPr/>
              </a:pPr>
              <a:t>7/10/2017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E5F1C-986D-4707-BC11-CE95752C3C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2572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0499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0499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2CD63E-8B39-47BA-8A01-81508676F3F1}" type="datetime1">
              <a:rPr lang="en-US"/>
              <a:pPr>
                <a:defRPr/>
              </a:pPr>
              <a:t>7/10/2017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F153C4-3CB8-4BB6-9FAC-9FB772FEE7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9671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29"/>
          <p:cNvSpPr>
            <a:spLocks noGrp="1"/>
          </p:cNvSpPr>
          <p:nvPr>
            <p:ph type="dt" sz="half" idx="10"/>
          </p:nvPr>
        </p:nvSpPr>
        <p:spPr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fld id="{5E31E062-9DA5-4FCB-BD8E-B78C77A3F778}" type="datetime1">
              <a:rPr lang="en-US"/>
              <a:pPr>
                <a:defRPr/>
              </a:pPr>
              <a:t>7/10/2017</a:t>
            </a:fld>
            <a:endParaRPr lang="en-US"/>
          </a:p>
        </p:txBody>
      </p:sp>
      <p:sp>
        <p:nvSpPr>
          <p:cNvPr id="6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81000" y="6416675"/>
            <a:ext cx="6019800" cy="36512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09EDF62D-031E-4551-80FC-77AFEC745C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57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Right Triangle 5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Chevron 7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Chevron 8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D0B55E3-43E6-4353-B6E5-EEF50895934C}" type="datetime1">
              <a:rPr lang="en-US"/>
              <a:pPr>
                <a:defRPr/>
              </a:pPr>
              <a:t>7/10/2017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174269E-9F87-49BA-899D-8E65FBC5F0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69445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6640FC0-8FFD-4FFC-8627-7BBC59FBE49E}" type="datetime1">
              <a:rPr lang="en-US"/>
              <a:pPr>
                <a:defRPr/>
              </a:pPr>
              <a:t>7/10/2017</a:t>
            </a:fld>
            <a:endParaRPr lang="en-US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A4E4E0D-6B03-413C-BFB7-BFBC1F9743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1714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5F91913-6F3E-4108-9155-C29B50351DAE}" type="datetime1">
              <a:rPr lang="en-US"/>
              <a:pPr>
                <a:defRPr/>
              </a:pPr>
              <a:t>7/10/2017</a:t>
            </a:fld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75D9BC7-6E23-403A-AFF4-49B9FD70BF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21"/>
          <p:cNvSpPr>
            <a:spLocks noGrp="1"/>
          </p:cNvSpPr>
          <p:nvPr>
            <p:ph type="ftr" sz="quarter" idx="12"/>
          </p:nvPr>
        </p:nvSpPr>
        <p:spPr bwMode="auto">
          <a:xfrm>
            <a:off x="457200" y="6408738"/>
            <a:ext cx="6273800" cy="365125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</p:spTree>
    <p:extLst>
      <p:ext uri="{BB962C8B-B14F-4D97-AF65-F5344CB8AC3E}">
        <p14:creationId xmlns:p14="http://schemas.microsoft.com/office/powerpoint/2010/main" val="21612349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4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Right Triangle 4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6EBB4D3-C347-4CAA-BF10-752B85F6EA4B}" type="datetime1">
              <a:rPr lang="en-US"/>
              <a:pPr>
                <a:defRPr/>
              </a:pPr>
              <a:t>7/10/2017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50D2F39-0B69-4BAA-9ECE-80D67AFDAE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52577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89AD79E-65BD-424E-8A5F-4D3A03816B5D}" type="datetime1">
              <a:rPr lang="en-US"/>
              <a:pPr>
                <a:defRPr/>
              </a:pPr>
              <a:t>7/10/2017</a:t>
            </a:fld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B871C78-86FE-48FC-82D1-B0A75F418F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21"/>
          <p:cNvSpPr>
            <a:spLocks noGrp="1"/>
          </p:cNvSpPr>
          <p:nvPr>
            <p:ph type="ftr" sz="quarter" idx="12"/>
          </p:nvPr>
        </p:nvSpPr>
        <p:spPr bwMode="auto">
          <a:xfrm>
            <a:off x="457200" y="6408738"/>
            <a:ext cx="6273800" cy="365125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</p:spTree>
    <p:extLst>
      <p:ext uri="{BB962C8B-B14F-4D97-AF65-F5344CB8AC3E}">
        <p14:creationId xmlns:p14="http://schemas.microsoft.com/office/powerpoint/2010/main" val="6816925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Chevron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9C3793EF-3CA2-4092-8D15-E29C7E3E56C6}" type="datetime1">
              <a:rPr lang="en-US"/>
              <a:pPr>
                <a:defRPr/>
              </a:pPr>
              <a:t>7/10/2017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8ACD199A-5F3E-42FC-8362-79DA78DFDA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69497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/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69D200-DC2F-43B0-B652-6E819C2748F6}" type="datetime1">
              <a:rPr lang="en-US"/>
              <a:pPr>
                <a:defRPr/>
              </a:pPr>
              <a:t>7/10/2017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5C01D4-21AB-4495-A841-3CCE299327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9984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C2A87F-DC0D-431A-A0F5-B87FC9464B0C}" type="datetime1">
              <a:rPr lang="en-US"/>
              <a:pPr>
                <a:defRPr/>
              </a:pPr>
              <a:t>7/10/2017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945732-683F-49FB-8D88-21FF0FF079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0984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C90204-1C87-4F0E-BC55-B8370217F0A2}" type="datetime1">
              <a:rPr lang="en-US"/>
              <a:pPr>
                <a:defRPr/>
              </a:pPr>
              <a:t>7/10/2017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E251A2-34F5-4672-841C-C2104838BC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22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495800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4695825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4297363" y="3924300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361DD3-F014-48DF-8EFC-BB959A196D34}" type="datetime1">
              <a:rPr lang="en-US"/>
              <a:pPr>
                <a:defRPr/>
              </a:pPr>
              <a:t>7/10/2017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9D8E82-552F-4454-BF9E-1BC18D2FCA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629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3DD2DB-FFFC-41F6-9F37-159013B2BE3E}" type="datetime1">
              <a:rPr lang="en-US"/>
              <a:pPr>
                <a:defRPr/>
              </a:pPr>
              <a:t>7/10/2017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2C3F7E-C860-4928-8B07-2557DE0E6C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01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3A310E-DBEE-44E5-8688-CF141492C577}" type="datetime1">
              <a:rPr lang="en-US"/>
              <a:pPr>
                <a:defRPr/>
              </a:pPr>
              <a:t>7/10/2017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BF4A8D-7B31-4F61-9A12-7310F2F0C1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5152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14F704-EEA6-43BC-98B0-57236F04602F}" type="datetime1">
              <a:rPr lang="en-US"/>
              <a:pPr>
                <a:defRPr/>
              </a:pPr>
              <a:t>7/10/2017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31FE73-3640-4A35-A9A1-06D63901CB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2111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73953D-0DF0-4006-9AA1-FEB6451F293D}" type="datetime1">
              <a:rPr lang="en-US"/>
              <a:pPr>
                <a:defRPr/>
              </a:pPr>
              <a:t>7/10/2017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548DA8-CF17-4651-8C6C-52D82B6DD9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1086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CBBCFD-731F-4C42-B337-B32DAB017BF0}" type="datetime1">
              <a:rPr lang="en-US"/>
              <a:pPr>
                <a:defRPr/>
              </a:pPr>
              <a:t>7/10/2017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B5EE15-EB6E-4A3C-9E89-F1C459B6A4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3810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F8F429-A38D-455D-812B-39B1B5228DB3}" type="datetime1">
              <a:rPr lang="en-US"/>
              <a:pPr>
                <a:defRPr/>
              </a:pPr>
              <a:t>7/10/2017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CE823F-73B4-4EAF-ABE5-501988C0F5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0325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3E27CF-CB6C-4016-B582-D8964588B252}" type="datetime1">
              <a:rPr lang="en-US"/>
              <a:pPr>
                <a:defRPr/>
              </a:pPr>
              <a:t>7/10/2017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161758-9A15-4F31-BDF5-4930F26385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5350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703AAA-FB29-4B64-9FD1-AD60BAF9B663}" type="datetime1">
              <a:rPr lang="en-US"/>
              <a:pPr>
                <a:defRPr/>
              </a:pPr>
              <a:t>7/10/2017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27281F-DB8B-4265-B94C-B42D112F16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4997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02DEC0-0CEA-48A2-A2F4-7D00F17E05EB}" type="datetime1">
              <a:rPr lang="en-US"/>
              <a:pPr>
                <a:defRPr/>
              </a:pPr>
              <a:t>7/10/2017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CBC1E6-A0D1-40AE-B85E-6400244873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5561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138"/>
            <a:ext cx="4038600" cy="4843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138"/>
            <a:ext cx="4038600" cy="4843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A08167-7406-484D-9839-819858960996}" type="datetime1">
              <a:rPr lang="en-US"/>
              <a:pPr>
                <a:defRPr/>
              </a:pPr>
              <a:t>7/10/2017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85E26B-3C3A-4CF0-B594-54091E21C1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36721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7FFDD0-138B-4043-B580-627C57E30E3E}" type="datetime1">
              <a:rPr lang="en-US"/>
              <a:pPr>
                <a:defRPr/>
              </a:pPr>
              <a:t>7/10/2017</a:t>
            </a:fld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79794A-F3C0-4C6D-ADC0-9F8A22DF54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92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DA095E-880E-427D-BD7D-F33A90B04120}" type="datetime1">
              <a:rPr lang="en-US"/>
              <a:pPr>
                <a:defRPr/>
              </a:pPr>
              <a:t>7/10/2017</a:t>
            </a:fld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B3C45F-3A29-416E-9CE0-9E5EFAB77C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5301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C99525-AE2F-499A-86E7-2DD46A079E61}" type="datetime1">
              <a:rPr lang="en-US"/>
              <a:pPr>
                <a:defRPr/>
              </a:pPr>
              <a:t>7/10/2017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F52E40-67F8-41C2-897D-EA6858AF59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2531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AB04EB-CF46-4AB2-B1CA-6FE632DDB402}" type="datetime1">
              <a:rPr lang="en-US"/>
              <a:pPr>
                <a:defRPr/>
              </a:pPr>
              <a:t>7/10/2017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FDCD3B-5FC5-4EF2-A429-B235824AB4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099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408C22-A376-4F24-AF82-67F0E4901F81}" type="datetime1">
              <a:rPr lang="en-US"/>
              <a:pPr>
                <a:defRPr/>
              </a:pPr>
              <a:t>7/10/2017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3E9060-742F-4D49-AF5A-A0DCE2F968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5601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CCECFF"/>
            </a:gs>
            <a:gs pos="100000">
              <a:srgbClr val="99FF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84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6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latin typeface="+mn-lt"/>
              </a:defRPr>
            </a:lvl1pPr>
          </a:lstStyle>
          <a:p>
            <a:pPr>
              <a:defRPr/>
            </a:pPr>
            <a:fld id="{7170FC8D-C799-48BF-84C9-F8DFBE316D48}" type="datetime1">
              <a:rPr lang="en-US"/>
              <a:pPr>
                <a:defRPr/>
              </a:pPr>
              <a:t>7/10/2017</a:t>
            </a:fld>
            <a:endParaRPr lang="en-US"/>
          </a:p>
        </p:txBody>
      </p:sp>
      <p:sp>
        <p:nvSpPr>
          <p:cNvPr id="17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1143000" y="6408738"/>
            <a:ext cx="55880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19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latin typeface="+mn-lt"/>
              </a:defRPr>
            </a:lvl1pPr>
          </a:lstStyle>
          <a:p>
            <a:pPr>
              <a:defRPr/>
            </a:pPr>
            <a:fld id="{D8719C0B-8023-4039-9964-3A3D27C51A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26" r:id="rId1"/>
    <p:sldLayoutId id="2147484627" r:id="rId2"/>
    <p:sldLayoutId id="2147484628" r:id="rId3"/>
    <p:sldLayoutId id="2147484629" r:id="rId4"/>
    <p:sldLayoutId id="2147484630" r:id="rId5"/>
    <p:sldLayoutId id="2147484631" r:id="rId6"/>
    <p:sldLayoutId id="2147484632" r:id="rId7"/>
    <p:sldLayoutId id="2147484633" r:id="rId8"/>
    <p:sldLayoutId id="2147484634" r:id="rId9"/>
    <p:sldLayoutId id="2147484635" r:id="rId10"/>
    <p:sldLayoutId id="2147484636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>
          <a:solidFill>
            <a:schemeClr val="tx1"/>
          </a:solidFill>
          <a:latin typeface="+mn-lt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>
          <a:solidFill>
            <a:schemeClr val="tx1"/>
          </a:solidFill>
          <a:latin typeface="+mn-lt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>
          <a:solidFill>
            <a:schemeClr val="tx1"/>
          </a:solidFill>
          <a:latin typeface="+mn-lt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5pPr>
      <a:lvl6pPr marL="18288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6pPr>
      <a:lvl7pPr marL="2286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7pPr>
      <a:lvl8pPr marL="27432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8pPr>
      <a:lvl9pPr marL="32004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99FF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51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3" name="Date Placeholder 4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A030C128-D466-4051-BDE6-CF7FF1B57D0E}" type="datetime1">
              <a:rPr lang="en-US"/>
              <a:pPr>
                <a:defRPr/>
              </a:pPr>
              <a:t>7/10/2017</a:t>
            </a:fld>
            <a:endParaRPr lang="en-US"/>
          </a:p>
        </p:txBody>
      </p:sp>
      <p:sp>
        <p:nvSpPr>
          <p:cNvPr id="24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25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AECDCC5E-276C-4089-BAD2-619CA294EC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647" r:id="rId1"/>
    <p:sldLayoutId id="2147484648" r:id="rId2"/>
    <p:sldLayoutId id="2147484649" r:id="rId3"/>
    <p:sldLayoutId id="2147484650" r:id="rId4"/>
    <p:sldLayoutId id="2147484651" r:id="rId5"/>
    <p:sldLayoutId id="2147484652" r:id="rId6"/>
    <p:sldLayoutId id="2147484653" r:id="rId7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2700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C60778A9-2B70-44A7-BA14-4365E14C62FE}" type="datetime1">
              <a:rPr lang="en-US"/>
              <a:pPr>
                <a:defRPr/>
              </a:pPr>
              <a:t>7/10/2017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8813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925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DBBCFF2E-8415-4904-805C-0BDCCD8EA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8200" y="6499225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569913" y="6499225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37" r:id="rId1"/>
    <p:sldLayoutId id="2147484638" r:id="rId2"/>
    <p:sldLayoutId id="2147484654" r:id="rId3"/>
    <p:sldLayoutId id="2147484639" r:id="rId4"/>
    <p:sldLayoutId id="2147484640" r:id="rId5"/>
    <p:sldLayoutId id="2147484641" r:id="rId6"/>
    <p:sldLayoutId id="2147484642" r:id="rId7"/>
    <p:sldLayoutId id="2147484643" r:id="rId8"/>
    <p:sldLayoutId id="2147484644" r:id="rId9"/>
    <p:sldLayoutId id="2147484645" r:id="rId10"/>
    <p:sldLayoutId id="2147484646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fontAlgn="base">
        <a:lnSpc>
          <a:spcPts val="5800"/>
        </a:lnSpc>
        <a:spcBef>
          <a:spcPct val="0"/>
        </a:spcBef>
        <a:spcAft>
          <a:spcPct val="0"/>
        </a:spcAft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  <a:lvl2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2pPr>
      <a:lvl3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3pPr>
      <a:lvl4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4pPr>
      <a:lvl5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5pPr>
      <a:lvl6pPr marL="4572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6pPr>
      <a:lvl7pPr marL="9144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7pPr>
      <a:lvl8pPr marL="13716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8pPr>
      <a:lvl9pPr marL="18288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7F7F7F"/>
          </a:solidFill>
          <a:latin typeface="+mj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Courier New" pitchFamily="49" charset="0"/>
        <a:buChar char="o"/>
        <a:defRPr sz="1600" kern="1200">
          <a:solidFill>
            <a:srgbClr val="7F7F7F"/>
          </a:solidFill>
          <a:latin typeface="+mj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rgbClr val="7F7F7F"/>
          </a:solidFill>
          <a:latin typeface="+mj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Courier New" pitchFamily="49" charset="0"/>
        <a:buChar char="o"/>
        <a:defRPr sz="1600" kern="1200">
          <a:solidFill>
            <a:srgbClr val="7F7F7F"/>
          </a:solidFill>
          <a:latin typeface="+mj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rgbClr val="7F7F7F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sytoolkit.org/lessons/experiment_simple_choice_rts.html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sytoolkit.org/lessons/simple_choice_rts.html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28.gif"/><Relationship Id="rId4" Type="http://schemas.openxmlformats.org/officeDocument/2006/relationships/image" Target="../media/image27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sytoolkit.org/lessons/simple_choice_rts.html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0.xml"/><Relationship Id="rId4" Type="http://schemas.openxmlformats.org/officeDocument/2006/relationships/hyperlink" Target="https://en.wikipedia.org/w/index.php?title=Hick's_law&amp;redirect=no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7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4346" name="Rectangle 10"/>
          <p:cNvSpPr>
            <a:spLocks noGrp="1"/>
          </p:cNvSpPr>
          <p:nvPr>
            <p:ph type="ctrTitle"/>
          </p:nvPr>
        </p:nvSpPr>
        <p:spPr bwMode="auto">
          <a:xfrm>
            <a:off x="609600" y="533400"/>
            <a:ext cx="7848600" cy="38862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King Saud University </a:t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/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>College of Engineering</a:t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/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>IE – 341: </a:t>
            </a:r>
            <a:r>
              <a:rPr lang="en-US" sz="3700" dirty="0">
                <a:solidFill>
                  <a:schemeClr val="tx1"/>
                </a:solidFill>
              </a:rPr>
              <a:t>“Human Factors Engineering”</a:t>
            </a:r>
            <a:r>
              <a:rPr lang="en-US" sz="3700" dirty="0" smtClean="0">
                <a:solidFill>
                  <a:schemeClr val="tx1"/>
                </a:solidFill>
              </a:rPr>
              <a:t/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/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>Fall – 2017 (1</a:t>
            </a:r>
            <a:r>
              <a:rPr lang="en-US" sz="3700" baseline="30000" dirty="0" smtClean="0">
                <a:solidFill>
                  <a:schemeClr val="tx1"/>
                </a:solidFill>
              </a:rPr>
              <a:t>st</a:t>
            </a:r>
            <a:r>
              <a:rPr lang="en-US" sz="3700" dirty="0" smtClean="0">
                <a:solidFill>
                  <a:schemeClr val="tx1"/>
                </a:solidFill>
              </a:rPr>
              <a:t> Sem. 1438-9H)</a:t>
            </a:r>
          </a:p>
        </p:txBody>
      </p:sp>
      <p:sp>
        <p:nvSpPr>
          <p:cNvPr id="10244" name="Rectangle 12"/>
          <p:cNvSpPr>
            <a:spLocks noGrp="1"/>
          </p:cNvSpPr>
          <p:nvPr>
            <p:ph type="subTitle" idx="1"/>
          </p:nvPr>
        </p:nvSpPr>
        <p:spPr>
          <a:xfrm>
            <a:off x="1066800" y="4648200"/>
            <a:ext cx="7696200" cy="1752600"/>
          </a:xfrm>
        </p:spPr>
        <p:txBody>
          <a:bodyPr rtlCol="0"/>
          <a:lstStyle/>
          <a:p>
            <a:pPr marL="109538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en-US" b="1" dirty="0" smtClean="0">
                <a:solidFill>
                  <a:schemeClr val="tx1"/>
                </a:solidFill>
              </a:rPr>
              <a:t>Chapter 3. Information Input and Processing</a:t>
            </a:r>
          </a:p>
          <a:p>
            <a:pPr marL="109538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en-US" b="1" i="1" dirty="0" smtClean="0">
                <a:solidFill>
                  <a:schemeClr val="tx1"/>
                </a:solidFill>
              </a:rPr>
              <a:t>Part – 3: Choice Reaction Time Experiments</a:t>
            </a:r>
            <a:r>
              <a:rPr lang="en-US" altLang="en-US" b="1" dirty="0" smtClean="0">
                <a:solidFill>
                  <a:schemeClr val="tx1"/>
                </a:solidFill>
              </a:rPr>
              <a:t> </a:t>
            </a:r>
          </a:p>
          <a:p>
            <a:pPr marL="109538" fontAlgn="auto">
              <a:spcAft>
                <a:spcPts val="0"/>
              </a:spcAft>
              <a:buClr>
                <a:srgbClr val="2DA2BF"/>
              </a:buClr>
              <a:buFont typeface="Arial" pitchFamily="34" charset="0"/>
              <a:buNone/>
              <a:defRPr/>
            </a:pPr>
            <a:r>
              <a:rPr lang="en-US" altLang="en-US" sz="1900" b="1" dirty="0" smtClean="0">
                <a:solidFill>
                  <a:srgbClr val="000000"/>
                </a:solidFill>
              </a:rPr>
              <a:t>Prepared by: Ahmed M. El-Sherbeeny, PhD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5189D5-AF00-45E2-B4C8-6DB8541B845C}" type="slidenum">
              <a:rPr lang="en-US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Choice Reaction Time Experiments</a:t>
            </a:r>
          </a:p>
        </p:txBody>
      </p:sp>
      <p:sp>
        <p:nvSpPr>
          <p:cNvPr id="17412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458200" cy="59436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altLang="en-US" sz="26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Important information theory applications:</a:t>
            </a:r>
          </a:p>
          <a:p>
            <a:pPr lvl="1">
              <a:lnSpc>
                <a:spcPct val="150000"/>
              </a:lnSpc>
            </a:pPr>
            <a:r>
              <a:rPr lang="en-US" altLang="en-US" sz="22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Simple reaction time tasks (SRT)</a:t>
            </a:r>
          </a:p>
          <a:p>
            <a:pPr lvl="1">
              <a:lnSpc>
                <a:spcPct val="150000"/>
              </a:lnSpc>
            </a:pPr>
            <a:r>
              <a:rPr lang="en-US" altLang="en-US" sz="2200" dirty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Choice </a:t>
            </a:r>
            <a:r>
              <a:rPr lang="en-US" altLang="en-US" sz="22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response time tasks </a:t>
            </a:r>
            <a:r>
              <a:rPr lang="en-US" altLang="en-US" sz="2200" dirty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(CRT</a:t>
            </a:r>
            <a:r>
              <a:rPr lang="en-US" altLang="en-US" sz="22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) or Hick’s Law</a:t>
            </a:r>
          </a:p>
          <a:p>
            <a:pPr lvl="1">
              <a:lnSpc>
                <a:spcPct val="150000"/>
              </a:lnSpc>
            </a:pPr>
            <a:r>
              <a:rPr lang="en-US" altLang="en-US" sz="22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Hick-Hyman Law</a:t>
            </a:r>
          </a:p>
          <a:p>
            <a:pPr lvl="1">
              <a:lnSpc>
                <a:spcPct val="150000"/>
              </a:lnSpc>
            </a:pPr>
            <a:endParaRPr lang="en-US" altLang="en-US" sz="1800" dirty="0" smtClean="0">
              <a:solidFill>
                <a:schemeClr val="tx1"/>
              </a:solidFill>
              <a:ea typeface="Lucida Sans Unicode" pitchFamily="34" charset="0"/>
              <a:cs typeface="Lucida Sans Unicode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7D0C5B-2FFC-4CB8-ACA2-DF2B6E344E28}" type="slidenum">
              <a:rPr lang="en-US"/>
              <a:pPr>
                <a:defRPr/>
              </a:pPr>
              <a:t>10</a:t>
            </a:fld>
            <a:endParaRPr lang="en-US"/>
          </a:p>
        </p:txBody>
      </p:sp>
      <p:sp>
        <p:nvSpPr>
          <p:cNvPr id="19462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3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4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5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6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7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8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9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7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4074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Choice Reaction Time Experiments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412" name="Rectangle 4"/>
              <p:cNvSpPr>
                <a:spLocks noGrp="1"/>
              </p:cNvSpPr>
              <p:nvPr>
                <p:ph idx="1"/>
              </p:nvPr>
            </p:nvSpPr>
            <p:spPr>
              <a:xfrm>
                <a:off x="533400" y="838200"/>
                <a:ext cx="8458200" cy="5943600"/>
              </a:xfrm>
            </p:spPr>
            <p:txBody>
              <a:bodyPr>
                <a:normAutofit/>
              </a:bodyPr>
              <a:lstStyle/>
              <a:p>
                <a:r>
                  <a:rPr lang="en-US" altLang="en-US" sz="26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Simple Reaction Time Tasks (SRT)</a:t>
                </a:r>
              </a:p>
              <a:p>
                <a:pPr lvl="1"/>
                <a: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Used to test how fast human responds in presence of 1 stimulus</a:t>
                </a:r>
              </a:p>
              <a:p>
                <a:pPr lvl="1"/>
                <a: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e.g. starting to run when hearing starting gun in a race, or moving car when traffic light is green, etc.</a:t>
                </a:r>
              </a:p>
              <a:p>
                <a:pPr lvl="1"/>
                <a: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try experiment (aka </a:t>
                </a:r>
                <a:r>
                  <a:rPr lang="en-US" altLang="en-US" sz="2200" i="1" dirty="0" err="1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Deary-Liewald</a:t>
                </a:r>
                <a:r>
                  <a:rPr lang="en-US" altLang="en-US" sz="2200" i="1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 task</a:t>
                </a:r>
                <a: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):</a:t>
                </a:r>
                <a:b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</a:br>
                <a: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as fast as you see icon on screen, </a:t>
                </a:r>
                <a:r>
                  <a:rPr lang="en-US" altLang="en-US" sz="2200" dirty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press </a:t>
                </a:r>
                <a:r>
                  <a:rPr lang="en-US" altLang="en-US" sz="2200" dirty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  <a:hlinkClick r:id="rId3"/>
                  </a:rPr>
                  <a:t>‘space bar</a:t>
                </a:r>
                <a: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  <a:hlinkClick r:id="rId3"/>
                  </a:rPr>
                  <a:t>’</a:t>
                </a:r>
                <a: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:</a:t>
                </a:r>
              </a:p>
              <a:p>
                <a:pPr lvl="1"/>
                <a: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Note, how this tests has two aspects:</a:t>
                </a:r>
              </a:p>
              <a:p>
                <a:pPr lvl="2"/>
                <a:r>
                  <a:rPr lang="en-US" altLang="en-US" sz="20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Correct response rate</a:t>
                </a:r>
              </a:p>
              <a:p>
                <a:pPr lvl="2"/>
                <a:r>
                  <a:rPr lang="en-US" altLang="en-US" sz="20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How fast you respond (</a:t>
                </a:r>
                <a14:m>
                  <m:oMath xmlns:m="http://schemas.openxmlformats.org/officeDocument/2006/math">
                    <m:r>
                      <a:rPr lang="en-US" altLang="en-US" sz="2000" i="1" dirty="0" smtClean="0">
                        <a:solidFill>
                          <a:schemeClr val="tx1"/>
                        </a:solidFill>
                        <a:latin typeface="Cambria Math"/>
                        <a:ea typeface="Lucida Sans Unicode" pitchFamily="34" charset="0"/>
                        <a:cs typeface="Lucida Sans Unicode" pitchFamily="34" charset="0"/>
                      </a:rPr>
                      <m:t>𝑚𝑠</m:t>
                    </m:r>
                  </m:oMath>
                </a14:m>
                <a:r>
                  <a:rPr lang="en-US" altLang="en-US" sz="20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)</a:t>
                </a:r>
              </a:p>
              <a:p>
                <a:pPr lvl="1"/>
                <a: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How much did you score?</a:t>
                </a:r>
              </a:p>
              <a:p>
                <a:pPr lvl="2"/>
                <a:r>
                  <a:rPr lang="en-US" altLang="en-US" sz="20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Experiment shows: humans can score </a:t>
                </a:r>
                <a:br>
                  <a:rPr lang="en-US" altLang="en-US" sz="20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</a:br>
                <a:r>
                  <a:rPr lang="en-US" altLang="en-US" sz="20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for 1 choice: </a:t>
                </a:r>
                <a14:m>
                  <m:oMath xmlns:m="http://schemas.openxmlformats.org/officeDocument/2006/math">
                    <m:r>
                      <a:rPr lang="en-US" altLang="en-US" sz="2000" i="1" dirty="0" smtClean="0">
                        <a:solidFill>
                          <a:schemeClr val="tx1"/>
                        </a:solidFill>
                        <a:latin typeface="Cambria Math"/>
                        <a:ea typeface="Lucida Sans Unicode" pitchFamily="34" charset="0"/>
                        <a:cs typeface="Lucida Sans Unicode" pitchFamily="34" charset="0"/>
                      </a:rPr>
                      <m:t>&lt;</m:t>
                    </m:r>
                    <m:r>
                      <a:rPr lang="en-US" altLang="en-US" sz="2000" i="1" dirty="0" smtClean="0">
                        <a:solidFill>
                          <a:schemeClr val="tx1"/>
                        </a:solidFill>
                        <a:latin typeface="Cambria Math"/>
                        <a:ea typeface="Lucida Sans Unicode" pitchFamily="34" charset="0"/>
                        <a:cs typeface="Lucida Sans Unicode" pitchFamily="34" charset="0"/>
                      </a:rPr>
                      <m:t>200</m:t>
                    </m:r>
                    <m:r>
                      <a:rPr lang="en-US" altLang="en-US" sz="2000" i="1" dirty="0" smtClean="0">
                        <a:solidFill>
                          <a:schemeClr val="tx1"/>
                        </a:solidFill>
                        <a:latin typeface="Cambria Math"/>
                        <a:ea typeface="Lucida Sans Unicode" pitchFamily="34" charset="0"/>
                        <a:cs typeface="Lucida Sans Unicode" pitchFamily="34" charset="0"/>
                      </a:rPr>
                      <m:t> </m:t>
                    </m:r>
                    <m:r>
                      <a:rPr lang="en-US" altLang="en-US" sz="2000" i="1" dirty="0" err="1" smtClean="0">
                        <a:solidFill>
                          <a:schemeClr val="tx1"/>
                        </a:solidFill>
                        <a:latin typeface="Cambria Math"/>
                        <a:ea typeface="Lucida Sans Unicode" pitchFamily="34" charset="0"/>
                        <a:cs typeface="Lucida Sans Unicode" pitchFamily="34" charset="0"/>
                      </a:rPr>
                      <m:t>𝑚𝑠</m:t>
                    </m:r>
                  </m:oMath>
                </a14:m>
                <a:endParaRPr lang="en-US" altLang="en-US" sz="2000" dirty="0" smtClean="0">
                  <a:solidFill>
                    <a:schemeClr val="tx1"/>
                  </a:solidFill>
                  <a:ea typeface="Lucida Sans Unicode" pitchFamily="34" charset="0"/>
                  <a:cs typeface="Lucida Sans Unicode" pitchFamily="34" charset="0"/>
                </a:endParaRPr>
              </a:p>
              <a:p>
                <a:pPr lvl="2"/>
                <a:r>
                  <a:rPr lang="en-US" altLang="en-US" sz="20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How much do you expect when there </a:t>
                </a:r>
                <a:br>
                  <a:rPr lang="en-US" altLang="en-US" sz="20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</a:br>
                <a:r>
                  <a:rPr lang="en-US" altLang="en-US" sz="20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is more than one choice?</a:t>
                </a:r>
                <a:endParaRPr lang="en-US" altLang="en-US" sz="2000" dirty="0">
                  <a:solidFill>
                    <a:schemeClr val="tx1"/>
                  </a:solidFill>
                  <a:ea typeface="Lucida Sans Unicode" pitchFamily="34" charset="0"/>
                  <a:cs typeface="Lucida Sans Unicode" pitchFamily="34" charset="0"/>
                </a:endParaRPr>
              </a:p>
            </p:txBody>
          </p:sp>
        </mc:Choice>
        <mc:Fallback xmlns="">
          <p:sp>
            <p:nvSpPr>
              <p:cNvPr id="17412" name="Rectangle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3400" y="838200"/>
                <a:ext cx="8458200" cy="5943600"/>
              </a:xfrm>
              <a:blipFill rotWithShape="1">
                <a:blip r:embed="rId4"/>
                <a:stretch>
                  <a:fillRect l="-1154" t="-923" r="-5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7D0C5B-2FFC-4CB8-ACA2-DF2B6E344E28}" type="slidenum">
              <a:rPr lang="en-US"/>
              <a:pPr>
                <a:defRPr/>
              </a:pPr>
              <a:t>11</a:t>
            </a:fld>
            <a:endParaRPr lang="en-US"/>
          </a:p>
        </p:txBody>
      </p:sp>
      <p:sp>
        <p:nvSpPr>
          <p:cNvPr id="19462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3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4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5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6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7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8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9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7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76" t="10841" r="9456" b="8785"/>
          <a:stretch/>
        </p:blipFill>
        <p:spPr>
          <a:xfrm>
            <a:off x="6791211" y="3581400"/>
            <a:ext cx="2305874" cy="3268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4900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Choice Reaction Time Experiments</a:t>
            </a:r>
          </a:p>
        </p:txBody>
      </p:sp>
      <p:sp>
        <p:nvSpPr>
          <p:cNvPr id="17412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458200" cy="5943600"/>
          </a:xfrm>
        </p:spPr>
        <p:txBody>
          <a:bodyPr>
            <a:normAutofit/>
          </a:bodyPr>
          <a:lstStyle/>
          <a:p>
            <a:r>
              <a:rPr lang="en-US" altLang="en-US" sz="2600" dirty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Choice Response Time task (CRT)</a:t>
            </a:r>
            <a:endParaRPr lang="en-US" altLang="en-US" sz="2600" dirty="0" smtClean="0">
              <a:solidFill>
                <a:schemeClr val="tx1"/>
              </a:solidFill>
              <a:ea typeface="Lucida Sans Unicode" pitchFamily="34" charset="0"/>
              <a:cs typeface="Lucida Sans Unicode" pitchFamily="34" charset="0"/>
            </a:endParaRPr>
          </a:p>
          <a:p>
            <a:pPr lvl="1"/>
            <a:r>
              <a:rPr lang="en-US" altLang="en-US" sz="2200" dirty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Used to test how fast human responds in presence of </a:t>
            </a:r>
            <a:r>
              <a:rPr lang="en-US" altLang="en-US" sz="2200" i="1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more</a:t>
            </a:r>
            <a:r>
              <a:rPr lang="en-US" altLang="en-US" sz="22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 than 1 stimulus, i.e. multiple stimuli</a:t>
            </a:r>
          </a:p>
          <a:p>
            <a:pPr lvl="1"/>
            <a:r>
              <a:rPr lang="en-US" altLang="en-US" sz="22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e.g. choosing a digit on keyboard from ‘0’ to ‘9’</a:t>
            </a:r>
          </a:p>
          <a:p>
            <a:pPr lvl="1"/>
            <a:r>
              <a:rPr lang="en-US" altLang="en-US" sz="22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Each stimulus requires a different response</a:t>
            </a:r>
          </a:p>
          <a:p>
            <a:pPr lvl="1"/>
            <a:r>
              <a:rPr lang="en-US" altLang="en-US" sz="22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In general, more stimuli/responses </a:t>
            </a:r>
            <a:r>
              <a:rPr lang="en-US" altLang="en-US" sz="22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  <a:sym typeface="Symbol"/>
              </a:rPr>
              <a:t></a:t>
            </a:r>
            <a:r>
              <a:rPr lang="en-US" altLang="en-US" sz="22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 slower RT</a:t>
            </a:r>
          </a:p>
          <a:p>
            <a:pPr lvl="1"/>
            <a:r>
              <a:rPr lang="en-US" altLang="en-US" sz="2200" dirty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try </a:t>
            </a:r>
            <a:r>
              <a:rPr lang="en-US" altLang="en-US" sz="22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2</a:t>
            </a:r>
            <a:r>
              <a:rPr lang="en-US" altLang="en-US" sz="2200" baseline="300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nd</a:t>
            </a:r>
            <a:r>
              <a:rPr lang="en-US" altLang="en-US" sz="22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 experiment:</a:t>
            </a:r>
            <a:r>
              <a:rPr lang="en-US" altLang="en-US" sz="2200" dirty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/>
            </a:r>
            <a:br>
              <a:rPr lang="en-US" altLang="en-US" sz="2200" dirty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</a:br>
            <a:r>
              <a:rPr lang="en-US" altLang="en-US" sz="22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there are now </a:t>
            </a:r>
            <a:r>
              <a:rPr lang="en-US" altLang="en-US" sz="22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  <a:hlinkClick r:id="rId3"/>
              </a:rPr>
              <a:t>4 blocks</a:t>
            </a:r>
            <a:r>
              <a:rPr lang="en-US" altLang="en-US" sz="22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 (choices), with ‘X’ appearing in either of 4 possible positions (i.e. 4 stimuli)</a:t>
            </a:r>
            <a:endParaRPr lang="en-US" altLang="en-US" sz="2200" dirty="0">
              <a:solidFill>
                <a:schemeClr val="tx1"/>
              </a:solidFill>
              <a:ea typeface="Lucida Sans Unicode" pitchFamily="34" charset="0"/>
              <a:cs typeface="Lucida Sans Unicode" pitchFamily="34" charset="0"/>
            </a:endParaRPr>
          </a:p>
          <a:p>
            <a:pPr lvl="1"/>
            <a:r>
              <a:rPr lang="en-US" altLang="en-US" sz="22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As fast as you see ‘X’ come on, press </a:t>
            </a:r>
            <a:br>
              <a:rPr lang="en-US" altLang="en-US" sz="22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</a:br>
            <a:r>
              <a:rPr lang="en-US" altLang="en-US" sz="22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letter on keyboard that corresponds to it</a:t>
            </a:r>
          </a:p>
          <a:p>
            <a:pPr lvl="1"/>
            <a:r>
              <a:rPr lang="en-US" altLang="en-US" sz="22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Note how RT/error rate are now greater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7D0C5B-2FFC-4CB8-ACA2-DF2B6E344E28}" type="slidenum">
              <a:rPr lang="en-US"/>
              <a:pPr>
                <a:defRPr/>
              </a:pPr>
              <a:t>12</a:t>
            </a:fld>
            <a:endParaRPr lang="en-US"/>
          </a:p>
        </p:txBody>
      </p:sp>
      <p:sp>
        <p:nvSpPr>
          <p:cNvPr id="19462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3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4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5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6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7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8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9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7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03" t="9455" r="13929" b="11487"/>
          <a:stretch/>
        </p:blipFill>
        <p:spPr>
          <a:xfrm>
            <a:off x="6934200" y="4012506"/>
            <a:ext cx="2209799" cy="2845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5159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Choice Reaction Time Experiments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412" name="Rectangle 4"/>
              <p:cNvSpPr>
                <a:spLocks noGrp="1"/>
              </p:cNvSpPr>
              <p:nvPr>
                <p:ph idx="1"/>
              </p:nvPr>
            </p:nvSpPr>
            <p:spPr>
              <a:xfrm>
                <a:off x="533400" y="838200"/>
                <a:ext cx="8458200" cy="5943600"/>
              </a:xfrm>
            </p:spPr>
            <p:txBody>
              <a:bodyPr>
                <a:normAutofit/>
              </a:bodyPr>
              <a:lstStyle/>
              <a:p>
                <a:r>
                  <a:rPr lang="en-US" altLang="en-US" sz="26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Cont. Choice </a:t>
                </a:r>
                <a:r>
                  <a:rPr lang="en-US" altLang="en-US" sz="2600" dirty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Response Time task (CRT)</a:t>
                </a:r>
                <a:endParaRPr lang="en-US" altLang="en-US" sz="2600" dirty="0" smtClean="0">
                  <a:solidFill>
                    <a:schemeClr val="tx1"/>
                  </a:solidFill>
                  <a:ea typeface="Lucida Sans Unicode" pitchFamily="34" charset="0"/>
                  <a:cs typeface="Lucida Sans Unicode" pitchFamily="34" charset="0"/>
                </a:endParaRPr>
              </a:p>
              <a:p>
                <a:pPr lvl="1"/>
                <a:r>
                  <a:rPr lang="en-US" altLang="en-US" sz="2200" i="1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Simplest</a:t>
                </a:r>
                <a: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 CRT experiment: 2 stimuli/responses </a:t>
                </a:r>
                <a: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  <a:sym typeface="Symbol"/>
                  </a:rPr>
                  <a:t></a:t>
                </a:r>
                <a:endParaRPr lang="en-US" altLang="en-US" sz="2200" dirty="0" smtClean="0">
                  <a:solidFill>
                    <a:schemeClr val="tx1"/>
                  </a:solidFill>
                  <a:ea typeface="Lucida Sans Unicode" pitchFamily="34" charset="0"/>
                  <a:cs typeface="Lucida Sans Unicode" pitchFamily="34" charset="0"/>
                </a:endParaRPr>
              </a:p>
              <a:p>
                <a:pPr lvl="2"/>
                <a: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  <a:sym typeface="Symbol"/>
                  </a:rPr>
                  <a:t>Minimum RT = </a:t>
                </a:r>
                <a14:m>
                  <m:oMath xmlns:m="http://schemas.openxmlformats.org/officeDocument/2006/math">
                    <m:r>
                      <a:rPr lang="en-US" altLang="en-US" sz="2200" i="1" dirty="0" smtClean="0">
                        <a:solidFill>
                          <a:schemeClr val="tx1"/>
                        </a:solidFill>
                        <a:latin typeface="Cambria Math"/>
                        <a:ea typeface="Lucida Sans Unicode" pitchFamily="34" charset="0"/>
                        <a:cs typeface="Lucida Sans Unicode" pitchFamily="34" charset="0"/>
                        <a:sym typeface="Symbol"/>
                      </a:rPr>
                      <m:t>250</m:t>
                    </m:r>
                    <m:r>
                      <a:rPr lang="en-US" altLang="en-US" sz="2200" i="1" dirty="0" smtClean="0">
                        <a:solidFill>
                          <a:schemeClr val="tx1"/>
                        </a:solidFill>
                        <a:latin typeface="Cambria Math"/>
                        <a:ea typeface="Lucida Sans Unicode" pitchFamily="34" charset="0"/>
                        <a:cs typeface="Lucida Sans Unicode" pitchFamily="34" charset="0"/>
                        <a:sym typeface="Symbol"/>
                      </a:rPr>
                      <m:t> </m:t>
                    </m:r>
                    <m:r>
                      <a:rPr lang="en-US" altLang="en-US" sz="2200" i="1" dirty="0" err="1" smtClean="0">
                        <a:solidFill>
                          <a:schemeClr val="tx1"/>
                        </a:solidFill>
                        <a:latin typeface="Cambria Math"/>
                        <a:ea typeface="Lucida Sans Unicode" pitchFamily="34" charset="0"/>
                        <a:cs typeface="Lucida Sans Unicode" pitchFamily="34" charset="0"/>
                        <a:sym typeface="Symbol"/>
                      </a:rPr>
                      <m:t>𝑚𝑠</m:t>
                    </m:r>
                  </m:oMath>
                </a14:m>
                <a:endParaRPr lang="en-US" altLang="en-US" sz="2200" dirty="0" smtClean="0">
                  <a:solidFill>
                    <a:schemeClr val="tx1"/>
                  </a:solidFill>
                  <a:ea typeface="Lucida Sans Unicode" pitchFamily="34" charset="0"/>
                  <a:cs typeface="Lucida Sans Unicode" pitchFamily="34" charset="0"/>
                </a:endParaRPr>
              </a:p>
              <a:p>
                <a:pPr lvl="2"/>
                <a: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Typical average: </a:t>
                </a:r>
                <a14:m>
                  <m:oMath xmlns:m="http://schemas.openxmlformats.org/officeDocument/2006/math">
                    <m:r>
                      <a:rPr lang="en-US" altLang="en-US" sz="2200" b="0" i="1" dirty="0" smtClean="0">
                        <a:solidFill>
                          <a:schemeClr val="tx1"/>
                        </a:solidFill>
                        <a:latin typeface="Cambria Math"/>
                        <a:ea typeface="Lucida Sans Unicode" pitchFamily="34" charset="0"/>
                        <a:cs typeface="Lucida Sans Unicode" pitchFamily="34" charset="0"/>
                        <a:sym typeface="Symbol"/>
                      </a:rPr>
                      <m:t>3</m:t>
                    </m:r>
                    <m:r>
                      <a:rPr lang="en-US" altLang="en-US" sz="2200" i="1" dirty="0">
                        <a:solidFill>
                          <a:schemeClr val="tx1"/>
                        </a:solidFill>
                        <a:latin typeface="Cambria Math"/>
                        <a:ea typeface="Lucida Sans Unicode" pitchFamily="34" charset="0"/>
                        <a:cs typeface="Lucida Sans Unicode" pitchFamily="34" charset="0"/>
                        <a:sym typeface="Symbol"/>
                      </a:rPr>
                      <m:t>50</m:t>
                    </m:r>
                    <m:r>
                      <a:rPr lang="en-US" altLang="en-US" sz="2200" b="0" i="1" dirty="0" smtClean="0">
                        <a:solidFill>
                          <a:schemeClr val="tx1"/>
                        </a:solidFill>
                        <a:latin typeface="Cambria Math"/>
                        <a:ea typeface="Lucida Sans Unicode" pitchFamily="34" charset="0"/>
                        <a:cs typeface="Lucida Sans Unicode" pitchFamily="34" charset="0"/>
                        <a:sym typeface="Symbol"/>
                      </a:rPr>
                      <m:t> −</m:t>
                    </m:r>
                    <m:r>
                      <a:rPr lang="en-US" altLang="en-US" sz="2200" b="0" i="1" dirty="0" smtClean="0">
                        <a:solidFill>
                          <a:schemeClr val="tx1"/>
                        </a:solidFill>
                        <a:latin typeface="Cambria Math"/>
                        <a:ea typeface="Lucida Sans Unicode" pitchFamily="34" charset="0"/>
                        <a:cs typeface="Lucida Sans Unicode" pitchFamily="34" charset="0"/>
                        <a:sym typeface="Symbol"/>
                      </a:rPr>
                      <m:t>450</m:t>
                    </m:r>
                    <m:r>
                      <a:rPr lang="en-US" altLang="en-US" sz="2200" i="1" dirty="0">
                        <a:solidFill>
                          <a:schemeClr val="tx1"/>
                        </a:solidFill>
                        <a:latin typeface="Cambria Math"/>
                        <a:ea typeface="Lucida Sans Unicode" pitchFamily="34" charset="0"/>
                        <a:cs typeface="Lucida Sans Unicode" pitchFamily="34" charset="0"/>
                        <a:sym typeface="Symbol"/>
                      </a:rPr>
                      <m:t> </m:t>
                    </m:r>
                    <m:r>
                      <a:rPr lang="en-US" altLang="en-US" sz="2200" i="1" dirty="0" err="1">
                        <a:solidFill>
                          <a:schemeClr val="tx1"/>
                        </a:solidFill>
                        <a:latin typeface="Cambria Math"/>
                        <a:ea typeface="Lucida Sans Unicode" pitchFamily="34" charset="0"/>
                        <a:cs typeface="Lucida Sans Unicode" pitchFamily="34" charset="0"/>
                        <a:sym typeface="Symbol"/>
                      </a:rPr>
                      <m:t>𝑚𝑠</m:t>
                    </m:r>
                  </m:oMath>
                </a14:m>
                <a:endParaRPr lang="en-US" altLang="en-US" sz="2200" dirty="0" smtClean="0">
                  <a:solidFill>
                    <a:schemeClr val="tx1"/>
                  </a:solidFill>
                  <a:ea typeface="Lucida Sans Unicode" pitchFamily="34" charset="0"/>
                  <a:cs typeface="Lucida Sans Unicode" pitchFamily="34" charset="0"/>
                  <a:sym typeface="Symbol"/>
                </a:endParaRPr>
              </a:p>
              <a:p>
                <a:pPr lvl="1"/>
                <a: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Note, results greatly affected by type of stimulus &amp; response mode (e.g. verbal/ written/ physical, etc.)</a:t>
                </a:r>
              </a:p>
              <a:p>
                <a:pPr lvl="1"/>
                <a: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Also, response speed proven to be affected greatly by:</a:t>
                </a:r>
              </a:p>
              <a:p>
                <a:pPr lvl="2"/>
                <a: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Age</a:t>
                </a:r>
              </a:p>
              <a:p>
                <a:pPr lvl="2"/>
                <a: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Intelligence</a:t>
                </a:r>
              </a:p>
              <a:p>
                <a:pPr lvl="2"/>
                <a: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Conditions (e.g. rested vs. tired, hungry or not, etc.)</a:t>
                </a:r>
              </a:p>
              <a:p>
                <a:pPr lvl="2"/>
                <a: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Speed-accuracy tradeoff (i.e. your aim to make less mistakes or higher speed)</a:t>
                </a:r>
              </a:p>
            </p:txBody>
          </p:sp>
        </mc:Choice>
        <mc:Fallback xmlns="">
          <p:sp>
            <p:nvSpPr>
              <p:cNvPr id="17412" name="Rectangle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3400" y="838200"/>
                <a:ext cx="8458200" cy="5943600"/>
              </a:xfrm>
              <a:blipFill rotWithShape="1">
                <a:blip r:embed="rId3"/>
                <a:stretch>
                  <a:fillRect l="-1154" t="-923" r="-8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7D0C5B-2FFC-4CB8-ACA2-DF2B6E344E28}" type="slidenum">
              <a:rPr lang="en-US"/>
              <a:pPr>
                <a:defRPr/>
              </a:pPr>
              <a:t>13</a:t>
            </a:fld>
            <a:endParaRPr lang="en-US"/>
          </a:p>
        </p:txBody>
      </p:sp>
      <p:sp>
        <p:nvSpPr>
          <p:cNvPr id="19462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3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4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5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6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7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8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9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7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8370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Choice Reaction Time Experiments</a:t>
            </a:r>
          </a:p>
        </p:txBody>
      </p:sp>
      <p:sp>
        <p:nvSpPr>
          <p:cNvPr id="17412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458200" cy="5943600"/>
          </a:xfrm>
        </p:spPr>
        <p:txBody>
          <a:bodyPr>
            <a:normAutofit/>
          </a:bodyPr>
          <a:lstStyle/>
          <a:p>
            <a:endParaRPr lang="en-US" altLang="en-US" sz="2200" dirty="0" smtClean="0">
              <a:solidFill>
                <a:schemeClr val="tx1"/>
              </a:solidFill>
              <a:ea typeface="Lucida Sans Unicode" pitchFamily="34" charset="0"/>
              <a:cs typeface="Lucida Sans Unicode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7D0C5B-2FFC-4CB8-ACA2-DF2B6E344E28}" type="slidenum">
              <a:rPr lang="en-US"/>
              <a:pPr>
                <a:defRPr/>
              </a:pPr>
              <a:t>14</a:t>
            </a:fld>
            <a:endParaRPr lang="en-US"/>
          </a:p>
        </p:txBody>
      </p:sp>
      <p:sp>
        <p:nvSpPr>
          <p:cNvPr id="19462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3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4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5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6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7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8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9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7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23" name="Picture 2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25" y="914400"/>
            <a:ext cx="7663916" cy="5744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07352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Choice Reaction Time Experiments</a:t>
            </a:r>
          </a:p>
        </p:txBody>
      </p:sp>
      <p:sp>
        <p:nvSpPr>
          <p:cNvPr id="17412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458200" cy="5943600"/>
          </a:xfrm>
        </p:spPr>
        <p:txBody>
          <a:bodyPr>
            <a:normAutofit/>
          </a:bodyPr>
          <a:lstStyle/>
          <a:p>
            <a:r>
              <a:rPr lang="en-US" altLang="en-US" sz="26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Cont. Choice </a:t>
            </a:r>
            <a:r>
              <a:rPr lang="en-US" altLang="en-US" sz="2600" dirty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Response Time task (CRT)</a:t>
            </a:r>
            <a:endParaRPr lang="en-US" altLang="en-US" sz="2600" dirty="0" smtClean="0">
              <a:solidFill>
                <a:schemeClr val="tx1"/>
              </a:solidFill>
              <a:ea typeface="Lucida Sans Unicode" pitchFamily="34" charset="0"/>
              <a:cs typeface="Lucida Sans Unicode" pitchFamily="34" charset="0"/>
            </a:endParaRPr>
          </a:p>
          <a:p>
            <a:pPr lvl="1"/>
            <a:r>
              <a:rPr lang="en-US" altLang="en-US" sz="22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So what is significance of measuring CRT?</a:t>
            </a:r>
          </a:p>
          <a:p>
            <a:pPr lvl="1"/>
            <a:r>
              <a:rPr lang="en-US" altLang="en-US" sz="24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RT is indication of time required to</a:t>
            </a:r>
          </a:p>
          <a:p>
            <a:pPr lvl="2"/>
            <a:r>
              <a:rPr lang="en-US" altLang="en-US" sz="20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Process/interpret information (i.e. stimuli)</a:t>
            </a:r>
          </a:p>
          <a:p>
            <a:pPr lvl="2"/>
            <a:r>
              <a:rPr lang="en-US" altLang="en-US" sz="20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Retrieve information from memory</a:t>
            </a:r>
          </a:p>
          <a:p>
            <a:pPr lvl="2"/>
            <a:r>
              <a:rPr lang="en-US" altLang="en-US" sz="20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Initiate muscle responses</a:t>
            </a:r>
          </a:p>
          <a:p>
            <a:pPr lvl="2"/>
            <a:r>
              <a:rPr lang="en-US" altLang="en-US" sz="20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i.e. gives good indication of time required to “think” (basic thought process)</a:t>
            </a:r>
          </a:p>
          <a:p>
            <a:pPr lvl="1"/>
            <a:r>
              <a:rPr lang="en-US" altLang="en-US" sz="22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This is important part of “cognitive psychology” field</a:t>
            </a:r>
          </a:p>
          <a:p>
            <a:pPr lvl="2"/>
            <a:endParaRPr lang="en-US" altLang="en-US" sz="2000" dirty="0" smtClean="0">
              <a:solidFill>
                <a:schemeClr val="tx1"/>
              </a:solidFill>
              <a:ea typeface="Lucida Sans Unicode" pitchFamily="34" charset="0"/>
              <a:cs typeface="Lucida Sans Unicode" pitchFamily="34" charset="0"/>
            </a:endParaRPr>
          </a:p>
          <a:p>
            <a:pPr lvl="2"/>
            <a:endParaRPr lang="en-US" altLang="en-US" sz="2000" dirty="0" smtClean="0">
              <a:solidFill>
                <a:schemeClr val="tx1"/>
              </a:solidFill>
              <a:ea typeface="Lucida Sans Unicode" pitchFamily="34" charset="0"/>
              <a:cs typeface="Lucida Sans Unicode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7D0C5B-2FFC-4CB8-ACA2-DF2B6E344E28}" type="slidenum">
              <a:rPr lang="en-US"/>
              <a:pPr>
                <a:defRPr/>
              </a:pPr>
              <a:t>15</a:t>
            </a:fld>
            <a:endParaRPr lang="en-US"/>
          </a:p>
        </p:txBody>
      </p:sp>
      <p:sp>
        <p:nvSpPr>
          <p:cNvPr id="19462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3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4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5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6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7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8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9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7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3551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Hick’s and Hick-Hyman Laws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412" name="Rectangle 4"/>
              <p:cNvSpPr>
                <a:spLocks noGrp="1"/>
              </p:cNvSpPr>
              <p:nvPr>
                <p:ph idx="1"/>
              </p:nvPr>
            </p:nvSpPr>
            <p:spPr>
              <a:xfrm>
                <a:off x="533400" y="838200"/>
                <a:ext cx="8458200" cy="5943600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altLang="en-US" sz="26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Hick’s Law</a:t>
                </a:r>
              </a:p>
              <a:p>
                <a:pPr lvl="1"/>
                <a:r>
                  <a:rPr lang="en-US" altLang="en-US" sz="2200" dirty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Named after British </a:t>
                </a:r>
                <a: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psychologist </a:t>
                </a:r>
                <a:r>
                  <a:rPr lang="en-US" altLang="en-US" sz="2200" i="1" dirty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William </a:t>
                </a:r>
                <a:r>
                  <a:rPr lang="en-US" altLang="en-US" sz="2200" i="1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E. Hick</a:t>
                </a:r>
              </a:p>
              <a:p>
                <a:pPr lvl="1"/>
                <a: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Conducted experiments on CRT in 1950’s</a:t>
                </a:r>
              </a:p>
              <a:p>
                <a:pPr lvl="1"/>
                <a: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He found (1952):</a:t>
                </a:r>
                <a:endParaRPr lang="en-US" altLang="en-US" sz="2000" dirty="0" smtClean="0">
                  <a:solidFill>
                    <a:schemeClr val="tx1"/>
                  </a:solidFill>
                  <a:ea typeface="Lucida Sans Unicode" pitchFamily="34" charset="0"/>
                  <a:cs typeface="Lucida Sans Unicode" pitchFamily="34" charset="0"/>
                </a:endParaRPr>
              </a:p>
              <a:p>
                <a:pPr lvl="2"/>
                <a:r>
                  <a:rPr lang="en-US" altLang="en-US" sz="2000" dirty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Cognitive information capacity: is assessed as rate of gain of </a:t>
                </a:r>
                <a:r>
                  <a:rPr lang="en-US" altLang="en-US" sz="20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information</a:t>
                </a:r>
              </a:p>
              <a:p>
                <a:pPr lvl="2"/>
                <a:r>
                  <a:rPr lang="en-US" altLang="en-US" sz="20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As # of equally likely stimuli alternatives ↑ </a:t>
                </a:r>
                <a:br>
                  <a:rPr lang="en-US" altLang="en-US" sz="20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</a:br>
                <a:r>
                  <a:rPr lang="en-US" altLang="en-US" sz="20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⇒ RT to stimuli ↑ logarithmically</a:t>
                </a:r>
              </a:p>
              <a:p>
                <a:pPr lvl="2"/>
                <a:r>
                  <a:rPr lang="en-US" altLang="en-US" sz="20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i.e. RT </a:t>
                </a:r>
                <a:r>
                  <a:rPr lang="en-US" altLang="en-US" sz="2000" dirty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vs. </a:t>
                </a:r>
                <a:r>
                  <a:rPr lang="en-US" altLang="en-US" sz="20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# stimuli in Bits: </a:t>
                </a:r>
                <a:r>
                  <a:rPr lang="en-US" altLang="en-US" sz="24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 </a:t>
                </a:r>
                <a:r>
                  <a:rPr lang="en-US" altLang="en-US" sz="2000" b="1" dirty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linear </a:t>
                </a:r>
                <a:r>
                  <a:rPr lang="en-US" altLang="en-US" sz="2000" b="1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function </a:t>
                </a:r>
                <a:r>
                  <a:rPr lang="en-US" altLang="en-US" sz="20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(amazing find!)</a:t>
                </a:r>
              </a:p>
              <a:p>
                <a:pPr lvl="2"/>
                <a:r>
                  <a:rPr lang="en-US" altLang="en-US" sz="2000" dirty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Given </a:t>
                </a:r>
                <a:r>
                  <a:rPr lang="en-US" altLang="en-US" sz="2000" i="1" dirty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n</a:t>
                </a:r>
                <a:r>
                  <a:rPr lang="en-US" altLang="en-US" sz="2000" dirty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 </a:t>
                </a:r>
                <a:r>
                  <a:rPr lang="en-US" altLang="en-US" sz="2000" i="1" dirty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equally </a:t>
                </a:r>
                <a:r>
                  <a:rPr lang="en-US" altLang="en-US" sz="2000" i="1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likely</a:t>
                </a:r>
                <a:r>
                  <a:rPr lang="en-US" altLang="en-US" sz="20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 </a:t>
                </a:r>
                <a:r>
                  <a:rPr lang="en-US" altLang="en-US" sz="2000" dirty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choices,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altLang="en-US" sz="2000" i="1" dirty="0" smtClean="0">
                            <a:solidFill>
                              <a:schemeClr val="tx1"/>
                            </a:solidFill>
                            <a:latin typeface="Cambria Math"/>
                            <a:cs typeface="Lucida Sans Unicode" pitchFamily="34" charset="0"/>
                          </a:rPr>
                        </m:ctrlPr>
                      </m:accPr>
                      <m:e>
                        <m:r>
                          <a:rPr lang="en-US" altLang="en-US" sz="2000" i="1" dirty="0">
                            <a:solidFill>
                              <a:schemeClr val="tx1"/>
                            </a:solidFill>
                            <a:latin typeface="Cambria Math"/>
                            <a:ea typeface="Lucida Sans Unicode" pitchFamily="34" charset="0"/>
                            <a:cs typeface="Lucida Sans Unicode" pitchFamily="34" charset="0"/>
                          </a:rPr>
                          <m:t>𝑅𝑇</m:t>
                        </m:r>
                      </m:e>
                    </m:acc>
                  </m:oMath>
                </a14:m>
                <a:r>
                  <a:rPr lang="en-US" altLang="en-US" sz="20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 (</a:t>
                </a:r>
                <a14:m>
                  <m:oMath xmlns:m="http://schemas.openxmlformats.org/officeDocument/2006/math">
                    <m:r>
                      <a:rPr lang="en-US" altLang="en-US" sz="2000" i="1" dirty="0" smtClean="0">
                        <a:solidFill>
                          <a:schemeClr val="tx1"/>
                        </a:solidFill>
                        <a:latin typeface="Cambria Math"/>
                        <a:ea typeface="Lucida Sans Unicode" pitchFamily="34" charset="0"/>
                        <a:cs typeface="Lucida Sans Unicode" pitchFamily="34" charset="0"/>
                      </a:rPr>
                      <m:t>𝑇</m:t>
                    </m:r>
                  </m:oMath>
                </a14:m>
                <a:r>
                  <a:rPr lang="en-US" altLang="en-US" sz="20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) required </a:t>
                </a:r>
                <a:r>
                  <a:rPr lang="en-US" altLang="en-US" sz="2000" dirty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to choose among the choices </a:t>
                </a:r>
                <a:r>
                  <a:rPr lang="en-US" altLang="en-US" sz="20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is:</a:t>
                </a:r>
              </a:p>
              <a:p>
                <a:pPr marL="914400" lvl="2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en-US" sz="2400" b="1" i="1" smtClean="0">
                          <a:solidFill>
                            <a:schemeClr val="tx1"/>
                          </a:solidFill>
                          <a:latin typeface="Cambria Math"/>
                          <a:ea typeface="Lucida Sans Unicode" pitchFamily="34" charset="0"/>
                          <a:cs typeface="Lucida Sans Unicode" pitchFamily="34" charset="0"/>
                        </a:rPr>
                        <m:t>𝑻</m:t>
                      </m:r>
                      <m:r>
                        <a:rPr lang="en-US" altLang="en-US" sz="2400" b="1" i="1" smtClean="0">
                          <a:solidFill>
                            <a:schemeClr val="tx1"/>
                          </a:solidFill>
                          <a:latin typeface="Cambria Math"/>
                          <a:ea typeface="Lucida Sans Unicode" pitchFamily="34" charset="0"/>
                          <a:cs typeface="Lucida Sans Unicode" pitchFamily="34" charset="0"/>
                        </a:rPr>
                        <m:t>=</m:t>
                      </m:r>
                      <m:r>
                        <a:rPr lang="en-US" altLang="en-US" sz="2400" b="1" i="1" smtClean="0">
                          <a:solidFill>
                            <a:schemeClr val="tx1"/>
                          </a:solidFill>
                          <a:latin typeface="Cambria Math"/>
                          <a:ea typeface="Lucida Sans Unicode" pitchFamily="34" charset="0"/>
                          <a:cs typeface="Lucida Sans Unicode" pitchFamily="34" charset="0"/>
                        </a:rPr>
                        <m:t>𝒃</m:t>
                      </m:r>
                      <m:r>
                        <a:rPr lang="en-US" altLang="en-US" sz="240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  <a:cs typeface="Lucida Sans Unicode" pitchFamily="34" charset="0"/>
                        </a:rPr>
                        <m:t>∙</m:t>
                      </m:r>
                      <m:func>
                        <m:funcPr>
                          <m:ctrlPr>
                            <a:rPr lang="en-US" altLang="en-US" sz="2400" b="1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cs typeface="Lucida Sans Unicode" pitchFamily="34" charset="0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en-US" altLang="en-US" sz="24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  <a:cs typeface="Lucida Sans Unicode" pitchFamily="34" charset="0"/>
                                </a:rPr>
                              </m:ctrlPr>
                            </m:sSubPr>
                            <m:e>
                              <m:r>
                                <a:rPr lang="en-US" altLang="en-US" sz="2400" b="1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  <a:cs typeface="Lucida Sans Unicode" pitchFamily="34" charset="0"/>
                                </a:rPr>
                                <m:t>𝐥𝐨𝐠</m:t>
                              </m:r>
                            </m:e>
                            <m:sub>
                              <m:r>
                                <a:rPr lang="en-US" altLang="en-US" sz="24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  <a:cs typeface="Lucida Sans Unicode" pitchFamily="34" charset="0"/>
                                </a:rPr>
                                <m:t>𝟐</m:t>
                              </m:r>
                            </m:sub>
                          </m:sSub>
                        </m:fName>
                        <m:e>
                          <m:d>
                            <m:dPr>
                              <m:ctrlPr>
                                <a:rPr lang="en-US" altLang="en-US" sz="24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  <a:cs typeface="Lucida Sans Unicode" pitchFamily="34" charset="0"/>
                                </a:rPr>
                              </m:ctrlPr>
                            </m:dPr>
                            <m:e>
                              <m:r>
                                <a:rPr lang="en-US" altLang="en-US" sz="24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  <a:cs typeface="Lucida Sans Unicode" pitchFamily="34" charset="0"/>
                                </a:rPr>
                                <m:t>𝒏</m:t>
                              </m:r>
                              <m:r>
                                <a:rPr lang="en-US" altLang="en-US" sz="24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  <a:cs typeface="Lucida Sans Unicode" pitchFamily="34" charset="0"/>
                                </a:rPr>
                                <m:t>+</m:t>
                              </m:r>
                              <m:r>
                                <a:rPr lang="en-US" altLang="en-US" sz="24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  <a:cs typeface="Lucida Sans Unicode" pitchFamily="34" charset="0"/>
                                </a:rPr>
                                <m:t>𝟏</m:t>
                              </m:r>
                            </m:e>
                          </m:d>
                        </m:e>
                      </m:func>
                    </m:oMath>
                  </m:oMathPara>
                </a14:m>
                <a:endParaRPr lang="en-US" altLang="en-US" sz="2000" b="1" dirty="0" smtClean="0">
                  <a:solidFill>
                    <a:schemeClr val="tx1"/>
                  </a:solidFill>
                  <a:ea typeface="Lucida Sans Unicode" pitchFamily="34" charset="0"/>
                  <a:cs typeface="Lucida Sans Unicode" pitchFamily="34" charset="0"/>
                </a:endParaRPr>
              </a:p>
              <a:p>
                <a:pPr marL="914400" lvl="2" indent="0">
                  <a:buNone/>
                </a:pPr>
                <a:r>
                  <a:rPr lang="en-US" altLang="en-US" sz="20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where</a:t>
                </a:r>
                <a:r>
                  <a:rPr lang="en-US" altLang="en-US" sz="2000" dirty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,</a:t>
                </a:r>
              </a:p>
              <a:p>
                <a:pPr marL="914400" lvl="2" indent="0">
                  <a:buNone/>
                </a:pPr>
                <a14:m>
                  <m:oMath xmlns:m="http://schemas.openxmlformats.org/officeDocument/2006/math">
                    <m:r>
                      <a:rPr lang="en-US" altLang="en-US" sz="2000" i="1" dirty="0" smtClean="0">
                        <a:solidFill>
                          <a:schemeClr val="tx1"/>
                        </a:solidFill>
                        <a:latin typeface="Cambria Math"/>
                        <a:ea typeface="Lucida Sans Unicode" pitchFamily="34" charset="0"/>
                        <a:cs typeface="Lucida Sans Unicode" pitchFamily="34" charset="0"/>
                      </a:rPr>
                      <m:t>𝑏</m:t>
                    </m:r>
                  </m:oMath>
                </a14:m>
                <a:r>
                  <a:rPr lang="en-US" altLang="en-US" sz="20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: </a:t>
                </a:r>
                <a:r>
                  <a:rPr lang="en-US" altLang="en-US" sz="2000" i="1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empirical</a:t>
                </a:r>
                <a:r>
                  <a:rPr lang="en-US" altLang="en-US" sz="20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 constant (determine from data for person)</a:t>
                </a:r>
              </a:p>
              <a:p>
                <a:pPr marL="914400" lvl="2" indent="0">
                  <a:buNone/>
                </a:pPr>
                <a:r>
                  <a:rPr lang="en-US" altLang="en-US" sz="20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Note how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0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  <a:cs typeface="Lucida Sans Unicode" pitchFamily="34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en-US" sz="200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  <a:cs typeface="Lucida Sans Unicode" pitchFamily="34" charset="0"/>
                          </a:rPr>
                          <m:t>log</m:t>
                        </m:r>
                      </m:e>
                      <m:sub>
                        <m:r>
                          <a:rPr lang="en-US" altLang="en-US" sz="20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  <a:cs typeface="Lucida Sans Unicode" pitchFamily="34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en-US" sz="2000" dirty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 </a:t>
                </a:r>
                <a:r>
                  <a:rPr lang="en-US" altLang="en-US" sz="20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indicates how “binary” search is performed</a:t>
                </a:r>
              </a:p>
              <a:p>
                <a:pPr marL="914400" lvl="2" indent="0">
                  <a:buNone/>
                </a:pPr>
                <a:r>
                  <a:rPr lang="en-US" altLang="en-US" sz="20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Also, note how “+1” is used to account for 1 choice*</a:t>
                </a:r>
              </a:p>
            </p:txBody>
          </p:sp>
        </mc:Choice>
        <mc:Fallback xmlns="">
          <p:sp>
            <p:nvSpPr>
              <p:cNvPr id="17412" name="Rectangle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3400" y="838200"/>
                <a:ext cx="8458200" cy="5943600"/>
              </a:xfrm>
              <a:blipFill rotWithShape="1">
                <a:blip r:embed="rId3"/>
                <a:stretch>
                  <a:fillRect l="-1154" t="-16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7D0C5B-2FFC-4CB8-ACA2-DF2B6E344E28}" type="slidenum">
              <a:rPr lang="en-US"/>
              <a:pPr>
                <a:defRPr/>
              </a:pPr>
              <a:t>16</a:t>
            </a:fld>
            <a:endParaRPr lang="en-US"/>
          </a:p>
        </p:txBody>
      </p:sp>
      <p:sp>
        <p:nvSpPr>
          <p:cNvPr id="19462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3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4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5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6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7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8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9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7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243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Choice Reaction Time Experiments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412" name="Rectangle 4"/>
              <p:cNvSpPr>
                <a:spLocks noGrp="1"/>
              </p:cNvSpPr>
              <p:nvPr>
                <p:ph idx="1"/>
              </p:nvPr>
            </p:nvSpPr>
            <p:spPr>
              <a:xfrm>
                <a:off x="533400" y="838200"/>
                <a:ext cx="8458200" cy="5943600"/>
              </a:xfrm>
            </p:spPr>
            <p:txBody>
              <a:bodyPr>
                <a:normAutofit/>
              </a:bodyPr>
              <a:lstStyle/>
              <a:p>
                <a:r>
                  <a:rPr lang="en-US" altLang="en-US" sz="26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Cont. Hick’s </a:t>
                </a:r>
                <a:r>
                  <a:rPr lang="en-US" altLang="en-US" sz="2600" dirty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Law</a:t>
                </a:r>
              </a:p>
              <a:p>
                <a:pPr lvl="1"/>
                <a: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More recent research (</a:t>
                </a:r>
                <a:r>
                  <a:rPr lang="en-US" altLang="en-US" sz="2200" i="1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E.</a:t>
                </a:r>
                <a: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 </a:t>
                </a:r>
                <a:r>
                  <a:rPr lang="en-US" altLang="en-US" sz="2200" i="1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Roth</a:t>
                </a:r>
                <a: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, 1964): RT affected by IQ</a:t>
                </a:r>
              </a:p>
              <a:p>
                <a:pPr lvl="1"/>
                <a: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Time (</a:t>
                </a:r>
                <a:r>
                  <a:rPr lang="en-US" altLang="en-US" sz="2200" i="1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T</a:t>
                </a:r>
                <a: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) required to make a decision,</a:t>
                </a:r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en-US" sz="2400" b="1" i="1">
                          <a:solidFill>
                            <a:schemeClr val="tx1"/>
                          </a:solidFill>
                          <a:latin typeface="Cambria Math"/>
                          <a:ea typeface="Lucida Sans Unicode" pitchFamily="34" charset="0"/>
                          <a:cs typeface="Lucida Sans Unicode" pitchFamily="34" charset="0"/>
                        </a:rPr>
                        <m:t>𝑻</m:t>
                      </m:r>
                      <m:r>
                        <a:rPr lang="en-US" altLang="en-US" sz="2400" b="1" i="1">
                          <a:solidFill>
                            <a:schemeClr val="tx1"/>
                          </a:solidFill>
                          <a:latin typeface="Cambria Math"/>
                          <a:ea typeface="Lucida Sans Unicode" pitchFamily="34" charset="0"/>
                          <a:cs typeface="Lucida Sans Unicode" pitchFamily="34" charset="0"/>
                        </a:rPr>
                        <m:t>=</m:t>
                      </m:r>
                      <m:r>
                        <a:rPr lang="en-US" altLang="en-US" sz="2400" b="1" i="1" smtClean="0">
                          <a:solidFill>
                            <a:schemeClr val="tx1"/>
                          </a:solidFill>
                          <a:latin typeface="Cambria Math"/>
                          <a:ea typeface="Lucida Sans Unicode" pitchFamily="34" charset="0"/>
                          <a:cs typeface="Lucida Sans Unicode" pitchFamily="34" charset="0"/>
                        </a:rPr>
                        <m:t>𝑷𝒓𝒐𝒄𝒆𝒔𝒔𝒊𝒏𝒈</m:t>
                      </m:r>
                      <m:r>
                        <a:rPr lang="en-US" altLang="en-US" sz="2400" b="1" i="1" smtClean="0">
                          <a:solidFill>
                            <a:schemeClr val="tx1"/>
                          </a:solidFill>
                          <a:latin typeface="Cambria Math"/>
                          <a:ea typeface="Lucida Sans Unicode" pitchFamily="34" charset="0"/>
                          <a:cs typeface="Lucida Sans Unicode" pitchFamily="34" charset="0"/>
                        </a:rPr>
                        <m:t> </m:t>
                      </m:r>
                      <m:r>
                        <a:rPr lang="en-US" altLang="en-US" sz="2400" b="1" i="1" smtClean="0">
                          <a:solidFill>
                            <a:schemeClr val="tx1"/>
                          </a:solidFill>
                          <a:latin typeface="Cambria Math"/>
                          <a:ea typeface="Lucida Sans Unicode" pitchFamily="34" charset="0"/>
                          <a:cs typeface="Lucida Sans Unicode" pitchFamily="34" charset="0"/>
                        </a:rPr>
                        <m:t>𝑺𝒑𝒆𝒆𝒅</m:t>
                      </m:r>
                      <m:r>
                        <a:rPr lang="en-US" altLang="en-US" sz="240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  <a:cs typeface="Lucida Sans Unicode" pitchFamily="34" charset="0"/>
                        </a:rPr>
                        <m:t>∙</m:t>
                      </m:r>
                      <m:func>
                        <m:funcPr>
                          <m:ctrlPr>
                            <a:rPr lang="en-US" altLang="en-US" sz="2400" b="1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cs typeface="Lucida Sans Unicode" pitchFamily="34" charset="0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en-US" altLang="en-US" sz="24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  <a:cs typeface="Lucida Sans Unicode" pitchFamily="34" charset="0"/>
                                </a:rPr>
                              </m:ctrlPr>
                            </m:sSubPr>
                            <m:e>
                              <m:r>
                                <a:rPr lang="en-US" altLang="en-US" sz="2400" b="1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  <a:cs typeface="Lucida Sans Unicode" pitchFamily="34" charset="0"/>
                                </a:rPr>
                                <m:t>𝐥𝐨𝐠</m:t>
                              </m:r>
                            </m:e>
                            <m:sub>
                              <m:r>
                                <a:rPr lang="en-US" altLang="en-US" sz="24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  <a:cs typeface="Lucida Sans Unicode" pitchFamily="34" charset="0"/>
                                </a:rPr>
                                <m:t>𝟐</m:t>
                              </m:r>
                            </m:sub>
                          </m:sSub>
                        </m:fName>
                        <m:e>
                          <m:r>
                            <a:rPr lang="en-US" altLang="en-US" sz="2400" b="1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cs typeface="Lucida Sans Unicode" pitchFamily="34" charset="0"/>
                            </a:rPr>
                            <m:t>𝒏</m:t>
                          </m:r>
                        </m:e>
                      </m:func>
                    </m:oMath>
                  </m:oMathPara>
                </a14:m>
                <a:endParaRPr lang="en-US" altLang="en-US" sz="2200" b="1" dirty="0" smtClean="0">
                  <a:solidFill>
                    <a:schemeClr val="tx1"/>
                  </a:solidFill>
                  <a:ea typeface="Lucida Sans Unicode" pitchFamily="34" charset="0"/>
                  <a:cs typeface="Lucida Sans Unicode" pitchFamily="34" charset="0"/>
                </a:endParaRPr>
              </a:p>
              <a:p>
                <a:pPr lvl="1"/>
                <a: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Example/summary of Hick’s law is shown below</a:t>
                </a:r>
              </a:p>
              <a:p>
                <a:pPr lvl="1"/>
                <a: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Also, note how this indicates that we don’t think equally </a:t>
                </a:r>
                <a:b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</a:br>
                <a: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of all alternatives </a:t>
                </a:r>
                <a:b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</a:br>
                <a: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(we tend to cancel out ½ </a:t>
                </a:r>
                <a:b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</a:br>
                <a: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alternatives every time we </a:t>
                </a:r>
                <a:b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</a:br>
                <a: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think, as indicated by </a:t>
                </a:r>
                <a:r>
                  <a:rPr lang="en-US" altLang="en-US" sz="2200" dirty="0" err="1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eq</a:t>
                </a:r>
                <a:r>
                  <a:rPr lang="en-US" altLang="en-US" sz="2200" baseline="30000" dirty="0" err="1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n</a:t>
                </a:r>
                <a: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 )</a:t>
                </a:r>
              </a:p>
              <a:p>
                <a:pPr marL="457200" lvl="1" indent="0">
                  <a:buNone/>
                </a:pPr>
                <a:endParaRPr lang="en-US" altLang="en-US" sz="2200" dirty="0" smtClean="0">
                  <a:solidFill>
                    <a:schemeClr val="tx1"/>
                  </a:solidFill>
                  <a:ea typeface="Lucida Sans Unicode" pitchFamily="34" charset="0"/>
                  <a:cs typeface="Lucida Sans Unicode" pitchFamily="34" charset="0"/>
                </a:endParaRPr>
              </a:p>
            </p:txBody>
          </p:sp>
        </mc:Choice>
        <mc:Fallback xmlns="">
          <p:sp>
            <p:nvSpPr>
              <p:cNvPr id="17412" name="Rectangle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3400" y="838200"/>
                <a:ext cx="8458200" cy="5943600"/>
              </a:xfrm>
              <a:blipFill rotWithShape="1">
                <a:blip r:embed="rId3"/>
                <a:stretch>
                  <a:fillRect l="-1154" t="-923" r="-16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7D0C5B-2FFC-4CB8-ACA2-DF2B6E344E28}" type="slidenum">
              <a:rPr lang="en-US"/>
              <a:pPr>
                <a:defRPr/>
              </a:pPr>
              <a:t>17</a:t>
            </a:fld>
            <a:endParaRPr lang="en-US"/>
          </a:p>
        </p:txBody>
      </p:sp>
      <p:sp>
        <p:nvSpPr>
          <p:cNvPr id="19462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3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4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5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6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7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8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9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7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1" y="3336377"/>
            <a:ext cx="3427912" cy="3513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0179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Choice Reaction Time Experiments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412" name="Rectangle 4"/>
              <p:cNvSpPr>
                <a:spLocks noGrp="1"/>
              </p:cNvSpPr>
              <p:nvPr>
                <p:ph idx="1"/>
              </p:nvPr>
            </p:nvSpPr>
            <p:spPr>
              <a:xfrm>
                <a:off x="533400" y="838200"/>
                <a:ext cx="8458200" cy="5943600"/>
              </a:xfrm>
            </p:spPr>
            <p:txBody>
              <a:bodyPr>
                <a:normAutofit/>
              </a:bodyPr>
              <a:lstStyle/>
              <a:p>
                <a:r>
                  <a:rPr lang="en-US" altLang="en-US" sz="26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Hick-Hyman Law (1953):</a:t>
                </a:r>
              </a:p>
              <a:p>
                <a:pPr lvl="1"/>
                <a: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Hick’s law further analyzed by US psychologist: </a:t>
                </a:r>
                <a:r>
                  <a:rPr lang="en-US" altLang="en-US" sz="2200" i="1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Ray Hyman</a:t>
                </a:r>
                <a: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 </a:t>
                </a:r>
              </a:p>
              <a:p>
                <a:pPr lvl="1"/>
                <a: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Kept number of stimuli (alternatives) fixed</a:t>
                </a:r>
              </a:p>
              <a:p>
                <a:pPr lvl="1"/>
                <a: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Varied prob. of occurrence of events/choices (e.g. size of targets) ⇒ law is generalized as follows:</a:t>
                </a:r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en-US" sz="2400" b="1" i="1">
                          <a:solidFill>
                            <a:prstClr val="black"/>
                          </a:solidFill>
                          <a:latin typeface="Cambria Math"/>
                          <a:ea typeface="Lucida Sans Unicode" pitchFamily="34" charset="0"/>
                          <a:cs typeface="Lucida Sans Unicode" pitchFamily="34" charset="0"/>
                        </a:rPr>
                        <m:t>𝑻</m:t>
                      </m:r>
                      <m:r>
                        <a:rPr lang="en-US" altLang="en-US" sz="2400" b="1" i="1">
                          <a:solidFill>
                            <a:prstClr val="black"/>
                          </a:solidFill>
                          <a:latin typeface="Cambria Math"/>
                          <a:ea typeface="Lucida Sans Unicode" pitchFamily="34" charset="0"/>
                          <a:cs typeface="Lucida Sans Unicode" pitchFamily="34" charset="0"/>
                        </a:rPr>
                        <m:t>=</m:t>
                      </m:r>
                      <m:r>
                        <a:rPr lang="en-US" altLang="en-US" sz="2400" b="1" i="1">
                          <a:solidFill>
                            <a:prstClr val="black"/>
                          </a:solidFill>
                          <a:latin typeface="Cambria Math"/>
                          <a:ea typeface="Lucida Sans Unicode" pitchFamily="34" charset="0"/>
                          <a:cs typeface="Lucida Sans Unicode" pitchFamily="34" charset="0"/>
                        </a:rPr>
                        <m:t>𝒃</m:t>
                      </m:r>
                      <m:r>
                        <a:rPr lang="en-US" altLang="en-US" sz="2400" b="1" i="1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  <a:cs typeface="Lucida Sans Unicode" pitchFamily="34" charset="0"/>
                        </a:rPr>
                        <m:t>∙</m:t>
                      </m:r>
                      <m:r>
                        <a:rPr lang="en-US" altLang="en-US" sz="2400" b="1" i="1" smtClean="0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  <a:cs typeface="Lucida Sans Unicode" pitchFamily="34" charset="0"/>
                        </a:rPr>
                        <m:t>𝑯</m:t>
                      </m:r>
                    </m:oMath>
                  </m:oMathPara>
                </a14:m>
                <a:endParaRPr lang="en-US" altLang="en-US" sz="2400" b="1" i="1" dirty="0" smtClean="0">
                  <a:solidFill>
                    <a:prstClr val="black"/>
                  </a:solidFill>
                  <a:latin typeface="Cambria Math"/>
                  <a:ea typeface="Cambria Math"/>
                  <a:cs typeface="Lucida Sans Unicode" pitchFamily="34" charset="0"/>
                </a:endParaRPr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en-US" sz="2000" b="1" i="1" smtClean="0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  <a:cs typeface="Lucida Sans Unicode" pitchFamily="34" charset="0"/>
                        </a:rPr>
                        <m:t>𝑯</m:t>
                      </m:r>
                      <m:r>
                        <a:rPr lang="en-US" altLang="en-US" sz="2000" b="1" i="1" smtClean="0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  <a:cs typeface="Lucida Sans Unicode" pitchFamily="34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altLang="en-US" sz="2000" b="1" i="1" smtClean="0">
                              <a:solidFill>
                                <a:prstClr val="black"/>
                              </a:solidFill>
                              <a:latin typeface="Cambria Math"/>
                              <a:ea typeface="Cambria Math"/>
                              <a:cs typeface="Lucida Sans Unicode" pitchFamily="34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altLang="en-US" sz="2000" b="1" i="1" smtClean="0">
                              <a:solidFill>
                                <a:prstClr val="black"/>
                              </a:solidFill>
                              <a:latin typeface="Cambria Math"/>
                              <a:ea typeface="Cambria Math"/>
                              <a:cs typeface="Lucida Sans Unicode" pitchFamily="34" charset="0"/>
                            </a:rPr>
                            <m:t>𝒊</m:t>
                          </m:r>
                        </m:sub>
                        <m:sup>
                          <m:r>
                            <a:rPr lang="en-US" altLang="en-US" sz="2000" b="1" i="1" smtClean="0">
                              <a:solidFill>
                                <a:prstClr val="black"/>
                              </a:solidFill>
                              <a:latin typeface="Cambria Math"/>
                              <a:ea typeface="Cambria Math"/>
                              <a:cs typeface="Lucida Sans Unicode" pitchFamily="34" charset="0"/>
                            </a:rPr>
                            <m:t>𝒏</m:t>
                          </m:r>
                        </m:sup>
                        <m:e>
                          <m:sSub>
                            <m:sSubPr>
                              <m:ctrlPr>
                                <a:rPr lang="en-US" altLang="en-US" sz="2000" b="1" i="1" smtClean="0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Cambria Math"/>
                                  <a:cs typeface="Lucida Sans Unicode" pitchFamily="34" charset="0"/>
                                </a:rPr>
                              </m:ctrlPr>
                            </m:sSubPr>
                            <m:e>
                              <m:r>
                                <a:rPr lang="en-US" altLang="en-US" sz="2000" b="1" i="1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Cambria Math"/>
                                  <a:cs typeface="Lucida Sans Unicode" pitchFamily="34" charset="0"/>
                                </a:rPr>
                                <m:t>𝒑</m:t>
                              </m:r>
                            </m:e>
                            <m:sub>
                              <m:r>
                                <a:rPr lang="en-US" altLang="en-US" sz="2000" b="1" i="1" smtClean="0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Cambria Math"/>
                                  <a:cs typeface="Lucida Sans Unicode" pitchFamily="34" charset="0"/>
                                </a:rPr>
                                <m:t>𝒊</m:t>
                              </m:r>
                            </m:sub>
                          </m:sSub>
                        </m:e>
                      </m:nary>
                      <m:func>
                        <m:funcPr>
                          <m:ctrlPr>
                            <a:rPr lang="en-US" altLang="en-US" sz="2000" b="1" i="1">
                              <a:solidFill>
                                <a:prstClr val="black"/>
                              </a:solidFill>
                              <a:latin typeface="Cambria Math"/>
                              <a:ea typeface="Cambria Math"/>
                              <a:cs typeface="Lucida Sans Unicode" pitchFamily="34" charset="0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en-US" altLang="en-US" sz="2000" b="1" i="1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Cambria Math"/>
                                  <a:cs typeface="Lucida Sans Unicode" pitchFamily="34" charset="0"/>
                                </a:rPr>
                              </m:ctrlPr>
                            </m:sSubPr>
                            <m:e>
                              <m:r>
                                <a:rPr lang="en-US" altLang="en-US" sz="2000" b="1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Cambria Math"/>
                                  <a:cs typeface="Lucida Sans Unicode" pitchFamily="34" charset="0"/>
                                </a:rPr>
                                <m:t>𝐥𝐨𝐠</m:t>
                              </m:r>
                            </m:e>
                            <m:sub>
                              <m:r>
                                <a:rPr lang="en-US" altLang="en-US" sz="2000" b="1" i="1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Cambria Math"/>
                                  <a:cs typeface="Lucida Sans Unicode" pitchFamily="34" charset="0"/>
                                </a:rPr>
                                <m:t>𝟐</m:t>
                              </m:r>
                            </m:sub>
                          </m:sSub>
                        </m:fName>
                        <m:e>
                          <m:d>
                            <m:dPr>
                              <m:ctrlPr>
                                <a:rPr lang="en-US" altLang="en-US" sz="2000" b="1" i="1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Cambria Math"/>
                                  <a:cs typeface="Lucida Sans Unicode" pitchFamily="34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altLang="en-US" sz="2000" b="1" i="1" smtClean="0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  <a:ea typeface="Cambria Math"/>
                                      <a:cs typeface="Lucida Sans Unicode" pitchFamily="34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en-US" sz="2000" b="1" i="1" smtClean="0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  <a:ea typeface="Cambria Math"/>
                                      <a:cs typeface="Lucida Sans Unicode" pitchFamily="34" charset="0"/>
                                    </a:rPr>
                                    <m:t>𝟏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altLang="en-US" sz="2000" b="1" i="1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  <a:ea typeface="Cambria Math"/>
                                          <a:cs typeface="Lucida Sans Unicode" pitchFamily="34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en-US" sz="2000" b="1" i="1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  <a:ea typeface="Cambria Math"/>
                                          <a:cs typeface="Lucida Sans Unicode" pitchFamily="34" charset="0"/>
                                        </a:rPr>
                                        <m:t>𝒑</m:t>
                                      </m:r>
                                    </m:e>
                                    <m:sub>
                                      <m:r>
                                        <a:rPr lang="en-US" altLang="en-US" sz="2000" b="1" i="1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  <a:ea typeface="Cambria Math"/>
                                          <a:cs typeface="Lucida Sans Unicode" pitchFamily="34" charset="0"/>
                                        </a:rPr>
                                        <m:t>𝒊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en-US" altLang="en-US" sz="2000" b="1" i="1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Cambria Math"/>
                                  <a:cs typeface="Lucida Sans Unicode" pitchFamily="34" charset="0"/>
                                </a:rPr>
                                <m:t>+</m:t>
                              </m:r>
                              <m:r>
                                <a:rPr lang="en-US" altLang="en-US" sz="2000" b="1" i="1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Cambria Math"/>
                                  <a:cs typeface="Lucida Sans Unicode" pitchFamily="34" charset="0"/>
                                </a:rPr>
                                <m:t>𝟏</m:t>
                              </m:r>
                            </m:e>
                          </m:d>
                        </m:e>
                      </m:func>
                    </m:oMath>
                  </m:oMathPara>
                </a14:m>
                <a:endParaRPr lang="en-US" altLang="en-US" sz="2200" dirty="0" smtClean="0">
                  <a:solidFill>
                    <a:schemeClr val="tx1"/>
                  </a:solidFill>
                  <a:ea typeface="Lucida Sans Unicode" pitchFamily="34" charset="0"/>
                  <a:cs typeface="Lucida Sans Unicode" pitchFamily="34" charset="0"/>
                </a:endParaRPr>
              </a:p>
              <a:p>
                <a:pPr lvl="1"/>
                <a: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He found: </a:t>
                </a:r>
                <a:r>
                  <a:rPr lang="en-US" altLang="en-US" sz="2200" b="1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“Hick-Hyman Law”</a:t>
                </a:r>
              </a:p>
              <a:p>
                <a:pPr lvl="2"/>
                <a:r>
                  <a:rPr lang="en-US" altLang="en-US" sz="20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AGAIN: Reaction time vs. Stimulus (in Bits):  linear function!</a:t>
                </a:r>
              </a:p>
              <a:p>
                <a:pPr lvl="1"/>
                <a:r>
                  <a:rPr lang="en-US" altLang="en-US" sz="20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Compare </a:t>
                </a:r>
                <a:r>
                  <a:rPr lang="en-US" altLang="en-US" sz="2000" i="1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Hick</a:t>
                </a:r>
                <a:r>
                  <a:rPr lang="en-US" altLang="en-US" sz="20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, </a:t>
                </a:r>
                <a:r>
                  <a:rPr lang="en-US" altLang="en-US" sz="2000" i="1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Hick-Hyman</a:t>
                </a:r>
                <a:r>
                  <a:rPr lang="en-US" altLang="en-US" sz="20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, </a:t>
                </a:r>
                <a:r>
                  <a:rPr lang="en-US" altLang="en-US" sz="2000" i="1" dirty="0" err="1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Fitts’s</a:t>
                </a:r>
                <a:r>
                  <a:rPr lang="en-US" altLang="en-US" sz="2000" i="1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 Laws</a:t>
                </a:r>
                <a:r>
                  <a:rPr lang="en-US" altLang="en-US" sz="20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 in next slide</a:t>
                </a:r>
              </a:p>
            </p:txBody>
          </p:sp>
        </mc:Choice>
        <mc:Fallback xmlns="">
          <p:sp>
            <p:nvSpPr>
              <p:cNvPr id="17412" name="Rectangle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3400" y="838200"/>
                <a:ext cx="8458200" cy="5943600"/>
              </a:xfrm>
              <a:blipFill rotWithShape="1">
                <a:blip r:embed="rId3"/>
                <a:stretch>
                  <a:fillRect l="-1154" t="-923" r="-11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7D0C5B-2FFC-4CB8-ACA2-DF2B6E344E28}" type="slidenum">
              <a:rPr lang="en-US"/>
              <a:pPr>
                <a:defRPr/>
              </a:pPr>
              <a:t>18</a:t>
            </a:fld>
            <a:endParaRPr lang="en-US"/>
          </a:p>
        </p:txBody>
      </p:sp>
      <p:sp>
        <p:nvSpPr>
          <p:cNvPr id="19462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3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4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5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6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7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8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9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7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67469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SUMMARY</a:t>
            </a:r>
          </a:p>
        </p:txBody>
      </p:sp>
      <p:sp>
        <p:nvSpPr>
          <p:cNvPr id="17412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458200" cy="5943600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endParaRPr lang="en-US" altLang="en-US" sz="2200" dirty="0" smtClean="0">
              <a:solidFill>
                <a:schemeClr val="tx1"/>
              </a:solidFill>
              <a:ea typeface="Lucida Sans Unicode" pitchFamily="34" charset="0"/>
              <a:cs typeface="Lucida Sans Unicode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7D0C5B-2FFC-4CB8-ACA2-DF2B6E344E28}" type="slidenum">
              <a:rPr lang="en-US"/>
              <a:pPr>
                <a:defRPr/>
              </a:pPr>
              <a:t>19</a:t>
            </a:fld>
            <a:endParaRPr lang="en-US"/>
          </a:p>
        </p:txBody>
      </p:sp>
      <p:sp>
        <p:nvSpPr>
          <p:cNvPr id="19462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3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4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5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6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7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8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9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7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25" name="Picture 24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95" r="3926" b="2014"/>
          <a:stretch/>
        </p:blipFill>
        <p:spPr>
          <a:xfrm>
            <a:off x="32047" y="609600"/>
            <a:ext cx="4030662" cy="3756440"/>
          </a:xfrm>
          <a:prstGeom prst="rect">
            <a:avLst/>
          </a:prstGeom>
        </p:spPr>
      </p:pic>
      <p:pic>
        <p:nvPicPr>
          <p:cNvPr id="26" name="Picture 25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41" t="22956" r="24950" b="34209"/>
          <a:stretch/>
        </p:blipFill>
        <p:spPr>
          <a:xfrm>
            <a:off x="5044051" y="609600"/>
            <a:ext cx="4099949" cy="3124200"/>
          </a:xfrm>
          <a:prstGeom prst="rect">
            <a:avLst/>
          </a:prstGeom>
        </p:spPr>
      </p:pic>
      <p:pic>
        <p:nvPicPr>
          <p:cNvPr id="27" name="Picture 26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29" t="1816" r="855" b="13952"/>
          <a:stretch/>
        </p:blipFill>
        <p:spPr bwMode="auto">
          <a:xfrm>
            <a:off x="4191000" y="3962400"/>
            <a:ext cx="4267200" cy="28194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676400" y="871627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</a:t>
            </a:r>
            <a:endParaRPr lang="en-US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4114800" y="5791200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</a:t>
            </a:r>
            <a:endParaRPr lang="en-US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6522525" y="629592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757820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Contents</a:t>
            </a:r>
          </a:p>
        </p:txBody>
      </p:sp>
      <p:sp>
        <p:nvSpPr>
          <p:cNvPr id="14340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US" altLang="en-US" dirty="0" smtClean="0">
                <a:solidFill>
                  <a:schemeClr val="tx1"/>
                </a:solidFill>
              </a:rPr>
              <a:t>Information Theory</a:t>
            </a:r>
          </a:p>
          <a:p>
            <a:pPr lvl="1">
              <a:lnSpc>
                <a:spcPct val="200000"/>
              </a:lnSpc>
            </a:pPr>
            <a:r>
              <a:rPr lang="en-US" altLang="en-US" dirty="0" smtClean="0">
                <a:solidFill>
                  <a:schemeClr val="tx1"/>
                </a:solidFill>
              </a:rPr>
              <a:t>Unit of Measure of Information</a:t>
            </a:r>
          </a:p>
          <a:p>
            <a:pPr>
              <a:lnSpc>
                <a:spcPct val="200000"/>
              </a:lnSpc>
            </a:pPr>
            <a:r>
              <a:rPr lang="en-US" dirty="0" smtClean="0">
                <a:solidFill>
                  <a:schemeClr val="tx1"/>
                </a:solidFill>
              </a:rPr>
              <a:t>Choice </a:t>
            </a:r>
            <a:r>
              <a:rPr lang="en-US" dirty="0">
                <a:solidFill>
                  <a:schemeClr val="tx1"/>
                </a:solidFill>
              </a:rPr>
              <a:t>Reaction Time </a:t>
            </a:r>
            <a:r>
              <a:rPr lang="en-US" dirty="0" smtClean="0">
                <a:solidFill>
                  <a:schemeClr val="tx1"/>
                </a:solidFill>
              </a:rPr>
              <a:t>Experiments</a:t>
            </a:r>
          </a:p>
          <a:p>
            <a:pPr lvl="1">
              <a:lnSpc>
                <a:spcPct val="150000"/>
              </a:lnSpc>
            </a:pPr>
            <a:r>
              <a:rPr lang="en-US" altLang="en-US" dirty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Simple reaction time tasks (SRT)</a:t>
            </a:r>
          </a:p>
          <a:p>
            <a:pPr lvl="1">
              <a:lnSpc>
                <a:spcPct val="150000"/>
              </a:lnSpc>
            </a:pPr>
            <a:r>
              <a:rPr lang="en-US" altLang="en-US" dirty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Choice response time tasks (CRT) </a:t>
            </a:r>
            <a:r>
              <a:rPr lang="en-US" altLang="en-US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- </a:t>
            </a:r>
            <a:r>
              <a:rPr lang="en-US" altLang="en-US" dirty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Hick’s Law</a:t>
            </a:r>
          </a:p>
          <a:p>
            <a:pPr lvl="1">
              <a:lnSpc>
                <a:spcPct val="150000"/>
              </a:lnSpc>
            </a:pPr>
            <a:r>
              <a:rPr lang="en-US" altLang="en-US" dirty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Hick-Hyman </a:t>
            </a:r>
            <a:r>
              <a:rPr lang="en-US" altLang="en-US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Law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chemeClr val="tx1"/>
                </a:solidFill>
                <a:cs typeface="Lucida Sans Unicode" pitchFamily="34" charset="0"/>
              </a:rPr>
              <a:t>Summary</a:t>
            </a:r>
            <a:endParaRPr lang="en-US" dirty="0" smtClean="0">
              <a:solidFill>
                <a:schemeClr val="tx1"/>
              </a:solidFill>
            </a:endParaRPr>
          </a:p>
          <a:p>
            <a:pPr lvl="1">
              <a:lnSpc>
                <a:spcPct val="200000"/>
              </a:lnSpc>
            </a:pPr>
            <a:endParaRPr lang="en-US" altLang="en-US" dirty="0" smtClean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7FED1D-2A50-4441-B0CB-E5D9402D4163}" type="slidenum">
              <a:rPr lang="en-US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771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3300" b="0" dirty="0" smtClean="0">
                <a:solidFill>
                  <a:schemeClr val="tx1"/>
                </a:solidFill>
              </a:rPr>
              <a:t>References</a:t>
            </a:r>
            <a:endParaRPr lang="en-US" sz="2800" b="0" dirty="0" smtClean="0">
              <a:solidFill>
                <a:schemeClr val="tx1"/>
              </a:solidFill>
            </a:endParaRPr>
          </a:p>
        </p:txBody>
      </p:sp>
      <p:sp>
        <p:nvSpPr>
          <p:cNvPr id="40964" name="Rectangle 4"/>
          <p:cNvSpPr>
            <a:spLocks noGrp="1"/>
          </p:cNvSpPr>
          <p:nvPr>
            <p:ph idx="1"/>
          </p:nvPr>
        </p:nvSpPr>
        <p:spPr>
          <a:xfrm>
            <a:off x="304800" y="838200"/>
            <a:ext cx="8229600" cy="5943600"/>
          </a:xfrm>
        </p:spPr>
        <p:txBody>
          <a:bodyPr/>
          <a:lstStyle/>
          <a:p>
            <a:pPr marL="877888" lvl="1" indent="-514350">
              <a:buClr>
                <a:srgbClr val="2DA2BF"/>
              </a:buClr>
            </a:pPr>
            <a:r>
              <a:rPr lang="en-US" altLang="en-US" sz="2400" b="1" i="1" dirty="0" smtClean="0">
                <a:solidFill>
                  <a:schemeClr val="tx1"/>
                </a:solidFill>
              </a:rPr>
              <a:t>Human Factors in Engineering and Design</a:t>
            </a:r>
            <a:r>
              <a:rPr lang="en-US" altLang="en-US" sz="2400" dirty="0" smtClean="0">
                <a:solidFill>
                  <a:schemeClr val="tx1"/>
                </a:solidFill>
              </a:rPr>
              <a:t>. Mark S. Sanders, Ernest J. McCormick. 7</a:t>
            </a:r>
            <a:r>
              <a:rPr lang="en-US" altLang="en-US" sz="2400" baseline="30000" dirty="0" smtClean="0">
                <a:solidFill>
                  <a:schemeClr val="tx1"/>
                </a:solidFill>
              </a:rPr>
              <a:t>th</a:t>
            </a:r>
            <a:r>
              <a:rPr lang="en-US" altLang="en-US" sz="2400" dirty="0" smtClean="0">
                <a:solidFill>
                  <a:schemeClr val="tx1"/>
                </a:solidFill>
              </a:rPr>
              <a:t> Ed. McGraw: New York, 1993. ISBN: 0-07-112826-3.</a:t>
            </a:r>
          </a:p>
          <a:p>
            <a:pPr marL="877888" lvl="1" indent="-514350">
              <a:buClr>
                <a:srgbClr val="2DA2BF"/>
              </a:buClr>
            </a:pPr>
            <a:r>
              <a:rPr lang="en-US" altLang="en-US" sz="2400" b="1" i="1" dirty="0">
                <a:solidFill>
                  <a:schemeClr val="tx1"/>
                </a:solidFill>
              </a:rPr>
              <a:t>Simple and choice reaction time tasks</a:t>
            </a:r>
            <a:r>
              <a:rPr lang="en-US" altLang="en-US" sz="2400" dirty="0">
                <a:solidFill>
                  <a:schemeClr val="tx1"/>
                </a:solidFill>
              </a:rPr>
              <a:t>. From: PsyToolkit. Available at: </a:t>
            </a:r>
            <a:r>
              <a:rPr lang="en-US" altLang="en-US" sz="2400" dirty="0">
                <a:solidFill>
                  <a:schemeClr val="tx1"/>
                </a:solidFill>
                <a:hlinkClick r:id="rId3"/>
              </a:rPr>
              <a:t>http://www.psytoolkit.org/lessons/simple_choice_rts.html</a:t>
            </a:r>
            <a:r>
              <a:rPr lang="en-US" altLang="en-US" sz="2400" dirty="0">
                <a:solidFill>
                  <a:schemeClr val="tx1"/>
                </a:solidFill>
              </a:rPr>
              <a:t> </a:t>
            </a:r>
          </a:p>
          <a:p>
            <a:pPr marL="877888" lvl="1" indent="-514350">
              <a:buClr>
                <a:srgbClr val="2DA2BF"/>
              </a:buClr>
            </a:pPr>
            <a:r>
              <a:rPr lang="en-US" altLang="en-US" sz="2400" b="1" i="1" dirty="0" smtClean="0">
                <a:solidFill>
                  <a:schemeClr val="tx1"/>
                </a:solidFill>
              </a:rPr>
              <a:t>Hick's law</a:t>
            </a:r>
            <a:r>
              <a:rPr lang="en-US" altLang="en-US" sz="2400" dirty="0">
                <a:solidFill>
                  <a:schemeClr val="tx1"/>
                </a:solidFill>
              </a:rPr>
              <a:t>. From Wikipedia, the free </a:t>
            </a:r>
            <a:r>
              <a:rPr lang="en-US" altLang="en-US" sz="2400" dirty="0" smtClean="0">
                <a:solidFill>
                  <a:schemeClr val="tx1"/>
                </a:solidFill>
              </a:rPr>
              <a:t>encyclopedia. </a:t>
            </a:r>
            <a:r>
              <a:rPr lang="en-US" altLang="en-US" sz="2400" dirty="0">
                <a:solidFill>
                  <a:schemeClr val="tx1"/>
                </a:solidFill>
              </a:rPr>
              <a:t>Available at: </a:t>
            </a:r>
            <a:r>
              <a:rPr lang="en-US" altLang="en-US" sz="2400" dirty="0">
                <a:solidFill>
                  <a:schemeClr val="tx1"/>
                </a:solidFill>
                <a:hlinkClick r:id="rId4"/>
              </a:rPr>
              <a:t>https://</a:t>
            </a:r>
            <a:r>
              <a:rPr lang="en-US" altLang="en-US" sz="2400" dirty="0" smtClean="0">
                <a:solidFill>
                  <a:schemeClr val="tx1"/>
                </a:solidFill>
                <a:hlinkClick r:id="rId4"/>
              </a:rPr>
              <a:t>en.wikipedia.org/w/index.php?title=Hick%27s_law&amp;redirect=no</a:t>
            </a:r>
            <a:r>
              <a:rPr lang="en-US" altLang="en-US" sz="2400" dirty="0" smtClean="0">
                <a:solidFill>
                  <a:schemeClr val="tx1"/>
                </a:solidFill>
              </a:rPr>
              <a:t> </a:t>
            </a:r>
          </a:p>
          <a:p>
            <a:pPr marL="877888" lvl="1" indent="-514350">
              <a:buClr>
                <a:srgbClr val="2DA2BF"/>
              </a:buClr>
            </a:pPr>
            <a:endParaRPr lang="en-US" altLang="en-US" sz="2400" dirty="0">
              <a:solidFill>
                <a:schemeClr val="tx1"/>
              </a:solidFill>
            </a:endParaRPr>
          </a:p>
          <a:p>
            <a:pPr marL="877888" lvl="1" indent="-514350">
              <a:buClr>
                <a:srgbClr val="2DA2BF"/>
              </a:buClr>
            </a:pPr>
            <a:endParaRPr lang="en-US" altLang="en-US" sz="2400" dirty="0" smtClean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C23F02-F9A5-4FF6-B16F-62F84637AE0E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1044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en-US" sz="3700" dirty="0" smtClean="0">
              <a:solidFill>
                <a:schemeClr val="tx1"/>
              </a:solidFill>
            </a:endParaRPr>
          </a:p>
        </p:txBody>
      </p:sp>
      <p:sp>
        <p:nvSpPr>
          <p:cNvPr id="14340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>
              <a:lnSpc>
                <a:spcPct val="200000"/>
              </a:lnSpc>
            </a:pPr>
            <a:endParaRPr lang="en-US" altLang="en-US" dirty="0" smtClean="0">
              <a:solidFill>
                <a:schemeClr val="tx1"/>
              </a:solidFill>
            </a:endParaRPr>
          </a:p>
          <a:p>
            <a:pPr marL="0" indent="0">
              <a:lnSpc>
                <a:spcPct val="200000"/>
              </a:lnSpc>
              <a:buNone/>
            </a:pPr>
            <a:endParaRPr lang="en-US" altLang="en-US" sz="2800" b="1" dirty="0" smtClean="0">
              <a:solidFill>
                <a:schemeClr val="tx1"/>
              </a:solidFill>
            </a:endParaRPr>
          </a:p>
          <a:p>
            <a:pPr marL="0" indent="0" algn="ctr">
              <a:lnSpc>
                <a:spcPct val="200000"/>
              </a:lnSpc>
              <a:buNone/>
            </a:pPr>
            <a:r>
              <a:rPr lang="en-US" altLang="en-US" sz="2800" b="1" dirty="0" smtClean="0">
                <a:solidFill>
                  <a:schemeClr val="tx1"/>
                </a:solidFill>
              </a:rPr>
              <a:t>Information Theory</a:t>
            </a:r>
            <a:endParaRPr lang="en-US" altLang="en-US" sz="2800" b="1" dirty="0" smtClean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7FED1D-2A50-4441-B0CB-E5D9402D4163}" type="slidenum">
              <a:rPr lang="en-US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549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Information Theory</a:t>
            </a:r>
          </a:p>
        </p:txBody>
      </p:sp>
      <p:sp>
        <p:nvSpPr>
          <p:cNvPr id="14340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Information Processing is AKA: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Cognitive Psychology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Cognitive Engineering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Engineering Psychology</a:t>
            </a:r>
          </a:p>
          <a:p>
            <a:endParaRPr lang="en-US" altLang="en-US" dirty="0" smtClean="0">
              <a:solidFill>
                <a:schemeClr val="tx1"/>
              </a:solidFill>
            </a:endParaRPr>
          </a:p>
          <a:p>
            <a:r>
              <a:rPr lang="en-US" altLang="en-US" dirty="0" smtClean="0">
                <a:solidFill>
                  <a:schemeClr val="tx1"/>
                </a:solidFill>
              </a:rPr>
              <a:t>Objectives of Information Theory: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Finding an operational definition of information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Finding a method for measuring information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Note, most concepts of Info. Theory are descriptive (i.e. </a:t>
            </a:r>
            <a:r>
              <a:rPr lang="en-US" altLang="en-US" b="1" dirty="0" smtClean="0">
                <a:solidFill>
                  <a:schemeClr val="tx1"/>
                </a:solidFill>
              </a:rPr>
              <a:t>qualitative</a:t>
            </a:r>
            <a:r>
              <a:rPr lang="en-US" altLang="en-US" dirty="0" smtClean="0">
                <a:solidFill>
                  <a:schemeClr val="tx1"/>
                </a:solidFill>
              </a:rPr>
              <a:t> vs. </a:t>
            </a:r>
            <a:r>
              <a:rPr lang="en-US" altLang="en-US" b="1" dirty="0" smtClean="0">
                <a:solidFill>
                  <a:schemeClr val="tx1"/>
                </a:solidFill>
              </a:rPr>
              <a:t>quantitative</a:t>
            </a:r>
            <a:r>
              <a:rPr lang="en-US" altLang="en-US" dirty="0" smtClean="0">
                <a:solidFill>
                  <a:schemeClr val="tx1"/>
                </a:solidFill>
              </a:rPr>
              <a:t>)</a:t>
            </a:r>
          </a:p>
          <a:p>
            <a:endParaRPr lang="en-US" altLang="en-US" dirty="0" smtClean="0">
              <a:solidFill>
                <a:schemeClr val="tx1"/>
              </a:solidFill>
            </a:endParaRPr>
          </a:p>
          <a:p>
            <a:r>
              <a:rPr lang="en-US" altLang="en-US" dirty="0" smtClean="0">
                <a:solidFill>
                  <a:schemeClr val="tx1"/>
                </a:solidFill>
              </a:rPr>
              <a:t>Information </a:t>
            </a:r>
            <a:r>
              <a:rPr lang="en-US" altLang="en-US" dirty="0">
                <a:solidFill>
                  <a:schemeClr val="tx1"/>
                </a:solidFill>
              </a:rPr>
              <a:t>(</a:t>
            </a:r>
            <a:r>
              <a:rPr lang="en-US" altLang="en-US" dirty="0" smtClean="0">
                <a:solidFill>
                  <a:schemeClr val="tx1"/>
                </a:solidFill>
              </a:rPr>
              <a:t>Definition):</a:t>
            </a:r>
            <a:endParaRPr lang="en-US" altLang="en-US" dirty="0">
              <a:solidFill>
                <a:schemeClr val="tx1"/>
              </a:solidFill>
            </a:endParaRP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“Reduction of Uncertainty”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Emphasis is on “highly unlikely” events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Example (information in car):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“Fasten seat belt”: likely event </a:t>
            </a:r>
            <a:r>
              <a:rPr lang="en-US" altLang="en-US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⇒ not imp. in Info. Th.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“Temperature warning”: unlikely event ⇒ imp.</a:t>
            </a:r>
            <a:endParaRPr lang="en-US" altLang="en-US" dirty="0" smtClean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7FED1D-2A50-4441-B0CB-E5D9402D4163}" type="slidenum">
              <a:rPr lang="en-US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Unit of Measure of Information</a:t>
            </a: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Case 1: </a:t>
            </a:r>
            <a:r>
              <a:rPr lang="en-US" altLang="en-US" sz="2800" b="1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≥ 1 equally likely alternative events</a:t>
            </a:r>
            <a:r>
              <a:rPr lang="en-US" altLang="en-US" sz="28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:</a:t>
            </a:r>
          </a:p>
          <a:p>
            <a:endParaRPr lang="en-US" altLang="en-US" sz="2800" i="1" dirty="0" smtClean="0">
              <a:solidFill>
                <a:schemeClr val="tx1"/>
              </a:solidFill>
              <a:ea typeface="Lucida Sans Unicode" pitchFamily="34" charset="0"/>
              <a:cs typeface="Lucida Sans Unicode" pitchFamily="34" charset="0"/>
            </a:endParaRPr>
          </a:p>
          <a:p>
            <a:pPr lvl="1"/>
            <a:endParaRPr lang="en-US" altLang="en-US" sz="2400" i="1" dirty="0" smtClean="0">
              <a:solidFill>
                <a:schemeClr val="tx1"/>
              </a:solidFill>
              <a:ea typeface="Lucida Sans Unicode" pitchFamily="34" charset="0"/>
              <a:cs typeface="Lucida Sans Unicode" pitchFamily="34" charset="0"/>
            </a:endParaRPr>
          </a:p>
          <a:p>
            <a:pPr lvl="1"/>
            <a:r>
              <a:rPr lang="en-US" altLang="en-US" sz="2400" i="1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H </a:t>
            </a:r>
            <a:r>
              <a:rPr lang="en-US" altLang="en-US" sz="24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: amount of information </a:t>
            </a:r>
            <a:r>
              <a:rPr lang="en-US" altLang="en-US" sz="2400" b="1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[Bits]</a:t>
            </a:r>
          </a:p>
          <a:p>
            <a:pPr lvl="1"/>
            <a:r>
              <a:rPr lang="en-US" altLang="en-US" sz="2400" i="1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N</a:t>
            </a:r>
            <a:r>
              <a:rPr lang="en-US" altLang="en-US" sz="24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: number of equally likely alternatives</a:t>
            </a:r>
          </a:p>
          <a:p>
            <a:pPr lvl="1"/>
            <a:r>
              <a:rPr lang="en-US" altLang="en-US" sz="24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e.g.: 2 equally likely alternatives ⇒</a:t>
            </a:r>
            <a:br>
              <a:rPr lang="en-US" altLang="en-US" sz="24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</a:br>
            <a:r>
              <a:rPr lang="en-US" altLang="en-US" sz="24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 ⇒ </a:t>
            </a:r>
            <a:r>
              <a:rPr lang="en-US" altLang="en-US" sz="2400" b="1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Bit</a:t>
            </a:r>
            <a:r>
              <a:rPr lang="en-US" altLang="en-US" sz="24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 </a:t>
            </a:r>
            <a:r>
              <a:rPr lang="en-US" altLang="en-US" sz="2400" dirty="0" smtClean="0">
                <a:solidFill>
                  <a:schemeClr val="tx1"/>
                </a:solidFill>
              </a:rPr>
              <a:t>(</a:t>
            </a:r>
            <a:r>
              <a:rPr lang="en-US" altLang="en-US" sz="2400" dirty="0" err="1" smtClean="0">
                <a:solidFill>
                  <a:schemeClr val="tx1"/>
                </a:solidFill>
              </a:rPr>
              <a:t>Def</a:t>
            </a:r>
            <a:r>
              <a:rPr lang="en-US" altLang="en-US" sz="2400" baseline="30000" dirty="0" err="1" smtClean="0">
                <a:solidFill>
                  <a:schemeClr val="tx1"/>
                </a:solidFill>
              </a:rPr>
              <a:t>n</a:t>
            </a:r>
            <a:r>
              <a:rPr lang="en-US" altLang="en-US" sz="2400" dirty="0" smtClean="0">
                <a:solidFill>
                  <a:schemeClr val="tx1"/>
                </a:solidFill>
              </a:rPr>
              <a:t>): “amount of info. to decide between </a:t>
            </a:r>
            <a:r>
              <a:rPr lang="en-US" altLang="en-US" sz="2400" b="1" dirty="0" smtClean="0">
                <a:solidFill>
                  <a:schemeClr val="tx1"/>
                </a:solidFill>
              </a:rPr>
              <a:t>two</a:t>
            </a:r>
            <a:r>
              <a:rPr lang="en-US" altLang="en-US" sz="2400" dirty="0" smtClean="0">
                <a:solidFill>
                  <a:schemeClr val="tx1"/>
                </a:solidFill>
              </a:rPr>
              <a:t> equally likely (i.e. 50%-50%) alternatives”</a:t>
            </a:r>
            <a:endParaRPr lang="en-US" altLang="en-US" sz="2400" dirty="0" smtClean="0">
              <a:solidFill>
                <a:schemeClr val="tx1"/>
              </a:solidFill>
              <a:ea typeface="Lucida Sans Unicode" pitchFamily="34" charset="0"/>
              <a:cs typeface="Lucida Sans Unicode" pitchFamily="34" charset="0"/>
            </a:endParaRPr>
          </a:p>
          <a:p>
            <a:pPr lvl="1">
              <a:lnSpc>
                <a:spcPct val="150000"/>
              </a:lnSpc>
            </a:pPr>
            <a:r>
              <a:rPr lang="en-US" altLang="en-US" sz="24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e.g.: 4 equally likely alternatives⇒                              </a:t>
            </a:r>
          </a:p>
          <a:p>
            <a:pPr lvl="1">
              <a:lnSpc>
                <a:spcPct val="150000"/>
              </a:lnSpc>
            </a:pPr>
            <a:r>
              <a:rPr lang="en-US" altLang="en-US" sz="24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e.g.: equally likely digits (0-9)     ⇒</a:t>
            </a:r>
          </a:p>
          <a:p>
            <a:pPr lvl="1">
              <a:lnSpc>
                <a:spcPct val="150000"/>
              </a:lnSpc>
            </a:pPr>
            <a:r>
              <a:rPr lang="en-US" altLang="en-US" sz="24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e.g.: equally likely letters (a-z)   ⇒</a:t>
            </a:r>
          </a:p>
          <a:p>
            <a:pPr lvl="1">
              <a:buFont typeface="Verdana" pitchFamily="34" charset="0"/>
              <a:buNone/>
            </a:pPr>
            <a:r>
              <a:rPr lang="en-US" altLang="en-US" sz="24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Note, for each of above, unit [bit] must be stated.</a:t>
            </a:r>
            <a:endParaRPr lang="en-US" altLang="en-US" dirty="0" smtClean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5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5367" name="Picture 1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2250" y="1323975"/>
            <a:ext cx="3763963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5370" name="Picture 18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3133725"/>
            <a:ext cx="2124075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5372" name="Picture 20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4125" y="4505325"/>
            <a:ext cx="2124075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5376" name="Picture 26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5114925"/>
            <a:ext cx="2733675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5378" name="Picture 28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5724525"/>
            <a:ext cx="2733675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Unit of Measure of Information</a:t>
            </a:r>
          </a:p>
        </p:txBody>
      </p:sp>
      <p:sp>
        <p:nvSpPr>
          <p:cNvPr id="16388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Case 2: </a:t>
            </a:r>
            <a:r>
              <a:rPr lang="en-US" altLang="en-US" sz="2800" b="1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≥ 1 non-equally likely alternatives</a:t>
            </a:r>
            <a:r>
              <a:rPr lang="en-US" altLang="en-US" sz="28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:</a:t>
            </a:r>
          </a:p>
          <a:p>
            <a:endParaRPr lang="en-US" altLang="en-US" sz="2800" i="1" dirty="0" smtClean="0">
              <a:solidFill>
                <a:schemeClr val="tx1"/>
              </a:solidFill>
              <a:ea typeface="Lucida Sans Unicode" pitchFamily="34" charset="0"/>
              <a:cs typeface="Lucida Sans Unicode" pitchFamily="34" charset="0"/>
            </a:endParaRPr>
          </a:p>
          <a:p>
            <a:pPr lvl="1"/>
            <a:endParaRPr lang="en-US" altLang="en-US" sz="2400" i="1" dirty="0" smtClean="0">
              <a:solidFill>
                <a:schemeClr val="tx1"/>
              </a:solidFill>
              <a:ea typeface="Lucida Sans Unicode" pitchFamily="34" charset="0"/>
              <a:cs typeface="Lucida Sans Unicode" pitchFamily="34" charset="0"/>
            </a:endParaRPr>
          </a:p>
          <a:p>
            <a:pPr lvl="1">
              <a:lnSpc>
                <a:spcPct val="150000"/>
              </a:lnSpc>
            </a:pPr>
            <a:r>
              <a:rPr lang="en-US" altLang="en-US" sz="2400" b="1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   : </a:t>
            </a:r>
            <a:r>
              <a:rPr lang="en-US" altLang="en-US" sz="24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amount of information [Bits] for single event, </a:t>
            </a:r>
            <a:r>
              <a:rPr lang="en-US" altLang="en-US" sz="2400" dirty="0" err="1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i</a:t>
            </a:r>
            <a:endParaRPr lang="en-US" altLang="en-US" sz="2400" dirty="0" smtClean="0">
              <a:solidFill>
                <a:schemeClr val="tx1"/>
              </a:solidFill>
              <a:ea typeface="Lucida Sans Unicode" pitchFamily="34" charset="0"/>
              <a:cs typeface="Lucida Sans Unicode" pitchFamily="34" charset="0"/>
            </a:endParaRPr>
          </a:p>
          <a:p>
            <a:pPr lvl="1">
              <a:lnSpc>
                <a:spcPct val="150000"/>
              </a:lnSpc>
            </a:pPr>
            <a:r>
              <a:rPr lang="en-US" altLang="en-US" sz="24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   : probability of occurrence of single event, </a:t>
            </a:r>
            <a:r>
              <a:rPr lang="en-US" altLang="en-US" sz="2400" dirty="0" err="1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i</a:t>
            </a:r>
            <a:endParaRPr lang="en-US" altLang="en-US" sz="2400" dirty="0" smtClean="0">
              <a:solidFill>
                <a:schemeClr val="tx1"/>
              </a:solidFill>
              <a:ea typeface="Lucida Sans Unicode" pitchFamily="34" charset="0"/>
              <a:cs typeface="Lucida Sans Unicode" pitchFamily="34" charset="0"/>
            </a:endParaRPr>
          </a:p>
          <a:p>
            <a:pPr lvl="1">
              <a:lnSpc>
                <a:spcPct val="150000"/>
              </a:lnSpc>
            </a:pPr>
            <a:r>
              <a:rPr lang="en-US" altLang="en-US" sz="24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Note, this is not usually significant</a:t>
            </a:r>
            <a:br>
              <a:rPr lang="en-US" altLang="en-US" sz="24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</a:br>
            <a:r>
              <a:rPr lang="en-US" altLang="en-US" sz="24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(i.e. for individual event basis)</a:t>
            </a:r>
            <a:endParaRPr lang="en-US" altLang="en-US" dirty="0" smtClean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62F152-BEF1-4C9C-904F-C829E3C99E1C}" type="slidenum">
              <a:rPr lang="en-US"/>
              <a:pPr>
                <a:defRPr/>
              </a:pPr>
              <a:t>6</a:t>
            </a:fld>
            <a:endParaRPr lang="en-US"/>
          </a:p>
        </p:txBody>
      </p:sp>
      <p:sp>
        <p:nvSpPr>
          <p:cNvPr id="16390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6391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6392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6393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6394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6395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6396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639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63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6399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1295400"/>
            <a:ext cx="2514600" cy="1023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40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6401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4450" y="2371725"/>
            <a:ext cx="285750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40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6403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3975" y="2981325"/>
            <a:ext cx="276225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Unit of Measure of Information</a:t>
            </a:r>
          </a:p>
        </p:txBody>
      </p:sp>
      <p:sp>
        <p:nvSpPr>
          <p:cNvPr id="17412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Case 3: </a:t>
            </a:r>
            <a:r>
              <a:rPr lang="en-US" altLang="en-US" sz="2800" b="1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Average info. of non-equally likely series of events</a:t>
            </a:r>
            <a:r>
              <a:rPr lang="en-US" altLang="en-US" sz="28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:</a:t>
            </a:r>
          </a:p>
          <a:p>
            <a:endParaRPr lang="en-US" altLang="en-US" sz="2800" i="1" dirty="0" smtClean="0">
              <a:solidFill>
                <a:schemeClr val="tx1"/>
              </a:solidFill>
              <a:ea typeface="Lucida Sans Unicode" pitchFamily="34" charset="0"/>
              <a:cs typeface="Lucida Sans Unicode" pitchFamily="34" charset="0"/>
            </a:endParaRPr>
          </a:p>
          <a:p>
            <a:pPr lvl="1"/>
            <a:endParaRPr lang="en-US" altLang="en-US" sz="2400" i="1" dirty="0" smtClean="0">
              <a:solidFill>
                <a:schemeClr val="tx1"/>
              </a:solidFill>
              <a:ea typeface="Lucida Sans Unicode" pitchFamily="34" charset="0"/>
              <a:cs typeface="Lucida Sans Unicode" pitchFamily="34" charset="0"/>
            </a:endParaRPr>
          </a:p>
          <a:p>
            <a:pPr lvl="1"/>
            <a:r>
              <a:rPr lang="en-US" altLang="en-US" sz="2400" b="1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     : </a:t>
            </a:r>
            <a:r>
              <a:rPr lang="en-US" altLang="en-US" sz="24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average information [Bits] from all events</a:t>
            </a:r>
          </a:p>
          <a:p>
            <a:pPr lvl="1"/>
            <a:r>
              <a:rPr lang="en-US" altLang="en-US" sz="2400" b="1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   : </a:t>
            </a:r>
            <a:r>
              <a:rPr lang="en-US" altLang="en-US" sz="24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probability of occurrence of single event, </a:t>
            </a:r>
            <a:r>
              <a:rPr lang="en-US" altLang="en-US" sz="2400" dirty="0" err="1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i</a:t>
            </a:r>
            <a:endParaRPr lang="en-US" altLang="en-US" sz="2400" dirty="0" smtClean="0">
              <a:solidFill>
                <a:schemeClr val="tx1"/>
              </a:solidFill>
              <a:ea typeface="Lucida Sans Unicode" pitchFamily="34" charset="0"/>
              <a:cs typeface="Lucida Sans Unicode" pitchFamily="34" charset="0"/>
            </a:endParaRPr>
          </a:p>
          <a:p>
            <a:pPr lvl="1"/>
            <a:r>
              <a:rPr lang="en-US" altLang="en-US" sz="2400" i="1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N </a:t>
            </a:r>
            <a:r>
              <a:rPr lang="en-US" altLang="en-US" sz="24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: num. of non-equally likely alternatives/events</a:t>
            </a:r>
          </a:p>
          <a:p>
            <a:pPr lvl="1"/>
            <a:r>
              <a:rPr lang="en-US" altLang="en-US" sz="24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e.g.: 2 alternatives (</a:t>
            </a:r>
            <a:r>
              <a:rPr lang="en-US" altLang="en-US" sz="2400" i="1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N</a:t>
            </a:r>
            <a:r>
              <a:rPr lang="en-US" altLang="en-US" sz="24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 = 2)</a:t>
            </a:r>
          </a:p>
          <a:p>
            <a:pPr lvl="2"/>
            <a:r>
              <a:rPr lang="en-US" altLang="en-US" sz="22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Enemy attacks by land,	p</a:t>
            </a:r>
            <a:r>
              <a:rPr lang="en-US" altLang="en-US" sz="2200" baseline="-250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1 </a:t>
            </a:r>
            <a:r>
              <a:rPr lang="en-US" altLang="en-US" sz="20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=</a:t>
            </a:r>
            <a:r>
              <a:rPr lang="en-US" altLang="en-US" sz="22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 0.9</a:t>
            </a:r>
          </a:p>
          <a:p>
            <a:pPr lvl="2"/>
            <a:r>
              <a:rPr lang="en-US" altLang="en-US" sz="22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Enemy attacks by sea,	p</a:t>
            </a:r>
            <a:r>
              <a:rPr lang="en-US" altLang="en-US" sz="2200" baseline="-250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2 </a:t>
            </a:r>
            <a:r>
              <a:rPr lang="en-US" altLang="en-US" sz="20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=</a:t>
            </a:r>
            <a:r>
              <a:rPr lang="en-US" altLang="en-US" sz="22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 0.1</a:t>
            </a:r>
          </a:p>
          <a:p>
            <a:pPr lvl="2"/>
            <a:r>
              <a:rPr lang="en-US" altLang="en-US" sz="20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⇒ </a:t>
            </a:r>
          </a:p>
          <a:p>
            <a:pPr lvl="2"/>
            <a:endParaRPr lang="en-US" altLang="en-US" sz="2000" dirty="0" smtClean="0">
              <a:solidFill>
                <a:schemeClr val="tx1"/>
              </a:solidFill>
              <a:ea typeface="Lucida Sans Unicode" pitchFamily="34" charset="0"/>
              <a:cs typeface="Lucida Sans Unicode" pitchFamily="34" charset="0"/>
            </a:endParaRPr>
          </a:p>
          <a:p>
            <a:pPr lvl="2"/>
            <a:endParaRPr lang="en-US" altLang="en-US" sz="2000" dirty="0" smtClean="0">
              <a:solidFill>
                <a:schemeClr val="tx1"/>
              </a:solidFill>
              <a:ea typeface="Lucida Sans Unicode" pitchFamily="34" charset="0"/>
              <a:cs typeface="Lucida Sans Unicode" pitchFamily="34" charset="0"/>
            </a:endParaRPr>
          </a:p>
          <a:p>
            <a:pPr lvl="1"/>
            <a:endParaRPr lang="en-US" altLang="en-US" sz="2400" b="1" dirty="0" smtClean="0">
              <a:solidFill>
                <a:schemeClr val="tx1"/>
              </a:solidFill>
              <a:ea typeface="Lucida Sans Unicode" pitchFamily="34" charset="0"/>
              <a:cs typeface="Lucida Sans Unicode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5539D2-2138-47D7-962D-788AA0C5F544}" type="slidenum">
              <a:rPr lang="en-US"/>
              <a:pPr>
                <a:defRPr/>
              </a:pPr>
              <a:t>7</a:t>
            </a:fld>
            <a:endParaRPr lang="en-US"/>
          </a:p>
        </p:txBody>
      </p:sp>
      <p:sp>
        <p:nvSpPr>
          <p:cNvPr id="17414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7415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7416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7417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7418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7419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7420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7421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74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7423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742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7425" name="Picture 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3975" y="3124200"/>
            <a:ext cx="276225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7427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1419225"/>
            <a:ext cx="3352800" cy="131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7429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4925" y="2752725"/>
            <a:ext cx="523875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3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7431" name="Picture 7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5229225"/>
            <a:ext cx="298132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3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7433" name="Picture 9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5495925"/>
            <a:ext cx="3952875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34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7435" name="Picture 11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7925" y="6210300"/>
            <a:ext cx="540067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Unit of Measure of Information</a:t>
            </a:r>
          </a:p>
        </p:txBody>
      </p:sp>
      <p:sp>
        <p:nvSpPr>
          <p:cNvPr id="18436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Case 4: </a:t>
            </a:r>
            <a:r>
              <a:rPr lang="en-US" altLang="en-US" sz="2800" b="1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Redundancy</a:t>
            </a:r>
            <a:r>
              <a:rPr lang="en-US" altLang="en-US" sz="28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:</a:t>
            </a:r>
          </a:p>
          <a:p>
            <a:pPr lvl="1"/>
            <a:r>
              <a:rPr lang="en-US" altLang="en-US" sz="24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If 2 occurrences: equally likely ⇒</a:t>
            </a:r>
          </a:p>
          <a:p>
            <a:pPr lvl="2"/>
            <a:r>
              <a:rPr lang="en-US" altLang="en-US" sz="22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p</a:t>
            </a:r>
            <a:r>
              <a:rPr lang="en-US" altLang="en-US" sz="2200" baseline="-250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1 </a:t>
            </a:r>
            <a:r>
              <a:rPr lang="en-US" altLang="en-US" sz="20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= </a:t>
            </a:r>
            <a:r>
              <a:rPr lang="en-US" altLang="en-US" sz="22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p</a:t>
            </a:r>
            <a:r>
              <a:rPr lang="en-US" altLang="en-US" sz="2200" baseline="-250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2 </a:t>
            </a:r>
            <a:r>
              <a:rPr lang="en-US" altLang="en-US" sz="20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= 0.5 (i.e. 50% each)</a:t>
            </a:r>
          </a:p>
          <a:p>
            <a:pPr lvl="2"/>
            <a:r>
              <a:rPr lang="en-US" altLang="en-US" sz="20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⇒ </a:t>
            </a:r>
            <a:r>
              <a:rPr lang="en-US" altLang="en-US" sz="2000" i="1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H</a:t>
            </a:r>
            <a:r>
              <a:rPr lang="en-US" altLang="en-US" sz="20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 = </a:t>
            </a:r>
            <a:r>
              <a:rPr lang="en-US" altLang="en-US" sz="2000" i="1" dirty="0" err="1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H</a:t>
            </a:r>
            <a:r>
              <a:rPr lang="en-US" altLang="en-US" sz="2000" baseline="-25000" dirty="0" err="1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max</a:t>
            </a:r>
            <a:r>
              <a:rPr lang="en-US" altLang="en-US" sz="2000" baseline="-250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 </a:t>
            </a:r>
            <a:r>
              <a:rPr lang="en-US" altLang="en-US" sz="24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= 1</a:t>
            </a:r>
          </a:p>
          <a:p>
            <a:pPr lvl="1"/>
            <a:r>
              <a:rPr lang="en-US" altLang="en-US" sz="24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In e.g. in last slide, departure from max. info.</a:t>
            </a:r>
          </a:p>
          <a:p>
            <a:pPr lvl="2"/>
            <a:r>
              <a:rPr lang="en-US" altLang="en-US" sz="22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= 1 – 0.47 = 0.53 = 53%</a:t>
            </a:r>
          </a:p>
          <a:p>
            <a:pPr lvl="1"/>
            <a:endParaRPr lang="en-US" altLang="en-US" sz="2400" i="1" dirty="0" smtClean="0">
              <a:solidFill>
                <a:schemeClr val="tx1"/>
              </a:solidFill>
              <a:ea typeface="Lucida Sans Unicode" pitchFamily="34" charset="0"/>
              <a:cs typeface="Lucida Sans Unicode" pitchFamily="34" charset="0"/>
            </a:endParaRPr>
          </a:p>
          <a:p>
            <a:pPr lvl="1"/>
            <a:r>
              <a:rPr lang="en-US" altLang="en-US" sz="2400" b="1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 </a:t>
            </a:r>
          </a:p>
          <a:p>
            <a:pPr lvl="1"/>
            <a:r>
              <a:rPr lang="en-US" altLang="en-US" sz="24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Note, as departure from equal prob. ↑ ⇒ %Red. ↑</a:t>
            </a:r>
          </a:p>
          <a:p>
            <a:pPr lvl="1"/>
            <a:r>
              <a:rPr lang="en-US" altLang="en-US" sz="24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e.g.: not all English letters equally likely: “</a:t>
            </a:r>
            <a:r>
              <a:rPr lang="en-US" altLang="en-US" sz="2400" dirty="0" err="1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th</a:t>
            </a:r>
            <a:r>
              <a:rPr lang="en-US" altLang="en-US" sz="24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”,“</a:t>
            </a:r>
            <a:r>
              <a:rPr lang="en-US" altLang="en-US" sz="2400" dirty="0" err="1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qu</a:t>
            </a:r>
            <a:r>
              <a:rPr lang="en-US" altLang="en-US" sz="24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”</a:t>
            </a:r>
          </a:p>
          <a:p>
            <a:pPr lvl="2"/>
            <a:r>
              <a:rPr lang="en-US" altLang="en-US" sz="24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⇒ </a:t>
            </a:r>
            <a:r>
              <a:rPr lang="en-US" altLang="en-US" sz="20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%Red. of English language = 68 %</a:t>
            </a:r>
          </a:p>
          <a:p>
            <a:pPr lvl="2"/>
            <a:r>
              <a:rPr lang="en-US" altLang="en-US" sz="20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ps. how about Arabic language?</a:t>
            </a:r>
          </a:p>
          <a:p>
            <a:pPr lvl="1"/>
            <a:endParaRPr lang="en-US" altLang="en-US" sz="2600" dirty="0" smtClean="0">
              <a:solidFill>
                <a:schemeClr val="tx1"/>
              </a:solidFill>
              <a:ea typeface="Lucida Sans Unicode" pitchFamily="34" charset="0"/>
              <a:cs typeface="Lucida Sans Unicode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354BA6-8DF2-4B3A-856D-606E962287BB}" type="slidenum">
              <a:rPr lang="en-US"/>
              <a:pPr>
                <a:defRPr/>
              </a:pPr>
              <a:t>8</a:t>
            </a:fld>
            <a:endParaRPr lang="en-US"/>
          </a:p>
        </p:txBody>
      </p:sp>
      <p:sp>
        <p:nvSpPr>
          <p:cNvPr id="18438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8439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8440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844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8442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8443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8444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8445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84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844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844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844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845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8451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845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8453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845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845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8456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5887" y="3581400"/>
            <a:ext cx="6234113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en-US" sz="3700" dirty="0" smtClean="0">
              <a:solidFill>
                <a:schemeClr val="tx1"/>
              </a:solidFill>
            </a:endParaRPr>
          </a:p>
        </p:txBody>
      </p:sp>
      <p:sp>
        <p:nvSpPr>
          <p:cNvPr id="14340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>
              <a:lnSpc>
                <a:spcPct val="200000"/>
              </a:lnSpc>
            </a:pPr>
            <a:endParaRPr lang="en-US" altLang="en-US" dirty="0" smtClean="0">
              <a:solidFill>
                <a:schemeClr val="tx1"/>
              </a:solidFill>
            </a:endParaRPr>
          </a:p>
          <a:p>
            <a:pPr marL="0" indent="0">
              <a:lnSpc>
                <a:spcPct val="200000"/>
              </a:lnSpc>
              <a:buNone/>
            </a:pPr>
            <a:endParaRPr lang="en-US" altLang="en-US" sz="2800" b="1" dirty="0" smtClean="0">
              <a:solidFill>
                <a:schemeClr val="tx1"/>
              </a:solidFill>
            </a:endParaRPr>
          </a:p>
          <a:p>
            <a:pPr marL="0" indent="0" algn="ctr">
              <a:lnSpc>
                <a:spcPct val="200000"/>
              </a:lnSpc>
              <a:buNone/>
            </a:pPr>
            <a:r>
              <a:rPr lang="en-US" altLang="en-US" sz="2800" b="1" dirty="0">
                <a:solidFill>
                  <a:schemeClr val="tx1"/>
                </a:solidFill>
              </a:rPr>
              <a:t>Choice Reaction Time Experiments</a:t>
            </a:r>
            <a:endParaRPr lang="en-US" altLang="en-US" sz="2800" b="1" dirty="0" smtClean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7FED1D-2A50-4441-B0CB-E5D9402D4163}" type="slidenum">
              <a:rPr lang="en-US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899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2_Concourse">
  <a:themeElements>
    <a:clrScheme name="2_Concourse 1">
      <a:dk1>
        <a:srgbClr val="000000"/>
      </a:dk1>
      <a:lt1>
        <a:srgbClr val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FFFFFF"/>
      </a:accent3>
      <a:accent4>
        <a:srgbClr val="000000"/>
      </a:accent4>
      <a:accent5>
        <a:srgbClr val="ADCEDC"/>
      </a:accent5>
      <a:accent6>
        <a:srgbClr val="C51B23"/>
      </a:accent6>
      <a:hlink>
        <a:srgbClr val="FF8119"/>
      </a:hlink>
      <a:folHlink>
        <a:srgbClr val="44B9E8"/>
      </a:folHlink>
    </a:clrScheme>
    <a:fontScheme name="2_Concourse">
      <a:majorFont>
        <a:latin typeface="Lucida Sans Unicode"/>
        <a:ea typeface=""/>
        <a:cs typeface=""/>
      </a:majorFont>
      <a:minorFont>
        <a:latin typeface="Lucida Sans Unico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oncourse 1">
        <a:dk1>
          <a:srgbClr val="000000"/>
        </a:dk1>
        <a:lt1>
          <a:srgbClr val="FFFFFF"/>
        </a:lt1>
        <a:dk2>
          <a:srgbClr val="464646"/>
        </a:dk2>
        <a:lt2>
          <a:srgbClr val="DEF5FA"/>
        </a:lt2>
        <a:accent1>
          <a:srgbClr val="2DA2BF"/>
        </a:accent1>
        <a:accent2>
          <a:srgbClr val="DA1F28"/>
        </a:accent2>
        <a:accent3>
          <a:srgbClr val="FFFFFF"/>
        </a:accent3>
        <a:accent4>
          <a:srgbClr val="000000"/>
        </a:accent4>
        <a:accent5>
          <a:srgbClr val="ADCEDC"/>
        </a:accent5>
        <a:accent6>
          <a:srgbClr val="C51B23"/>
        </a:accent6>
        <a:hlink>
          <a:srgbClr val="FF8119"/>
        </a:hlink>
        <a:folHlink>
          <a:srgbClr val="44B9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9_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9_Concours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2656</TotalTime>
  <Words>1215</Words>
  <Application>Microsoft Office PowerPoint</Application>
  <PresentationFormat>On-screen Show (4:3)</PresentationFormat>
  <Paragraphs>211</Paragraphs>
  <Slides>20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20</vt:i4>
      </vt:variant>
    </vt:vector>
  </HeadingPairs>
  <TitlesOfParts>
    <vt:vector size="23" baseType="lpstr">
      <vt:lpstr>2_Concourse</vt:lpstr>
      <vt:lpstr>9_Concourse</vt:lpstr>
      <vt:lpstr>Executive</vt:lpstr>
      <vt:lpstr>King Saud University   College of Engineering  IE – 341: “Human Factors Engineering”  Fall – 2017 (1st Sem. 1438-9H)</vt:lpstr>
      <vt:lpstr>Contents</vt:lpstr>
      <vt:lpstr>PowerPoint Presentation</vt:lpstr>
      <vt:lpstr>Information Theory</vt:lpstr>
      <vt:lpstr>Unit of Measure of Information</vt:lpstr>
      <vt:lpstr>Cont. Unit of Measure of Information</vt:lpstr>
      <vt:lpstr>Cont. Unit of Measure of Information</vt:lpstr>
      <vt:lpstr>Cont. Unit of Measure of Information</vt:lpstr>
      <vt:lpstr>PowerPoint Presentation</vt:lpstr>
      <vt:lpstr>Choice Reaction Time Experiments</vt:lpstr>
      <vt:lpstr>Cont. Choice Reaction Time Experiments</vt:lpstr>
      <vt:lpstr>Cont. Choice Reaction Time Experiments</vt:lpstr>
      <vt:lpstr>Cont. Choice Reaction Time Experiments</vt:lpstr>
      <vt:lpstr>Cont. Choice Reaction Time Experiments</vt:lpstr>
      <vt:lpstr>Cont. Choice Reaction Time Experiments</vt:lpstr>
      <vt:lpstr>Hick’s and Hick-Hyman Laws</vt:lpstr>
      <vt:lpstr>Cont. Choice Reaction Time Experiments</vt:lpstr>
      <vt:lpstr>Cont. Choice Reaction Time Experiments</vt:lpstr>
      <vt:lpstr>SUMMARY</vt:lpstr>
      <vt:lpstr>References</vt:lpstr>
    </vt:vector>
  </TitlesOfParts>
  <Company>IMedia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 Album</dc:title>
  <dc:creator>IMedia</dc:creator>
  <cp:lastModifiedBy>User</cp:lastModifiedBy>
  <cp:revision>383</cp:revision>
  <dcterms:created xsi:type="dcterms:W3CDTF">2008-11-10T19:40:45Z</dcterms:created>
  <dcterms:modified xsi:type="dcterms:W3CDTF">2017-10-07T13:12:51Z</dcterms:modified>
</cp:coreProperties>
</file>