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06" r:id="rId3"/>
  </p:sldMasterIdLst>
  <p:notesMasterIdLst>
    <p:notesMasterId r:id="rId26"/>
  </p:notesMasterIdLst>
  <p:handoutMasterIdLst>
    <p:handoutMasterId r:id="rId27"/>
  </p:handoutMasterIdLst>
  <p:sldIdLst>
    <p:sldId id="328" r:id="rId4"/>
    <p:sldId id="329" r:id="rId5"/>
    <p:sldId id="330" r:id="rId6"/>
    <p:sldId id="331" r:id="rId7"/>
    <p:sldId id="333" r:id="rId8"/>
    <p:sldId id="334" r:id="rId9"/>
    <p:sldId id="335" r:id="rId10"/>
    <p:sldId id="337" r:id="rId11"/>
    <p:sldId id="338" r:id="rId12"/>
    <p:sldId id="349" r:id="rId13"/>
    <p:sldId id="339" r:id="rId14"/>
    <p:sldId id="336" r:id="rId15"/>
    <p:sldId id="347" r:id="rId16"/>
    <p:sldId id="332" r:id="rId17"/>
    <p:sldId id="341" r:id="rId18"/>
    <p:sldId id="340" r:id="rId19"/>
    <p:sldId id="348" r:id="rId20"/>
    <p:sldId id="342" r:id="rId21"/>
    <p:sldId id="343" r:id="rId22"/>
    <p:sldId id="344" r:id="rId23"/>
    <p:sldId id="345" r:id="rId24"/>
    <p:sldId id="350" r:id="rId25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171" autoAdjust="0"/>
  </p:normalViewPr>
  <p:slideViewPr>
    <p:cSldViewPr>
      <p:cViewPr varScale="1">
        <p:scale>
          <a:sx n="110" d="100"/>
          <a:sy n="110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828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36A4F92-5E2C-4891-A6A8-01B64A501B18}" type="datetimeFigureOut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D52768B-F95B-4FF0-B262-3D919F86B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65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0BE5AB-2EB0-4C24-9A77-7746159ABAFB}" type="datetimeFigureOut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03AADE-8857-4811-B01E-47FE8521D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9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213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Try it with Arabic or English letters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798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372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6480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661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4561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2240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004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65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7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358A1A-C822-48F1-9F2A-2DE6ED82403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48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178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29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44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60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Try it with Arabic or English letters</a:t>
            </a:r>
          </a:p>
          <a:p>
            <a:r>
              <a:rPr lang="en-US" i="1" dirty="0" smtClean="0"/>
              <a:t>** try the following exercise on humanbanchmark.com:</a:t>
            </a:r>
            <a:r>
              <a:rPr lang="en-US" i="1" baseline="0" dirty="0" smtClean="0"/>
              <a:t> for numbers </a:t>
            </a:r>
            <a:r>
              <a:rPr lang="en-US" b="1" i="1" u="sng" baseline="0" dirty="0" smtClean="0"/>
              <a:t>https://www.humanbenchmark.com/tests/number-memory</a:t>
            </a:r>
            <a:r>
              <a:rPr lang="en-US" i="1" baseline="0" dirty="0" smtClean="0"/>
              <a:t> and words: </a:t>
            </a:r>
            <a:r>
              <a:rPr lang="en-US" b="1" i="1" u="sng" baseline="0" dirty="0" smtClean="0"/>
              <a:t>https://www.humanbenchmark.com/tests/verbal-memory </a:t>
            </a:r>
            <a:endParaRPr lang="en-US" b="1" i="1" u="sng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66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Exercise: show</a:t>
            </a:r>
            <a:r>
              <a:rPr lang="en-US" baseline="0" dirty="0" smtClean="0"/>
              <a:t> slide for a few seconds, then ask a few seconds later what were numbers on screen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470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Exercise: again, show</a:t>
            </a:r>
            <a:r>
              <a:rPr lang="en-US" baseline="0" dirty="0" smtClean="0"/>
              <a:t> slide for a few seconds, then ask a few seconds later what were numbers on screen; numbers below are chunked (3) and so easier to rehearse and keep in Working Memory</a:t>
            </a:r>
          </a:p>
          <a:p>
            <a:r>
              <a:rPr lang="en-US" baseline="0" dirty="0" smtClean="0"/>
              <a:t>Note, same can be done with symbols (e.g. on car plates)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47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76ED-5D39-4FFC-8EE0-73B5C1ECC608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0F65-43DB-484A-A50E-CF001EE9D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81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290A-1B90-4941-B83A-3CD860C73EBC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5F1C-986D-4707-BC11-CE95752C3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5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D63E-8B39-47BA-8A01-81508676F3F1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53C4-3CB8-4BB6-9FAC-9FB772FE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67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5E31E062-9DA5-4FCB-BD8E-B78C77A3F778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EDF62D-031E-4551-80FC-77AFEC745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B55E3-43E6-4353-B6E5-EEF50895934C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74269E-9F87-49BA-899D-8E65FBC5F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4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640FC0-8FFD-4FFC-8627-7BBC59FBE49E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E4E0D-6B03-413C-BFB7-BFBC1F97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71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F91913-6F3E-4108-9155-C29B50351DAE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5D9BC7-6E23-403A-AFF4-49B9FD70B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16123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BB4D3-C347-4CAA-BF10-752B85F6EA4B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0D2F39-0B69-4BAA-9ECE-80D67AFDAE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5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AD79E-65BD-424E-8A5F-4D3A03816B5D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871C78-86FE-48FC-82D1-B0A75F418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81692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3793EF-3CA2-4092-8D15-E29C7E3E56C6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CD199A-5F3E-42FC-8362-79DA78DFD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94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D200-DC2F-43B0-B652-6E819C2748F6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01D4-21AB-4495-A841-3CCE29932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9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A87F-DC0D-431A-A0F5-B87FC9464B0C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5732-683F-49FB-8D88-21FF0FF0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0204-1C87-4F0E-BC55-B8370217F0A2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251A2-34F5-4672-841C-C2104838B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1DD3-F014-48DF-8EFC-BB959A196D34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8E82-552F-4454-BF9E-1BC18D2FC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2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DD2DB-FFFC-41F6-9F37-159013B2BE3E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3F7E-C860-4928-8B07-2557DE0E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A310E-DBEE-44E5-8688-CF141492C577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4A8D-7B31-4F61-9A12-7310F2F0C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1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4F704-EEA6-43BC-98B0-57236F04602F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FE73-3640-4A35-A9A1-06D63901C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953D-0DF0-4006-9AA1-FEB6451F293D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8DA8-CF17-4651-8C6C-52D82B6DD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08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BCFD-731F-4C42-B337-B32DAB017BF0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EE15-EB6E-4A3C-9E89-F1C459B6A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8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F429-A38D-455D-812B-39B1B5228DB3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E823F-73B4-4EAF-ABE5-501988C0F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2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27CF-CB6C-4016-B582-D8964588B252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61758-9A15-4F31-BDF5-4930F2638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3AAA-FB29-4B64-9FD1-AD60BAF9B663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281F-DB8B-4265-B94C-B42D112F1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9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DEC0-0CEA-48A2-A2F4-7D00F17E05EB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C1E6-A0D1-40AE-B85E-640024487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56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8167-7406-484D-9839-819858960996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E26B-3C3A-4CF0-B594-54091E21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7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FDD0-138B-4043-B580-627C57E30E3E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9794A-F3C0-4C6D-ADC0-9F8A22DF5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2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095E-880E-427D-BD7D-F33A90B04120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3C45F-3A29-416E-9CE0-9E5EFAB7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3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9525-AE2F-499A-86E7-2DD46A079E61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2E40-67F8-41C2-897D-EA6858AF5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3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04EB-CF46-4AB2-B1CA-6FE632DDB402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CD3B-5FC5-4EF2-A429-B235824AB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8C22-A376-4F24-AF82-67F0E4901F81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9060-742F-4D49-AF5A-A0DCE2F96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6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170FC8D-C799-48BF-84C9-F8DFBE316D48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8719C0B-8023-4039-9964-3A3D27C51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030C128-D466-4051-BDE6-CF7FF1B57D0E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ECDCC5E-276C-4089-BAD2-619CA294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C60778A9-2B70-44A7-BA14-4365E14C62FE}" type="datetime1">
              <a:rPr lang="en-US"/>
              <a:pPr>
                <a:defRPr/>
              </a:pPr>
              <a:t>29/10/2017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DBBCFF2E-8415-4904-805C-0BDCCD8E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54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umanbenchmark.com/tests/number-memory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://www.dailymail.co.uk/femail/article-4136174/Can-complete-12-word-verbal-memory-test.html" TargetMode="External"/><Relationship Id="rId4" Type="http://schemas.openxmlformats.org/officeDocument/2006/relationships/hyperlink" Target="https://www.humanbenchmark.com/tests/verbal-memory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– 2017 (1</a:t>
            </a:r>
            <a:r>
              <a:rPr lang="en-US" sz="370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dirty="0" smtClean="0">
                <a:solidFill>
                  <a:schemeClr val="tx1"/>
                </a:solidFill>
              </a:rPr>
              <a:t> Sem. 1438-9H)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Chapter 3. Information Input and Processing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Part – 5: Memory – Attention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b="1" i="1" dirty="0" smtClean="0">
              <a:solidFill>
                <a:schemeClr val="tx1"/>
              </a:solidFill>
            </a:endParaRPr>
          </a:p>
          <a:p>
            <a:pPr marL="109538" fontAlgn="auto">
              <a:spcAft>
                <a:spcPts val="0"/>
              </a:spcAft>
              <a:buClr>
                <a:srgbClr val="2DA2BF"/>
              </a:buClr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rgbClr val="000000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189D5-AF00-45E2-B4C8-6DB8541B845C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>
          <a:xfrm>
            <a:off x="609600" y="914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sz="7200" dirty="0">
                <a:solidFill>
                  <a:prstClr val="black"/>
                </a:solidFill>
                <a:latin typeface="Century Gothic"/>
              </a:rPr>
              <a:t>055    649   5378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2994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382000" cy="5943600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 startAt="2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Cont. Working Memory</a:t>
                </a:r>
              </a:p>
              <a:p>
                <a:pPr marL="457200" indent="-457200">
                  <a:buFont typeface="+mj-lt"/>
                  <a:buAutoNum type="arabicPeriod" startAt="2"/>
                </a:pP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Cont. Capacity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of Working Memory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Summary: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Don’t present more than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chunks of information to remember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Make chunks meaningful (e.g.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055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Provide training on recalling chunked information</a:t>
                </a:r>
              </a:p>
              <a:p>
                <a:endParaRPr lang="en-US" altLang="en-US" dirty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Searching Working Memory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Time to search for item in WM list (e.g. names) ↑ as list items ↑ linearly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Time to search for item in WM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per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item of memory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38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i="1" dirty="0" err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All items are searched for equally</a:t>
                </a:r>
              </a:p>
              <a:p>
                <a:pPr lvl="1"/>
                <a:endParaRPr lang="en-US" alt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382000" cy="5943600"/>
              </a:xfrm>
              <a:blipFill rotWithShape="0">
                <a:blip r:embed="rId3"/>
                <a:stretch>
                  <a:fillRect l="-1164" t="-82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82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altLang="en-US" dirty="0">
                <a:solidFill>
                  <a:schemeClr val="tx1"/>
                </a:solidFill>
              </a:rPr>
              <a:t>Long-term memory 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Transferring information from WM to LTM</a:t>
            </a:r>
            <a:endParaRPr lang="en-US" altLang="en-US" dirty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Transferred by semantic coding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i.e. by adding meaning to information + linking to items already in LTM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 e.g.: studying for exams: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If by repeating material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hard to recall info.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Effective method: semantically encode info.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Ways to recall information from LTM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Analyze, compare, relate to past knowledge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Organizing info. at start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easier to transfer to LTM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more organized info. in LTM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easier to recall/retrieve info. from LTM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Using “mnemonics” to organize info.: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i.e. use first letter of item in a list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and attach word/image to it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Makes info. retrieval faster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287745"/>
            <a:ext cx="3352800" cy="257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93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13</a:t>
            </a:fld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3" t="19724" r="12775" b="5237"/>
          <a:stretch/>
        </p:blipFill>
        <p:spPr>
          <a:xfrm>
            <a:off x="670560" y="838199"/>
            <a:ext cx="7863840" cy="5972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982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altLang="en-US" sz="2800" b="1" dirty="0" smtClean="0">
                <a:solidFill>
                  <a:schemeClr val="tx1"/>
                </a:solidFill>
              </a:rPr>
              <a:t>Attention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33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Attention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Four types of attention tasks / situations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Selective </a:t>
            </a:r>
            <a:r>
              <a:rPr lang="en-US" dirty="0">
                <a:solidFill>
                  <a:schemeClr val="tx1"/>
                </a:solidFill>
              </a:rPr>
              <a:t>attention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Focused </a:t>
            </a:r>
            <a:r>
              <a:rPr lang="en-US" dirty="0">
                <a:solidFill>
                  <a:schemeClr val="tx1"/>
                </a:solidFill>
              </a:rPr>
              <a:t>attention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Divided </a:t>
            </a:r>
            <a:r>
              <a:rPr lang="en-US" dirty="0">
                <a:solidFill>
                  <a:schemeClr val="tx1"/>
                </a:solidFill>
              </a:rPr>
              <a:t>attention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Sustained attention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70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Attention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Selective </a:t>
            </a:r>
            <a:r>
              <a:rPr lang="en-US" dirty="0">
                <a:solidFill>
                  <a:schemeClr val="tx1"/>
                </a:solidFill>
              </a:rPr>
              <a:t>attention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Monitoring several sources of </a:t>
            </a:r>
            <a:r>
              <a:rPr lang="en-US" dirty="0" smtClean="0">
                <a:solidFill>
                  <a:schemeClr val="tx1"/>
                </a:solidFill>
              </a:rPr>
              <a:t>info. (aka channels) to </a:t>
            </a:r>
            <a:r>
              <a:rPr lang="en-US" dirty="0">
                <a:solidFill>
                  <a:schemeClr val="tx1"/>
                </a:solidFill>
              </a:rPr>
              <a:t>perform a single task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</a:t>
            </a:r>
            <a:r>
              <a:rPr lang="en-US" dirty="0">
                <a:solidFill>
                  <a:schemeClr val="tx1"/>
                </a:solidFill>
              </a:rPr>
              <a:t>A pilot scanning the </a:t>
            </a:r>
            <a:r>
              <a:rPr lang="en-US" dirty="0" smtClean="0">
                <a:solidFill>
                  <a:schemeClr val="tx1"/>
                </a:solidFill>
              </a:rPr>
              <a:t>instruments (see next slide)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player looking for opening in soccer field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r>
              <a:rPr lang="en-US" altLang="en-US" dirty="0">
                <a:solidFill>
                  <a:schemeClr val="tx1"/>
                </a:solidFill>
              </a:rPr>
              <a:t>Improving </a:t>
            </a:r>
            <a:r>
              <a:rPr lang="en-US" altLang="en-US" dirty="0" smtClean="0">
                <a:solidFill>
                  <a:schemeClr val="tx1"/>
                </a:solidFill>
              </a:rPr>
              <a:t>selective attention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Use as few channels to be scanned for signals as possible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Tell user which channel is more important </a:t>
            </a:r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more effective attention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Reduce level of stress on person </a:t>
            </a:r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 </a:t>
            </a:r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scan more channels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Show person where signal is more likely to show up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Train person on how to scan effectively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Visual channels: keep close together (to scan easier)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Auditory channels: make sure they don’t mask each other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90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17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8547"/>
            <a:ext cx="9144000" cy="588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05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Attention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 smtClean="0">
                <a:solidFill>
                  <a:schemeClr val="tx1"/>
                </a:solidFill>
              </a:rPr>
              <a:t>Focused </a:t>
            </a:r>
            <a:r>
              <a:rPr lang="en-US" dirty="0">
                <a:solidFill>
                  <a:schemeClr val="tx1"/>
                </a:solidFill>
              </a:rPr>
              <a:t>attention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Attending one source of information and </a:t>
            </a:r>
            <a:r>
              <a:rPr lang="en-US" dirty="0" smtClean="0">
                <a:solidFill>
                  <a:schemeClr val="tx1"/>
                </a:solidFill>
              </a:rPr>
              <a:t>excluding </a:t>
            </a:r>
            <a:r>
              <a:rPr lang="en-US" dirty="0">
                <a:solidFill>
                  <a:schemeClr val="tx1"/>
                </a:solidFill>
              </a:rPr>
              <a:t>other sources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trying to read while someone is talking on the phone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</a:t>
            </a:r>
            <a:r>
              <a:rPr lang="en-US" dirty="0">
                <a:solidFill>
                  <a:schemeClr val="tx1"/>
                </a:solidFill>
              </a:rPr>
              <a:t>listening to a person talk in a crowded, noisy </a:t>
            </a:r>
            <a:r>
              <a:rPr lang="en-US" dirty="0" smtClean="0">
                <a:solidFill>
                  <a:schemeClr val="tx1"/>
                </a:solidFill>
              </a:rPr>
              <a:t>gathering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r>
              <a:rPr lang="en-US" altLang="en-US" dirty="0">
                <a:solidFill>
                  <a:schemeClr val="tx1"/>
                </a:solidFill>
              </a:rPr>
              <a:t>Improving </a:t>
            </a:r>
            <a:r>
              <a:rPr lang="en-US" altLang="en-US" dirty="0" smtClean="0">
                <a:solidFill>
                  <a:schemeClr val="tx1"/>
                </a:solidFill>
              </a:rPr>
              <a:t>focused </a:t>
            </a:r>
            <a:r>
              <a:rPr lang="en-US" altLang="en-US" dirty="0">
                <a:solidFill>
                  <a:schemeClr val="tx1"/>
                </a:solidFill>
              </a:rPr>
              <a:t>attention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Make competing channels as distinct as possible from channel of interest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Separate (in physical space) competing channels from </a:t>
            </a:r>
            <a:r>
              <a:rPr lang="en-US" dirty="0">
                <a:solidFill>
                  <a:schemeClr val="tx1"/>
                </a:solidFill>
              </a:rPr>
              <a:t>channel of interest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Reduce number of competing channels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Make channel of interest (vs. competing channels)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Larger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Brighter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Louder, etc. </a:t>
            </a:r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41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Attention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dirty="0" smtClean="0">
                <a:solidFill>
                  <a:schemeClr val="tx1"/>
                </a:solidFill>
              </a:rPr>
              <a:t>Divided attention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Paying attention to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Two </a:t>
            </a:r>
            <a:r>
              <a:rPr lang="en-US" dirty="0">
                <a:solidFill>
                  <a:schemeClr val="tx1"/>
                </a:solidFill>
              </a:rPr>
              <a:t>(or more) sources of </a:t>
            </a:r>
            <a:r>
              <a:rPr lang="en-US" dirty="0" smtClean="0">
                <a:solidFill>
                  <a:schemeClr val="tx1"/>
                </a:solidFill>
              </a:rPr>
              <a:t>information,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Perform </a:t>
            </a:r>
            <a:r>
              <a:rPr lang="en-US" dirty="0">
                <a:solidFill>
                  <a:schemeClr val="tx1"/>
                </a:solidFill>
              </a:rPr>
              <a:t>two (or more) tasks </a:t>
            </a:r>
            <a:r>
              <a:rPr lang="en-US" dirty="0" smtClean="0">
                <a:solidFill>
                  <a:schemeClr val="tx1"/>
                </a:solidFill>
              </a:rPr>
              <a:t>simultaneously </a:t>
            </a:r>
            <a:r>
              <a:rPr lang="en-US" dirty="0">
                <a:solidFill>
                  <a:schemeClr val="tx1"/>
                </a:solidFill>
              </a:rPr>
              <a:t>(aka time-sharing)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</a:t>
            </a:r>
            <a:r>
              <a:rPr lang="en-US" dirty="0">
                <a:solidFill>
                  <a:schemeClr val="tx1"/>
                </a:solidFill>
              </a:rPr>
              <a:t>driving a car while talking to a </a:t>
            </a:r>
            <a:r>
              <a:rPr lang="en-US" dirty="0" smtClean="0">
                <a:solidFill>
                  <a:schemeClr val="tx1"/>
                </a:solidFill>
              </a:rPr>
              <a:t>passenger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Driving: visual input and manual response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Talking: auditory input and vocal responses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eating </a:t>
            </a:r>
            <a:r>
              <a:rPr lang="en-US" dirty="0">
                <a:solidFill>
                  <a:schemeClr val="tx1"/>
                </a:solidFill>
              </a:rPr>
              <a:t>dinner while watching </a:t>
            </a:r>
            <a:r>
              <a:rPr lang="en-US" dirty="0" smtClean="0">
                <a:solidFill>
                  <a:schemeClr val="tx1"/>
                </a:solidFill>
              </a:rPr>
              <a:t>evening news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Theories existing to explain performance in divided attention: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Single-resource theories: 1 source of resources, shared by all mental processes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Multiple-resource theories: multiple, independent resource </a:t>
            </a:r>
            <a:r>
              <a:rPr lang="en-US" dirty="0" smtClean="0">
                <a:solidFill>
                  <a:schemeClr val="tx1"/>
                </a:solidFill>
              </a:rPr>
              <a:t>pools</a:t>
            </a:r>
          </a:p>
          <a:p>
            <a:pPr lvl="2"/>
            <a:endParaRPr lang="en-US" dirty="0">
              <a:solidFill>
                <a:schemeClr val="tx1"/>
              </a:solidFill>
            </a:endParaRPr>
          </a:p>
          <a:p>
            <a:r>
              <a:rPr lang="en-US" altLang="en-US" dirty="0">
                <a:solidFill>
                  <a:schemeClr val="tx1"/>
                </a:solidFill>
              </a:rPr>
              <a:t>Improving </a:t>
            </a:r>
            <a:r>
              <a:rPr lang="en-US" altLang="en-US" dirty="0" smtClean="0">
                <a:solidFill>
                  <a:schemeClr val="tx1"/>
                </a:solidFill>
              </a:rPr>
              <a:t>divided </a:t>
            </a:r>
            <a:r>
              <a:rPr lang="en-US" altLang="en-US" dirty="0">
                <a:solidFill>
                  <a:schemeClr val="tx1"/>
                </a:solidFill>
              </a:rPr>
              <a:t>attention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Minimize as much as possible sources of information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Decrease as much as possible difficulty of tasks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Make tasks as different as possible in terms of input/output modes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Good way to divide attention: prioritize tasks relatively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23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Memory</a:t>
            </a: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Attention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46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Attention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229600" cy="5943600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 startAt="4"/>
                </a:pPr>
                <a:r>
                  <a:rPr lang="en-US" dirty="0" smtClean="0">
                    <a:solidFill>
                      <a:schemeClr val="tx1"/>
                    </a:solidFill>
                  </a:rPr>
                  <a:t>Sustained attention (aka monitoring, vigilance)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Attention </a:t>
                </a:r>
                <a:r>
                  <a:rPr lang="en-US" dirty="0">
                    <a:solidFill>
                      <a:schemeClr val="tx1"/>
                    </a:solidFill>
                  </a:rPr>
                  <a:t>over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long period </a:t>
                </a:r>
                <a:r>
                  <a:rPr lang="en-US" dirty="0">
                    <a:solidFill>
                      <a:schemeClr val="tx1"/>
                    </a:solidFill>
                  </a:rPr>
                  <a:t>of time to detect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infrequently </a:t>
                </a:r>
                <a:r>
                  <a:rPr lang="en-US" dirty="0">
                    <a:solidFill>
                      <a:schemeClr val="tx1"/>
                    </a:solidFill>
                  </a:rPr>
                  <a:t>occurring signals</a:t>
                </a: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E.g.: </a:t>
                </a:r>
                <a:r>
                  <a:rPr lang="en-US" dirty="0">
                    <a:solidFill>
                      <a:schemeClr val="tx1"/>
                    </a:solidFill>
                  </a:rPr>
                  <a:t>security guards viewing TV monitors for the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infrequent intruder</a:t>
                </a: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E.g.: air </a:t>
                </a:r>
                <a:r>
                  <a:rPr lang="en-US" dirty="0">
                    <a:solidFill>
                      <a:schemeClr val="tx1"/>
                    </a:solidFill>
                  </a:rPr>
                  <a:t>defense radar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operator </a:t>
                </a:r>
                <a:r>
                  <a:rPr lang="en-US" dirty="0">
                    <a:solidFill>
                      <a:schemeClr val="tx1"/>
                    </a:solidFill>
                  </a:rPr>
                  <a:t>waiting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to see missile</a:t>
                </a: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E.g.: inspector </a:t>
                </a:r>
                <a:r>
                  <a:rPr lang="en-US" dirty="0">
                    <a:solidFill>
                      <a:schemeClr val="tx1"/>
                    </a:solidFill>
                  </a:rPr>
                  <a:t>on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assembly </a:t>
                </a:r>
                <a:r>
                  <a:rPr lang="en-US" dirty="0">
                    <a:solidFill>
                      <a:schemeClr val="tx1"/>
                    </a:solidFill>
                  </a:rPr>
                  <a:t>line looking for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defect </a:t>
                </a:r>
                <a:r>
                  <a:rPr lang="en-US" dirty="0">
                    <a:solidFill>
                      <a:schemeClr val="tx1"/>
                    </a:solidFill>
                  </a:rPr>
                  <a:t>in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endless </a:t>
                </a:r>
                <a:r>
                  <a:rPr lang="en-US" dirty="0">
                    <a:solidFill>
                      <a:schemeClr val="tx1"/>
                    </a:solidFill>
                  </a:rPr>
                  <a:t>line of products moving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by</a:t>
                </a: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Vigilance decrement:</a:t>
                </a:r>
              </a:p>
              <a:p>
                <a:pPr lvl="2"/>
                <a:r>
                  <a:rPr lang="en-US" dirty="0" smtClean="0">
                    <a:solidFill>
                      <a:schemeClr val="tx1"/>
                    </a:solidFill>
                  </a:rPr>
                  <a:t>Decline in speed of signal detection with time for task</a:t>
                </a:r>
              </a:p>
              <a:p>
                <a:pPr lvl="2"/>
                <a:r>
                  <a:rPr lang="en-US" dirty="0" smtClean="0">
                    <a:solidFill>
                      <a:schemeClr val="tx1"/>
                    </a:solidFill>
                  </a:rPr>
                  <a:t>Decline in accuracy of detection with time for task</a:t>
                </a:r>
              </a:p>
              <a:p>
                <a:pPr lvl="2"/>
                <a:r>
                  <a:rPr lang="en-US" dirty="0" smtClean="0">
                    <a:solidFill>
                      <a:schemeClr val="tx1"/>
                    </a:solidFill>
                  </a:rPr>
                  <a:t>Occurs for first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35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min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of “vigil” (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see next slide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Improving vigilance: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Scheduled rest breaks, task variation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Increase conspicuity of signal (e.g. make it larger, brighter, etc.)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Insert false signals to see how operator will respond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Motivation (i.e. show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importance of task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lvl="1"/>
                <a:r>
                  <a:rPr lang="en-US" altLang="en-US" dirty="0">
                    <a:solidFill>
                      <a:schemeClr val="tx1"/>
                    </a:solidFill>
                  </a:rPr>
                  <a:t>Stimulants (e.g. coffee)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Keep noise, temp., illumination, other environmental factors: optimum</a:t>
                </a:r>
              </a:p>
            </p:txBody>
          </p:sp>
        </mc:Choice>
        <mc:Fallback xmlns=""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229600" cy="5943600"/>
              </a:xfrm>
              <a:blipFill rotWithShape="0">
                <a:blip r:embed="rId3"/>
                <a:stretch>
                  <a:fillRect l="-1185" t="-82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69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Attention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0" t="8103" r="9493" b="14356"/>
          <a:stretch/>
        </p:blipFill>
        <p:spPr>
          <a:xfrm>
            <a:off x="616717" y="860425"/>
            <a:ext cx="8222483" cy="5997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06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Human Factors in Engineering and Design</a:t>
            </a:r>
            <a:r>
              <a:rPr lang="en-US" altLang="en-US" sz="2400" dirty="0" smtClean="0">
                <a:solidFill>
                  <a:schemeClr val="tx1"/>
                </a:solidFill>
              </a:rPr>
              <a:t>. Mark S. Sanders, Ernest J. McCormick. 7</a:t>
            </a:r>
            <a:r>
              <a:rPr lang="en-US" alt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</a:rPr>
              <a:t> Ed. McGraw: New York, 1993. ISBN: 0-07-112826-3.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dirty="0">
                <a:solidFill>
                  <a:schemeClr val="tx1"/>
                </a:solidFill>
              </a:rPr>
              <a:t>For more </a:t>
            </a:r>
            <a:r>
              <a:rPr lang="en-US" altLang="en-US" sz="2400" b="1" dirty="0" smtClean="0">
                <a:solidFill>
                  <a:schemeClr val="tx1"/>
                </a:solidFill>
              </a:rPr>
              <a:t>memory </a:t>
            </a:r>
            <a:r>
              <a:rPr lang="en-US" altLang="en-US" sz="2400" b="1" dirty="0">
                <a:solidFill>
                  <a:schemeClr val="tx1"/>
                </a:solidFill>
              </a:rPr>
              <a:t>tasks</a:t>
            </a:r>
            <a:r>
              <a:rPr lang="en-US" altLang="en-US" sz="2400" dirty="0">
                <a:solidFill>
                  <a:schemeClr val="tx1"/>
                </a:solidFill>
              </a:rPr>
              <a:t>: </a:t>
            </a:r>
            <a:endParaRPr lang="en-US" altLang="en-US" sz="2400" dirty="0" smtClean="0">
              <a:solidFill>
                <a:schemeClr val="tx1"/>
              </a:solidFill>
            </a:endParaRPr>
          </a:p>
          <a:p>
            <a:pPr marL="1277938" lvl="2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Number memory test: </a:t>
            </a:r>
            <a:r>
              <a:rPr lang="en-US" altLang="en-US" sz="24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altLang="en-US" sz="2400" dirty="0" smtClean="0">
                <a:solidFill>
                  <a:schemeClr val="tx1"/>
                </a:solidFill>
                <a:hlinkClick r:id="rId3"/>
              </a:rPr>
              <a:t>www.humanbenchmark.com/tests/number-memory</a:t>
            </a:r>
            <a:r>
              <a:rPr lang="en-US" altLang="en-US" sz="2400" dirty="0" smtClean="0">
                <a:solidFill>
                  <a:schemeClr val="tx1"/>
                </a:solidFill>
              </a:rPr>
              <a:t> </a:t>
            </a:r>
          </a:p>
          <a:p>
            <a:pPr marL="1277938" lvl="2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Verbal memory tests:</a:t>
            </a:r>
          </a:p>
          <a:p>
            <a:pPr marL="1735138" lvl="3" indent="-514350">
              <a:buClr>
                <a:srgbClr val="2DA2BF"/>
              </a:buClr>
            </a:pPr>
            <a:r>
              <a:rPr lang="en-US" altLang="en-US" sz="2400" dirty="0" smtClean="0">
                <a:solidFill>
                  <a:schemeClr val="tx1"/>
                </a:solidFill>
                <a:hlinkClick r:id="rId4"/>
              </a:rPr>
              <a:t>https</a:t>
            </a:r>
            <a:r>
              <a:rPr lang="en-US" altLang="en-US" sz="2400" dirty="0">
                <a:solidFill>
                  <a:schemeClr val="tx1"/>
                </a:solidFill>
                <a:hlinkClick r:id="rId4"/>
              </a:rPr>
              <a:t>://</a:t>
            </a:r>
            <a:r>
              <a:rPr lang="en-US" altLang="en-US" sz="2400" dirty="0" smtClean="0">
                <a:solidFill>
                  <a:schemeClr val="tx1"/>
                </a:solidFill>
                <a:hlinkClick r:id="rId4"/>
              </a:rPr>
              <a:t>www.humanbenchmark.com/tests/verbal-memory</a:t>
            </a:r>
            <a:endParaRPr lang="en-US" altLang="en-US" sz="2400" dirty="0" smtClean="0">
              <a:solidFill>
                <a:schemeClr val="tx1"/>
              </a:solidFill>
            </a:endParaRPr>
          </a:p>
          <a:p>
            <a:pPr marL="1735138" lvl="3" indent="-514350">
              <a:buClr>
                <a:srgbClr val="2DA2BF"/>
              </a:buClr>
            </a:pPr>
            <a:r>
              <a:rPr lang="en-US" altLang="en-US" sz="2400" dirty="0">
                <a:solidFill>
                  <a:schemeClr val="tx1"/>
                </a:solidFill>
                <a:hlinkClick r:id="rId5"/>
              </a:rPr>
              <a:t>http://</a:t>
            </a:r>
            <a:r>
              <a:rPr lang="en-US" altLang="en-US" sz="2400" dirty="0" smtClean="0">
                <a:solidFill>
                  <a:schemeClr val="tx1"/>
                </a:solidFill>
                <a:hlinkClick r:id="rId5"/>
              </a:rPr>
              <a:t>www.dailymail.co.uk/femail/article-4136174/Can-complete-12-word-verbal-memory-test.html</a:t>
            </a:r>
            <a:r>
              <a:rPr lang="en-US" altLang="en-US" sz="2400" dirty="0" smtClean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23F02-F9A5-4FF6-B16F-62F84637AE0E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22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altLang="en-US" sz="2800" b="1" dirty="0" smtClean="0">
                <a:solidFill>
                  <a:schemeClr val="tx1"/>
                </a:solidFill>
              </a:rPr>
              <a:t>Memory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0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Memory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Memory: storage of information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Human Memory Subsystems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Sensory storage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Working memory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Long-term memory</a:t>
            </a:r>
          </a:p>
          <a:p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Discuss here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Each of 3 subsystems (</a:t>
            </a:r>
            <a:r>
              <a:rPr lang="en-US" altLang="en-US" i="1" dirty="0" smtClean="0">
                <a:solidFill>
                  <a:schemeClr val="tx1"/>
                </a:solidFill>
              </a:rPr>
              <a:t>see next slide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How information is coded in each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Practical applications in each subsystem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55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8" t="8988" r="7510" b="14423"/>
          <a:stretch/>
        </p:blipFill>
        <p:spPr>
          <a:xfrm>
            <a:off x="525462" y="990599"/>
            <a:ext cx="8229600" cy="56091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126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305800" cy="5943600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Sensory Storage 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Mechanism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Part of each sensory channel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Keeps record of stimulus for short period after stimulus is finished then fades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Allows further processing of stimulus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Associated with visual system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“iconic storage”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Lasts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Associated with auditory system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“echoic storage”</a:t>
                </a:r>
              </a:p>
              <a:p>
                <a:pPr lvl="2"/>
                <a:r>
                  <a:rPr lang="en-US" altLang="en-US" smtClean="0">
                    <a:solidFill>
                      <a:schemeClr val="tx1"/>
                    </a:solidFill>
                  </a:rPr>
                  <a:t>Lasts: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few seconds</a:t>
                </a:r>
              </a:p>
              <a:p>
                <a:pPr lvl="2"/>
                <a:endParaRPr lang="en-US" altLang="en-US" dirty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Information Representation: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Information not coded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Info. kept in original representation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Sensory representation cannot be prolonged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To keep for longer time 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 transfer to working memory</a:t>
                </a: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2"/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marL="457200" indent="-457200">
                  <a:buFont typeface="+mj-lt"/>
                  <a:buAutoNum type="arabicPeriod"/>
                </a:pPr>
                <a:endParaRPr lang="en-US" alt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305800" cy="5943600"/>
              </a:xfrm>
              <a:blipFill rotWithShape="1">
                <a:blip r:embed="rId3"/>
                <a:stretch>
                  <a:fillRect l="-1175" t="-821" b="-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2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Working Memory (aka Short-term memory)</a:t>
            </a:r>
          </a:p>
          <a:p>
            <a:pPr marL="457200" indent="-457200">
              <a:buFont typeface="+mj-lt"/>
              <a:buAutoNum type="arabicPeriod" startAt="2"/>
            </a:pP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Information coded as </a:t>
            </a:r>
            <a:endParaRPr lang="en-US" altLang="en-US" dirty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Visual code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Phonetic code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Semantic code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Note, all 3 can exist at same time in WM for particular stimulus</a:t>
            </a:r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Visual and phonetic codes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Visual or auditory representations of stimuli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Generated: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Internally from </a:t>
            </a:r>
            <a:r>
              <a:rPr lang="en-US" altLang="en-US" dirty="0">
                <a:solidFill>
                  <a:schemeClr val="tx1"/>
                </a:solidFill>
              </a:rPr>
              <a:t>long-term </a:t>
            </a:r>
            <a:r>
              <a:rPr lang="en-US" altLang="en-US" dirty="0" smtClean="0">
                <a:solidFill>
                  <a:schemeClr val="tx1"/>
                </a:solidFill>
              </a:rPr>
              <a:t>memory (without hearing or seeing)</a:t>
            </a:r>
            <a:endParaRPr lang="en-US" altLang="en-US" dirty="0">
              <a:solidFill>
                <a:schemeClr val="tx1"/>
              </a:solidFill>
            </a:endParaRP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Using opposite stimulus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e.g. when seeing word </a:t>
            </a:r>
            <a:r>
              <a:rPr lang="en-US" altLang="en-US" i="1" dirty="0" smtClean="0">
                <a:solidFill>
                  <a:schemeClr val="tx1"/>
                </a:solidFill>
              </a:rPr>
              <a:t>DOG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coded as sound (the word)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e.g. when hearing the word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DOG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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visual code/picture of dog </a:t>
            </a: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Semantic code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Abstract representations of meaning of stimulus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Important in long-term memory</a:t>
            </a: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endParaRPr lang="en-US" altLang="en-US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27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382000" cy="5943600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 startAt="2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Cont. Working Memory</a:t>
                </a:r>
              </a:p>
              <a:p>
                <a:pPr marL="457200" indent="-457200">
                  <a:buFont typeface="+mj-lt"/>
                  <a:buAutoNum type="arabicPeriod" startAt="2"/>
                </a:pP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Capacity of Working Memory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Information maintained by rehearsal (i.e. paying attention to process)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Example: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Think of four letters (e.g. 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J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,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 T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,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 N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,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 L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Count backwards by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187</m:t>
                    </m:r>
                  </m:oMath>
                </a14:m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What happens? You forget letters after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15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, why? No rehearsal*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When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list of items in memory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increases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This “decay” occurs faster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Due to greater gap 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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delay in rehearsing each item 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Imp. Q: what is </a:t>
                </a:r>
                <a:r>
                  <a:rPr lang="en-US" altLang="en-US" dirty="0" smtClean="0">
                    <a:solidFill>
                      <a:schemeClr val="tx1"/>
                    </a:solidFill>
                    <a:hlinkClick r:id="rId3" action="ppaction://hlinksldjump"/>
                  </a:rPr>
                  <a:t>max. # of items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that can be held in working memory?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Miller, 1956: “magical number”: 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(i.e. </a:t>
                </a:r>
                <a14:m>
                  <m:oMath xmlns:m="http://schemas.openxmlformats.org/officeDocument/2006/math">
                    <m:r>
                      <a:rPr lang="en-US" altLang="en-US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alt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) items/units**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Made of “chunks” of familiar units (e.g. words), i.e. </a:t>
                </a:r>
                <a14:m>
                  <m:oMath xmlns:m="http://schemas.openxmlformats.org/officeDocument/2006/math"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chunks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This increases capacity of working memory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Example:</a:t>
                </a:r>
              </a:p>
              <a:p>
                <a:pPr lvl="3"/>
                <a:r>
                  <a:rPr lang="en-US" altLang="en-US" i="1" dirty="0" smtClean="0">
                    <a:solidFill>
                      <a:schemeClr val="tx1"/>
                    </a:solidFill>
                  </a:rPr>
                  <a:t>C.A.T.D.O.G.R.A.T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.: string of 9 items</a:t>
                </a:r>
              </a:p>
              <a:p>
                <a:pPr lvl="3"/>
                <a:r>
                  <a:rPr lang="en-US" altLang="en-US" dirty="0" smtClean="0">
                    <a:solidFill>
                      <a:schemeClr val="tx1"/>
                    </a:solidFill>
                  </a:rPr>
                  <a:t>But 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CAT.DOG.RAT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: 3 chunks (within </a:t>
                </a:r>
                <a14:m>
                  <m:oMath xmlns:m="http://schemas.openxmlformats.org/officeDocument/2006/math"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limit)</a:t>
                </a:r>
              </a:p>
            </p:txBody>
          </p:sp>
        </mc:Choice>
        <mc:Fallback xmlns=""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382000" cy="5943600"/>
              </a:xfrm>
              <a:blipFill rotWithShape="1">
                <a:blip r:embed="rId4"/>
                <a:stretch>
                  <a:fillRect l="-1164" t="-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47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>
          <a:xfrm>
            <a:off x="609600" y="914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1 6 3 4 2 9 5 7 5 0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0643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5467</TotalTime>
  <Words>1402</Words>
  <Application>Microsoft Office PowerPoint</Application>
  <PresentationFormat>On-screen Show (4:3)</PresentationFormat>
  <Paragraphs>251</Paragraphs>
  <Slides>22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2_Concourse</vt:lpstr>
      <vt:lpstr>9_Concourse</vt:lpstr>
      <vt:lpstr>Executive</vt:lpstr>
      <vt:lpstr>King Saud University   College of Engineering  IE – 341: “Human Factors”  Fall – 2017 (1st Sem. 1438-9H)</vt:lpstr>
      <vt:lpstr>Contents</vt:lpstr>
      <vt:lpstr>PowerPoint Presentation</vt:lpstr>
      <vt:lpstr>Memory</vt:lpstr>
      <vt:lpstr>Cont. Memory</vt:lpstr>
      <vt:lpstr>Cont. Memory</vt:lpstr>
      <vt:lpstr>Cont. Memory</vt:lpstr>
      <vt:lpstr>Cont. Memory</vt:lpstr>
      <vt:lpstr>PowerPoint Presentation</vt:lpstr>
      <vt:lpstr>PowerPoint Presentation</vt:lpstr>
      <vt:lpstr>Cont. Memory</vt:lpstr>
      <vt:lpstr>Cont. Memory</vt:lpstr>
      <vt:lpstr>Cont. Memory</vt:lpstr>
      <vt:lpstr>PowerPoint Presentation</vt:lpstr>
      <vt:lpstr>Attention</vt:lpstr>
      <vt:lpstr>Cont. Attention</vt:lpstr>
      <vt:lpstr>PowerPoint Presentation</vt:lpstr>
      <vt:lpstr>Cont. Attention</vt:lpstr>
      <vt:lpstr>Cont. Attention</vt:lpstr>
      <vt:lpstr>Cont. Attention</vt:lpstr>
      <vt:lpstr>Cont. Attention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451</cp:revision>
  <dcterms:created xsi:type="dcterms:W3CDTF">2008-11-10T19:40:45Z</dcterms:created>
  <dcterms:modified xsi:type="dcterms:W3CDTF">2017-10-29T19:05:40Z</dcterms:modified>
</cp:coreProperties>
</file>