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7" r:id="rId1"/>
    <p:sldMasterId id="2147484299" r:id="rId2"/>
    <p:sldMasterId id="2147484606" r:id="rId3"/>
  </p:sldMasterIdLst>
  <p:notesMasterIdLst>
    <p:notesMasterId r:id="rId26"/>
  </p:notesMasterIdLst>
  <p:handoutMasterIdLst>
    <p:handoutMasterId r:id="rId27"/>
  </p:handoutMasterIdLst>
  <p:sldIdLst>
    <p:sldId id="328" r:id="rId4"/>
    <p:sldId id="329" r:id="rId5"/>
    <p:sldId id="330" r:id="rId6"/>
    <p:sldId id="331" r:id="rId7"/>
    <p:sldId id="333" r:id="rId8"/>
    <p:sldId id="334" r:id="rId9"/>
    <p:sldId id="335" r:id="rId10"/>
    <p:sldId id="337" r:id="rId11"/>
    <p:sldId id="338" r:id="rId12"/>
    <p:sldId id="349" r:id="rId13"/>
    <p:sldId id="339" r:id="rId14"/>
    <p:sldId id="336" r:id="rId15"/>
    <p:sldId id="347" r:id="rId16"/>
    <p:sldId id="332" r:id="rId17"/>
    <p:sldId id="341" r:id="rId18"/>
    <p:sldId id="340" r:id="rId19"/>
    <p:sldId id="348" r:id="rId20"/>
    <p:sldId id="342" r:id="rId21"/>
    <p:sldId id="343" r:id="rId22"/>
    <p:sldId id="344" r:id="rId23"/>
    <p:sldId id="345" r:id="rId24"/>
    <p:sldId id="350" r:id="rId25"/>
  </p:sldIdLst>
  <p:sldSz cx="9144000" cy="6858000" type="screen4x3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171" autoAdjust="0"/>
  </p:normalViewPr>
  <p:slideViewPr>
    <p:cSldViewPr>
      <p:cViewPr varScale="1">
        <p:scale>
          <a:sx n="110" d="100"/>
          <a:sy n="110" d="100"/>
        </p:scale>
        <p:origin x="-16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828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36A4F92-5E2C-4891-A6A8-01B64A501B18}" type="datetimeFigureOut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D52768B-F95B-4FF0-B262-3D919F86B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7651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10BE5AB-2EB0-4C24-9A77-7746159ABAFB}" type="datetimeFigureOut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603AADE-8857-4811-B01E-47FE8521DA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8498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28AD0-4437-402C-AA46-122770329C4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221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* Try it with Arabic or English letters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379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3), 1993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372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28AD0-4437-402C-AA46-122770329C4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480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28AD0-4437-402C-AA46-122770329C4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555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3), 1993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966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3), 1993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561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28AD0-4437-402C-AA46-122770329C4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555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3), 1993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2240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3), 1993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004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3), 1993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665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28AD0-4437-402C-AA46-122770329C4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55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3), 1993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7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358A1A-C822-48F1-9F2A-2DE6ED824030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484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3), 1993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78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AC28AD0-4437-402C-AA46-122770329C4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29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3), 1993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441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Source: Sander and McCormick (Ch. 3), 1993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60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* Try it with Arabic or English letters</a:t>
            </a:r>
          </a:p>
          <a:p>
            <a:r>
              <a:rPr lang="en-US" i="1" dirty="0" smtClean="0"/>
              <a:t>** try the following exercise on humanbanchmark.com:</a:t>
            </a:r>
            <a:r>
              <a:rPr lang="en-US" i="1" baseline="0" dirty="0" smtClean="0"/>
              <a:t> for numbers </a:t>
            </a:r>
            <a:r>
              <a:rPr lang="en-US" b="1" i="1" u="sng" baseline="0" dirty="0" smtClean="0"/>
              <a:t>https://www.humanbenchmark.com/tests/number-memory</a:t>
            </a:r>
            <a:r>
              <a:rPr lang="en-US" i="1" baseline="0" dirty="0" smtClean="0"/>
              <a:t> and words: </a:t>
            </a:r>
            <a:r>
              <a:rPr lang="en-US" b="1" i="1" u="sng" baseline="0" dirty="0" smtClean="0"/>
              <a:t>https://www.humanbenchmark.com/tests/verbal-memory </a:t>
            </a:r>
            <a:endParaRPr lang="en-US" b="1" i="1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66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Exercise: show</a:t>
            </a:r>
            <a:r>
              <a:rPr lang="en-US" baseline="0" dirty="0" smtClean="0"/>
              <a:t> slide for a few seconds, then ask a few seconds later what were numbers on screen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47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Exercise: again, show</a:t>
            </a:r>
            <a:r>
              <a:rPr lang="en-US" baseline="0" dirty="0" smtClean="0"/>
              <a:t> slide for a few seconds, then ask a few seconds later what were numbers on screen; numbers below are chunked (3) and so easier to rehearse and keep in Working Memory</a:t>
            </a:r>
          </a:p>
          <a:p>
            <a:r>
              <a:rPr lang="en-US" baseline="0" dirty="0" smtClean="0"/>
              <a:t>Note, same can be done with symbols (e.g. on car plates)</a:t>
            </a:r>
            <a:endParaRPr lang="ar-S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03AADE-8857-4811-B01E-47FE8521DA2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4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376ED-5D39-4FFC-8EE0-73B5C1ECC608}" type="datetime1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30F65-43DB-484A-A50E-CF001EE9D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81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5290A-1B90-4941-B83A-3CD860C73EBC}" type="datetime1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E5F1C-986D-4707-BC11-CE95752C3C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25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499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499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CD63E-8B39-47BA-8A01-81508676F3F1}" type="datetime1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F153C4-3CB8-4BB6-9FAC-9FB772FEE7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967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29"/>
          <p:cNvSpPr>
            <a:spLocks noGrp="1"/>
          </p:cNvSpPr>
          <p:nvPr>
            <p:ph type="dt" sz="half" idx="10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fld id="{5E31E062-9DA5-4FCB-BD8E-B78C77A3F778}" type="datetime1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6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81000" y="6416675"/>
            <a:ext cx="6019800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09EDF62D-031E-4551-80FC-77AFEC745C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Right Triangle 5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hevron 7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Chevron 8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D0B55E3-43E6-4353-B6E5-EEF50895934C}" type="datetime1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74269E-9F87-49BA-899D-8E65FBC5F0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944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6640FC0-8FFD-4FFC-8627-7BBC59FBE49E}" type="datetime1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4E4E0D-6B03-413C-BFB7-BFBC1F974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714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5F91913-6F3E-4108-9155-C29B50351DAE}" type="datetime1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5D9BC7-6E23-403A-AFF4-49B9FD70B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21612349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Right Triangle 4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6EBB4D3-C347-4CAA-BF10-752B85F6EA4B}" type="datetime1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50D2F39-0B69-4BAA-9ECE-80D67AFDAE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5257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89AD79E-65BD-424E-8A5F-4D3A03816B5D}" type="datetime1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871C78-86FE-48FC-82D1-B0A75F418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2"/>
          </p:nvPr>
        </p:nvSpPr>
        <p:spPr bwMode="auto">
          <a:xfrm>
            <a:off x="457200" y="6408738"/>
            <a:ext cx="6273800" cy="365125"/>
          </a:xfrm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 algn="l" fontAlgn="base">
              <a:spcBef>
                <a:spcPct val="0"/>
              </a:spcBef>
              <a:spcAft>
                <a:spcPct val="0"/>
              </a:spcAft>
              <a:defRPr>
                <a:latin typeface="Lucida Sans Unicode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</p:spTree>
    <p:extLst>
      <p:ext uri="{BB962C8B-B14F-4D97-AF65-F5344CB8AC3E}">
        <p14:creationId xmlns:p14="http://schemas.microsoft.com/office/powerpoint/2010/main" val="681692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Freeform 7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C3793EF-3CA2-4092-8D15-E29C7E3E56C6}" type="datetime1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ACD199A-5F3E-42FC-8362-79DA78DFD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6949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9D200-DC2F-43B0-B652-6E819C2748F6}" type="datetime1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C01D4-21AB-4495-A841-3CCE299327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99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2A87F-DC0D-431A-A0F5-B87FC9464B0C}" type="datetime1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45732-683F-49FB-8D88-21FF0FF079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98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90204-1C87-4F0E-BC55-B8370217F0A2}" type="datetime1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251A2-34F5-4672-841C-C2104838BC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61DD3-F014-48DF-8EFC-BB959A196D34}" type="datetime1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D8E82-552F-4454-BF9E-1BC18D2F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29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DD2DB-FFFC-41F6-9F37-159013B2BE3E}" type="datetime1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C3F7E-C860-4928-8B07-2557DE0E6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601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A310E-DBEE-44E5-8688-CF141492C577}" type="datetime1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F4A8D-7B31-4F61-9A12-7310F2F0C1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5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4F704-EEA6-43BC-98B0-57236F04602F}" type="datetime1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1FE73-3640-4A35-A9A1-06D63901CB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211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73953D-0DF0-4006-9AA1-FEB6451F293D}" type="datetime1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48DA8-CF17-4651-8C6C-52D82B6DD9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10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BBCFD-731F-4C42-B337-B32DAB017BF0}" type="datetime1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5EE15-EB6E-4A3C-9E89-F1C459B6A4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381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8F429-A38D-455D-812B-39B1B5228DB3}" type="datetime1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E823F-73B4-4EAF-ABE5-501988C0F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32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E27CF-CB6C-4016-B582-D8964588B252}" type="datetime1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161758-9A15-4F31-BDF5-4930F26385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3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03AAA-FB29-4B64-9FD1-AD60BAF9B663}" type="datetime1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7281F-DB8B-4265-B94C-B42D112F16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499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2DEC0-0CEA-48A2-A2F4-7D00F17E05EB}" type="datetime1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BC1E6-A0D1-40AE-B85E-640024487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556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138"/>
            <a:ext cx="4038600" cy="4843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08167-7406-484D-9839-819858960996}" type="datetime1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5E26B-3C3A-4CF0-B594-54091E21C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72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FFDD0-138B-4043-B580-627C57E30E3E}" type="datetime1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9794A-F3C0-4C6D-ADC0-9F8A22DF5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92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A095E-880E-427D-BD7D-F33A90B04120}" type="datetime1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3C45F-3A29-416E-9CE0-9E5EFAB77C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530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99525-AE2F-499A-86E7-2DD46A079E61}" type="datetime1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F52E40-67F8-41C2-897D-EA6858AF59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53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B04EB-CF46-4AB2-B1CA-6FE632DDB402}" type="datetime1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DCD3B-5FC5-4EF2-A429-B235824AB4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99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08C22-A376-4F24-AF82-67F0E4901F81}" type="datetime1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E9060-742F-4D49-AF5A-A0DCE2F968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560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84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6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7170FC8D-C799-48BF-84C9-F8DFBE316D48}" type="datetime1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17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143000" y="6408738"/>
            <a:ext cx="55880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fld id="{D8719C0B-8023-4039-9964-3A3D27C51A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6" r:id="rId1"/>
    <p:sldLayoutId id="2147484627" r:id="rId2"/>
    <p:sldLayoutId id="2147484628" r:id="rId3"/>
    <p:sldLayoutId id="2147484629" r:id="rId4"/>
    <p:sldLayoutId id="2147484630" r:id="rId5"/>
    <p:sldLayoutId id="2147484631" r:id="rId6"/>
    <p:sldLayoutId id="2147484632" r:id="rId7"/>
    <p:sldLayoutId id="2147484633" r:id="rId8"/>
    <p:sldLayoutId id="2147484634" r:id="rId9"/>
    <p:sldLayoutId id="2147484635" r:id="rId10"/>
    <p:sldLayoutId id="214748463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>
          <a:solidFill>
            <a:schemeClr val="tx1"/>
          </a:solidFill>
          <a:latin typeface="+mn-lt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>
          <a:solidFill>
            <a:schemeClr val="tx1"/>
          </a:solidFill>
          <a:latin typeface="+mn-lt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>
          <a:solidFill>
            <a:schemeClr val="tx1"/>
          </a:solidFill>
          <a:latin typeface="+mn-lt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5pPr>
      <a:lvl6pPr marL="18288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6pPr>
      <a:lvl7pPr marL="2286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7pPr>
      <a:lvl8pPr marL="27432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8pPr>
      <a:lvl9pPr marL="32004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99FF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1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3" name="Date Placeholder 4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030C128-D466-4051-BDE6-CF7FF1B57D0E}" type="datetime1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24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/>
              <a:t>IE-442 Human Factors  El-Sherbeeny, PhD Fall-2010</a:t>
            </a:r>
          </a:p>
        </p:txBody>
      </p:sp>
      <p:sp>
        <p:nvSpPr>
          <p:cNvPr id="2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AECDCC5E-276C-4089-BAD2-619CA294E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647" r:id="rId1"/>
    <p:sldLayoutId id="2147484648" r:id="rId2"/>
    <p:sldLayoutId id="2147484649" r:id="rId3"/>
    <p:sldLayoutId id="2147484650" r:id="rId4"/>
    <p:sldLayoutId id="2147484651" r:id="rId5"/>
    <p:sldLayoutId id="2147484652" r:id="rId6"/>
    <p:sldLayoutId id="2147484653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C60778A9-2B70-44A7-BA14-4365E14C62FE}" type="datetime1">
              <a:rPr lang="en-US"/>
              <a:pPr>
                <a:defRPr/>
              </a:pPr>
              <a:t>29/10/2017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/>
              <a:t>IE-442 Human Factors 	El-Sherbeeny, PhD	Fall-2010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DBBCFF2E-8415-4904-805C-0BDCCD8EA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7" r:id="rId1"/>
    <p:sldLayoutId id="2147484638" r:id="rId2"/>
    <p:sldLayoutId id="2147484654" r:id="rId3"/>
    <p:sldLayoutId id="2147484639" r:id="rId4"/>
    <p:sldLayoutId id="2147484640" r:id="rId5"/>
    <p:sldLayoutId id="2147484641" r:id="rId6"/>
    <p:sldLayoutId id="2147484642" r:id="rId7"/>
    <p:sldLayoutId id="2147484643" r:id="rId8"/>
    <p:sldLayoutId id="2147484644" r:id="rId9"/>
    <p:sldLayoutId id="2147484645" r:id="rId10"/>
    <p:sldLayoutId id="214748464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umanbenchmark.com/tests/number-memory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://www.dailymail.co.uk/femail/article-4136174/Can-complete-12-word-verbal-memory-test.html" TargetMode="External"/><Relationship Id="rId4" Type="http://schemas.openxmlformats.org/officeDocument/2006/relationships/hyperlink" Target="https://www.humanbenchmark.com/tests/verbal-memory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7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4346" name="Rectangle 10"/>
          <p:cNvSpPr>
            <a:spLocks noGrp="1"/>
          </p:cNvSpPr>
          <p:nvPr>
            <p:ph type="ctrTitle"/>
          </p:nvPr>
        </p:nvSpPr>
        <p:spPr bwMode="auto">
          <a:xfrm>
            <a:off x="609600" y="533400"/>
            <a:ext cx="7848600" cy="38862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King Saud University 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College of Engineering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IE – 341: “Human Factors”</a:t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/>
            </a:r>
            <a:br>
              <a:rPr lang="en-US" sz="3700" dirty="0" smtClean="0">
                <a:solidFill>
                  <a:schemeClr val="tx1"/>
                </a:solidFill>
              </a:rPr>
            </a:br>
            <a:r>
              <a:rPr lang="en-US" sz="3700" dirty="0" smtClean="0">
                <a:solidFill>
                  <a:schemeClr val="tx1"/>
                </a:solidFill>
              </a:rPr>
              <a:t>Fall – 2017 (1</a:t>
            </a:r>
            <a:r>
              <a:rPr lang="en-US" sz="3700" baseline="30000" dirty="0" smtClean="0">
                <a:solidFill>
                  <a:schemeClr val="tx1"/>
                </a:solidFill>
              </a:rPr>
              <a:t>st</a:t>
            </a:r>
            <a:r>
              <a:rPr lang="en-US" sz="3700" dirty="0" smtClean="0">
                <a:solidFill>
                  <a:schemeClr val="tx1"/>
                </a:solidFill>
              </a:rPr>
              <a:t> Sem. 1438-9H)</a:t>
            </a:r>
          </a:p>
        </p:txBody>
      </p:sp>
      <p:sp>
        <p:nvSpPr>
          <p:cNvPr id="10244" name="Rectangle 12"/>
          <p:cNvSpPr>
            <a:spLocks noGrp="1"/>
          </p:cNvSpPr>
          <p:nvPr>
            <p:ph type="subTitle" idx="1"/>
          </p:nvPr>
        </p:nvSpPr>
        <p:spPr>
          <a:xfrm>
            <a:off x="1066800" y="4648200"/>
            <a:ext cx="7696200" cy="1752600"/>
          </a:xfrm>
        </p:spPr>
        <p:txBody>
          <a:bodyPr rtlCol="0"/>
          <a:lstStyle/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i="1" dirty="0" smtClean="0">
                <a:solidFill>
                  <a:schemeClr val="tx1"/>
                </a:solidFill>
              </a:rPr>
              <a:t>Chapter 3. Information Input and Processing</a:t>
            </a:r>
          </a:p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en-US" b="1" i="1" dirty="0" smtClean="0">
                <a:solidFill>
                  <a:schemeClr val="tx1"/>
                </a:solidFill>
              </a:rPr>
              <a:t>Part – 5: Memory – Attention</a:t>
            </a:r>
          </a:p>
          <a:p>
            <a:pPr marL="109538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en-US" b="1" i="1" dirty="0" smtClean="0">
              <a:solidFill>
                <a:schemeClr val="tx1"/>
              </a:solidFill>
            </a:endParaRPr>
          </a:p>
          <a:p>
            <a:pPr marL="109538" fontAlgn="auto">
              <a:spcAft>
                <a:spcPts val="0"/>
              </a:spcAft>
              <a:buClr>
                <a:srgbClr val="2DA2BF"/>
              </a:buClr>
              <a:buFont typeface="Arial" pitchFamily="34" charset="0"/>
              <a:buNone/>
              <a:defRPr/>
            </a:pPr>
            <a:r>
              <a:rPr lang="en-US" altLang="en-US" sz="1900" b="1" dirty="0" smtClean="0">
                <a:solidFill>
                  <a:srgbClr val="000000"/>
                </a:solidFill>
              </a:rPr>
              <a:t>Prepared by: Ahmed M. El-Sherbeeny, PhD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5189D5-AF00-45E2-B4C8-6DB8541B845C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6096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 fontAlgn="auto">
              <a:spcAft>
                <a:spcPts val="0"/>
              </a:spcAft>
              <a:defRPr/>
            </a:pPr>
            <a:r>
              <a:rPr lang="en-US" sz="7200" dirty="0">
                <a:solidFill>
                  <a:prstClr val="black"/>
                </a:solidFill>
                <a:latin typeface="Century Gothic"/>
              </a:rPr>
              <a:t>055    649   5378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2994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Memory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Rectangle 4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838200"/>
                <a:ext cx="8382000" cy="5943600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 startAt="2"/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Cont. Working Memory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endParaRPr lang="en-US" alt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altLang="en-US" dirty="0" smtClean="0">
                    <a:solidFill>
                      <a:schemeClr val="tx1"/>
                    </a:solidFill>
                  </a:rPr>
                  <a:t>Cont. Capacity 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of Working Memory</a:t>
                </a:r>
              </a:p>
              <a:p>
                <a:pPr lvl="1"/>
                <a:r>
                  <a:rPr lang="en-US" altLang="en-US" dirty="0" smtClean="0">
                    <a:solidFill>
                      <a:schemeClr val="tx1"/>
                    </a:solidFill>
                  </a:rPr>
                  <a:t>Summary:</a:t>
                </a:r>
              </a:p>
              <a:p>
                <a:pPr lvl="2"/>
                <a:r>
                  <a:rPr lang="en-US" altLang="en-US" dirty="0" smtClean="0">
                    <a:solidFill>
                      <a:schemeClr val="tx1"/>
                    </a:solidFill>
                  </a:rPr>
                  <a:t>Don’t present more than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altLang="en-US" dirty="0" smtClean="0">
                    <a:solidFill>
                      <a:schemeClr val="tx1"/>
                    </a:solidFill>
                  </a:rPr>
                  <a:t> chunks of information to remember</a:t>
                </a:r>
              </a:p>
              <a:p>
                <a:pPr lvl="2"/>
                <a:r>
                  <a:rPr lang="en-US" altLang="en-US" dirty="0" smtClean="0">
                    <a:solidFill>
                      <a:schemeClr val="tx1"/>
                    </a:solidFill>
                  </a:rPr>
                  <a:t>Make chunks meaningful (e.g.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055</m:t>
                    </m:r>
                  </m:oMath>
                </a14:m>
                <a:r>
                  <a:rPr lang="en-US" altLang="en-US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lvl="2"/>
                <a:r>
                  <a:rPr lang="en-US" altLang="en-US" dirty="0" smtClean="0">
                    <a:solidFill>
                      <a:schemeClr val="tx1"/>
                    </a:solidFill>
                  </a:rPr>
                  <a:t>Provide training on recalling chunked information</a:t>
                </a:r>
              </a:p>
              <a:p>
                <a:endParaRPr lang="en-US" altLang="en-US" dirty="0">
                  <a:solidFill>
                    <a:schemeClr val="tx1"/>
                  </a:solidFill>
                </a:endParaRPr>
              </a:p>
              <a:p>
                <a:r>
                  <a:rPr lang="en-US" altLang="en-US" dirty="0" smtClean="0">
                    <a:solidFill>
                      <a:schemeClr val="tx1"/>
                    </a:solidFill>
                  </a:rPr>
                  <a:t>Searching Working Memory</a:t>
                </a:r>
                <a:endParaRPr lang="en-US" alt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en-US" dirty="0" smtClean="0">
                    <a:solidFill>
                      <a:schemeClr val="tx1"/>
                    </a:solidFill>
                  </a:rPr>
                  <a:t>Time to search for item in WM list (e.g. names) ↑ as list items ↑ linearly</a:t>
                </a:r>
              </a:p>
              <a:p>
                <a:pPr lvl="1"/>
                <a:r>
                  <a:rPr lang="en-US" altLang="en-US" dirty="0" smtClean="0">
                    <a:solidFill>
                      <a:schemeClr val="tx1"/>
                    </a:solidFill>
                  </a:rPr>
                  <a:t>Time to search for item in WM 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per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item of memory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38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 err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US" alt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en-US" dirty="0" smtClean="0">
                    <a:solidFill>
                      <a:schemeClr val="tx1"/>
                    </a:solidFill>
                  </a:rPr>
                  <a:t>All items are searched for equally</a:t>
                </a:r>
              </a:p>
              <a:p>
                <a:pPr lvl="1"/>
                <a:endParaRPr lang="en-US" alt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36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838200"/>
                <a:ext cx="8382000" cy="5943600"/>
              </a:xfrm>
              <a:blipFill rotWithShape="0">
                <a:blip r:embed="rId3"/>
                <a:stretch>
                  <a:fillRect l="-1164" t="-82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8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Memory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altLang="en-US" dirty="0">
                <a:solidFill>
                  <a:schemeClr val="tx1"/>
                </a:solidFill>
              </a:rPr>
              <a:t>Long-term memory </a:t>
            </a:r>
            <a:endParaRPr lang="en-US" altLang="en-US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Transferring information from WM to LTM</a:t>
            </a:r>
            <a:endParaRPr lang="en-US" altLang="en-US" dirty="0">
              <a:solidFill>
                <a:schemeClr val="tx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Transferred by semantic coding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i.e. by adding meaning to information + linking to items already in LTM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 e.g.: studying for exams: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If by repeating material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 hard to recall info.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Effective method: semantically encode info.</a:t>
            </a:r>
          </a:p>
          <a:p>
            <a:r>
              <a:rPr lang="en-US" altLang="en-US" dirty="0" smtClean="0">
                <a:solidFill>
                  <a:schemeClr val="tx1"/>
                </a:solidFill>
              </a:rPr>
              <a:t>Ways to recall information from LTM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Analyze, compare, relate to past knowledge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Organizing info. at start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 easier to transfer to LTM</a:t>
            </a:r>
            <a:b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 more organized info. in LTM</a:t>
            </a:r>
            <a:b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</a:b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 easier to recall/retrieve info. from LTM</a:t>
            </a:r>
            <a:endParaRPr lang="en-US" altLang="en-US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Using “mnemonics” to organize info.: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i.e. use first letter of item in a list </a:t>
            </a:r>
            <a:br>
              <a:rPr lang="en-US" altLang="en-US" dirty="0" smtClean="0">
                <a:solidFill>
                  <a:schemeClr val="tx1"/>
                </a:solidFill>
              </a:rPr>
            </a:br>
            <a:r>
              <a:rPr lang="en-US" altLang="en-US" dirty="0" smtClean="0">
                <a:solidFill>
                  <a:schemeClr val="tx1"/>
                </a:solidFill>
              </a:rPr>
              <a:t>and attach word/image to it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Makes info. retrieval faster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287745"/>
            <a:ext cx="3352800" cy="257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3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Memory</a:t>
            </a: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lang="en-US" alt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FED1D-2A50-4441-B0CB-E5D9402D4163}" type="slidenum">
              <a:rPr lang="en-US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3" t="19724" r="12775" b="5237"/>
          <a:stretch/>
        </p:blipFill>
        <p:spPr>
          <a:xfrm>
            <a:off x="670560" y="838199"/>
            <a:ext cx="7863840" cy="5972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982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lang="en-US" altLang="en-US" sz="2800" b="1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altLang="en-US" sz="2800" b="1" dirty="0" smtClean="0">
                <a:solidFill>
                  <a:schemeClr val="tx1"/>
                </a:solidFill>
              </a:rPr>
              <a:t>Attention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FED1D-2A50-4441-B0CB-E5D9402D4163}" type="slidenum">
              <a:rPr lang="en-US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3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Attention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Four types of attention tasks / situations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Selective </a:t>
            </a:r>
            <a:r>
              <a:rPr lang="en-US" dirty="0">
                <a:solidFill>
                  <a:schemeClr val="tx1"/>
                </a:solidFill>
              </a:rPr>
              <a:t>attention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Focused </a:t>
            </a:r>
            <a:r>
              <a:rPr lang="en-US" dirty="0">
                <a:solidFill>
                  <a:schemeClr val="tx1"/>
                </a:solidFill>
              </a:rPr>
              <a:t>attention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Divided </a:t>
            </a:r>
            <a:r>
              <a:rPr lang="en-US" dirty="0">
                <a:solidFill>
                  <a:schemeClr val="tx1"/>
                </a:solidFill>
              </a:rPr>
              <a:t>attention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Sustained attention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7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Cont. Attention</a:t>
            </a: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chemeClr val="tx1"/>
                </a:solidFill>
              </a:rPr>
              <a:t>Selective </a:t>
            </a:r>
            <a:r>
              <a:rPr lang="en-US" dirty="0">
                <a:solidFill>
                  <a:schemeClr val="tx1"/>
                </a:solidFill>
              </a:rPr>
              <a:t>attention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Monitoring several sources of </a:t>
            </a:r>
            <a:r>
              <a:rPr lang="en-US" dirty="0" smtClean="0">
                <a:solidFill>
                  <a:schemeClr val="tx1"/>
                </a:solidFill>
              </a:rPr>
              <a:t>info. (aka channels) to </a:t>
            </a:r>
            <a:r>
              <a:rPr lang="en-US" dirty="0">
                <a:solidFill>
                  <a:schemeClr val="tx1"/>
                </a:solidFill>
              </a:rPr>
              <a:t>perform a single task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E.g.: </a:t>
            </a:r>
            <a:r>
              <a:rPr lang="en-US" dirty="0">
                <a:solidFill>
                  <a:schemeClr val="tx1"/>
                </a:solidFill>
              </a:rPr>
              <a:t>A pilot scanning the </a:t>
            </a:r>
            <a:r>
              <a:rPr lang="en-US" dirty="0" smtClean="0">
                <a:solidFill>
                  <a:schemeClr val="tx1"/>
                </a:solidFill>
              </a:rPr>
              <a:t>instruments (see next slide)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E.g.: player looking for opening in soccer field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Improving </a:t>
            </a:r>
            <a:r>
              <a:rPr lang="en-US" altLang="en-US" dirty="0" smtClean="0">
                <a:solidFill>
                  <a:schemeClr val="tx1"/>
                </a:solidFill>
              </a:rPr>
              <a:t>selective attention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Use as few channels to be scanned for signals as possible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Tell user which channel is more important </a:t>
            </a:r>
            <a:r>
              <a:rPr 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 more effective attention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Reduce level of stress on person </a:t>
            </a:r>
            <a:r>
              <a:rPr lang="en-US" dirty="0">
                <a:solidFill>
                  <a:schemeClr val="tx1"/>
                </a:solidFill>
                <a:sym typeface="Symbol" panose="05050102010706020507" pitchFamily="18" charset="2"/>
              </a:rPr>
              <a:t> </a:t>
            </a:r>
            <a:r>
              <a:rPr 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scan more channels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Show person where signal is more likely to show up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Train person on how to scan effectively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Visual channels: keep close together (to scan easier)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Auditory channels: make sure they don’t mask each other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90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FED1D-2A50-4441-B0CB-E5D9402D4163}" type="slidenum">
              <a:rPr lang="en-US"/>
              <a:pPr>
                <a:defRPr/>
              </a:pPr>
              <a:t>17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547"/>
            <a:ext cx="9144000" cy="5880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Cont. Attention</a:t>
            </a: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dirty="0" smtClean="0">
                <a:solidFill>
                  <a:schemeClr val="tx1"/>
                </a:solidFill>
              </a:rPr>
              <a:t>Focused </a:t>
            </a:r>
            <a:r>
              <a:rPr lang="en-US" dirty="0">
                <a:solidFill>
                  <a:schemeClr val="tx1"/>
                </a:solidFill>
              </a:rPr>
              <a:t>attention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Attending one source of information and </a:t>
            </a:r>
            <a:r>
              <a:rPr lang="en-US" dirty="0" smtClean="0">
                <a:solidFill>
                  <a:schemeClr val="tx1"/>
                </a:solidFill>
              </a:rPr>
              <a:t>excluding </a:t>
            </a:r>
            <a:r>
              <a:rPr lang="en-US" dirty="0">
                <a:solidFill>
                  <a:schemeClr val="tx1"/>
                </a:solidFill>
              </a:rPr>
              <a:t>other sources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e.g.: trying to read while someone is talking on the phone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e.g.: </a:t>
            </a:r>
            <a:r>
              <a:rPr lang="en-US" dirty="0">
                <a:solidFill>
                  <a:schemeClr val="tx1"/>
                </a:solidFill>
              </a:rPr>
              <a:t>listening to a person talk in a crowded, noisy </a:t>
            </a:r>
            <a:r>
              <a:rPr lang="en-US" dirty="0" smtClean="0">
                <a:solidFill>
                  <a:schemeClr val="tx1"/>
                </a:solidFill>
              </a:rPr>
              <a:t>gathering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Improving </a:t>
            </a:r>
            <a:r>
              <a:rPr lang="en-US" altLang="en-US" dirty="0" smtClean="0">
                <a:solidFill>
                  <a:schemeClr val="tx1"/>
                </a:solidFill>
              </a:rPr>
              <a:t>focused </a:t>
            </a:r>
            <a:r>
              <a:rPr lang="en-US" altLang="en-US" dirty="0">
                <a:solidFill>
                  <a:schemeClr val="tx1"/>
                </a:solidFill>
              </a:rPr>
              <a:t>attention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Make competing channels as distinct as possible from channel of interest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Separate (in physical space) competing channels from </a:t>
            </a:r>
            <a:r>
              <a:rPr lang="en-US" dirty="0">
                <a:solidFill>
                  <a:schemeClr val="tx1"/>
                </a:solidFill>
              </a:rPr>
              <a:t>channel of interest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Reduce number of competing channels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Make channel of interest (vs. competing channels)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Larger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Brighter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Louder, etc.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41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Cont. Attention</a:t>
            </a: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 dirty="0" smtClean="0">
                <a:solidFill>
                  <a:schemeClr val="tx1"/>
                </a:solidFill>
              </a:rPr>
              <a:t>Divided attention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Paying attention to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Two </a:t>
            </a:r>
            <a:r>
              <a:rPr lang="en-US" dirty="0">
                <a:solidFill>
                  <a:schemeClr val="tx1"/>
                </a:solidFill>
              </a:rPr>
              <a:t>(or more) sources of </a:t>
            </a:r>
            <a:r>
              <a:rPr lang="en-US" dirty="0" smtClean="0">
                <a:solidFill>
                  <a:schemeClr val="tx1"/>
                </a:solidFill>
              </a:rPr>
              <a:t>information, 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Perform </a:t>
            </a:r>
            <a:r>
              <a:rPr lang="en-US" dirty="0">
                <a:solidFill>
                  <a:schemeClr val="tx1"/>
                </a:solidFill>
              </a:rPr>
              <a:t>two (or more) tasks </a:t>
            </a:r>
            <a:r>
              <a:rPr lang="en-US" dirty="0" smtClean="0">
                <a:solidFill>
                  <a:schemeClr val="tx1"/>
                </a:solidFill>
              </a:rPr>
              <a:t>simultaneously </a:t>
            </a:r>
            <a:r>
              <a:rPr lang="en-US" dirty="0">
                <a:solidFill>
                  <a:schemeClr val="tx1"/>
                </a:solidFill>
              </a:rPr>
              <a:t>(aka time-sharing)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E.g.: </a:t>
            </a:r>
            <a:r>
              <a:rPr lang="en-US" dirty="0">
                <a:solidFill>
                  <a:schemeClr val="tx1"/>
                </a:solidFill>
              </a:rPr>
              <a:t>driving a car while talking to a </a:t>
            </a:r>
            <a:r>
              <a:rPr lang="en-US" dirty="0" smtClean="0">
                <a:solidFill>
                  <a:schemeClr val="tx1"/>
                </a:solidFill>
              </a:rPr>
              <a:t>passenger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Driving: visual input and manual response</a:t>
            </a:r>
          </a:p>
          <a:p>
            <a:pPr lvl="2"/>
            <a:r>
              <a:rPr lang="en-US" dirty="0" smtClean="0">
                <a:solidFill>
                  <a:schemeClr val="tx1"/>
                </a:solidFill>
              </a:rPr>
              <a:t>Talking: auditory input and vocal responses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E.g.: eating </a:t>
            </a:r>
            <a:r>
              <a:rPr lang="en-US" dirty="0">
                <a:solidFill>
                  <a:schemeClr val="tx1"/>
                </a:solidFill>
              </a:rPr>
              <a:t>dinner while watching </a:t>
            </a:r>
            <a:r>
              <a:rPr lang="en-US" dirty="0" smtClean="0">
                <a:solidFill>
                  <a:schemeClr val="tx1"/>
                </a:solidFill>
              </a:rPr>
              <a:t>evening news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Theories existing to explain performance in divided attention: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Single-resource theories: 1 source of resources, shared by all mental processes</a:t>
            </a:r>
          </a:p>
          <a:p>
            <a:pPr lvl="2"/>
            <a:r>
              <a:rPr lang="en-US" dirty="0">
                <a:solidFill>
                  <a:schemeClr val="tx1"/>
                </a:solidFill>
              </a:rPr>
              <a:t>Multiple-resource theories: multiple, independent resource </a:t>
            </a:r>
            <a:r>
              <a:rPr lang="en-US" dirty="0" smtClean="0">
                <a:solidFill>
                  <a:schemeClr val="tx1"/>
                </a:solidFill>
              </a:rPr>
              <a:t>pools</a:t>
            </a:r>
          </a:p>
          <a:p>
            <a:pPr lvl="2"/>
            <a:endParaRPr lang="en-US" dirty="0">
              <a:solidFill>
                <a:schemeClr val="tx1"/>
              </a:solidFill>
            </a:endParaRPr>
          </a:p>
          <a:p>
            <a:r>
              <a:rPr lang="en-US" altLang="en-US" dirty="0">
                <a:solidFill>
                  <a:schemeClr val="tx1"/>
                </a:solidFill>
              </a:rPr>
              <a:t>Improving </a:t>
            </a:r>
            <a:r>
              <a:rPr lang="en-US" altLang="en-US" dirty="0" smtClean="0">
                <a:solidFill>
                  <a:schemeClr val="tx1"/>
                </a:solidFill>
              </a:rPr>
              <a:t>divided </a:t>
            </a:r>
            <a:r>
              <a:rPr lang="en-US" altLang="en-US" dirty="0">
                <a:solidFill>
                  <a:schemeClr val="tx1"/>
                </a:solidFill>
              </a:rPr>
              <a:t>attention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Minimize as much as possible sources of information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Decrease as much as possible difficulty of tasks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Make tasks as different as possible in terms of input/output modes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Good way to divide attention: prioritize tasks relatively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2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Contents</a:t>
            </a: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Memory</a:t>
            </a:r>
          </a:p>
          <a:p>
            <a:pPr>
              <a:lnSpc>
                <a:spcPct val="200000"/>
              </a:lnSpc>
            </a:pPr>
            <a:r>
              <a:rPr lang="en-US" altLang="en-US" dirty="0" smtClean="0">
                <a:solidFill>
                  <a:schemeClr val="tx1"/>
                </a:solidFill>
              </a:rPr>
              <a:t>Attention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FED1D-2A50-4441-B0CB-E5D9402D4163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65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Cont. Attention</a:t>
            </a:r>
            <a:endParaRPr lang="en-US" sz="3700" dirty="0" smtClean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Rectangle 4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838200"/>
                <a:ext cx="8229600" cy="5943600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 startAt="4"/>
                </a:pPr>
                <a:r>
                  <a:rPr lang="en-US" dirty="0" smtClean="0">
                    <a:solidFill>
                      <a:schemeClr val="tx1"/>
                    </a:solidFill>
                  </a:rPr>
                  <a:t>Sustained attention (aka monitoring, vigilance)</a:t>
                </a:r>
                <a:endParaRPr 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Attention </a:t>
                </a:r>
                <a:r>
                  <a:rPr lang="en-US" dirty="0">
                    <a:solidFill>
                      <a:schemeClr val="tx1"/>
                    </a:solidFill>
                  </a:rPr>
                  <a:t>over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long period </a:t>
                </a:r>
                <a:r>
                  <a:rPr lang="en-US" dirty="0">
                    <a:solidFill>
                      <a:schemeClr val="tx1"/>
                    </a:solidFill>
                  </a:rPr>
                  <a:t>of time to detect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infrequently </a:t>
                </a:r>
                <a:r>
                  <a:rPr lang="en-US" dirty="0">
                    <a:solidFill>
                      <a:schemeClr val="tx1"/>
                    </a:solidFill>
                  </a:rPr>
                  <a:t>occurring signals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E.g.: </a:t>
                </a:r>
                <a:r>
                  <a:rPr lang="en-US" dirty="0">
                    <a:solidFill>
                      <a:schemeClr val="tx1"/>
                    </a:solidFill>
                  </a:rPr>
                  <a:t>security guards viewing TV monitors for the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infrequent intruder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E.g.: air </a:t>
                </a:r>
                <a:r>
                  <a:rPr lang="en-US" dirty="0">
                    <a:solidFill>
                      <a:schemeClr val="tx1"/>
                    </a:solidFill>
                  </a:rPr>
                  <a:t>defense radar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operator </a:t>
                </a:r>
                <a:r>
                  <a:rPr lang="en-US" dirty="0">
                    <a:solidFill>
                      <a:schemeClr val="tx1"/>
                    </a:solidFill>
                  </a:rPr>
                  <a:t>waiting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to see missile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E.g.: inspector </a:t>
                </a:r>
                <a:r>
                  <a:rPr lang="en-US" dirty="0">
                    <a:solidFill>
                      <a:schemeClr val="tx1"/>
                    </a:solidFill>
                  </a:rPr>
                  <a:t>on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assembly </a:t>
                </a:r>
                <a:r>
                  <a:rPr lang="en-US" dirty="0">
                    <a:solidFill>
                      <a:schemeClr val="tx1"/>
                    </a:solidFill>
                  </a:rPr>
                  <a:t>line looking for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defect </a:t>
                </a:r>
                <a:r>
                  <a:rPr lang="en-US" dirty="0">
                    <a:solidFill>
                      <a:schemeClr val="tx1"/>
                    </a:solidFill>
                  </a:rPr>
                  <a:t>in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endless </a:t>
                </a:r>
                <a:r>
                  <a:rPr lang="en-US" dirty="0">
                    <a:solidFill>
                      <a:schemeClr val="tx1"/>
                    </a:solidFill>
                  </a:rPr>
                  <a:t>line of products moving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by</a:t>
                </a:r>
              </a:p>
              <a:p>
                <a:pPr lvl="1"/>
                <a:r>
                  <a:rPr lang="en-US" dirty="0" smtClean="0">
                    <a:solidFill>
                      <a:schemeClr val="tx1"/>
                    </a:solidFill>
                  </a:rPr>
                  <a:t>Vigilance decrement:</a:t>
                </a:r>
              </a:p>
              <a:p>
                <a:pPr lvl="2"/>
                <a:r>
                  <a:rPr lang="en-US" dirty="0" smtClean="0">
                    <a:solidFill>
                      <a:schemeClr val="tx1"/>
                    </a:solidFill>
                  </a:rPr>
                  <a:t>Decline in speed of signal detection with time for task</a:t>
                </a:r>
              </a:p>
              <a:p>
                <a:pPr lvl="2"/>
                <a:r>
                  <a:rPr lang="en-US" dirty="0" smtClean="0">
                    <a:solidFill>
                      <a:schemeClr val="tx1"/>
                    </a:solidFill>
                  </a:rPr>
                  <a:t>Decline in accuracy of detection with time for task</a:t>
                </a:r>
              </a:p>
              <a:p>
                <a:pPr lvl="2"/>
                <a:r>
                  <a:rPr lang="en-US" dirty="0" smtClean="0">
                    <a:solidFill>
                      <a:schemeClr val="tx1"/>
                    </a:solidFill>
                  </a:rPr>
                  <a:t>Occurs for first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20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35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min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of “vigil” (</a:t>
                </a:r>
                <a:r>
                  <a:rPr lang="en-US" i="1" dirty="0" smtClean="0">
                    <a:solidFill>
                      <a:schemeClr val="tx1"/>
                    </a:solidFill>
                  </a:rPr>
                  <a:t>see next slide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endParaRPr lang="en-US" alt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altLang="en-US" dirty="0" smtClean="0">
                    <a:solidFill>
                      <a:schemeClr val="tx1"/>
                    </a:solidFill>
                  </a:rPr>
                  <a:t>Improving vigilance:</a:t>
                </a:r>
              </a:p>
              <a:p>
                <a:pPr lvl="1"/>
                <a:r>
                  <a:rPr lang="en-US" altLang="en-US" dirty="0" smtClean="0">
                    <a:solidFill>
                      <a:schemeClr val="tx1"/>
                    </a:solidFill>
                  </a:rPr>
                  <a:t>Scheduled rest breaks, task variation</a:t>
                </a:r>
              </a:p>
              <a:p>
                <a:pPr lvl="1"/>
                <a:r>
                  <a:rPr lang="en-US" altLang="en-US" dirty="0" smtClean="0">
                    <a:solidFill>
                      <a:schemeClr val="tx1"/>
                    </a:solidFill>
                  </a:rPr>
                  <a:t>Increase conspicuity of signal (e.g. make it larger, brighter, etc.)</a:t>
                </a:r>
              </a:p>
              <a:p>
                <a:pPr lvl="1"/>
                <a:r>
                  <a:rPr lang="en-US" altLang="en-US" dirty="0" smtClean="0">
                    <a:solidFill>
                      <a:schemeClr val="tx1"/>
                    </a:solidFill>
                  </a:rPr>
                  <a:t>Insert false signals to see how operator will respond</a:t>
                </a:r>
              </a:p>
              <a:p>
                <a:pPr lvl="1"/>
                <a:r>
                  <a:rPr lang="en-US" altLang="en-US" dirty="0" smtClean="0">
                    <a:solidFill>
                      <a:schemeClr val="tx1"/>
                    </a:solidFill>
                  </a:rPr>
                  <a:t>Motivation (i.e. show 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importance of task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lvl="1"/>
                <a:r>
                  <a:rPr lang="en-US" altLang="en-US" dirty="0">
                    <a:solidFill>
                      <a:schemeClr val="tx1"/>
                    </a:solidFill>
                  </a:rPr>
                  <a:t>Stimulants (e.g. coffee)</a:t>
                </a:r>
              </a:p>
              <a:p>
                <a:pPr lvl="1"/>
                <a:r>
                  <a:rPr lang="en-US" altLang="en-US" dirty="0" smtClean="0">
                    <a:solidFill>
                      <a:schemeClr val="tx1"/>
                    </a:solidFill>
                  </a:rPr>
                  <a:t>Keep noise, temp., illumination, other environmental factors: optimum</a:t>
                </a:r>
              </a:p>
            </p:txBody>
          </p:sp>
        </mc:Choice>
        <mc:Fallback xmlns="">
          <p:sp>
            <p:nvSpPr>
              <p:cNvPr id="1536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838200"/>
                <a:ext cx="8229600" cy="5943600"/>
              </a:xfrm>
              <a:blipFill rotWithShape="0">
                <a:blip r:embed="rId3"/>
                <a:stretch>
                  <a:fillRect l="-1185" t="-82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69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>
                <a:solidFill>
                  <a:schemeClr val="tx1"/>
                </a:solidFill>
              </a:rPr>
              <a:t>Cont. Attention</a:t>
            </a: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20" t="8103" r="9493" b="14356"/>
          <a:stretch/>
        </p:blipFill>
        <p:spPr>
          <a:xfrm>
            <a:off x="616717" y="860425"/>
            <a:ext cx="8222483" cy="5997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065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>
                <a:solidFill>
                  <a:schemeClr val="tx1"/>
                </a:solidFill>
                <a:latin typeface="Lucida Sans Unicode" pitchFamily="34" charset="0"/>
              </a:defRPr>
            </a:lvl1pPr>
            <a:lvl2pPr marL="742950" indent="-285750" eaLnBrk="0" hangingPunct="0">
              <a:spcBef>
                <a:spcPts val="325"/>
              </a:spcBef>
              <a:buClr>
                <a:schemeClr val="accent1"/>
              </a:buClr>
              <a:buFont typeface="Verdana" pitchFamily="34" charset="0"/>
              <a:buChar char="◦"/>
              <a:defRPr sz="2300">
                <a:solidFill>
                  <a:schemeClr val="tx1"/>
                </a:solidFill>
                <a:latin typeface="Lucida Sans Unicode" pitchFamily="34" charset="0"/>
              </a:defRPr>
            </a:lvl2pPr>
            <a:lvl3pPr marL="1143000" indent="-228600" eaLnBrk="0" hangingPunct="0">
              <a:spcBef>
                <a:spcPts val="350"/>
              </a:spcBef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>
                <a:solidFill>
                  <a:schemeClr val="tx1"/>
                </a:solidFill>
                <a:latin typeface="Lucida Sans Unicode" pitchFamily="34" charset="0"/>
              </a:defRPr>
            </a:lvl3pPr>
            <a:lvl4pPr marL="16002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1900">
                <a:solidFill>
                  <a:schemeClr val="tx1"/>
                </a:solidFill>
                <a:latin typeface="Lucida Sans Unicode" pitchFamily="34" charset="0"/>
              </a:defRPr>
            </a:lvl4pPr>
            <a:lvl5pPr marL="2057400" indent="-228600" eaLnBrk="0" hangingPunct="0">
              <a:spcBef>
                <a:spcPts val="350"/>
              </a:spcBef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>
                <a:solidFill>
                  <a:schemeClr val="tx1"/>
                </a:solidFill>
                <a:latin typeface="Lucida Sans Unicode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sz="3300" b="0" dirty="0" smtClean="0">
                <a:solidFill>
                  <a:schemeClr val="tx1"/>
                </a:solidFill>
              </a:rPr>
              <a:t>References</a:t>
            </a:r>
            <a:endParaRPr lang="en-US" sz="2800" b="0" dirty="0" smtClean="0">
              <a:solidFill>
                <a:schemeClr val="tx1"/>
              </a:solidFill>
            </a:endParaRPr>
          </a:p>
        </p:txBody>
      </p:sp>
      <p:sp>
        <p:nvSpPr>
          <p:cNvPr id="40964" name="Rectangle 4"/>
          <p:cNvSpPr>
            <a:spLocks noGrp="1"/>
          </p:cNvSpPr>
          <p:nvPr>
            <p:ph idx="1"/>
          </p:nvPr>
        </p:nvSpPr>
        <p:spPr>
          <a:xfrm>
            <a:off x="304800" y="838200"/>
            <a:ext cx="8229600" cy="5943600"/>
          </a:xfrm>
        </p:spPr>
        <p:txBody>
          <a:bodyPr/>
          <a:lstStyle/>
          <a:p>
            <a:pPr marL="877888" lvl="1" indent="-514350">
              <a:buClr>
                <a:srgbClr val="2DA2BF"/>
              </a:buClr>
            </a:pPr>
            <a:r>
              <a:rPr lang="en-US" altLang="en-US" sz="2400" b="1" i="1" dirty="0" smtClean="0">
                <a:solidFill>
                  <a:schemeClr val="tx1"/>
                </a:solidFill>
              </a:rPr>
              <a:t>Human Factors in Engineering and Design</a:t>
            </a:r>
            <a:r>
              <a:rPr lang="en-US" altLang="en-US" sz="2400" dirty="0" smtClean="0">
                <a:solidFill>
                  <a:schemeClr val="tx1"/>
                </a:solidFill>
              </a:rPr>
              <a:t>. Mark S. Sanders, Ernest J. McCormick. 7</a:t>
            </a:r>
            <a:r>
              <a:rPr lang="en-US" altLang="en-US" sz="2400" baseline="30000" dirty="0" smtClean="0">
                <a:solidFill>
                  <a:schemeClr val="tx1"/>
                </a:solidFill>
              </a:rPr>
              <a:t>th</a:t>
            </a:r>
            <a:r>
              <a:rPr lang="en-US" altLang="en-US" sz="2400" dirty="0" smtClean="0">
                <a:solidFill>
                  <a:schemeClr val="tx1"/>
                </a:solidFill>
              </a:rPr>
              <a:t> Ed. McGraw: New York, 1993. ISBN: 0-07-112826-3.</a:t>
            </a:r>
          </a:p>
          <a:p>
            <a:pPr marL="877888" lvl="1" indent="-514350">
              <a:buClr>
                <a:srgbClr val="2DA2BF"/>
              </a:buClr>
            </a:pPr>
            <a:r>
              <a:rPr lang="en-US" altLang="en-US" sz="2400" dirty="0">
                <a:solidFill>
                  <a:schemeClr val="tx1"/>
                </a:solidFill>
              </a:rPr>
              <a:t>For more </a:t>
            </a:r>
            <a:r>
              <a:rPr lang="en-US" altLang="en-US" sz="2400" b="1" dirty="0" smtClean="0">
                <a:solidFill>
                  <a:schemeClr val="tx1"/>
                </a:solidFill>
              </a:rPr>
              <a:t>memory </a:t>
            </a:r>
            <a:r>
              <a:rPr lang="en-US" altLang="en-US" sz="2400" b="1" dirty="0">
                <a:solidFill>
                  <a:schemeClr val="tx1"/>
                </a:solidFill>
              </a:rPr>
              <a:t>tasks</a:t>
            </a:r>
            <a:r>
              <a:rPr lang="en-US" altLang="en-US" sz="2400" dirty="0">
                <a:solidFill>
                  <a:schemeClr val="tx1"/>
                </a:solidFill>
              </a:rPr>
              <a:t>: </a:t>
            </a:r>
            <a:endParaRPr lang="en-US" altLang="en-US" sz="2400" dirty="0" smtClean="0">
              <a:solidFill>
                <a:schemeClr val="tx1"/>
              </a:solidFill>
            </a:endParaRPr>
          </a:p>
          <a:p>
            <a:pPr marL="1277938" lvl="2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Number memory test: </a:t>
            </a:r>
            <a:r>
              <a:rPr lang="en-US" altLang="en-US" sz="24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US" altLang="en-US" sz="2400" dirty="0" smtClean="0">
                <a:solidFill>
                  <a:schemeClr val="tx1"/>
                </a:solidFill>
                <a:hlinkClick r:id="rId3"/>
              </a:rPr>
              <a:t>www.humanbenchmark.com/tests/number-memory</a:t>
            </a:r>
            <a:r>
              <a:rPr lang="en-US" altLang="en-US" sz="2400" dirty="0" smtClean="0">
                <a:solidFill>
                  <a:schemeClr val="tx1"/>
                </a:solidFill>
              </a:rPr>
              <a:t> </a:t>
            </a:r>
          </a:p>
          <a:p>
            <a:pPr marL="1277938" lvl="2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</a:rPr>
              <a:t>Verbal memory tests:</a:t>
            </a:r>
          </a:p>
          <a:p>
            <a:pPr marL="1735138" lvl="3" indent="-514350">
              <a:buClr>
                <a:srgbClr val="2DA2BF"/>
              </a:buClr>
            </a:pPr>
            <a:r>
              <a:rPr lang="en-US" altLang="en-US" sz="2400" dirty="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en-US" altLang="en-US" sz="2400" dirty="0">
                <a:solidFill>
                  <a:schemeClr val="tx1"/>
                </a:solidFill>
                <a:hlinkClick r:id="rId4"/>
              </a:rPr>
              <a:t>://</a:t>
            </a:r>
            <a:r>
              <a:rPr lang="en-US" altLang="en-US" sz="2400" dirty="0" smtClean="0">
                <a:solidFill>
                  <a:schemeClr val="tx1"/>
                </a:solidFill>
                <a:hlinkClick r:id="rId4"/>
              </a:rPr>
              <a:t>www.humanbenchmark.com/tests/verbal-memory</a:t>
            </a:r>
            <a:endParaRPr lang="en-US" altLang="en-US" sz="2400" dirty="0" smtClean="0">
              <a:solidFill>
                <a:schemeClr val="tx1"/>
              </a:solidFill>
            </a:endParaRPr>
          </a:p>
          <a:p>
            <a:pPr marL="1735138" lvl="3" indent="-514350">
              <a:buClr>
                <a:srgbClr val="2DA2BF"/>
              </a:buClr>
            </a:pPr>
            <a:r>
              <a:rPr lang="en-US" altLang="en-US" sz="2400" dirty="0">
                <a:solidFill>
                  <a:schemeClr val="tx1"/>
                </a:solidFill>
                <a:hlinkClick r:id="rId5"/>
              </a:rPr>
              <a:t>http://</a:t>
            </a:r>
            <a:r>
              <a:rPr lang="en-US" altLang="en-US" sz="2400" dirty="0" smtClean="0">
                <a:solidFill>
                  <a:schemeClr val="tx1"/>
                </a:solidFill>
                <a:hlinkClick r:id="rId5"/>
              </a:rPr>
              <a:t>www.dailymail.co.uk/femail/article-4136174/Can-complete-12-word-verbal-memory-test.html</a:t>
            </a:r>
            <a:r>
              <a:rPr lang="en-US" altLang="en-US" sz="2400" dirty="0" smtClean="0">
                <a:solidFill>
                  <a:schemeClr val="tx1"/>
                </a:solidFill>
              </a:rPr>
              <a:t>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C23F02-F9A5-4FF6-B16F-62F84637AE0E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2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en-US" sz="3700" dirty="0" smtClean="0">
              <a:solidFill>
                <a:schemeClr val="tx1"/>
              </a:solidFill>
            </a:endParaRP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lang="en-US" altLang="en-US" sz="2800" b="1" dirty="0" smtClean="0">
              <a:solidFill>
                <a:schemeClr val="tx1"/>
              </a:solidFill>
            </a:endParaRPr>
          </a:p>
          <a:p>
            <a:pPr marL="0" indent="0" algn="ctr">
              <a:lnSpc>
                <a:spcPct val="200000"/>
              </a:lnSpc>
              <a:buNone/>
            </a:pPr>
            <a:r>
              <a:rPr lang="en-US" altLang="en-US" sz="2800" b="1" dirty="0" smtClean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FED1D-2A50-4441-B0CB-E5D9402D4163}" type="slidenum">
              <a:rPr lang="en-US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0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Memory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Memory: storage of information</a:t>
            </a:r>
          </a:p>
          <a:p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Human Memory Subsystems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Sensory storage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Working memory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</a:rPr>
              <a:t>Long-term memory</a:t>
            </a:r>
          </a:p>
          <a:p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Discuss here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Each of 3 subsystems (</a:t>
            </a:r>
            <a:r>
              <a:rPr lang="en-US" altLang="en-US" i="1" dirty="0" smtClean="0">
                <a:solidFill>
                  <a:schemeClr val="tx1"/>
                </a:solidFill>
              </a:rPr>
              <a:t>see next slide</a:t>
            </a:r>
            <a:r>
              <a:rPr lang="en-US" altLang="en-US" dirty="0" smtClean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How information is coded in each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Practical applications in each subsystem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55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Memory</a:t>
            </a:r>
          </a:p>
        </p:txBody>
      </p:sp>
      <p:sp>
        <p:nvSpPr>
          <p:cNvPr id="14340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229600" cy="5943600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en-US" altLang="en-US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200000"/>
              </a:lnSpc>
              <a:buNone/>
            </a:pPr>
            <a:endParaRPr lang="en-US" altLang="en-US" sz="2800" b="1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7FED1D-2A50-4441-B0CB-E5D9402D4163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8" t="8988" r="7510" b="14423"/>
          <a:stretch/>
        </p:blipFill>
        <p:spPr>
          <a:xfrm>
            <a:off x="525462" y="990599"/>
            <a:ext cx="8229600" cy="5609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5126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Memory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64" name="Rectangle 4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838200"/>
                <a:ext cx="8305800" cy="5943600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Sensory Storage 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alt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altLang="en-US" dirty="0" smtClean="0">
                    <a:solidFill>
                      <a:schemeClr val="tx1"/>
                    </a:solidFill>
                  </a:rPr>
                  <a:t>Mechanism</a:t>
                </a:r>
                <a:endParaRPr lang="en-US" alt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en-US" dirty="0" smtClean="0">
                    <a:solidFill>
                      <a:schemeClr val="tx1"/>
                    </a:solidFill>
                  </a:rPr>
                  <a:t>Part of each sensory channel</a:t>
                </a:r>
                <a:endParaRPr lang="en-US" alt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en-US" dirty="0" smtClean="0">
                    <a:solidFill>
                      <a:schemeClr val="tx1"/>
                    </a:solidFill>
                  </a:rPr>
                  <a:t>Keeps record of stimulus for short period after stimulus is finished then fades</a:t>
                </a:r>
              </a:p>
              <a:p>
                <a:pPr lvl="1"/>
                <a:r>
                  <a:rPr lang="en-US" altLang="en-US" dirty="0" smtClean="0">
                    <a:solidFill>
                      <a:schemeClr val="tx1"/>
                    </a:solidFill>
                  </a:rPr>
                  <a:t>Allows further processing of stimulus</a:t>
                </a:r>
                <a:endParaRPr lang="en-US" alt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en-US" dirty="0" smtClean="0">
                    <a:solidFill>
                      <a:schemeClr val="tx1"/>
                    </a:solidFill>
                  </a:rPr>
                  <a:t>Associated with visual system</a:t>
                </a:r>
              </a:p>
              <a:p>
                <a:pPr lvl="2"/>
                <a:r>
                  <a:rPr lang="en-US" altLang="en-US" dirty="0" smtClean="0">
                    <a:solidFill>
                      <a:schemeClr val="tx1"/>
                    </a:solidFill>
                  </a:rPr>
                  <a:t>“iconic storage”</a:t>
                </a:r>
              </a:p>
              <a:p>
                <a:pPr lvl="2"/>
                <a:r>
                  <a:rPr lang="en-US" altLang="en-US" dirty="0" smtClean="0">
                    <a:solidFill>
                      <a:schemeClr val="tx1"/>
                    </a:solidFill>
                  </a:rPr>
                  <a:t>Lasts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altLang="en-US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en-US" dirty="0" smtClean="0">
                    <a:solidFill>
                      <a:schemeClr val="tx1"/>
                    </a:solidFill>
                  </a:rPr>
                  <a:t>Associated with auditory system</a:t>
                </a:r>
              </a:p>
              <a:p>
                <a:pPr lvl="2"/>
                <a:r>
                  <a:rPr lang="en-US" altLang="en-US" dirty="0" smtClean="0">
                    <a:solidFill>
                      <a:schemeClr val="tx1"/>
                    </a:solidFill>
                  </a:rPr>
                  <a:t>“echoic storage”</a:t>
                </a:r>
              </a:p>
              <a:p>
                <a:pPr lvl="2"/>
                <a:r>
                  <a:rPr lang="en-US" altLang="en-US" smtClean="0">
                    <a:solidFill>
                      <a:schemeClr val="tx1"/>
                    </a:solidFill>
                  </a:rPr>
                  <a:t>Lasts: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few seconds</a:t>
                </a:r>
              </a:p>
              <a:p>
                <a:pPr lvl="2"/>
                <a:endParaRPr lang="en-US" altLang="en-US" dirty="0">
                  <a:solidFill>
                    <a:schemeClr val="tx1"/>
                  </a:solidFill>
                </a:endParaRPr>
              </a:p>
              <a:p>
                <a:r>
                  <a:rPr lang="en-US" altLang="en-US" dirty="0" smtClean="0">
                    <a:solidFill>
                      <a:schemeClr val="tx1"/>
                    </a:solidFill>
                  </a:rPr>
                  <a:t>Information Representation:</a:t>
                </a:r>
              </a:p>
              <a:p>
                <a:pPr lvl="1"/>
                <a:r>
                  <a:rPr lang="en-US" altLang="en-US" dirty="0" smtClean="0">
                    <a:solidFill>
                      <a:schemeClr val="tx1"/>
                    </a:solidFill>
                  </a:rPr>
                  <a:t>Information not coded</a:t>
                </a:r>
              </a:p>
              <a:p>
                <a:pPr lvl="1"/>
                <a:r>
                  <a:rPr lang="en-US" altLang="en-US" dirty="0" smtClean="0">
                    <a:solidFill>
                      <a:schemeClr val="tx1"/>
                    </a:solidFill>
                  </a:rPr>
                  <a:t>Info. kept in original representation</a:t>
                </a:r>
              </a:p>
              <a:p>
                <a:pPr lvl="1"/>
                <a:r>
                  <a:rPr lang="en-US" altLang="en-US" dirty="0" smtClean="0">
                    <a:solidFill>
                      <a:schemeClr val="tx1"/>
                    </a:solidFill>
                  </a:rPr>
                  <a:t>Sensory representation cannot be prolonged</a:t>
                </a:r>
              </a:p>
              <a:p>
                <a:pPr lvl="1"/>
                <a:r>
                  <a:rPr lang="en-US" altLang="en-US" dirty="0" smtClean="0">
                    <a:solidFill>
                      <a:schemeClr val="tx1"/>
                    </a:solidFill>
                  </a:rPr>
                  <a:t>To keep for longer time </a:t>
                </a:r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 transfer to working memory</a:t>
                </a:r>
                <a:endParaRPr lang="en-US" altLang="en-US" dirty="0" smtClean="0">
                  <a:solidFill>
                    <a:schemeClr val="tx1"/>
                  </a:solidFill>
                </a:endParaRPr>
              </a:p>
              <a:p>
                <a:pPr lvl="2"/>
                <a:endParaRPr lang="en-US" altLang="en-US" dirty="0" smtClean="0">
                  <a:solidFill>
                    <a:schemeClr val="tx1"/>
                  </a:solidFill>
                </a:endParaRPr>
              </a:p>
              <a:p>
                <a:pPr marL="457200" indent="-457200">
                  <a:buFont typeface="+mj-lt"/>
                  <a:buAutoNum type="arabicPeriod"/>
                </a:pPr>
                <a:endParaRPr lang="en-US" altLang="en-US" dirty="0" smtClean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536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838200"/>
                <a:ext cx="8305800" cy="5943600"/>
              </a:xfrm>
              <a:blipFill rotWithShape="1">
                <a:blip r:embed="rId3"/>
                <a:stretch>
                  <a:fillRect l="-1175" t="-821" b="-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2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Memory</a:t>
            </a:r>
          </a:p>
        </p:txBody>
      </p:sp>
      <p:sp>
        <p:nvSpPr>
          <p:cNvPr id="15364" name="Rectangle 4"/>
          <p:cNvSpPr>
            <a:spLocks noGrp="1"/>
          </p:cNvSpPr>
          <p:nvPr>
            <p:ph idx="1"/>
          </p:nvPr>
        </p:nvSpPr>
        <p:spPr>
          <a:xfrm>
            <a:off x="533400" y="838200"/>
            <a:ext cx="8382000" cy="59436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US" altLang="en-US" dirty="0" smtClean="0">
                <a:solidFill>
                  <a:schemeClr val="tx1"/>
                </a:solidFill>
              </a:rPr>
              <a:t>Working Memory (aka Short-term memory)</a:t>
            </a:r>
          </a:p>
          <a:p>
            <a:pPr marL="457200" indent="-457200">
              <a:buFont typeface="+mj-lt"/>
              <a:buAutoNum type="arabicPeriod" startAt="2"/>
            </a:pPr>
            <a:endParaRPr lang="en-US" altLang="en-US" dirty="0" smtClean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Information coded as </a:t>
            </a:r>
            <a:endParaRPr lang="en-US" altLang="en-US" dirty="0">
              <a:solidFill>
                <a:schemeClr val="tx1"/>
              </a:solidFill>
            </a:endParaRP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Visual code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Phonetic code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Semantic code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Note, all 3 can exist at same time in WM for particular stimulus</a:t>
            </a:r>
            <a:endParaRPr lang="en-US" altLang="en-US" dirty="0">
              <a:solidFill>
                <a:schemeClr val="tx1"/>
              </a:solidFill>
            </a:endParaRPr>
          </a:p>
          <a:p>
            <a:r>
              <a:rPr lang="en-US" altLang="en-US" dirty="0" smtClean="0">
                <a:solidFill>
                  <a:schemeClr val="tx1"/>
                </a:solidFill>
              </a:rPr>
              <a:t>Visual and phonetic codes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Visual or auditory representations of stimuli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Generated:</a:t>
            </a: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Internally from </a:t>
            </a:r>
            <a:r>
              <a:rPr lang="en-US" altLang="en-US" dirty="0">
                <a:solidFill>
                  <a:schemeClr val="tx1"/>
                </a:solidFill>
              </a:rPr>
              <a:t>long-term </a:t>
            </a:r>
            <a:r>
              <a:rPr lang="en-US" altLang="en-US" dirty="0" smtClean="0">
                <a:solidFill>
                  <a:schemeClr val="tx1"/>
                </a:solidFill>
              </a:rPr>
              <a:t>memory (without hearing or seeing)</a:t>
            </a:r>
            <a:endParaRPr lang="en-US" altLang="en-US" dirty="0">
              <a:solidFill>
                <a:schemeClr val="tx1"/>
              </a:solidFill>
            </a:endParaRPr>
          </a:p>
          <a:p>
            <a:pPr lvl="2"/>
            <a:r>
              <a:rPr lang="en-US" altLang="en-US" dirty="0" smtClean="0">
                <a:solidFill>
                  <a:schemeClr val="tx1"/>
                </a:solidFill>
              </a:rPr>
              <a:t>Using opposite stimulus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</a:rPr>
              <a:t>e.g. when seeing word </a:t>
            </a:r>
            <a:r>
              <a:rPr lang="en-US" altLang="en-US" i="1" dirty="0" smtClean="0">
                <a:solidFill>
                  <a:schemeClr val="tx1"/>
                </a:solidFill>
              </a:rPr>
              <a:t>DOG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 coded as sound (the word)</a:t>
            </a:r>
          </a:p>
          <a:p>
            <a:pPr lvl="3"/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e.g. when hearing the word </a:t>
            </a:r>
            <a:r>
              <a:rPr lang="en-US" altLang="en-US" i="1" dirty="0" smtClean="0">
                <a:solidFill>
                  <a:schemeClr val="tx1"/>
                </a:solidFill>
                <a:sym typeface="Symbol" panose="05050102010706020507" pitchFamily="18" charset="2"/>
              </a:rPr>
              <a:t>DOG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en-US" altLang="en-US" dirty="0">
                <a:solidFill>
                  <a:schemeClr val="tx1"/>
                </a:solidFill>
                <a:sym typeface="Symbol" panose="05050102010706020507" pitchFamily="18" charset="2"/>
              </a:rPr>
              <a:t> </a:t>
            </a:r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visual code/picture of dog </a:t>
            </a:r>
          </a:p>
          <a:p>
            <a:r>
              <a:rPr lang="en-US" altLang="en-US" dirty="0" smtClean="0">
                <a:solidFill>
                  <a:schemeClr val="tx1"/>
                </a:solidFill>
                <a:sym typeface="Symbol" panose="05050102010706020507" pitchFamily="18" charset="2"/>
              </a:rPr>
              <a:t>Semantic code 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Abstract representations of meaning of stimulus</a:t>
            </a:r>
          </a:p>
          <a:p>
            <a:pPr lvl="1"/>
            <a:r>
              <a:rPr lang="en-US" altLang="en-US" dirty="0" smtClean="0">
                <a:solidFill>
                  <a:schemeClr val="tx1"/>
                </a:solidFill>
              </a:rPr>
              <a:t>Important in long-term memory</a:t>
            </a:r>
          </a:p>
          <a:p>
            <a:pPr lvl="1"/>
            <a:endParaRPr lang="en-US" altLang="en-US" dirty="0" smtClean="0">
              <a:solidFill>
                <a:schemeClr val="tx1"/>
              </a:solidFill>
            </a:endParaRPr>
          </a:p>
          <a:p>
            <a:pPr lvl="1"/>
            <a:endParaRPr lang="en-US" altLang="en-US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n-US" altLang="en-US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2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822325" y="493713"/>
            <a:ext cx="76358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51907" name="Rectangle 3"/>
          <p:cNvSpPr>
            <a:spLocks noGrp="1"/>
          </p:cNvSpPr>
          <p:nvPr>
            <p:ph type="title"/>
          </p:nvPr>
        </p:nvSpPr>
        <p:spPr bwMode="auto">
          <a:xfrm>
            <a:off x="381000" y="381000"/>
            <a:ext cx="8229600" cy="6096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700" dirty="0" smtClean="0">
                <a:solidFill>
                  <a:schemeClr val="tx1"/>
                </a:solidFill>
              </a:rPr>
              <a:t>Cont. Memory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Rectangle 4"/>
              <p:cNvSpPr>
                <a:spLocks noGrp="1"/>
              </p:cNvSpPr>
              <p:nvPr>
                <p:ph idx="1"/>
              </p:nvPr>
            </p:nvSpPr>
            <p:spPr>
              <a:xfrm>
                <a:off x="533400" y="838200"/>
                <a:ext cx="8382000" cy="5943600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 startAt="2"/>
                </a:pPr>
                <a:r>
                  <a:rPr lang="en-US" altLang="en-US" dirty="0" smtClean="0">
                    <a:solidFill>
                      <a:schemeClr val="tx1"/>
                    </a:solidFill>
                  </a:rPr>
                  <a:t>Cont. Working Memory</a:t>
                </a:r>
              </a:p>
              <a:p>
                <a:pPr marL="457200" indent="-457200">
                  <a:buFont typeface="+mj-lt"/>
                  <a:buAutoNum type="arabicPeriod" startAt="2"/>
                </a:pPr>
                <a:endParaRPr lang="en-US" altLang="en-US" dirty="0" smtClean="0">
                  <a:solidFill>
                    <a:schemeClr val="tx1"/>
                  </a:solidFill>
                </a:endParaRPr>
              </a:p>
              <a:p>
                <a:r>
                  <a:rPr lang="en-US" altLang="en-US" dirty="0" smtClean="0">
                    <a:solidFill>
                      <a:schemeClr val="tx1"/>
                    </a:solidFill>
                  </a:rPr>
                  <a:t>Capacity of Working Memory</a:t>
                </a:r>
                <a:endParaRPr lang="en-US" altLang="en-US" dirty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altLang="en-US" dirty="0" smtClean="0">
                    <a:solidFill>
                      <a:schemeClr val="tx1"/>
                    </a:solidFill>
                  </a:rPr>
                  <a:t>Information maintained by rehearsal (i.e. paying attention to process)</a:t>
                </a:r>
              </a:p>
              <a:p>
                <a:pPr lvl="1"/>
                <a:r>
                  <a:rPr lang="en-US" altLang="en-US" dirty="0" smtClean="0">
                    <a:solidFill>
                      <a:schemeClr val="tx1"/>
                    </a:solidFill>
                  </a:rPr>
                  <a:t>Example:</a:t>
                </a:r>
              </a:p>
              <a:p>
                <a:pPr lvl="2"/>
                <a:r>
                  <a:rPr lang="en-US" altLang="en-US" dirty="0" smtClean="0">
                    <a:solidFill>
                      <a:schemeClr val="tx1"/>
                    </a:solidFill>
                  </a:rPr>
                  <a:t>Think of four letters (e.g. </a:t>
                </a:r>
                <a:r>
                  <a:rPr lang="en-US" altLang="en-US" i="1" dirty="0" smtClean="0">
                    <a:solidFill>
                      <a:schemeClr val="tx1"/>
                    </a:solidFill>
                  </a:rPr>
                  <a:t>J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altLang="en-US" i="1" dirty="0" smtClean="0">
                    <a:solidFill>
                      <a:schemeClr val="tx1"/>
                    </a:solidFill>
                  </a:rPr>
                  <a:t> T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altLang="en-US" i="1" dirty="0" smtClean="0">
                    <a:solidFill>
                      <a:schemeClr val="tx1"/>
                    </a:solidFill>
                  </a:rPr>
                  <a:t> N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altLang="en-US" i="1" dirty="0" smtClean="0">
                    <a:solidFill>
                      <a:schemeClr val="tx1"/>
                    </a:solidFill>
                  </a:rPr>
                  <a:t> L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)</a:t>
                </a:r>
              </a:p>
              <a:p>
                <a:pPr lvl="2"/>
                <a:r>
                  <a:rPr lang="en-US" altLang="en-US" dirty="0" smtClean="0">
                    <a:solidFill>
                      <a:schemeClr val="tx1"/>
                    </a:solidFill>
                  </a:rPr>
                  <a:t>Count backwards by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dirty="0" smtClean="0">
                    <a:solidFill>
                      <a:schemeClr val="tx1"/>
                    </a:solidFill>
                  </a:rPr>
                  <a:t> from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187</m:t>
                    </m:r>
                  </m:oMath>
                </a14:m>
                <a:endParaRPr lang="en-US" altLang="en-US" dirty="0" smtClean="0">
                  <a:solidFill>
                    <a:schemeClr val="tx1"/>
                  </a:solidFill>
                </a:endParaRPr>
              </a:p>
              <a:p>
                <a:pPr lvl="2"/>
                <a:r>
                  <a:rPr lang="en-US" altLang="en-US" dirty="0" smtClean="0">
                    <a:solidFill>
                      <a:schemeClr val="tx1"/>
                    </a:solidFill>
                  </a:rPr>
                  <a:t>What happens? You forget letters after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15</m:t>
                    </m:r>
                    <m:r>
                      <a:rPr lang="en-US" alt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altLang="en-US" dirty="0" smtClean="0">
                    <a:solidFill>
                      <a:schemeClr val="tx1"/>
                    </a:solidFill>
                  </a:rPr>
                  <a:t>, why? No rehearsal*</a:t>
                </a:r>
              </a:p>
              <a:p>
                <a:pPr lvl="1"/>
                <a:r>
                  <a:rPr lang="en-US" altLang="en-US" dirty="0" smtClean="0">
                    <a:solidFill>
                      <a:schemeClr val="tx1"/>
                    </a:solidFill>
                  </a:rPr>
                  <a:t>When </a:t>
                </a:r>
                <a:r>
                  <a:rPr lang="en-US" altLang="en-US" dirty="0">
                    <a:solidFill>
                      <a:schemeClr val="tx1"/>
                    </a:solidFill>
                  </a:rPr>
                  <a:t>list of items in memory 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increases</a:t>
                </a:r>
              </a:p>
              <a:p>
                <a:pPr lvl="2"/>
                <a:r>
                  <a:rPr lang="en-US" altLang="en-US" dirty="0" smtClean="0">
                    <a:solidFill>
                      <a:schemeClr val="tx1"/>
                    </a:solidFill>
                  </a:rPr>
                  <a:t>This “decay” occurs faster</a:t>
                </a:r>
              </a:p>
              <a:p>
                <a:pPr lvl="2"/>
                <a:r>
                  <a:rPr lang="en-US" altLang="en-US" dirty="0" smtClean="0">
                    <a:solidFill>
                      <a:schemeClr val="tx1"/>
                    </a:solidFill>
                  </a:rPr>
                  <a:t>Due to greater gap </a:t>
                </a:r>
                <a:r>
                  <a:rPr lang="en-US" altLang="en-US" dirty="0" smtClean="0">
                    <a:solidFill>
                      <a:schemeClr val="tx1"/>
                    </a:solidFill>
                    <a:sym typeface="Symbol" panose="05050102010706020507" pitchFamily="18" charset="2"/>
                  </a:rPr>
                  <a:t>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 delay in rehearsing each item </a:t>
                </a:r>
              </a:p>
              <a:p>
                <a:pPr lvl="1"/>
                <a:r>
                  <a:rPr lang="en-US" altLang="en-US" dirty="0" smtClean="0">
                    <a:solidFill>
                      <a:schemeClr val="tx1"/>
                    </a:solidFill>
                  </a:rPr>
                  <a:t>Imp. Q: what is </a:t>
                </a:r>
                <a:r>
                  <a:rPr lang="en-US" altLang="en-US" dirty="0" smtClean="0">
                    <a:solidFill>
                      <a:schemeClr val="tx1"/>
                    </a:solidFill>
                    <a:hlinkClick r:id="rId3" action="ppaction://hlinksldjump"/>
                  </a:rPr>
                  <a:t>max. # of items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 that can be held in working memory?</a:t>
                </a:r>
              </a:p>
              <a:p>
                <a:pPr lvl="2"/>
                <a:r>
                  <a:rPr lang="en-US" altLang="en-US" dirty="0" smtClean="0">
                    <a:solidFill>
                      <a:schemeClr val="tx1"/>
                    </a:solidFill>
                  </a:rPr>
                  <a:t>Miller, 1956: “magical number”: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dirty="0" smtClean="0">
                    <a:solidFill>
                      <a:schemeClr val="tx1"/>
                    </a:solidFill>
                  </a:rPr>
                  <a:t> (i.e. </a:t>
                </a:r>
                <a14:m>
                  <m:oMath xmlns:m="http://schemas.openxmlformats.org/officeDocument/2006/math">
                    <m:r>
                      <a:rPr lang="en-US" altLang="en-US" b="0" i="0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alt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</m:t>
                    </m:r>
                  </m:oMath>
                </a14:m>
                <a:r>
                  <a:rPr lang="en-US" altLang="en-US" dirty="0" smtClean="0">
                    <a:solidFill>
                      <a:schemeClr val="tx1"/>
                    </a:solidFill>
                  </a:rPr>
                  <a:t>) items/units**</a:t>
                </a:r>
              </a:p>
              <a:p>
                <a:pPr lvl="2"/>
                <a:r>
                  <a:rPr lang="en-US" altLang="en-US" dirty="0" smtClean="0">
                    <a:solidFill>
                      <a:schemeClr val="tx1"/>
                    </a:solidFill>
                  </a:rPr>
                  <a:t>Made of “chunks” of familiar units (e.g. words), i.e.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dirty="0" smtClean="0">
                    <a:solidFill>
                      <a:schemeClr val="tx1"/>
                    </a:solidFill>
                  </a:rPr>
                  <a:t> chunks</a:t>
                </a:r>
              </a:p>
              <a:p>
                <a:pPr lvl="2"/>
                <a:r>
                  <a:rPr lang="en-US" altLang="en-US" dirty="0" smtClean="0">
                    <a:solidFill>
                      <a:schemeClr val="tx1"/>
                    </a:solidFill>
                  </a:rPr>
                  <a:t>This increases capacity of working memory</a:t>
                </a:r>
              </a:p>
              <a:p>
                <a:pPr lvl="2"/>
                <a:r>
                  <a:rPr lang="en-US" altLang="en-US" dirty="0" smtClean="0">
                    <a:solidFill>
                      <a:schemeClr val="tx1"/>
                    </a:solidFill>
                  </a:rPr>
                  <a:t>Example:</a:t>
                </a:r>
              </a:p>
              <a:p>
                <a:pPr lvl="3"/>
                <a:r>
                  <a:rPr lang="en-US" altLang="en-US" i="1" dirty="0" smtClean="0">
                    <a:solidFill>
                      <a:schemeClr val="tx1"/>
                    </a:solidFill>
                  </a:rPr>
                  <a:t>C.A.T.D.O.G.R.A.T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.: string of 9 items</a:t>
                </a:r>
              </a:p>
              <a:p>
                <a:pPr lvl="3"/>
                <a:r>
                  <a:rPr lang="en-US" altLang="en-US" dirty="0" smtClean="0">
                    <a:solidFill>
                      <a:schemeClr val="tx1"/>
                    </a:solidFill>
                  </a:rPr>
                  <a:t>But </a:t>
                </a:r>
                <a:r>
                  <a:rPr lang="en-US" altLang="en-US" i="1" dirty="0" smtClean="0">
                    <a:solidFill>
                      <a:schemeClr val="tx1"/>
                    </a:solidFill>
                  </a:rPr>
                  <a:t>CAT.DOG.RAT</a:t>
                </a:r>
                <a:r>
                  <a:rPr lang="en-US" altLang="en-US" dirty="0" smtClean="0">
                    <a:solidFill>
                      <a:schemeClr val="tx1"/>
                    </a:solidFill>
                  </a:rPr>
                  <a:t>: 3 chunks (within </a:t>
                </a:r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altLang="en-US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altLang="en-US" dirty="0" smtClean="0">
                    <a:solidFill>
                      <a:schemeClr val="tx1"/>
                    </a:solidFill>
                  </a:rPr>
                  <a:t> limit)</a:t>
                </a:r>
              </a:p>
            </p:txBody>
          </p:sp>
        </mc:Choice>
        <mc:Fallback xmlns="">
          <p:sp>
            <p:nvSpPr>
              <p:cNvPr id="15364" name="Rectangle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3400" y="838200"/>
                <a:ext cx="8382000" cy="5943600"/>
              </a:xfrm>
              <a:blipFill rotWithShape="1">
                <a:blip r:embed="rId4"/>
                <a:stretch>
                  <a:fillRect l="-1164" t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112C66-5F86-4654-B778-8FC0C98289D0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5366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8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69" name="Rectangle 1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1" name="Rectangle 2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3" name="Rectangle 2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4" name="Rectangle 2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537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2400">
                <a:solidFill>
                  <a:srgbClr val="7F7F7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Font typeface="Courier New" pitchFamily="49" charset="0"/>
              <a:buChar char="o"/>
              <a:defRPr sz="1600">
                <a:solidFill>
                  <a:srgbClr val="7F7F7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>
                <a:solidFill>
                  <a:srgbClr val="7F7F7F"/>
                </a:solidFill>
                <a:latin typeface="Century Gothic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4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609600" y="914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1 6 3 4 2 9 5 7 5 0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0643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Concourse">
  <a:themeElements>
    <a:clrScheme name="2_Concourse 1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FFFFFF"/>
      </a:accent3>
      <a:accent4>
        <a:srgbClr val="000000"/>
      </a:accent4>
      <a:accent5>
        <a:srgbClr val="ADCEDC"/>
      </a:accent5>
      <a:accent6>
        <a:srgbClr val="C51B23"/>
      </a:accent6>
      <a:hlink>
        <a:srgbClr val="FF8119"/>
      </a:hlink>
      <a:folHlink>
        <a:srgbClr val="44B9E8"/>
      </a:folHlink>
    </a:clrScheme>
    <a:fontScheme name="2_Concourse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ncourse 1">
        <a:dk1>
          <a:srgbClr val="000000"/>
        </a:dk1>
        <a:lt1>
          <a:srgbClr val="FFFFFF"/>
        </a:lt1>
        <a:dk2>
          <a:srgbClr val="464646"/>
        </a:dk2>
        <a:lt2>
          <a:srgbClr val="DEF5FA"/>
        </a:lt2>
        <a:accent1>
          <a:srgbClr val="2DA2BF"/>
        </a:accent1>
        <a:accent2>
          <a:srgbClr val="DA1F28"/>
        </a:accent2>
        <a:accent3>
          <a:srgbClr val="FFFFFF"/>
        </a:accent3>
        <a:accent4>
          <a:srgbClr val="000000"/>
        </a:accent4>
        <a:accent5>
          <a:srgbClr val="ADCEDC"/>
        </a:accent5>
        <a:accent6>
          <a:srgbClr val="C51B23"/>
        </a:accent6>
        <a:hlink>
          <a:srgbClr val="FF8119"/>
        </a:hlink>
        <a:folHlink>
          <a:srgbClr val="44B9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9_Concours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5467</TotalTime>
  <Words>1402</Words>
  <Application>Microsoft Office PowerPoint</Application>
  <PresentationFormat>On-screen Show (4:3)</PresentationFormat>
  <Paragraphs>251</Paragraphs>
  <Slides>22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2_Concourse</vt:lpstr>
      <vt:lpstr>9_Concourse</vt:lpstr>
      <vt:lpstr>Executive</vt:lpstr>
      <vt:lpstr>King Saud University   College of Engineering  IE – 341: “Human Factors”  Fall – 2017 (1st Sem. 1438-9H)</vt:lpstr>
      <vt:lpstr>Contents</vt:lpstr>
      <vt:lpstr>PowerPoint Presentation</vt:lpstr>
      <vt:lpstr>Memory</vt:lpstr>
      <vt:lpstr>Cont. Memory</vt:lpstr>
      <vt:lpstr>Cont. Memory</vt:lpstr>
      <vt:lpstr>Cont. Memory</vt:lpstr>
      <vt:lpstr>Cont. Memory</vt:lpstr>
      <vt:lpstr>PowerPoint Presentation</vt:lpstr>
      <vt:lpstr>PowerPoint Presentation</vt:lpstr>
      <vt:lpstr>Cont. Memory</vt:lpstr>
      <vt:lpstr>Cont. Memory</vt:lpstr>
      <vt:lpstr>Cont. Memory</vt:lpstr>
      <vt:lpstr>PowerPoint Presentation</vt:lpstr>
      <vt:lpstr>Attention</vt:lpstr>
      <vt:lpstr>Cont. Attention</vt:lpstr>
      <vt:lpstr>PowerPoint Presentation</vt:lpstr>
      <vt:lpstr>Cont. Attention</vt:lpstr>
      <vt:lpstr>Cont. Attention</vt:lpstr>
      <vt:lpstr>Cont. Attention</vt:lpstr>
      <vt:lpstr>Cont. Attention</vt:lpstr>
      <vt:lpstr>References</vt:lpstr>
    </vt:vector>
  </TitlesOfParts>
  <Company>IMedia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 Album</dc:title>
  <dc:creator>IMedia</dc:creator>
  <cp:lastModifiedBy>User</cp:lastModifiedBy>
  <cp:revision>451</cp:revision>
  <dcterms:created xsi:type="dcterms:W3CDTF">2008-11-10T19:40:45Z</dcterms:created>
  <dcterms:modified xsi:type="dcterms:W3CDTF">2017-10-29T19:05:40Z</dcterms:modified>
</cp:coreProperties>
</file>