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718" r:id="rId3"/>
  </p:sldMasterIdLst>
  <p:notesMasterIdLst>
    <p:notesMasterId r:id="rId9"/>
  </p:notesMasterIdLst>
  <p:handoutMasterIdLst>
    <p:handoutMasterId r:id="rId10"/>
  </p:handoutMasterIdLst>
  <p:sldIdLst>
    <p:sldId id="328" r:id="rId4"/>
    <p:sldId id="346" r:id="rId5"/>
    <p:sldId id="329" r:id="rId6"/>
    <p:sldId id="345" r:id="rId7"/>
    <p:sldId id="347" r:id="rId8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E9CF1B6-9096-47A9-8777-14E9D12F62B5}" type="datetimeFigureOut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B5C55681-DF04-41C2-8CF9-E5321B52E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8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E4B6FC1-2A77-4DF3-BE37-3FBA580162A1}" type="datetimeFigureOut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634746A-3152-4193-874F-CB8DC8717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863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Hint, substitute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160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193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8CD52-5CF1-4D59-B554-5CEF358E7CA8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5BC6F-86D2-4C1F-94B8-A2EF1E642B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39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149DD-4A9A-49C8-8EFE-B09BDA3DC82C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9D57F-7B6C-43BC-A46B-5C88584E9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34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4B36D-9FAC-411D-AA65-DB1391563391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AB7FD-21DA-4475-A5A9-FE8413F91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974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B1B0B60C-E4E5-4789-BBC4-B47AF899130B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6B6FC82-D213-4AD0-B0F0-846ABF7950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7319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E7D1F1-4E2E-4789-88A4-6570860E7F9B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505006-42B4-4404-981E-098C2BAF8E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3065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3894BC-22AD-43FB-87ED-03393AE0AE97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2381F1-BEFD-4588-81B6-367F231AB0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2703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89130B-4FDE-48CC-BB95-64D3371A6F93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1E7838-6B40-4C8A-86B1-B23C5D178E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35896915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C6D2907-79FE-468D-8F26-53ED7804CB55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CAFF2A-3769-437E-8B72-FE96477F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958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C80DFCF-EF67-490F-8A29-7A1598F4EA50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7D19A0-DD7A-4F06-923B-ECD7E38B0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6124577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9D7C2A8-A952-4B08-8DB3-7D429B803B62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9D32749-7CE6-4E08-A459-2BFD5830E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2562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28CD52-5CF1-4D59-B554-5CEF358E7CA8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C5BC6F-86D2-4C1F-94B8-A2EF1E642B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283D3-494B-45F4-B469-2499E9EAE2F2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7A392-713C-4869-8E0A-1BADE27118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179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3283D3-494B-45F4-B469-2499E9EAE2F2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B7A392-713C-4869-8E0A-1BADE271182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FAAB0C-3364-462A-A4B9-988AA23E4E77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04EFA9-4EEF-4858-B4E4-A7775FC1B4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4E5B9C-3F48-49A0-8FFC-404B88C690DC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F7C2D-A1C8-44B5-AFAC-DE5029CB5F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0F126E-2C72-452F-B5C3-3750C5D6F7C2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8A530D-8B9A-4745-970F-9112DDBEF9B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53C128-491A-4123-A4F1-75859C0540E0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027CE-6543-425F-AA8B-593775F7410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8546F1-78F2-40A9-BB72-2D2948C5CE86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5A448-12C8-4C24-ACF6-C0A8CE6F84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4835D0-61DA-463B-B7B6-B2DDDF394C7E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65138E-22C2-46D8-8837-358E59B0A9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EBD849-1EAC-461E-8C74-6BBE8CA4E81E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D0694A-2748-4520-A317-E4759ADBD0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F149DD-4A9A-49C8-8EFE-B09BDA3DC82C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9D57F-7B6C-43BC-A46B-5C88584E94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B4B36D-9FAC-411D-AA65-DB1391563391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3AB7FD-21DA-4475-A5A9-FE8413F918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AAB0C-3364-462A-A4B9-988AA23E4E77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4EFA9-4EEF-4858-B4E4-A7775FC1B4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500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E5B9C-3F48-49A0-8FFC-404B88C690DC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F7C2D-A1C8-44B5-AFAC-DE5029CB5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50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F126E-2C72-452F-B5C3-3750C5D6F7C2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A530D-8B9A-4745-970F-9112DDBEF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12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3C128-491A-4123-A4F1-75859C0540E0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027CE-6543-425F-AA8B-593775F74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744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546F1-78F2-40A9-BB72-2D2948C5CE86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5A448-12C8-4C24-ACF6-C0A8CE6F8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183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835D0-61DA-463B-B7B6-B2DDDF394C7E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5138E-22C2-46D8-8837-358E59B0A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603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BD849-1EAC-461E-8C74-6BBE8CA4E81E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0694A-2748-4520-A317-E4759ADBD0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74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63BA6DCA-2BBF-4105-BB24-5ED1F610935F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154B06FE-94F9-41CB-A8B9-4CC64F8B3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64" r:id="rId1"/>
    <p:sldLayoutId id="2147484665" r:id="rId2"/>
    <p:sldLayoutId id="2147484666" r:id="rId3"/>
    <p:sldLayoutId id="2147484667" r:id="rId4"/>
    <p:sldLayoutId id="2147484668" r:id="rId5"/>
    <p:sldLayoutId id="2147484669" r:id="rId6"/>
    <p:sldLayoutId id="2147484670" r:id="rId7"/>
    <p:sldLayoutId id="2147484671" r:id="rId8"/>
    <p:sldLayoutId id="2147484672" r:id="rId9"/>
    <p:sldLayoutId id="2147484673" r:id="rId10"/>
    <p:sldLayoutId id="214748467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83A3676-166A-4B61-A2B0-CF484E78CA07}" type="datetime1">
              <a:rPr lang="en-US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A3DD527-9715-4DBB-9C51-B7EB706D26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75" r:id="rId1"/>
    <p:sldLayoutId id="2147484676" r:id="rId2"/>
    <p:sldLayoutId id="2147484677" r:id="rId3"/>
    <p:sldLayoutId id="2147484678" r:id="rId4"/>
    <p:sldLayoutId id="2147484679" r:id="rId5"/>
    <p:sldLayoutId id="2147484680" r:id="rId6"/>
    <p:sldLayoutId id="2147484681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63BA6DCA-2BBF-4105-BB24-5ED1F610935F}" type="datetime1">
              <a:rPr lang="en-US" smtClean="0"/>
              <a:pPr>
                <a:defRPr/>
              </a:pPr>
              <a:t>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154B06FE-94F9-41CB-A8B9-4CC64F8B311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19" r:id="rId1"/>
    <p:sldLayoutId id="2147484720" r:id="rId2"/>
    <p:sldLayoutId id="2147484721" r:id="rId3"/>
    <p:sldLayoutId id="2147484722" r:id="rId4"/>
    <p:sldLayoutId id="2147484723" r:id="rId5"/>
    <p:sldLayoutId id="2147484724" r:id="rId6"/>
    <p:sldLayoutId id="2147484725" r:id="rId7"/>
    <p:sldLayoutId id="2147484726" r:id="rId8"/>
    <p:sldLayoutId id="2147484727" r:id="rId9"/>
    <p:sldLayoutId id="2147484728" r:id="rId10"/>
    <p:sldLayoutId id="2147484729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ww.few.vu.nl/hci/interactive/fitts/" TargetMode="External"/><Relationship Id="rId2" Type="http://schemas.openxmlformats.org/officeDocument/2006/relationships/hyperlink" Target="https://youtu.be/E3gS9tjACwU" TargetMode="External"/><Relationship Id="rId1" Type="http://schemas.openxmlformats.org/officeDocument/2006/relationships/slideLayout" Target="../slideLayouts/slideLayout20.xml"/><Relationship Id="rId4" Type="http://schemas.openxmlformats.org/officeDocument/2006/relationships/hyperlink" Target="http://www.psytoolkit.org/lessons/fitts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IE – 341: “Human Factors”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Fall – 2016 (1</a:t>
            </a:r>
            <a:r>
              <a:rPr lang="en-US" sz="3700" b="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b="0" dirty="0" smtClean="0">
                <a:solidFill>
                  <a:schemeClr val="tx1"/>
                </a:solidFill>
              </a:rPr>
              <a:t> Sem. 1437-8H)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7696200" cy="1752600"/>
          </a:xfrm>
        </p:spPr>
        <p:txBody>
          <a:bodyPr/>
          <a:lstStyle/>
          <a:p>
            <a:pPr marL="109538"/>
            <a:r>
              <a:rPr lang="en-US" altLang="en-US" b="1" i="1" dirty="0" smtClean="0">
                <a:solidFill>
                  <a:schemeClr val="tx1"/>
                </a:solidFill>
              </a:rPr>
              <a:t>Chapter 3. Information Input and Processing</a:t>
            </a:r>
          </a:p>
          <a:p>
            <a:pPr marL="109538"/>
            <a:r>
              <a:rPr lang="en-US" altLang="en-US" b="1" i="1" dirty="0" smtClean="0">
                <a:solidFill>
                  <a:schemeClr val="tx1"/>
                </a:solidFill>
              </a:rPr>
              <a:t>Part – 2: </a:t>
            </a:r>
            <a:r>
              <a:rPr lang="en-US" altLang="en-US" b="1" i="1" dirty="0" err="1" smtClean="0">
                <a:solidFill>
                  <a:schemeClr val="tx1"/>
                </a:solidFill>
              </a:rPr>
              <a:t>Fitts’s</a:t>
            </a:r>
            <a:r>
              <a:rPr lang="en-US" altLang="en-US" b="1" i="1" dirty="0" smtClean="0">
                <a:solidFill>
                  <a:schemeClr val="tx1"/>
                </a:solidFill>
              </a:rPr>
              <a:t> Law</a:t>
            </a:r>
          </a:p>
          <a:p>
            <a:pPr marL="109538"/>
            <a:r>
              <a:rPr lang="en-US" altLang="en-US" sz="1900" b="1" dirty="0" smtClean="0">
                <a:solidFill>
                  <a:schemeClr val="tx1"/>
                </a:solidFill>
              </a:rPr>
              <a:t>Prepared by: Ahmed M. El-Sherbeeny, PhD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01514D5-D345-4593-ACB1-DC7E2308CEC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err="1">
                <a:solidFill>
                  <a:schemeClr val="tx1"/>
                </a:solidFill>
              </a:rPr>
              <a:t>Fitts’s</a:t>
            </a:r>
            <a:r>
              <a:rPr lang="en-US" sz="3200" dirty="0">
                <a:solidFill>
                  <a:schemeClr val="tx1"/>
                </a:solidFill>
              </a:rPr>
              <a:t> Law</a:t>
            </a:r>
            <a:endParaRPr lang="en-US" sz="3200" dirty="0" smtClean="0">
              <a:solidFill>
                <a:schemeClr val="tx1"/>
              </a:solidFill>
            </a:endParaRPr>
          </a:p>
        </p:txBody>
      </p:sp>
      <p:sp>
        <p:nvSpPr>
          <p:cNvPr id="2662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sz="2800" dirty="0" err="1" smtClean="0">
                <a:solidFill>
                  <a:schemeClr val="tx1"/>
                </a:solidFill>
              </a:rPr>
              <a:t>Fitts’s</a:t>
            </a:r>
            <a:r>
              <a:rPr lang="en-US" sz="2800" dirty="0" smtClean="0">
                <a:solidFill>
                  <a:schemeClr val="tx1"/>
                </a:solidFill>
              </a:rPr>
              <a:t> Law is used to reach a relation between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size of as well as distance to target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and speed (or response time, RT) to reach target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Target can be button on screen or break pedal, etc.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This has many (increasing) applications in HCI (human-computer interaction)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The most important finding: edges of a screen are easiest (i.e. shortest time) to reach: can you show how?</a:t>
            </a:r>
          </a:p>
          <a:p>
            <a:endParaRPr lang="en-US" altLang="en-US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3E0B0-035C-4986-86C6-2059AC01828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45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err="1" smtClean="0">
                <a:solidFill>
                  <a:schemeClr val="tx1"/>
                </a:solidFill>
              </a:rPr>
              <a:t>Fitts’s</a:t>
            </a:r>
            <a:r>
              <a:rPr lang="en-US" sz="3700" b="0" dirty="0" smtClean="0">
                <a:solidFill>
                  <a:schemeClr val="tx1"/>
                </a:solidFill>
              </a:rPr>
              <a:t> Law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968" y="914400"/>
            <a:ext cx="5400032" cy="5943600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EF98B2-42B0-4876-85EA-555F67EA9A5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7" y="1840194"/>
            <a:ext cx="3810000" cy="2333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err="1" smtClean="0">
                <a:solidFill>
                  <a:schemeClr val="tx1"/>
                </a:solidFill>
              </a:rPr>
              <a:t>Fitts’s</a:t>
            </a:r>
            <a:r>
              <a:rPr lang="en-US" sz="3200" dirty="0" smtClean="0">
                <a:solidFill>
                  <a:schemeClr val="tx1"/>
                </a:solidFill>
              </a:rPr>
              <a:t>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628" name="Rectangle 4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838200"/>
                <a:ext cx="8229600" cy="5867400"/>
              </a:xfrm>
            </p:spPr>
            <p:txBody>
              <a:bodyPr/>
              <a:lstStyle/>
              <a:p>
                <a:r>
                  <a:rPr lang="en-US" sz="2800" dirty="0" smtClean="0">
                    <a:solidFill>
                      <a:schemeClr val="tx1"/>
                    </a:solidFill>
                  </a:rPr>
                  <a:t>Fitts’s Law: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𝑇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𝑏</m:t>
                      </m:r>
                      <m:func>
                        <m:func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𝐷</m:t>
                                  </m:r>
                                </m:num>
                                <m:den>
                                  <m: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𝑊</m:t>
                                  </m:r>
                                </m:den>
                              </m:f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3200" dirty="0" smtClean="0">
                  <a:solidFill>
                    <a:schemeClr val="tx1"/>
                  </a:solidFill>
                </a:endParaRPr>
              </a:p>
              <a:p>
                <a:r>
                  <a:rPr lang="en-US" sz="2800" dirty="0" smtClean="0">
                    <a:solidFill>
                      <a:schemeClr val="tx1"/>
                    </a:solidFill>
                  </a:rPr>
                  <a:t>D: distance to target (aka amplitude)</a:t>
                </a:r>
              </a:p>
              <a:p>
                <a:r>
                  <a:rPr lang="en-US" sz="2800" dirty="0" smtClean="0">
                    <a:solidFill>
                      <a:schemeClr val="tx1"/>
                    </a:solidFill>
                  </a:rPr>
                  <a:t>W: width of target (i.e. target size, e.g. button)</a:t>
                </a:r>
                <a:endParaRPr lang="en-US" sz="2800" dirty="0">
                  <a:solidFill>
                    <a:schemeClr val="tx1"/>
                  </a:solidFill>
                </a:endParaRPr>
              </a:p>
              <a:p>
                <a:endParaRPr lang="en-US" sz="2800" dirty="0">
                  <a:solidFill>
                    <a:schemeClr val="tx1"/>
                  </a:solidFill>
                </a:endParaRPr>
              </a:p>
              <a:p>
                <a:r>
                  <a:rPr lang="en-US" altLang="en-US" sz="2800" dirty="0" smtClean="0">
                    <a:solidFill>
                      <a:schemeClr val="tx1"/>
                    </a:solidFill>
                  </a:rPr>
                  <a:t>Note, there are different versions of </a:t>
                </a:r>
                <a:r>
                  <a:rPr lang="en-US" altLang="en-US" sz="2800" dirty="0" err="1" smtClean="0">
                    <a:solidFill>
                      <a:schemeClr val="tx1"/>
                    </a:solidFill>
                  </a:rPr>
                  <a:t>Fitts’s</a:t>
                </a:r>
                <a:r>
                  <a:rPr lang="en-US" altLang="en-US" sz="2800" dirty="0" smtClean="0">
                    <a:solidFill>
                      <a:schemeClr val="tx1"/>
                    </a:solidFill>
                  </a:rPr>
                  <a:t> Law (e.g. 2D/W instead of D/W + 1)</a:t>
                </a:r>
              </a:p>
            </p:txBody>
          </p:sp>
        </mc:Choice>
        <mc:Fallback xmlns="">
          <p:sp>
            <p:nvSpPr>
              <p:cNvPr id="26628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38200"/>
                <a:ext cx="8229600" cy="5867400"/>
              </a:xfrm>
              <a:blipFill rotWithShape="1">
                <a:blip r:embed="rId3"/>
                <a:stretch>
                  <a:fillRect l="-1333" t="-10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3E0B0-035C-4986-86C6-2059AC01828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err="1" smtClean="0">
                <a:solidFill>
                  <a:schemeClr val="tx1"/>
                </a:solidFill>
              </a:rPr>
              <a:t>Fitts’s</a:t>
            </a:r>
            <a:r>
              <a:rPr lang="en-US" sz="3200" dirty="0" smtClean="0">
                <a:solidFill>
                  <a:schemeClr val="tx1"/>
                </a:solidFill>
              </a:rPr>
              <a:t> Law</a:t>
            </a:r>
          </a:p>
        </p:txBody>
      </p:sp>
      <p:sp>
        <p:nvSpPr>
          <p:cNvPr id="2662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Link </a:t>
            </a:r>
            <a:r>
              <a:rPr lang="en-US" sz="2800" dirty="0">
                <a:solidFill>
                  <a:schemeClr val="tx1"/>
                </a:solidFill>
              </a:rPr>
              <a:t>to good video on </a:t>
            </a:r>
            <a:r>
              <a:rPr lang="en-US" sz="2800" dirty="0" err="1">
                <a:solidFill>
                  <a:schemeClr val="tx1"/>
                </a:solidFill>
              </a:rPr>
              <a:t>Fitts</a:t>
            </a:r>
            <a:r>
              <a:rPr lang="en-US" sz="2800" dirty="0">
                <a:solidFill>
                  <a:schemeClr val="tx1"/>
                </a:solidFill>
              </a:rPr>
              <a:t>' (or </a:t>
            </a:r>
            <a:r>
              <a:rPr lang="en-US" sz="2800" dirty="0" err="1">
                <a:solidFill>
                  <a:schemeClr val="tx1"/>
                </a:solidFill>
              </a:rPr>
              <a:t>Fitts's</a:t>
            </a:r>
            <a:r>
              <a:rPr lang="en-US" sz="2800" dirty="0">
                <a:solidFill>
                  <a:schemeClr val="tx1"/>
                </a:solidFill>
              </a:rPr>
              <a:t>) Law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  <a:hlinkClick r:id="rId2"/>
              </a:rPr>
              <a:t>https://youtu.be/E3gS9tjACwU</a:t>
            </a:r>
            <a:r>
              <a:rPr lang="en-US" sz="2800" dirty="0">
                <a:solidFill>
                  <a:schemeClr val="tx1"/>
                </a:solidFill>
              </a:rPr>
              <a:t> </a:t>
            </a:r>
            <a:endParaRPr lang="en-US" sz="2800" dirty="0" smtClean="0">
              <a:solidFill>
                <a:schemeClr val="tx1"/>
              </a:solidFill>
            </a:endParaRPr>
          </a:p>
          <a:p>
            <a:endParaRPr lang="en-US" altLang="en-US" sz="2800" dirty="0">
              <a:solidFill>
                <a:schemeClr val="tx1"/>
              </a:solidFill>
            </a:endParaRPr>
          </a:p>
          <a:p>
            <a:r>
              <a:rPr lang="en-US" altLang="en-US" sz="2800" dirty="0">
                <a:solidFill>
                  <a:schemeClr val="tx1"/>
                </a:solidFill>
              </a:rPr>
              <a:t>Interactive Exercise on </a:t>
            </a:r>
            <a:r>
              <a:rPr lang="en-US" altLang="en-US" sz="2800" i="1" dirty="0" err="1">
                <a:solidFill>
                  <a:schemeClr val="tx1"/>
                </a:solidFill>
              </a:rPr>
              <a:t>Fitts’s</a:t>
            </a:r>
            <a:r>
              <a:rPr lang="en-US" altLang="en-US" sz="2800" i="1" dirty="0">
                <a:solidFill>
                  <a:schemeClr val="tx1"/>
                </a:solidFill>
              </a:rPr>
              <a:t> Law</a:t>
            </a:r>
            <a:r>
              <a:rPr lang="en-US" sz="2800" dirty="0">
                <a:solidFill>
                  <a:schemeClr val="tx1"/>
                </a:solidFill>
              </a:rPr>
              <a:t/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altLang="en-US" sz="2800" dirty="0">
                <a:solidFill>
                  <a:schemeClr val="tx1"/>
                </a:solidFill>
                <a:hlinkClick r:id="rId3"/>
              </a:rPr>
              <a:t>http://fww.few.vu.nl/hci/interactive/fitts</a:t>
            </a:r>
            <a:r>
              <a:rPr lang="en-US" altLang="en-US" sz="2800" dirty="0" smtClean="0">
                <a:solidFill>
                  <a:schemeClr val="tx1"/>
                </a:solidFill>
                <a:hlinkClick r:id="rId3"/>
              </a:rPr>
              <a:t>/</a:t>
            </a:r>
            <a:endParaRPr lang="en-US" altLang="en-US" sz="2800" dirty="0" smtClean="0">
              <a:solidFill>
                <a:schemeClr val="tx1"/>
              </a:solidFill>
            </a:endParaRPr>
          </a:p>
          <a:p>
            <a:endParaRPr lang="en-US" altLang="en-US" sz="2800" dirty="0">
              <a:solidFill>
                <a:schemeClr val="tx1"/>
              </a:solidFill>
            </a:endParaRPr>
          </a:p>
          <a:p>
            <a:r>
              <a:rPr lang="en-US" altLang="en-US" sz="2800" dirty="0">
                <a:solidFill>
                  <a:schemeClr val="tx1"/>
                </a:solidFill>
              </a:rPr>
              <a:t>Another interactive exercise and further explanation:</a:t>
            </a:r>
            <a:r>
              <a:rPr lang="en-US" sz="2800" dirty="0">
                <a:solidFill>
                  <a:schemeClr val="tx1"/>
                </a:solidFill>
              </a:rPr>
              <a:t/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altLang="en-US" sz="2800" dirty="0">
                <a:solidFill>
                  <a:schemeClr val="tx1"/>
                </a:solidFill>
                <a:hlinkClick r:id="rId4"/>
              </a:rPr>
              <a:t>http://www.psytoolkit.org/lessons/fitts.html</a:t>
            </a:r>
            <a:endParaRPr lang="en-US" altLang="en-US" sz="2800" dirty="0">
              <a:solidFill>
                <a:schemeClr val="tx1"/>
              </a:solidFill>
            </a:endParaRPr>
          </a:p>
          <a:p>
            <a:endParaRPr lang="en-US" altLang="en-US" sz="2800" dirty="0" smtClean="0"/>
          </a:p>
          <a:p>
            <a:endParaRPr lang="en-US" altLang="en-US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3E0B0-035C-4986-86C6-2059AC01828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89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2685</TotalTime>
  <Words>196</Words>
  <Application>Microsoft Office PowerPoint</Application>
  <PresentationFormat>On-screen Show (4:3)</PresentationFormat>
  <Paragraphs>33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2_Concourse</vt:lpstr>
      <vt:lpstr>9_Concourse</vt:lpstr>
      <vt:lpstr>Executive</vt:lpstr>
      <vt:lpstr>King Saud University   College of Engineering  IE – 341: “Human Factors”  Fall – 2016 (1st Sem. 1437-8H)</vt:lpstr>
      <vt:lpstr>Fitts’s Law</vt:lpstr>
      <vt:lpstr>Fitts’s Law</vt:lpstr>
      <vt:lpstr>Fitts’s Law</vt:lpstr>
      <vt:lpstr>Fitts’s Law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381</cp:revision>
  <dcterms:created xsi:type="dcterms:W3CDTF">2008-11-10T19:40:45Z</dcterms:created>
  <dcterms:modified xsi:type="dcterms:W3CDTF">2016-10-09T08:11:03Z</dcterms:modified>
</cp:coreProperties>
</file>