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287" r:id="rId1"/>
    <p:sldMasterId id="2147484299" r:id="rId2"/>
    <p:sldMasterId id="2147484606" r:id="rId3"/>
  </p:sldMasterIdLst>
  <p:notesMasterIdLst>
    <p:notesMasterId r:id="rId24"/>
  </p:notesMasterIdLst>
  <p:handoutMasterIdLst>
    <p:handoutMasterId r:id="rId25"/>
  </p:handoutMasterIdLst>
  <p:sldIdLst>
    <p:sldId id="328" r:id="rId4"/>
    <p:sldId id="329" r:id="rId5"/>
    <p:sldId id="330" r:id="rId6"/>
    <p:sldId id="331" r:id="rId7"/>
    <p:sldId id="337" r:id="rId8"/>
    <p:sldId id="332" r:id="rId9"/>
    <p:sldId id="333" r:id="rId10"/>
    <p:sldId id="334" r:id="rId11"/>
    <p:sldId id="336" r:id="rId12"/>
    <p:sldId id="338" r:id="rId13"/>
    <p:sldId id="339" r:id="rId14"/>
    <p:sldId id="340" r:id="rId15"/>
    <p:sldId id="341" r:id="rId16"/>
    <p:sldId id="342" r:id="rId17"/>
    <p:sldId id="349" r:id="rId18"/>
    <p:sldId id="343" r:id="rId19"/>
    <p:sldId id="344" r:id="rId20"/>
    <p:sldId id="347" r:id="rId21"/>
    <p:sldId id="345" r:id="rId22"/>
    <p:sldId id="348" r:id="rId23"/>
  </p:sldIdLst>
  <p:sldSz cx="9144000" cy="6858000" type="screen4x3"/>
  <p:notesSz cx="6858000" cy="9144000"/>
  <p:photoAlbum/>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ECFF"/>
    <a:srgbClr val="99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29" autoAdjust="0"/>
    <p:restoredTop sz="94660"/>
  </p:normalViewPr>
  <p:slideViewPr>
    <p:cSldViewPr>
      <p:cViewPr varScale="1">
        <p:scale>
          <a:sx n="111" d="100"/>
          <a:sy n="111" d="100"/>
        </p:scale>
        <p:origin x="-1620" y="-78"/>
      </p:cViewPr>
      <p:guideLst>
        <p:guide orient="horz" pos="2160"/>
        <p:guide pos="2880"/>
      </p:guideLst>
    </p:cSldViewPr>
  </p:slideViewPr>
  <p:notesTextViewPr>
    <p:cViewPr>
      <p:scale>
        <a:sx n="100" d="100"/>
        <a:sy n="100" d="100"/>
      </p:scale>
      <p:origin x="0" y="0"/>
    </p:cViewPr>
  </p:notesTextViewPr>
  <p:sorterViewPr>
    <p:cViewPr>
      <p:scale>
        <a:sx n="120" d="100"/>
        <a:sy n="120" d="100"/>
      </p:scale>
      <p:origin x="0" y="828"/>
    </p:cViewPr>
  </p:sorterViewPr>
  <p:notesViewPr>
    <p:cSldViewPr>
      <p:cViewPr varScale="1">
        <p:scale>
          <a:sx n="88" d="100"/>
          <a:sy n="88" d="100"/>
        </p:scale>
        <p:origin x="-3870" y="-12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34" charset="0"/>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pitchFamily="34" charset="0"/>
              </a:defRPr>
            </a:lvl1pPr>
          </a:lstStyle>
          <a:p>
            <a:pPr>
              <a:defRPr/>
            </a:pPr>
            <a:fld id="{A36A4F92-5E2C-4891-A6A8-01B64A501B18}" type="datetimeFigureOut">
              <a:rPr lang="en-US"/>
              <a:pPr>
                <a:defRPr/>
              </a:pPr>
              <a:t>27/2/2016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pitchFamily="34" charset="0"/>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pitchFamily="34" charset="0"/>
              </a:defRPr>
            </a:lvl1pPr>
          </a:lstStyle>
          <a:p>
            <a:pPr>
              <a:defRPr/>
            </a:pPr>
            <a:fld id="{4D52768B-F95B-4FF0-B262-3D919F86BA0E}" type="slidenum">
              <a:rPr lang="en-US"/>
              <a:pPr>
                <a:defRPr/>
              </a:pPr>
              <a:t>‹#›</a:t>
            </a:fld>
            <a:endParaRPr lang="en-US"/>
          </a:p>
        </p:txBody>
      </p:sp>
    </p:spTree>
    <p:extLst>
      <p:ext uri="{BB962C8B-B14F-4D97-AF65-F5344CB8AC3E}">
        <p14:creationId xmlns:p14="http://schemas.microsoft.com/office/powerpoint/2010/main" val="359576510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310BE5AB-2EB0-4C24-9A77-7746159ABAFB}" type="datetimeFigureOut">
              <a:rPr lang="en-US"/>
              <a:pPr>
                <a:defRPr/>
              </a:pPr>
              <a:t>27/2/2016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2603AADE-8857-4811-B01E-47FE8521DA29}" type="slidenum">
              <a:rPr lang="en-US"/>
              <a:pPr>
                <a:defRPr/>
              </a:pPr>
              <a:t>‹#›</a:t>
            </a:fld>
            <a:endParaRPr lang="en-US"/>
          </a:p>
        </p:txBody>
      </p:sp>
    </p:spTree>
    <p:extLst>
      <p:ext uri="{BB962C8B-B14F-4D97-AF65-F5344CB8AC3E}">
        <p14:creationId xmlns:p14="http://schemas.microsoft.com/office/powerpoint/2010/main" val="203884989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Arial" charset="0"/>
      </a:defRPr>
    </a:lvl1pPr>
    <a:lvl2pPr marL="457200" algn="l" rtl="0" eaLnBrk="0" fontAlgn="base" hangingPunct="0">
      <a:spcBef>
        <a:spcPct val="30000"/>
      </a:spcBef>
      <a:spcAft>
        <a:spcPct val="0"/>
      </a:spcAft>
      <a:defRPr sz="1200" kern="1200">
        <a:solidFill>
          <a:schemeClr val="tx1"/>
        </a:solidFill>
        <a:latin typeface="+mn-lt"/>
        <a:ea typeface="+mn-ea"/>
        <a:cs typeface="Arial" charset="0"/>
      </a:defRPr>
    </a:lvl2pPr>
    <a:lvl3pPr marL="914400" algn="l" rtl="0" eaLnBrk="0" fontAlgn="base" hangingPunct="0">
      <a:spcBef>
        <a:spcPct val="30000"/>
      </a:spcBef>
      <a:spcAft>
        <a:spcPct val="0"/>
      </a:spcAft>
      <a:defRPr sz="1200" kern="1200">
        <a:solidFill>
          <a:schemeClr val="tx1"/>
        </a:solidFill>
        <a:latin typeface="+mn-lt"/>
        <a:ea typeface="+mn-ea"/>
        <a:cs typeface="Arial" charset="0"/>
      </a:defRPr>
    </a:lvl3pPr>
    <a:lvl4pPr marL="1371600" algn="l" rtl="0" eaLnBrk="0" fontAlgn="base" hangingPunct="0">
      <a:spcBef>
        <a:spcPct val="30000"/>
      </a:spcBef>
      <a:spcAft>
        <a:spcPct val="0"/>
      </a:spcAft>
      <a:defRPr sz="1200" kern="1200">
        <a:solidFill>
          <a:schemeClr val="tx1"/>
        </a:solidFill>
        <a:latin typeface="+mn-lt"/>
        <a:ea typeface="+mn-ea"/>
        <a:cs typeface="Arial" charset="0"/>
      </a:defRPr>
    </a:lvl4pPr>
    <a:lvl5pPr marL="1828800" algn="l" rtl="0" eaLnBrk="0" fontAlgn="base" hangingPunct="0">
      <a:spcBef>
        <a:spcPct val="30000"/>
      </a:spcBef>
      <a:spcAft>
        <a:spcPct val="0"/>
      </a:spcAft>
      <a:defRPr sz="1200" kern="1200">
        <a:solidFill>
          <a:schemeClr val="tx1"/>
        </a:solidFill>
        <a:latin typeface="+mn-lt"/>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smtClean="0"/>
          </a:p>
        </p:txBody>
      </p:sp>
      <p:sp>
        <p:nvSpPr>
          <p:cNvPr id="4" name="Slide Number Placeholder 3"/>
          <p:cNvSpPr>
            <a:spLocks noGrp="1"/>
          </p:cNvSpPr>
          <p:nvPr>
            <p:ph type="sldNum" sz="quarter" idx="5"/>
          </p:nvPr>
        </p:nvSpPr>
        <p:spPr/>
        <p:txBody>
          <a:bodyPr/>
          <a:lstStyle/>
          <a:p>
            <a:pPr>
              <a:defRPr/>
            </a:pPr>
            <a:fld id="{DAC28AD0-4437-402C-AA46-122770329C40}" type="slidenum">
              <a:rPr lang="en-US" smtClean="0"/>
              <a:pPr>
                <a:defRPr/>
              </a:pPr>
              <a:t>2</a:t>
            </a:fld>
            <a:endParaRPr lang="en-US"/>
          </a:p>
        </p:txBody>
      </p:sp>
    </p:spTree>
    <p:extLst>
      <p:ext uri="{BB962C8B-B14F-4D97-AF65-F5344CB8AC3E}">
        <p14:creationId xmlns:p14="http://schemas.microsoft.com/office/powerpoint/2010/main" val="26342213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smtClean="0"/>
              <a:t>Source: Sander and McCormick (Ch. 3), 1993</a:t>
            </a:r>
            <a:endParaRPr lang="ar-SA" i="1" dirty="0"/>
          </a:p>
        </p:txBody>
      </p:sp>
      <p:sp>
        <p:nvSpPr>
          <p:cNvPr id="4" name="Slide Number Placeholder 3"/>
          <p:cNvSpPr>
            <a:spLocks noGrp="1"/>
          </p:cNvSpPr>
          <p:nvPr>
            <p:ph type="sldNum" sz="quarter" idx="10"/>
          </p:nvPr>
        </p:nvSpPr>
        <p:spPr/>
        <p:txBody>
          <a:bodyPr/>
          <a:lstStyle/>
          <a:p>
            <a:pPr>
              <a:defRPr/>
            </a:pPr>
            <a:fld id="{2603AADE-8857-4811-B01E-47FE8521DA29}" type="slidenum">
              <a:rPr lang="en-US" smtClean="0"/>
              <a:pPr>
                <a:defRPr/>
              </a:pPr>
              <a:t>11</a:t>
            </a:fld>
            <a:endParaRPr lang="en-US"/>
          </a:p>
        </p:txBody>
      </p:sp>
    </p:spTree>
    <p:extLst>
      <p:ext uri="{BB962C8B-B14F-4D97-AF65-F5344CB8AC3E}">
        <p14:creationId xmlns:p14="http://schemas.microsoft.com/office/powerpoint/2010/main" val="56544234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smtClean="0"/>
              <a:t>Source: Sander and McCormick (Ch. 3), </a:t>
            </a:r>
            <a:r>
              <a:rPr lang="en-US" i="1" dirty="0" smtClean="0"/>
              <a:t>1993</a:t>
            </a:r>
          </a:p>
          <a:p>
            <a:r>
              <a:rPr lang="en-US" i="1" dirty="0" smtClean="0"/>
              <a:t>* i.e. people</a:t>
            </a:r>
            <a:r>
              <a:rPr lang="en-US" i="1" baseline="0" dirty="0" smtClean="0"/>
              <a:t> (depending on their judgment/personality/data/experience, </a:t>
            </a:r>
            <a:r>
              <a:rPr lang="en-US" i="1" baseline="0" dirty="0" err="1" smtClean="0"/>
              <a:t>etc</a:t>
            </a:r>
            <a:r>
              <a:rPr lang="en-US" i="1" baseline="0" dirty="0" smtClean="0"/>
              <a:t>) decide where signal occurs along all available sensory possibilities</a:t>
            </a:r>
            <a:endParaRPr lang="ar-SA" i="1" dirty="0"/>
          </a:p>
        </p:txBody>
      </p:sp>
      <p:sp>
        <p:nvSpPr>
          <p:cNvPr id="4" name="Slide Number Placeholder 3"/>
          <p:cNvSpPr>
            <a:spLocks noGrp="1"/>
          </p:cNvSpPr>
          <p:nvPr>
            <p:ph type="sldNum" sz="quarter" idx="10"/>
          </p:nvPr>
        </p:nvSpPr>
        <p:spPr/>
        <p:txBody>
          <a:bodyPr/>
          <a:lstStyle/>
          <a:p>
            <a:pPr>
              <a:defRPr/>
            </a:pPr>
            <a:fld id="{2603AADE-8857-4811-B01E-47FE8521DA29}" type="slidenum">
              <a:rPr lang="en-US" smtClean="0"/>
              <a:pPr>
                <a:defRPr/>
              </a:pPr>
              <a:t>12</a:t>
            </a:fld>
            <a:endParaRPr lang="en-US"/>
          </a:p>
        </p:txBody>
      </p:sp>
    </p:spTree>
    <p:extLst>
      <p:ext uri="{BB962C8B-B14F-4D97-AF65-F5344CB8AC3E}">
        <p14:creationId xmlns:p14="http://schemas.microsoft.com/office/powerpoint/2010/main" val="5654423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smtClean="0"/>
              <a:t>Source: Sander and McCormick (Ch. 3), 1993</a:t>
            </a:r>
            <a:endParaRPr lang="ar-SA" i="1" dirty="0"/>
          </a:p>
        </p:txBody>
      </p:sp>
      <p:sp>
        <p:nvSpPr>
          <p:cNvPr id="4" name="Slide Number Placeholder 3"/>
          <p:cNvSpPr>
            <a:spLocks noGrp="1"/>
          </p:cNvSpPr>
          <p:nvPr>
            <p:ph type="sldNum" sz="quarter" idx="10"/>
          </p:nvPr>
        </p:nvSpPr>
        <p:spPr/>
        <p:txBody>
          <a:bodyPr/>
          <a:lstStyle/>
          <a:p>
            <a:pPr>
              <a:defRPr/>
            </a:pPr>
            <a:fld id="{2603AADE-8857-4811-B01E-47FE8521DA29}" type="slidenum">
              <a:rPr lang="en-US" smtClean="0"/>
              <a:pPr>
                <a:defRPr/>
              </a:pPr>
              <a:t>13</a:t>
            </a:fld>
            <a:endParaRPr lang="en-US"/>
          </a:p>
        </p:txBody>
      </p:sp>
    </p:spTree>
    <p:extLst>
      <p:ext uri="{BB962C8B-B14F-4D97-AF65-F5344CB8AC3E}">
        <p14:creationId xmlns:p14="http://schemas.microsoft.com/office/powerpoint/2010/main" val="56544234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smtClean="0"/>
              <a:t>Source: Sander and McCormick (Ch. 3), </a:t>
            </a:r>
            <a:r>
              <a:rPr lang="en-US" i="1" dirty="0" smtClean="0"/>
              <a:t>1993</a:t>
            </a:r>
          </a:p>
          <a:p>
            <a:r>
              <a:rPr lang="en-US" i="1" dirty="0" smtClean="0"/>
              <a:t>* Q: based</a:t>
            </a:r>
            <a:r>
              <a:rPr lang="en-US" i="1" baseline="0" dirty="0" smtClean="0"/>
              <a:t> on the criterion shown in the figure in the last slide, is the person here considered conservative or liberal?</a:t>
            </a:r>
            <a:endParaRPr lang="en-US" i="1" dirty="0" smtClean="0"/>
          </a:p>
        </p:txBody>
      </p:sp>
      <p:sp>
        <p:nvSpPr>
          <p:cNvPr id="4" name="Slide Number Placeholder 3"/>
          <p:cNvSpPr>
            <a:spLocks noGrp="1"/>
          </p:cNvSpPr>
          <p:nvPr>
            <p:ph type="sldNum" sz="quarter" idx="10"/>
          </p:nvPr>
        </p:nvSpPr>
        <p:spPr/>
        <p:txBody>
          <a:bodyPr/>
          <a:lstStyle/>
          <a:p>
            <a:pPr>
              <a:defRPr/>
            </a:pPr>
            <a:fld id="{2603AADE-8857-4811-B01E-47FE8521DA29}" type="slidenum">
              <a:rPr lang="en-US" smtClean="0"/>
              <a:pPr>
                <a:defRPr/>
              </a:pPr>
              <a:t>14</a:t>
            </a:fld>
            <a:endParaRPr lang="en-US"/>
          </a:p>
        </p:txBody>
      </p:sp>
    </p:spTree>
    <p:extLst>
      <p:ext uri="{BB962C8B-B14F-4D97-AF65-F5344CB8AC3E}">
        <p14:creationId xmlns:p14="http://schemas.microsoft.com/office/powerpoint/2010/main" val="5654423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smtClean="0"/>
              <a:t>Source: Sander and McCormick (Ch. </a:t>
            </a:r>
            <a:r>
              <a:rPr lang="en-US" i="1" dirty="0" smtClean="0"/>
              <a:t>3), 1993</a:t>
            </a:r>
          </a:p>
          <a:p>
            <a:r>
              <a:rPr lang="en-US" i="1" dirty="0" smtClean="0"/>
              <a:t>What</a:t>
            </a:r>
            <a:r>
              <a:rPr lang="en-US" i="1" baseline="0" dirty="0" smtClean="0"/>
              <a:t> is beta in each case above? Which cases are conservative, which cases are risky (liberal)? What is optimum case? Why?</a:t>
            </a:r>
            <a:endParaRPr lang="ar-SA" i="1" dirty="0"/>
          </a:p>
        </p:txBody>
      </p:sp>
      <p:sp>
        <p:nvSpPr>
          <p:cNvPr id="4" name="Slide Number Placeholder 3"/>
          <p:cNvSpPr>
            <a:spLocks noGrp="1"/>
          </p:cNvSpPr>
          <p:nvPr>
            <p:ph type="sldNum" sz="quarter" idx="10"/>
          </p:nvPr>
        </p:nvSpPr>
        <p:spPr/>
        <p:txBody>
          <a:bodyPr/>
          <a:lstStyle/>
          <a:p>
            <a:pPr>
              <a:defRPr/>
            </a:pPr>
            <a:fld id="{2603AADE-8857-4811-B01E-47FE8521DA29}" type="slidenum">
              <a:rPr lang="en-US" smtClean="0"/>
              <a:pPr>
                <a:defRPr/>
              </a:pPr>
              <a:t>15</a:t>
            </a:fld>
            <a:endParaRPr lang="en-US"/>
          </a:p>
        </p:txBody>
      </p:sp>
    </p:spTree>
    <p:extLst>
      <p:ext uri="{BB962C8B-B14F-4D97-AF65-F5344CB8AC3E}">
        <p14:creationId xmlns:p14="http://schemas.microsoft.com/office/powerpoint/2010/main" val="56544234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smtClean="0"/>
              <a:t>Source: Sander and McCormick (Ch. 3), </a:t>
            </a:r>
            <a:r>
              <a:rPr lang="en-US" i="1" dirty="0" smtClean="0"/>
              <a:t>1993</a:t>
            </a:r>
          </a:p>
          <a:p>
            <a:r>
              <a:rPr lang="en-US" i="1" dirty="0" smtClean="0"/>
              <a:t>* He will be more conservative,</a:t>
            </a:r>
            <a:r>
              <a:rPr lang="en-US" i="1" baseline="0" dirty="0" smtClean="0"/>
              <a:t> since he knows that even if he missed it this time, it will show up more in next visit, so he will be reluctant (i.e. more conservative) this time to drill in the fear he might drill needlessly (thus, he will balance the issue from the two sides)</a:t>
            </a:r>
            <a:endParaRPr lang="en-US" i="1" dirty="0" smtClean="0"/>
          </a:p>
        </p:txBody>
      </p:sp>
      <p:sp>
        <p:nvSpPr>
          <p:cNvPr id="4" name="Slide Number Placeholder 3"/>
          <p:cNvSpPr>
            <a:spLocks noGrp="1"/>
          </p:cNvSpPr>
          <p:nvPr>
            <p:ph type="sldNum" sz="quarter" idx="10"/>
          </p:nvPr>
        </p:nvSpPr>
        <p:spPr/>
        <p:txBody>
          <a:bodyPr/>
          <a:lstStyle/>
          <a:p>
            <a:pPr>
              <a:defRPr/>
            </a:pPr>
            <a:fld id="{2603AADE-8857-4811-B01E-47FE8521DA29}" type="slidenum">
              <a:rPr lang="en-US" smtClean="0"/>
              <a:pPr>
                <a:defRPr/>
              </a:pPr>
              <a:t>16</a:t>
            </a:fld>
            <a:endParaRPr lang="en-US"/>
          </a:p>
        </p:txBody>
      </p:sp>
    </p:spTree>
    <p:extLst>
      <p:ext uri="{BB962C8B-B14F-4D97-AF65-F5344CB8AC3E}">
        <p14:creationId xmlns:p14="http://schemas.microsoft.com/office/powerpoint/2010/main" val="56544234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mc:Choice xmlns:a14="http://schemas.microsoft.com/office/drawing/2010/main" Requires="a14">
          <p:sp>
            <p:nvSpPr>
              <p:cNvPr id="3" name="Notes Placeholder 2"/>
              <p:cNvSpPr>
                <a:spLocks noGrp="1"/>
              </p:cNvSpPr>
              <p:nvPr>
                <p:ph type="body" idx="1"/>
              </p:nvPr>
            </p:nvSpPr>
            <p:spPr/>
            <p:txBody>
              <a:bodyPr/>
              <a:lstStyle/>
              <a:p>
                <a:r>
                  <a:rPr lang="en-US" i="1" dirty="0" smtClean="0"/>
                  <a:t>Source: Sander and McCormick (Ch. 3), </a:t>
                </a:r>
                <a:r>
                  <a:rPr lang="en-US" i="1" dirty="0" smtClean="0"/>
                  <a:t>1993</a:t>
                </a:r>
              </a:p>
              <a:p>
                <a:pPr marL="0" marR="0" indent="0" algn="l" defTabSz="914400" rtl="0" eaLnBrk="0" fontAlgn="base" latinLnBrk="0" hangingPunct="0">
                  <a:lnSpc>
                    <a:spcPct val="100000"/>
                  </a:lnSpc>
                  <a:spcBef>
                    <a:spcPct val="30000"/>
                  </a:spcBef>
                  <a:spcAft>
                    <a:spcPct val="0"/>
                  </a:spcAft>
                  <a:buClrTx/>
                  <a:buSzTx/>
                  <a:buFontTx/>
                  <a:buNone/>
                  <a:tabLst/>
                  <a:defRPr/>
                </a:pPr>
                <a:r>
                  <a:rPr lang="en-US" i="1" dirty="0" smtClean="0"/>
                  <a:t>* note, increasing </a:t>
                </a:r>
                <a:r>
                  <a:rPr lang="en-US" altLang="en-US" dirty="0" smtClean="0">
                    <a:solidFill>
                      <a:schemeClr val="tx1"/>
                    </a:solidFill>
                  </a:rPr>
                  <a:t> </a:t>
                </a:r>
                <a14:m>
                  <m:oMath xmlns:m="http://schemas.openxmlformats.org/officeDocument/2006/math">
                    <m:r>
                      <a:rPr lang="en-US" altLang="en-US" i="1" dirty="0">
                        <a:solidFill>
                          <a:schemeClr val="tx1"/>
                        </a:solidFill>
                        <a:latin typeface="Cambria Math"/>
                      </a:rPr>
                      <m:t>𝑑</m:t>
                    </m:r>
                    <m:r>
                      <a:rPr lang="en-US" altLang="en-US" i="1" dirty="0">
                        <a:solidFill>
                          <a:schemeClr val="tx1"/>
                        </a:solidFill>
                        <a:latin typeface="Cambria Math"/>
                      </a:rPr>
                      <m:t>’</m:t>
                    </m:r>
                  </m:oMath>
                </a14:m>
                <a:r>
                  <a:rPr lang="en-US" altLang="en-US" dirty="0" smtClean="0">
                    <a:solidFill>
                      <a:schemeClr val="tx1"/>
                    </a:solidFill>
                  </a:rPr>
                  <a:t> </a:t>
                </a:r>
                <a:r>
                  <a:rPr lang="en-US" altLang="en-US" baseline="0" dirty="0" smtClean="0">
                    <a:solidFill>
                      <a:schemeClr val="tx1"/>
                    </a:solidFill>
                  </a:rPr>
                  <a:t>(i.e. less noise in general) </a:t>
                </a:r>
                <a:r>
                  <a:rPr lang="en-US" altLang="en-US" dirty="0" smtClean="0">
                    <a:solidFill>
                      <a:schemeClr val="tx1"/>
                    </a:solidFill>
                  </a:rPr>
                  <a:t>will make it less likely to make less false</a:t>
                </a:r>
                <a:r>
                  <a:rPr lang="en-US" altLang="en-US" baseline="0" dirty="0" smtClean="0">
                    <a:solidFill>
                      <a:schemeClr val="tx1"/>
                    </a:solidFill>
                  </a:rPr>
                  <a:t> alarms, less misses, more hits, more correct rejections</a:t>
                </a:r>
                <a:endParaRPr lang="en-US" i="1" dirty="0" smtClean="0"/>
              </a:p>
            </p:txBody>
          </p:sp>
        </mc:Choice>
        <mc:Fallback>
          <p:sp>
            <p:nvSpPr>
              <p:cNvPr id="3" name="Notes Placeholder 2"/>
              <p:cNvSpPr>
                <a:spLocks noGrp="1"/>
              </p:cNvSpPr>
              <p:nvPr>
                <p:ph type="body" idx="1"/>
              </p:nvPr>
            </p:nvSpPr>
            <p:spPr/>
            <p:txBody>
              <a:bodyPr/>
              <a:lstStyle/>
              <a:p>
                <a:r>
                  <a:rPr lang="en-US" i="1" dirty="0" smtClean="0"/>
                  <a:t>Source: Sander and McCormick (Ch. 3), </a:t>
                </a:r>
                <a:r>
                  <a:rPr lang="en-US" i="1" dirty="0" smtClean="0"/>
                  <a:t>1993</a:t>
                </a:r>
              </a:p>
              <a:p>
                <a:pPr marL="0" marR="0" indent="0" algn="l" defTabSz="914400" rtl="0" eaLnBrk="0" fontAlgn="base" latinLnBrk="0" hangingPunct="0">
                  <a:lnSpc>
                    <a:spcPct val="100000"/>
                  </a:lnSpc>
                  <a:spcBef>
                    <a:spcPct val="30000"/>
                  </a:spcBef>
                  <a:spcAft>
                    <a:spcPct val="0"/>
                  </a:spcAft>
                  <a:buClrTx/>
                  <a:buSzTx/>
                  <a:buFontTx/>
                  <a:buNone/>
                  <a:tabLst/>
                  <a:defRPr/>
                </a:pPr>
                <a:r>
                  <a:rPr lang="en-US" i="1" dirty="0" smtClean="0"/>
                  <a:t>* note, increasing </a:t>
                </a:r>
                <a:r>
                  <a:rPr lang="en-US" altLang="en-US" dirty="0" smtClean="0">
                    <a:solidFill>
                      <a:schemeClr val="tx1"/>
                    </a:solidFill>
                  </a:rPr>
                  <a:t> </a:t>
                </a:r>
                <a:r>
                  <a:rPr lang="en-US" altLang="en-US" i="0" dirty="0">
                    <a:solidFill>
                      <a:schemeClr val="tx1"/>
                    </a:solidFill>
                    <a:latin typeface="Cambria Math"/>
                  </a:rPr>
                  <a:t>𝑑’</a:t>
                </a:r>
                <a:r>
                  <a:rPr lang="en-US" altLang="en-US" dirty="0" smtClean="0">
                    <a:solidFill>
                      <a:schemeClr val="tx1"/>
                    </a:solidFill>
                  </a:rPr>
                  <a:t> </a:t>
                </a:r>
                <a:r>
                  <a:rPr lang="en-US" altLang="en-US" baseline="0" dirty="0" smtClean="0">
                    <a:solidFill>
                      <a:schemeClr val="tx1"/>
                    </a:solidFill>
                  </a:rPr>
                  <a:t>(i.e. less noise in general) </a:t>
                </a:r>
                <a:r>
                  <a:rPr lang="en-US" altLang="en-US" dirty="0" smtClean="0">
                    <a:solidFill>
                      <a:schemeClr val="tx1"/>
                    </a:solidFill>
                  </a:rPr>
                  <a:t>will make it less likely to make less false</a:t>
                </a:r>
                <a:r>
                  <a:rPr lang="en-US" altLang="en-US" baseline="0" dirty="0" smtClean="0">
                    <a:solidFill>
                      <a:schemeClr val="tx1"/>
                    </a:solidFill>
                  </a:rPr>
                  <a:t> alarms, less misses, more hits, more correct rejections</a:t>
                </a:r>
                <a:endParaRPr lang="en-US" i="1" dirty="0" smtClean="0"/>
              </a:p>
            </p:txBody>
          </p:sp>
        </mc:Fallback>
      </mc:AlternateContent>
      <p:sp>
        <p:nvSpPr>
          <p:cNvPr id="4" name="Slide Number Placeholder 3"/>
          <p:cNvSpPr>
            <a:spLocks noGrp="1"/>
          </p:cNvSpPr>
          <p:nvPr>
            <p:ph type="sldNum" sz="quarter" idx="10"/>
          </p:nvPr>
        </p:nvSpPr>
        <p:spPr/>
        <p:txBody>
          <a:bodyPr/>
          <a:lstStyle/>
          <a:p>
            <a:pPr>
              <a:defRPr/>
            </a:pPr>
            <a:fld id="{2603AADE-8857-4811-B01E-47FE8521DA29}" type="slidenum">
              <a:rPr lang="en-US" smtClean="0"/>
              <a:pPr>
                <a:defRPr/>
              </a:pPr>
              <a:t>17</a:t>
            </a:fld>
            <a:endParaRPr lang="en-US"/>
          </a:p>
        </p:txBody>
      </p:sp>
    </p:spTree>
    <p:extLst>
      <p:ext uri="{BB962C8B-B14F-4D97-AF65-F5344CB8AC3E}">
        <p14:creationId xmlns:p14="http://schemas.microsoft.com/office/powerpoint/2010/main" val="56544234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smtClean="0"/>
              <a:t>Source: Sander and McCormick (Ch. 3), 1993</a:t>
            </a:r>
            <a:endParaRPr lang="ar-SA" i="1" dirty="0"/>
          </a:p>
        </p:txBody>
      </p:sp>
      <p:sp>
        <p:nvSpPr>
          <p:cNvPr id="4" name="Slide Number Placeholder 3"/>
          <p:cNvSpPr>
            <a:spLocks noGrp="1"/>
          </p:cNvSpPr>
          <p:nvPr>
            <p:ph type="sldNum" sz="quarter" idx="10"/>
          </p:nvPr>
        </p:nvSpPr>
        <p:spPr/>
        <p:txBody>
          <a:bodyPr/>
          <a:lstStyle/>
          <a:p>
            <a:pPr>
              <a:defRPr/>
            </a:pPr>
            <a:fld id="{2603AADE-8857-4811-B01E-47FE8521DA29}" type="slidenum">
              <a:rPr lang="en-US" smtClean="0"/>
              <a:pPr>
                <a:defRPr/>
              </a:pPr>
              <a:t>18</a:t>
            </a:fld>
            <a:endParaRPr lang="en-US"/>
          </a:p>
        </p:txBody>
      </p:sp>
    </p:spTree>
    <p:extLst>
      <p:ext uri="{BB962C8B-B14F-4D97-AF65-F5344CB8AC3E}">
        <p14:creationId xmlns:p14="http://schemas.microsoft.com/office/powerpoint/2010/main" val="56544234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smtClean="0"/>
              <a:t>Source: Sander and McCormick (Ch. 3), </a:t>
            </a:r>
            <a:r>
              <a:rPr lang="en-US" i="1" dirty="0" smtClean="0"/>
              <a:t>1993</a:t>
            </a:r>
          </a:p>
        </p:txBody>
      </p:sp>
      <p:sp>
        <p:nvSpPr>
          <p:cNvPr id="4" name="Slide Number Placeholder 3"/>
          <p:cNvSpPr>
            <a:spLocks noGrp="1"/>
          </p:cNvSpPr>
          <p:nvPr>
            <p:ph type="sldNum" sz="quarter" idx="10"/>
          </p:nvPr>
        </p:nvSpPr>
        <p:spPr/>
        <p:txBody>
          <a:bodyPr/>
          <a:lstStyle/>
          <a:p>
            <a:pPr>
              <a:defRPr/>
            </a:pPr>
            <a:fld id="{2603AADE-8857-4811-B01E-47FE8521DA29}" type="slidenum">
              <a:rPr lang="en-US" smtClean="0"/>
              <a:pPr>
                <a:defRPr/>
              </a:pPr>
              <a:t>19</a:t>
            </a:fld>
            <a:endParaRPr lang="en-US"/>
          </a:p>
        </p:txBody>
      </p:sp>
    </p:spTree>
    <p:extLst>
      <p:ext uri="{BB962C8B-B14F-4D97-AF65-F5344CB8AC3E}">
        <p14:creationId xmlns:p14="http://schemas.microsoft.com/office/powerpoint/2010/main" val="56544234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smtClean="0"/>
              <a:t>Source: Sander and McCormick (Ch. 3), 1993</a:t>
            </a:r>
            <a:endParaRPr lang="ar-SA" i="1" dirty="0"/>
          </a:p>
        </p:txBody>
      </p:sp>
      <p:sp>
        <p:nvSpPr>
          <p:cNvPr id="4" name="Slide Number Placeholder 3"/>
          <p:cNvSpPr>
            <a:spLocks noGrp="1"/>
          </p:cNvSpPr>
          <p:nvPr>
            <p:ph type="sldNum" sz="quarter" idx="10"/>
          </p:nvPr>
        </p:nvSpPr>
        <p:spPr/>
        <p:txBody>
          <a:bodyPr/>
          <a:lstStyle/>
          <a:p>
            <a:pPr>
              <a:defRPr/>
            </a:pPr>
            <a:fld id="{2603AADE-8857-4811-B01E-47FE8521DA29}" type="slidenum">
              <a:rPr lang="en-US" smtClean="0"/>
              <a:pPr>
                <a:defRPr/>
              </a:pPr>
              <a:t>20</a:t>
            </a:fld>
            <a:endParaRPr lang="en-US"/>
          </a:p>
        </p:txBody>
      </p:sp>
    </p:spTree>
    <p:extLst>
      <p:ext uri="{BB962C8B-B14F-4D97-AF65-F5344CB8AC3E}">
        <p14:creationId xmlns:p14="http://schemas.microsoft.com/office/powerpoint/2010/main" val="5654423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smtClean="0"/>
          </a:p>
        </p:txBody>
      </p:sp>
      <p:sp>
        <p:nvSpPr>
          <p:cNvPr id="4" name="Slide Number Placeholder 3"/>
          <p:cNvSpPr>
            <a:spLocks noGrp="1"/>
          </p:cNvSpPr>
          <p:nvPr>
            <p:ph type="sldNum" sz="quarter" idx="5"/>
          </p:nvPr>
        </p:nvSpPr>
        <p:spPr/>
        <p:txBody>
          <a:bodyPr/>
          <a:lstStyle/>
          <a:p>
            <a:pPr>
              <a:defRPr/>
            </a:pPr>
            <a:fld id="{DAC28AD0-4437-402C-AA46-122770329C40}" type="slidenum">
              <a:rPr lang="en-US" smtClean="0"/>
              <a:pPr>
                <a:defRPr/>
              </a:pPr>
              <a:t>3</a:t>
            </a:fld>
            <a:endParaRPr lang="en-US"/>
          </a:p>
        </p:txBody>
      </p:sp>
    </p:spTree>
    <p:extLst>
      <p:ext uri="{BB962C8B-B14F-4D97-AF65-F5344CB8AC3E}">
        <p14:creationId xmlns:p14="http://schemas.microsoft.com/office/powerpoint/2010/main" val="20421555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smtClean="0"/>
              <a:t>Source: Sander and McCormick (Ch. 3), 1993</a:t>
            </a:r>
          </a:p>
          <a:p>
            <a:r>
              <a:rPr lang="en-US" i="1" dirty="0" smtClean="0"/>
              <a:t>Abstract:</a:t>
            </a:r>
            <a:r>
              <a:rPr lang="en-US" i="1" baseline="0" dirty="0" smtClean="0"/>
              <a:t> i.e. theoretical</a:t>
            </a:r>
            <a:endParaRPr lang="ar-SA" i="1" dirty="0"/>
          </a:p>
        </p:txBody>
      </p:sp>
      <p:sp>
        <p:nvSpPr>
          <p:cNvPr id="4" name="Slide Number Placeholder 3"/>
          <p:cNvSpPr>
            <a:spLocks noGrp="1"/>
          </p:cNvSpPr>
          <p:nvPr>
            <p:ph type="sldNum" sz="quarter" idx="10"/>
          </p:nvPr>
        </p:nvSpPr>
        <p:spPr/>
        <p:txBody>
          <a:bodyPr/>
          <a:lstStyle/>
          <a:p>
            <a:pPr>
              <a:defRPr/>
            </a:pPr>
            <a:fld id="{2603AADE-8857-4811-B01E-47FE8521DA29}" type="slidenum">
              <a:rPr lang="en-US" smtClean="0"/>
              <a:pPr>
                <a:defRPr/>
              </a:pPr>
              <a:t>4</a:t>
            </a:fld>
            <a:endParaRPr lang="en-US"/>
          </a:p>
        </p:txBody>
      </p:sp>
    </p:spTree>
    <p:extLst>
      <p:ext uri="{BB962C8B-B14F-4D97-AF65-F5344CB8AC3E}">
        <p14:creationId xmlns:p14="http://schemas.microsoft.com/office/powerpoint/2010/main" val="22711788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smtClean="0"/>
              <a:t>Source: Sander and McCormick (Ch. 3), 1993</a:t>
            </a:r>
          </a:p>
          <a:p>
            <a:r>
              <a:rPr lang="en-US" i="1" dirty="0" smtClean="0"/>
              <a:t>Note how model is like a black box</a:t>
            </a:r>
            <a:r>
              <a:rPr lang="en-US" i="1" baseline="0" dirty="0" smtClean="0"/>
              <a:t> receiving stimuli, and producing stimuli, which in turn provide feedback, which starts the cycle </a:t>
            </a:r>
            <a:r>
              <a:rPr lang="en-US" i="1" baseline="0" dirty="0" smtClean="0"/>
              <a:t>again</a:t>
            </a:r>
          </a:p>
          <a:p>
            <a:r>
              <a:rPr lang="en-US" i="1" baseline="0" dirty="0" smtClean="0"/>
              <a:t>Use example: when some warning light (e.g. “change oil” comes on while driving on the highway)</a:t>
            </a:r>
            <a:endParaRPr lang="ar-SA" i="1" dirty="0"/>
          </a:p>
        </p:txBody>
      </p:sp>
      <p:sp>
        <p:nvSpPr>
          <p:cNvPr id="4" name="Slide Number Placeholder 3"/>
          <p:cNvSpPr>
            <a:spLocks noGrp="1"/>
          </p:cNvSpPr>
          <p:nvPr>
            <p:ph type="sldNum" sz="quarter" idx="10"/>
          </p:nvPr>
        </p:nvSpPr>
        <p:spPr/>
        <p:txBody>
          <a:bodyPr/>
          <a:lstStyle/>
          <a:p>
            <a:pPr>
              <a:defRPr/>
            </a:pPr>
            <a:fld id="{2603AADE-8857-4811-B01E-47FE8521DA29}" type="slidenum">
              <a:rPr lang="en-US" smtClean="0"/>
              <a:pPr>
                <a:defRPr/>
              </a:pPr>
              <a:t>5</a:t>
            </a:fld>
            <a:endParaRPr lang="en-US"/>
          </a:p>
        </p:txBody>
      </p:sp>
    </p:spTree>
    <p:extLst>
      <p:ext uri="{BB962C8B-B14F-4D97-AF65-F5344CB8AC3E}">
        <p14:creationId xmlns:p14="http://schemas.microsoft.com/office/powerpoint/2010/main" val="28105862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smtClean="0"/>
          </a:p>
        </p:txBody>
      </p:sp>
      <p:sp>
        <p:nvSpPr>
          <p:cNvPr id="4" name="Slide Number Placeholder 3"/>
          <p:cNvSpPr>
            <a:spLocks noGrp="1"/>
          </p:cNvSpPr>
          <p:nvPr>
            <p:ph type="sldNum" sz="quarter" idx="5"/>
          </p:nvPr>
        </p:nvSpPr>
        <p:spPr/>
        <p:txBody>
          <a:bodyPr/>
          <a:lstStyle/>
          <a:p>
            <a:pPr>
              <a:defRPr/>
            </a:pPr>
            <a:fld id="{DAC28AD0-4437-402C-AA46-122770329C40}" type="slidenum">
              <a:rPr lang="en-US" smtClean="0"/>
              <a:pPr>
                <a:defRPr/>
              </a:pPr>
              <a:t>6</a:t>
            </a:fld>
            <a:endParaRPr lang="en-US"/>
          </a:p>
        </p:txBody>
      </p:sp>
    </p:spTree>
    <p:extLst>
      <p:ext uri="{BB962C8B-B14F-4D97-AF65-F5344CB8AC3E}">
        <p14:creationId xmlns:p14="http://schemas.microsoft.com/office/powerpoint/2010/main" val="31388604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smtClean="0"/>
              <a:t>Source: Sander and McCormick (Ch. 3), 1993</a:t>
            </a:r>
          </a:p>
        </p:txBody>
      </p:sp>
      <p:sp>
        <p:nvSpPr>
          <p:cNvPr id="4" name="Slide Number Placeholder 3"/>
          <p:cNvSpPr>
            <a:spLocks noGrp="1"/>
          </p:cNvSpPr>
          <p:nvPr>
            <p:ph type="sldNum" sz="quarter" idx="10"/>
          </p:nvPr>
        </p:nvSpPr>
        <p:spPr/>
        <p:txBody>
          <a:bodyPr/>
          <a:lstStyle/>
          <a:p>
            <a:pPr>
              <a:defRPr/>
            </a:pPr>
            <a:fld id="{2603AADE-8857-4811-B01E-47FE8521DA29}" type="slidenum">
              <a:rPr lang="en-US" smtClean="0"/>
              <a:pPr>
                <a:defRPr/>
              </a:pPr>
              <a:t>7</a:t>
            </a:fld>
            <a:endParaRPr lang="en-US"/>
          </a:p>
        </p:txBody>
      </p:sp>
    </p:spTree>
    <p:extLst>
      <p:ext uri="{BB962C8B-B14F-4D97-AF65-F5344CB8AC3E}">
        <p14:creationId xmlns:p14="http://schemas.microsoft.com/office/powerpoint/2010/main" val="33450765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smtClean="0"/>
          </a:p>
        </p:txBody>
      </p:sp>
      <p:sp>
        <p:nvSpPr>
          <p:cNvPr id="4" name="Slide Number Placeholder 3"/>
          <p:cNvSpPr>
            <a:spLocks noGrp="1"/>
          </p:cNvSpPr>
          <p:nvPr>
            <p:ph type="sldNum" sz="quarter" idx="5"/>
          </p:nvPr>
        </p:nvSpPr>
        <p:spPr/>
        <p:txBody>
          <a:bodyPr/>
          <a:lstStyle/>
          <a:p>
            <a:pPr>
              <a:defRPr/>
            </a:pPr>
            <a:fld id="{DAC28AD0-4437-402C-AA46-122770329C40}" type="slidenum">
              <a:rPr lang="en-US" smtClean="0"/>
              <a:pPr>
                <a:defRPr/>
              </a:pPr>
              <a:t>8</a:t>
            </a:fld>
            <a:endParaRPr lang="en-US"/>
          </a:p>
        </p:txBody>
      </p:sp>
    </p:spTree>
    <p:extLst>
      <p:ext uri="{BB962C8B-B14F-4D97-AF65-F5344CB8AC3E}">
        <p14:creationId xmlns:p14="http://schemas.microsoft.com/office/powerpoint/2010/main" val="22880347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smtClean="0"/>
              <a:t>Source: Sander and McCormick (Ch. 3), 1993</a:t>
            </a:r>
            <a:endParaRPr lang="ar-SA" i="1" dirty="0"/>
          </a:p>
        </p:txBody>
      </p:sp>
      <p:sp>
        <p:nvSpPr>
          <p:cNvPr id="4" name="Slide Number Placeholder 3"/>
          <p:cNvSpPr>
            <a:spLocks noGrp="1"/>
          </p:cNvSpPr>
          <p:nvPr>
            <p:ph type="sldNum" sz="quarter" idx="10"/>
          </p:nvPr>
        </p:nvSpPr>
        <p:spPr/>
        <p:txBody>
          <a:bodyPr/>
          <a:lstStyle/>
          <a:p>
            <a:pPr>
              <a:defRPr/>
            </a:pPr>
            <a:fld id="{2603AADE-8857-4811-B01E-47FE8521DA29}" type="slidenum">
              <a:rPr lang="en-US" smtClean="0"/>
              <a:pPr>
                <a:defRPr/>
              </a:pPr>
              <a:t>9</a:t>
            </a:fld>
            <a:endParaRPr lang="en-US"/>
          </a:p>
        </p:txBody>
      </p:sp>
    </p:spTree>
    <p:extLst>
      <p:ext uri="{BB962C8B-B14F-4D97-AF65-F5344CB8AC3E}">
        <p14:creationId xmlns:p14="http://schemas.microsoft.com/office/powerpoint/2010/main" val="42031140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smtClean="0"/>
              <a:t>Source: Sander and McCormick (Ch. 3), 1993</a:t>
            </a:r>
            <a:endParaRPr lang="ar-SA" i="1" dirty="0"/>
          </a:p>
        </p:txBody>
      </p:sp>
      <p:sp>
        <p:nvSpPr>
          <p:cNvPr id="4" name="Slide Number Placeholder 3"/>
          <p:cNvSpPr>
            <a:spLocks noGrp="1"/>
          </p:cNvSpPr>
          <p:nvPr>
            <p:ph type="sldNum" sz="quarter" idx="10"/>
          </p:nvPr>
        </p:nvSpPr>
        <p:spPr/>
        <p:txBody>
          <a:bodyPr/>
          <a:lstStyle/>
          <a:p>
            <a:pPr>
              <a:defRPr/>
            </a:pPr>
            <a:fld id="{2603AADE-8857-4811-B01E-47FE8521DA29}" type="slidenum">
              <a:rPr lang="en-US" smtClean="0"/>
              <a:pPr>
                <a:defRPr/>
              </a:pPr>
              <a:t>10</a:t>
            </a:fld>
            <a:endParaRPr lang="en-US"/>
          </a:p>
        </p:txBody>
      </p:sp>
    </p:spTree>
    <p:extLst>
      <p:ext uri="{BB962C8B-B14F-4D97-AF65-F5344CB8AC3E}">
        <p14:creationId xmlns:p14="http://schemas.microsoft.com/office/powerpoint/2010/main" val="5654423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hemeOverride" Target="../theme/themeOverride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hemeOverride" Target="../theme/themeOverride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hemeOverride" Target="../theme/themeOverride3.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9"/>
          <p:cNvSpPr>
            <a:spLocks noGrp="1"/>
          </p:cNvSpPr>
          <p:nvPr>
            <p:ph type="dt" sz="half" idx="10"/>
          </p:nvPr>
        </p:nvSpPr>
        <p:spPr/>
        <p:txBody>
          <a:bodyPr/>
          <a:lstStyle>
            <a:lvl1pPr>
              <a:defRPr/>
            </a:lvl1pPr>
          </a:lstStyle>
          <a:p>
            <a:pPr>
              <a:defRPr/>
            </a:pPr>
            <a:fld id="{EEA376ED-5D39-4FFC-8EE0-73B5C1ECC608}" type="datetime1">
              <a:rPr lang="en-US"/>
              <a:pPr>
                <a:defRPr/>
              </a:pPr>
              <a:t>27/2/2016</a:t>
            </a:fld>
            <a:endParaRPr lang="en-US"/>
          </a:p>
        </p:txBody>
      </p:sp>
      <p:sp>
        <p:nvSpPr>
          <p:cNvPr id="5" name="Footer Placeholder 21"/>
          <p:cNvSpPr>
            <a:spLocks noGrp="1"/>
          </p:cNvSpPr>
          <p:nvPr>
            <p:ph type="ftr" sz="quarter" idx="11"/>
          </p:nvPr>
        </p:nvSpPr>
        <p:spPr/>
        <p:txBody>
          <a:bodyPr/>
          <a:lstStyle>
            <a:lvl1pPr>
              <a:defRPr/>
            </a:lvl1pPr>
          </a:lstStyle>
          <a:p>
            <a:pPr>
              <a:defRPr/>
            </a:pPr>
            <a:r>
              <a:rPr lang="en-US"/>
              <a:t>IE-442 Human Factors 	El-Sherbeeny, PhD	Fall-2010</a:t>
            </a:r>
          </a:p>
        </p:txBody>
      </p:sp>
      <p:sp>
        <p:nvSpPr>
          <p:cNvPr id="6" name="Slide Number Placeholder 17"/>
          <p:cNvSpPr>
            <a:spLocks noGrp="1"/>
          </p:cNvSpPr>
          <p:nvPr>
            <p:ph type="sldNum" sz="quarter" idx="12"/>
          </p:nvPr>
        </p:nvSpPr>
        <p:spPr/>
        <p:txBody>
          <a:bodyPr/>
          <a:lstStyle>
            <a:lvl1pPr>
              <a:defRPr/>
            </a:lvl1pPr>
          </a:lstStyle>
          <a:p>
            <a:pPr>
              <a:defRPr/>
            </a:pPr>
            <a:fld id="{05D30F65-43DB-484A-A50E-CF001EE9DE29}" type="slidenum">
              <a:rPr lang="en-US"/>
              <a:pPr>
                <a:defRPr/>
              </a:pPr>
              <a:t>‹#›</a:t>
            </a:fld>
            <a:endParaRPr lang="en-US"/>
          </a:p>
        </p:txBody>
      </p:sp>
    </p:spTree>
    <p:extLst>
      <p:ext uri="{BB962C8B-B14F-4D97-AF65-F5344CB8AC3E}">
        <p14:creationId xmlns:p14="http://schemas.microsoft.com/office/powerpoint/2010/main" val="137698188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74B5290A-1B90-4941-B83A-3CD860C73EBC}" type="datetime1">
              <a:rPr lang="en-US"/>
              <a:pPr>
                <a:defRPr/>
              </a:pPr>
              <a:t>27/2/2016</a:t>
            </a:fld>
            <a:endParaRPr lang="en-US"/>
          </a:p>
        </p:txBody>
      </p:sp>
      <p:sp>
        <p:nvSpPr>
          <p:cNvPr id="5" name="Footer Placeholder 21"/>
          <p:cNvSpPr>
            <a:spLocks noGrp="1"/>
          </p:cNvSpPr>
          <p:nvPr>
            <p:ph type="ftr" sz="quarter" idx="11"/>
          </p:nvPr>
        </p:nvSpPr>
        <p:spPr/>
        <p:txBody>
          <a:bodyPr/>
          <a:lstStyle>
            <a:lvl1pPr>
              <a:defRPr/>
            </a:lvl1pPr>
          </a:lstStyle>
          <a:p>
            <a:pPr>
              <a:defRPr/>
            </a:pPr>
            <a:r>
              <a:rPr lang="en-US"/>
              <a:t>IE-442 Human Factors 	El-Sherbeeny, PhD	Fall-2010</a:t>
            </a:r>
          </a:p>
        </p:txBody>
      </p:sp>
      <p:sp>
        <p:nvSpPr>
          <p:cNvPr id="6" name="Slide Number Placeholder 17"/>
          <p:cNvSpPr>
            <a:spLocks noGrp="1"/>
          </p:cNvSpPr>
          <p:nvPr>
            <p:ph type="sldNum" sz="quarter" idx="12"/>
          </p:nvPr>
        </p:nvSpPr>
        <p:spPr/>
        <p:txBody>
          <a:bodyPr/>
          <a:lstStyle>
            <a:lvl1pPr>
              <a:defRPr/>
            </a:lvl1pPr>
          </a:lstStyle>
          <a:p>
            <a:pPr>
              <a:defRPr/>
            </a:pPr>
            <a:fld id="{82DE5F1C-986D-4707-BC11-CE95752C3CBE}" type="slidenum">
              <a:rPr lang="en-US"/>
              <a:pPr>
                <a:defRPr/>
              </a:pPr>
              <a:t>‹#›</a:t>
            </a:fld>
            <a:endParaRPr lang="en-US"/>
          </a:p>
        </p:txBody>
      </p:sp>
    </p:spTree>
    <p:extLst>
      <p:ext uri="{BB962C8B-B14F-4D97-AF65-F5344CB8AC3E}">
        <p14:creationId xmlns:p14="http://schemas.microsoft.com/office/powerpoint/2010/main" val="4119257248"/>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604996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60499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452CD63E-8B39-47BA-8A01-81508676F3F1}" type="datetime1">
              <a:rPr lang="en-US"/>
              <a:pPr>
                <a:defRPr/>
              </a:pPr>
              <a:t>27/2/2016</a:t>
            </a:fld>
            <a:endParaRPr lang="en-US"/>
          </a:p>
        </p:txBody>
      </p:sp>
      <p:sp>
        <p:nvSpPr>
          <p:cNvPr id="5" name="Footer Placeholder 21"/>
          <p:cNvSpPr>
            <a:spLocks noGrp="1"/>
          </p:cNvSpPr>
          <p:nvPr>
            <p:ph type="ftr" sz="quarter" idx="11"/>
          </p:nvPr>
        </p:nvSpPr>
        <p:spPr/>
        <p:txBody>
          <a:bodyPr/>
          <a:lstStyle>
            <a:lvl1pPr>
              <a:defRPr/>
            </a:lvl1pPr>
          </a:lstStyle>
          <a:p>
            <a:pPr>
              <a:defRPr/>
            </a:pPr>
            <a:r>
              <a:rPr lang="en-US"/>
              <a:t>IE-442 Human Factors 	El-Sherbeeny, PhD	Fall-2010</a:t>
            </a:r>
          </a:p>
        </p:txBody>
      </p:sp>
      <p:sp>
        <p:nvSpPr>
          <p:cNvPr id="6" name="Slide Number Placeholder 17"/>
          <p:cNvSpPr>
            <a:spLocks noGrp="1"/>
          </p:cNvSpPr>
          <p:nvPr>
            <p:ph type="sldNum" sz="quarter" idx="12"/>
          </p:nvPr>
        </p:nvSpPr>
        <p:spPr/>
        <p:txBody>
          <a:bodyPr/>
          <a:lstStyle>
            <a:lvl1pPr>
              <a:defRPr/>
            </a:lvl1pPr>
          </a:lstStyle>
          <a:p>
            <a:pPr>
              <a:defRPr/>
            </a:pPr>
            <a:fld id="{2EF153C4-3CB8-4BB6-9FAC-9FB772FEE758}" type="slidenum">
              <a:rPr lang="en-US"/>
              <a:pPr>
                <a:defRPr/>
              </a:pPr>
              <a:t>‹#›</a:t>
            </a:fld>
            <a:endParaRPr lang="en-US"/>
          </a:p>
        </p:txBody>
      </p:sp>
    </p:spTree>
    <p:extLst>
      <p:ext uri="{BB962C8B-B14F-4D97-AF65-F5344CB8AC3E}">
        <p14:creationId xmlns:p14="http://schemas.microsoft.com/office/powerpoint/2010/main" val="1119967171"/>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ight Triangle 3"/>
          <p:cNvSpPr/>
          <p:nvPr/>
        </p:nvSpPr>
        <p:spPr>
          <a:xfrm>
            <a:off x="0" y="4664075"/>
            <a:ext cx="915035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9" name="Title 8"/>
          <p:cNvSpPr>
            <a:spLocks noGrp="1"/>
          </p:cNvSpPr>
          <p:nvPr>
            <p:ph type="ctrTitle"/>
          </p:nvPr>
        </p:nvSpPr>
        <p:spPr>
          <a:xfrm>
            <a:off x="685800" y="1752601"/>
            <a:ext cx="7772400"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
        <p:nvSpPr>
          <p:cNvPr id="5" name="Date Placeholder 29"/>
          <p:cNvSpPr>
            <a:spLocks noGrp="1"/>
          </p:cNvSpPr>
          <p:nvPr>
            <p:ph type="dt" sz="half" idx="10"/>
          </p:nvPr>
        </p:nvSpPr>
        <p:spPr/>
        <p:txBody>
          <a:bodyPr wrap="square" lIns="91440" tIns="45720" rIns="91440" bIns="45720" numCol="1" anchorCtr="0" compatLnSpc="1">
            <a:prstTxWarp prst="textNoShape">
              <a:avLst/>
            </a:prstTxWarp>
          </a:bodyPr>
          <a:lstStyle>
            <a:lvl1pPr fontAlgn="base">
              <a:spcBef>
                <a:spcPct val="0"/>
              </a:spcBef>
              <a:spcAft>
                <a:spcPct val="0"/>
              </a:spcAft>
              <a:defRPr>
                <a:latin typeface="Lucida Sans Unicode" pitchFamily="34" charset="0"/>
              </a:defRPr>
            </a:lvl1pPr>
          </a:lstStyle>
          <a:p>
            <a:pPr>
              <a:defRPr/>
            </a:pPr>
            <a:fld id="{5E31E062-9DA5-4FCB-BD8E-B78C77A3F778}" type="datetime1">
              <a:rPr lang="en-US"/>
              <a:pPr>
                <a:defRPr/>
              </a:pPr>
              <a:t>27/2/2016</a:t>
            </a:fld>
            <a:endParaRPr lang="en-US"/>
          </a:p>
        </p:txBody>
      </p:sp>
      <p:sp>
        <p:nvSpPr>
          <p:cNvPr id="6" name="Footer Placeholder 18"/>
          <p:cNvSpPr>
            <a:spLocks noGrp="1"/>
          </p:cNvSpPr>
          <p:nvPr>
            <p:ph type="ftr" sz="quarter" idx="11"/>
          </p:nvPr>
        </p:nvSpPr>
        <p:spPr>
          <a:xfrm>
            <a:off x="381000" y="6416675"/>
            <a:ext cx="6019800" cy="365125"/>
          </a:xfrm>
        </p:spPr>
        <p:txBody>
          <a:bodyPr wrap="square" lIns="91440" tIns="45720" rIns="91440" bIns="45720" numCol="1" anchorCtr="0" compatLnSpc="1">
            <a:prstTxWarp prst="textNoShape">
              <a:avLst/>
            </a:prstTxWarp>
          </a:bodyPr>
          <a:lstStyle>
            <a:lvl1pPr algn="l" fontAlgn="base">
              <a:spcBef>
                <a:spcPct val="0"/>
              </a:spcBef>
              <a:spcAft>
                <a:spcPct val="0"/>
              </a:spcAft>
              <a:defRPr>
                <a:latin typeface="Lucida Sans Unicode" pitchFamily="34" charset="0"/>
              </a:defRPr>
            </a:lvl1pPr>
          </a:lstStyle>
          <a:p>
            <a:pPr>
              <a:defRPr/>
            </a:pPr>
            <a:r>
              <a:rPr lang="en-US"/>
              <a:t>IE-442 Human Factors  El-Sherbeeny, PhD Fall-2010</a:t>
            </a:r>
          </a:p>
        </p:txBody>
      </p:sp>
      <p:sp>
        <p:nvSpPr>
          <p:cNvPr id="7" name="Slide Number Placeholder 26"/>
          <p:cNvSpPr>
            <a:spLocks noGrp="1"/>
          </p:cNvSpPr>
          <p:nvPr>
            <p:ph type="sldNum" sz="quarter" idx="12"/>
          </p:nvPr>
        </p:nvSpPr>
        <p:spPr/>
        <p:txBody>
          <a:bodyPr/>
          <a:lstStyle>
            <a:lvl1pPr>
              <a:defRPr>
                <a:solidFill>
                  <a:srgbClr val="FFFFFF"/>
                </a:solidFill>
              </a:defRPr>
            </a:lvl1pPr>
            <a:extLst/>
          </a:lstStyle>
          <a:p>
            <a:pPr>
              <a:defRPr/>
            </a:pPr>
            <a:fld id="{09EDF62D-031E-4551-80FC-77AFEC745C08}" type="slidenum">
              <a:rPr lang="en-US"/>
              <a:pPr>
                <a:defRPr/>
              </a:pPr>
              <a:t>‹#›</a:t>
            </a:fld>
            <a:endParaRPr lang="en-US"/>
          </a:p>
        </p:txBody>
      </p:sp>
    </p:spTree>
    <p:extLst>
      <p:ext uri="{BB962C8B-B14F-4D97-AF65-F5344CB8AC3E}">
        <p14:creationId xmlns:p14="http://schemas.microsoft.com/office/powerpoint/2010/main" val="20345743"/>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Freeform 3"/>
          <p:cNvSpPr>
            <a:spLocks/>
          </p:cNvSpPr>
          <p:nvPr/>
        </p:nvSpPr>
        <p:spPr bwMode="auto">
          <a:xfrm>
            <a:off x="715963" y="5002213"/>
            <a:ext cx="3802062" cy="1443037"/>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5" name="Freeform 7"/>
          <p:cNvSpPr>
            <a:spLocks/>
          </p:cNvSpPr>
          <p:nvPr/>
        </p:nvSpPr>
        <p:spPr bwMode="auto">
          <a:xfrm>
            <a:off x="-53975" y="5784850"/>
            <a:ext cx="3802063" cy="838200"/>
          </a:xfrm>
          <a:custGeom>
            <a:avLst/>
            <a:gdLst>
              <a:gd name="T0" fmla="*/ 0 w 5760"/>
              <a:gd name="T1" fmla="*/ 0 h 528"/>
              <a:gd name="T2" fmla="*/ 2147483647 w 5760"/>
              <a:gd name="T3" fmla="*/ 0 h 528"/>
              <a:gd name="T4" fmla="*/ 2147483647 w 5760"/>
              <a:gd name="T5" fmla="*/ 2147483647 h 528"/>
              <a:gd name="T6" fmla="*/ 2147483647 w 5760"/>
              <a:gd name="T7" fmla="*/ 0 h 528"/>
              <a:gd name="T8" fmla="*/ 0 60000 65536"/>
              <a:gd name="T9" fmla="*/ 0 60000 65536"/>
              <a:gd name="T10" fmla="*/ 0 60000 65536"/>
              <a:gd name="T11" fmla="*/ 0 60000 65536"/>
              <a:gd name="T12" fmla="*/ 0 w 5760"/>
              <a:gd name="T13" fmla="*/ 0 h 528"/>
              <a:gd name="T14" fmla="*/ 5760 w 5760"/>
              <a:gd name="T15" fmla="*/ 528 h 528"/>
            </a:gdLst>
            <a:ahLst/>
            <a:cxnLst>
              <a:cxn ang="T8">
                <a:pos x="T0" y="T1"/>
              </a:cxn>
              <a:cxn ang="T9">
                <a:pos x="T2" y="T3"/>
              </a:cxn>
              <a:cxn ang="T10">
                <a:pos x="T4" y="T5"/>
              </a:cxn>
              <a:cxn ang="T11">
                <a:pos x="T6" y="T7"/>
              </a:cxn>
            </a:cxnLst>
            <a:rect l="T12" t="T13" r="T14" b="T15"/>
            <a:pathLst>
              <a:path w="5760" h="528">
                <a:moveTo>
                  <a:pt x="817" y="97"/>
                </a:moveTo>
                <a:lnTo>
                  <a:pt x="6408" y="682"/>
                </a:lnTo>
                <a:lnTo>
                  <a:pt x="5232" y="685"/>
                </a:lnTo>
                <a:lnTo>
                  <a:pt x="829" y="101"/>
                </a:lnTo>
              </a:path>
            </a:pathLst>
          </a:custGeom>
          <a:solidFill>
            <a:srgbClr val="000000"/>
          </a:solidFill>
          <a:ln>
            <a:noFill/>
          </a:ln>
          <a:extLst>
            <a:ext uri="{91240B29-F687-4F45-9708-019B960494DF}">
              <a14:hiddenLine xmlns:a14="http://schemas.microsoft.com/office/drawing/2010/main" w="9525" cap="flat" cmpd="sng" algn="ctr">
                <a:solidFill>
                  <a:srgbClr val="000000"/>
                </a:solidFill>
                <a:prstDash val="solid"/>
                <a:round/>
                <a:headEnd type="none" w="med" len="med"/>
                <a:tailEnd type="none" w="med" len="med"/>
              </a14:hiddenLine>
            </a:ext>
          </a:extLst>
        </p:spPr>
        <p:txBody>
          <a:bodyPr/>
          <a:lstStyle/>
          <a:p>
            <a:endParaRPr lang="en-US"/>
          </a:p>
        </p:txBody>
      </p:sp>
      <p:sp>
        <p:nvSpPr>
          <p:cNvPr id="6" name="Right Triangle 5"/>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7" name="Straight Connector 6"/>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8" name="Chevron 7"/>
          <p:cNvSpPr/>
          <p:nvPr/>
        </p:nvSpPr>
        <p:spPr>
          <a:xfrm>
            <a:off x="3636963" y="3005138"/>
            <a:ext cx="182562"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9" name="Chevron 8"/>
          <p:cNvSpPr/>
          <p:nvPr/>
        </p:nvSpPr>
        <p:spPr>
          <a:xfrm>
            <a:off x="3449638" y="3005138"/>
            <a:ext cx="18415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2" name="Title 1"/>
          <p:cNvSpPr>
            <a:spLocks noGrp="1"/>
          </p:cNvSpPr>
          <p:nvPr>
            <p:ph type="title"/>
          </p:nvPr>
        </p:nvSpPr>
        <p:spPr>
          <a:xfrm>
            <a:off x="722376" y="1059712"/>
            <a:ext cx="7772400" cy="1828800"/>
          </a:xfrm>
        </p:spPr>
        <p:txBody>
          <a:bodyPr anchor="b"/>
          <a:lstStyle>
            <a:lvl1pPr algn="r">
              <a:buNone/>
              <a:defRPr sz="4800" b="1" cap="none" baseline="0">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3" name="Text Placeholder 2"/>
          <p:cNvSpPr>
            <a:spLocks noGrp="1"/>
          </p:cNvSpPr>
          <p:nvPr>
            <p:ph type="body" idx="1"/>
          </p:nvPr>
        </p:nvSpPr>
        <p:spPr>
          <a:xfrm>
            <a:off x="3922713" y="2931712"/>
            <a:ext cx="4572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10" name="Date Placeholder 3"/>
          <p:cNvSpPr>
            <a:spLocks noGrp="1"/>
          </p:cNvSpPr>
          <p:nvPr>
            <p:ph type="dt" sz="half" idx="10"/>
          </p:nvPr>
        </p:nvSpPr>
        <p:spPr/>
        <p:txBody>
          <a:bodyPr/>
          <a:lstStyle>
            <a:lvl1pPr>
              <a:defRPr/>
            </a:lvl1pPr>
            <a:extLst/>
          </a:lstStyle>
          <a:p>
            <a:pPr>
              <a:defRPr/>
            </a:pPr>
            <a:fld id="{FD0B55E3-43E6-4353-B6E5-EEF50895934C}" type="datetime1">
              <a:rPr lang="en-US"/>
              <a:pPr>
                <a:defRPr/>
              </a:pPr>
              <a:t>27/2/2016</a:t>
            </a:fld>
            <a:endParaRPr lang="en-US"/>
          </a:p>
        </p:txBody>
      </p:sp>
      <p:sp>
        <p:nvSpPr>
          <p:cNvPr id="11" name="Footer Placeholder 4"/>
          <p:cNvSpPr>
            <a:spLocks noGrp="1"/>
          </p:cNvSpPr>
          <p:nvPr>
            <p:ph type="ftr" sz="quarter" idx="11"/>
          </p:nvPr>
        </p:nvSpPr>
        <p:spPr/>
        <p:txBody>
          <a:bodyPr/>
          <a:lstStyle>
            <a:lvl1pPr>
              <a:defRPr/>
            </a:lvl1pPr>
            <a:extLst/>
          </a:lstStyle>
          <a:p>
            <a:pPr>
              <a:defRPr/>
            </a:pPr>
            <a:r>
              <a:rPr lang="en-US"/>
              <a:t>IE-442 Human Factors  El-Sherbeeny, PhD Fall-2010</a:t>
            </a:r>
          </a:p>
        </p:txBody>
      </p:sp>
      <p:sp>
        <p:nvSpPr>
          <p:cNvPr id="12" name="Slide Number Placeholder 5"/>
          <p:cNvSpPr>
            <a:spLocks noGrp="1"/>
          </p:cNvSpPr>
          <p:nvPr>
            <p:ph type="sldNum" sz="quarter" idx="12"/>
          </p:nvPr>
        </p:nvSpPr>
        <p:spPr/>
        <p:txBody>
          <a:bodyPr/>
          <a:lstStyle>
            <a:lvl1pPr>
              <a:defRPr/>
            </a:lvl1pPr>
            <a:extLst/>
          </a:lstStyle>
          <a:p>
            <a:pPr>
              <a:defRPr/>
            </a:pPr>
            <a:fld id="{C174269E-9F87-49BA-899D-8E65FBC5F0E2}" type="slidenum">
              <a:rPr lang="en-US"/>
              <a:pPr>
                <a:defRPr/>
              </a:pPr>
              <a:t>‹#›</a:t>
            </a:fld>
            <a:endParaRPr lang="en-US"/>
          </a:p>
        </p:txBody>
      </p:sp>
    </p:spTree>
    <p:extLst>
      <p:ext uri="{BB962C8B-B14F-4D97-AF65-F5344CB8AC3E}">
        <p14:creationId xmlns:p14="http://schemas.microsoft.com/office/powerpoint/2010/main" val="995694450"/>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Freeform 4"/>
          <p:cNvSpPr>
            <a:spLocks/>
          </p:cNvSpPr>
          <p:nvPr/>
        </p:nvSpPr>
        <p:spPr bwMode="auto">
          <a:xfrm>
            <a:off x="715963" y="5002213"/>
            <a:ext cx="3802062" cy="1443037"/>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6" name="Freeform 7"/>
          <p:cNvSpPr>
            <a:spLocks/>
          </p:cNvSpPr>
          <p:nvPr/>
        </p:nvSpPr>
        <p:spPr bwMode="auto">
          <a:xfrm>
            <a:off x="-53975" y="5784850"/>
            <a:ext cx="3802063" cy="838200"/>
          </a:xfrm>
          <a:custGeom>
            <a:avLst/>
            <a:gdLst>
              <a:gd name="T0" fmla="*/ 0 w 5760"/>
              <a:gd name="T1" fmla="*/ 0 h 528"/>
              <a:gd name="T2" fmla="*/ 2147483647 w 5760"/>
              <a:gd name="T3" fmla="*/ 0 h 528"/>
              <a:gd name="T4" fmla="*/ 2147483647 w 5760"/>
              <a:gd name="T5" fmla="*/ 2147483647 h 528"/>
              <a:gd name="T6" fmla="*/ 2147483647 w 5760"/>
              <a:gd name="T7" fmla="*/ 0 h 528"/>
              <a:gd name="T8" fmla="*/ 0 60000 65536"/>
              <a:gd name="T9" fmla="*/ 0 60000 65536"/>
              <a:gd name="T10" fmla="*/ 0 60000 65536"/>
              <a:gd name="T11" fmla="*/ 0 60000 65536"/>
              <a:gd name="T12" fmla="*/ 0 w 5760"/>
              <a:gd name="T13" fmla="*/ 0 h 528"/>
              <a:gd name="T14" fmla="*/ 5760 w 5760"/>
              <a:gd name="T15" fmla="*/ 528 h 528"/>
            </a:gdLst>
            <a:ahLst/>
            <a:cxnLst>
              <a:cxn ang="T8">
                <a:pos x="T0" y="T1"/>
              </a:cxn>
              <a:cxn ang="T9">
                <a:pos x="T2" y="T3"/>
              </a:cxn>
              <a:cxn ang="T10">
                <a:pos x="T4" y="T5"/>
              </a:cxn>
              <a:cxn ang="T11">
                <a:pos x="T6" y="T7"/>
              </a:cxn>
            </a:cxnLst>
            <a:rect l="T12" t="T13" r="T14" b="T15"/>
            <a:pathLst>
              <a:path w="5760" h="528">
                <a:moveTo>
                  <a:pt x="817" y="97"/>
                </a:moveTo>
                <a:lnTo>
                  <a:pt x="6408" y="682"/>
                </a:lnTo>
                <a:lnTo>
                  <a:pt x="5232" y="685"/>
                </a:lnTo>
                <a:lnTo>
                  <a:pt x="829" y="101"/>
                </a:lnTo>
              </a:path>
            </a:pathLst>
          </a:custGeom>
          <a:solidFill>
            <a:srgbClr val="000000"/>
          </a:solidFill>
          <a:ln>
            <a:noFill/>
          </a:ln>
          <a:extLst>
            <a:ext uri="{91240B29-F687-4F45-9708-019B960494DF}">
              <a14:hiddenLine xmlns:a14="http://schemas.microsoft.com/office/drawing/2010/main" w="9525" cap="flat" cmpd="sng" algn="ctr">
                <a:solidFill>
                  <a:srgbClr val="000000"/>
                </a:solidFill>
                <a:prstDash val="solid"/>
                <a:round/>
                <a:headEnd type="none" w="med" len="med"/>
                <a:tailEnd type="none" w="med" len="med"/>
              </a14:hiddenLine>
            </a:ext>
          </a:extLst>
        </p:spPr>
        <p:txBody>
          <a:bodyPr/>
          <a:lstStyle/>
          <a:p>
            <a:endParaRPr lang="en-US"/>
          </a:p>
        </p:txBody>
      </p:sp>
      <p:sp>
        <p:nvSpPr>
          <p:cNvPr id="7" name="Right Triangle 6"/>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9" name="Straight Connector 8"/>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Title 7"/>
          <p:cNvSpPr>
            <a:spLocks noGrp="1"/>
          </p:cNvSpPr>
          <p:nvPr>
            <p:ph type="title"/>
          </p:nvPr>
        </p:nvSpPr>
        <p:spPr/>
        <p:txBody>
          <a:bodyPr rtlCol="0"/>
          <a:lstStyle>
            <a:extLst/>
          </a:lstStyle>
          <a:p>
            <a:r>
              <a:rPr lang="en-US" smtClean="0"/>
              <a:t>Click to edit Master title style</a:t>
            </a:r>
            <a:endParaRPr lang="en-US"/>
          </a:p>
        </p:txBody>
      </p:sp>
      <p:sp>
        <p:nvSpPr>
          <p:cNvPr id="10" name="Date Placeholder 4"/>
          <p:cNvSpPr>
            <a:spLocks noGrp="1"/>
          </p:cNvSpPr>
          <p:nvPr>
            <p:ph type="dt" sz="half" idx="10"/>
          </p:nvPr>
        </p:nvSpPr>
        <p:spPr/>
        <p:txBody>
          <a:bodyPr/>
          <a:lstStyle>
            <a:lvl1pPr>
              <a:defRPr/>
            </a:lvl1pPr>
            <a:extLst/>
          </a:lstStyle>
          <a:p>
            <a:pPr>
              <a:defRPr/>
            </a:pPr>
            <a:fld id="{86640FC0-8FFD-4FFC-8627-7BBC59FBE49E}" type="datetime1">
              <a:rPr lang="en-US"/>
              <a:pPr>
                <a:defRPr/>
              </a:pPr>
              <a:t>27/2/2016</a:t>
            </a:fld>
            <a:endParaRPr lang="en-US"/>
          </a:p>
        </p:txBody>
      </p:sp>
      <p:sp>
        <p:nvSpPr>
          <p:cNvPr id="11" name="Footer Placeholder 5"/>
          <p:cNvSpPr>
            <a:spLocks noGrp="1"/>
          </p:cNvSpPr>
          <p:nvPr>
            <p:ph type="ftr" sz="quarter" idx="11"/>
          </p:nvPr>
        </p:nvSpPr>
        <p:spPr/>
        <p:txBody>
          <a:bodyPr/>
          <a:lstStyle>
            <a:lvl1pPr>
              <a:defRPr/>
            </a:lvl1pPr>
            <a:extLst/>
          </a:lstStyle>
          <a:p>
            <a:pPr>
              <a:defRPr/>
            </a:pPr>
            <a:r>
              <a:rPr lang="en-US"/>
              <a:t>IE-442 Human Factors  El-Sherbeeny, PhD Fall-2010</a:t>
            </a:r>
          </a:p>
        </p:txBody>
      </p:sp>
      <p:sp>
        <p:nvSpPr>
          <p:cNvPr id="12" name="Slide Number Placeholder 6"/>
          <p:cNvSpPr>
            <a:spLocks noGrp="1"/>
          </p:cNvSpPr>
          <p:nvPr>
            <p:ph type="sldNum" sz="quarter" idx="12"/>
          </p:nvPr>
        </p:nvSpPr>
        <p:spPr/>
        <p:txBody>
          <a:bodyPr/>
          <a:lstStyle>
            <a:lvl1pPr>
              <a:defRPr/>
            </a:lvl1pPr>
            <a:extLst/>
          </a:lstStyle>
          <a:p>
            <a:pPr>
              <a:defRPr/>
            </a:pPr>
            <a:fld id="{DA4E4E0D-6B03-413C-BFB7-BFBC1F974340}" type="slidenum">
              <a:rPr lang="en-US"/>
              <a:pPr>
                <a:defRPr/>
              </a:pPr>
              <a:t>‹#›</a:t>
            </a:fld>
            <a:endParaRPr lang="en-US"/>
          </a:p>
        </p:txBody>
      </p:sp>
    </p:spTree>
    <p:extLst>
      <p:ext uri="{BB962C8B-B14F-4D97-AF65-F5344CB8AC3E}">
        <p14:creationId xmlns:p14="http://schemas.microsoft.com/office/powerpoint/2010/main" val="2140171410"/>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lstStyle>
            <a:lvl1pPr>
              <a:defRPr/>
            </a:lvl1pPr>
            <a:extLst/>
          </a:lstStyle>
          <a:p>
            <a:r>
              <a:rPr lang="en-US" smtClean="0"/>
              <a:t>Click to edit Master title style</a:t>
            </a:r>
            <a:endParaRPr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extLst/>
          </a:lstStyle>
          <a:p>
            <a:pPr>
              <a:defRPr/>
            </a:pPr>
            <a:fld id="{25F91913-6F3E-4108-9155-C29B50351DAE}" type="datetime1">
              <a:rPr lang="en-US"/>
              <a:pPr>
                <a:defRPr/>
              </a:pPr>
              <a:t>27/2/2016</a:t>
            </a:fld>
            <a:endParaRPr lang="en-US"/>
          </a:p>
        </p:txBody>
      </p:sp>
      <p:sp>
        <p:nvSpPr>
          <p:cNvPr id="8" name="Slide Number Placeholder 8"/>
          <p:cNvSpPr>
            <a:spLocks noGrp="1"/>
          </p:cNvSpPr>
          <p:nvPr>
            <p:ph type="sldNum" sz="quarter" idx="11"/>
          </p:nvPr>
        </p:nvSpPr>
        <p:spPr/>
        <p:txBody>
          <a:bodyPr/>
          <a:lstStyle>
            <a:lvl1pPr>
              <a:defRPr/>
            </a:lvl1pPr>
            <a:extLst/>
          </a:lstStyle>
          <a:p>
            <a:pPr>
              <a:defRPr/>
            </a:pPr>
            <a:fld id="{E75D9BC7-6E23-403A-AFF4-49B9FD70BF59}" type="slidenum">
              <a:rPr lang="en-US"/>
              <a:pPr>
                <a:defRPr/>
              </a:pPr>
              <a:t>‹#›</a:t>
            </a:fld>
            <a:endParaRPr lang="en-US"/>
          </a:p>
        </p:txBody>
      </p:sp>
      <p:sp>
        <p:nvSpPr>
          <p:cNvPr id="9" name="Footer Placeholder 21"/>
          <p:cNvSpPr>
            <a:spLocks noGrp="1"/>
          </p:cNvSpPr>
          <p:nvPr>
            <p:ph type="ftr" sz="quarter" idx="12"/>
          </p:nvPr>
        </p:nvSpPr>
        <p:spPr bwMode="auto">
          <a:xfrm>
            <a:off x="457200" y="6408738"/>
            <a:ext cx="6273800" cy="365125"/>
          </a:xfrm>
          <a:ln>
            <a:miter lim="800000"/>
            <a:headEnd/>
            <a:tailEnd/>
          </a:ln>
        </p:spPr>
        <p:txBody>
          <a:bodyPr wrap="square" lIns="91440" tIns="45720" rIns="91440" bIns="45720" numCol="1" anchorCtr="0" compatLnSpc="1">
            <a:prstTxWarp prst="textNoShape">
              <a:avLst/>
            </a:prstTxWarp>
          </a:bodyPr>
          <a:lstStyle>
            <a:lvl1pPr algn="l" fontAlgn="base">
              <a:spcBef>
                <a:spcPct val="0"/>
              </a:spcBef>
              <a:spcAft>
                <a:spcPct val="0"/>
              </a:spcAft>
              <a:defRPr>
                <a:latin typeface="Lucida Sans Unicode" pitchFamily="34" charset="0"/>
              </a:defRPr>
            </a:lvl1pPr>
          </a:lstStyle>
          <a:p>
            <a:pPr>
              <a:defRPr/>
            </a:pPr>
            <a:r>
              <a:rPr lang="en-US"/>
              <a:t>IE-442 Human Factors 	El-Sherbeeny, PhD	Fall-2010</a:t>
            </a:r>
          </a:p>
        </p:txBody>
      </p:sp>
    </p:spTree>
    <p:extLst>
      <p:ext uri="{BB962C8B-B14F-4D97-AF65-F5344CB8AC3E}">
        <p14:creationId xmlns:p14="http://schemas.microsoft.com/office/powerpoint/2010/main" val="216123499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Freeform 2"/>
          <p:cNvSpPr>
            <a:spLocks/>
          </p:cNvSpPr>
          <p:nvPr/>
        </p:nvSpPr>
        <p:spPr bwMode="auto">
          <a:xfrm>
            <a:off x="715963" y="5002213"/>
            <a:ext cx="3802062" cy="1443037"/>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4" name="Freeform 7"/>
          <p:cNvSpPr>
            <a:spLocks/>
          </p:cNvSpPr>
          <p:nvPr/>
        </p:nvSpPr>
        <p:spPr bwMode="auto">
          <a:xfrm>
            <a:off x="-53975" y="5784850"/>
            <a:ext cx="3802063" cy="838200"/>
          </a:xfrm>
          <a:custGeom>
            <a:avLst/>
            <a:gdLst>
              <a:gd name="T0" fmla="*/ 0 w 5760"/>
              <a:gd name="T1" fmla="*/ 0 h 528"/>
              <a:gd name="T2" fmla="*/ 2147483647 w 5760"/>
              <a:gd name="T3" fmla="*/ 0 h 528"/>
              <a:gd name="T4" fmla="*/ 2147483647 w 5760"/>
              <a:gd name="T5" fmla="*/ 2147483647 h 528"/>
              <a:gd name="T6" fmla="*/ 2147483647 w 5760"/>
              <a:gd name="T7" fmla="*/ 0 h 528"/>
              <a:gd name="T8" fmla="*/ 0 60000 65536"/>
              <a:gd name="T9" fmla="*/ 0 60000 65536"/>
              <a:gd name="T10" fmla="*/ 0 60000 65536"/>
              <a:gd name="T11" fmla="*/ 0 60000 65536"/>
              <a:gd name="T12" fmla="*/ 0 w 5760"/>
              <a:gd name="T13" fmla="*/ 0 h 528"/>
              <a:gd name="T14" fmla="*/ 5760 w 5760"/>
              <a:gd name="T15" fmla="*/ 528 h 528"/>
            </a:gdLst>
            <a:ahLst/>
            <a:cxnLst>
              <a:cxn ang="T8">
                <a:pos x="T0" y="T1"/>
              </a:cxn>
              <a:cxn ang="T9">
                <a:pos x="T2" y="T3"/>
              </a:cxn>
              <a:cxn ang="T10">
                <a:pos x="T4" y="T5"/>
              </a:cxn>
              <a:cxn ang="T11">
                <a:pos x="T6" y="T7"/>
              </a:cxn>
            </a:cxnLst>
            <a:rect l="T12" t="T13" r="T14" b="T15"/>
            <a:pathLst>
              <a:path w="5760" h="528">
                <a:moveTo>
                  <a:pt x="817" y="97"/>
                </a:moveTo>
                <a:lnTo>
                  <a:pt x="6408" y="682"/>
                </a:lnTo>
                <a:lnTo>
                  <a:pt x="5232" y="685"/>
                </a:lnTo>
                <a:lnTo>
                  <a:pt x="829" y="101"/>
                </a:lnTo>
              </a:path>
            </a:pathLst>
          </a:custGeom>
          <a:solidFill>
            <a:srgbClr val="000000"/>
          </a:solidFill>
          <a:ln>
            <a:noFill/>
          </a:ln>
          <a:extLst>
            <a:ext uri="{91240B29-F687-4F45-9708-019B960494DF}">
              <a14:hiddenLine xmlns:a14="http://schemas.microsoft.com/office/drawing/2010/main" w="9525" cap="flat" cmpd="sng" algn="ctr">
                <a:solidFill>
                  <a:srgbClr val="000000"/>
                </a:solidFill>
                <a:prstDash val="solid"/>
                <a:round/>
                <a:headEnd type="none" w="med" len="med"/>
                <a:tailEnd type="none" w="med" len="med"/>
              </a14:hiddenLine>
            </a:ext>
          </a:extLst>
        </p:spPr>
        <p:txBody>
          <a:bodyPr/>
          <a:lstStyle/>
          <a:p>
            <a:endParaRPr lang="en-US"/>
          </a:p>
        </p:txBody>
      </p:sp>
      <p:sp>
        <p:nvSpPr>
          <p:cNvPr id="5" name="Right Triangle 4"/>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7" name="Straight Connector 6"/>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6" name="Title 5"/>
          <p:cNvSpPr>
            <a:spLocks noGrp="1"/>
          </p:cNvSpPr>
          <p:nvPr>
            <p:ph type="title"/>
          </p:nvPr>
        </p:nvSpPr>
        <p:spPr/>
        <p:txBody>
          <a:bodyPr rtlCol="0"/>
          <a:lstStyle>
            <a:extLst/>
          </a:lstStyle>
          <a:p>
            <a:r>
              <a:rPr lang="en-US" smtClean="0"/>
              <a:t>Click to edit Master title style</a:t>
            </a:r>
            <a:endParaRPr lang="en-US"/>
          </a:p>
        </p:txBody>
      </p:sp>
      <p:sp>
        <p:nvSpPr>
          <p:cNvPr id="8" name="Date Placeholder 2"/>
          <p:cNvSpPr>
            <a:spLocks noGrp="1"/>
          </p:cNvSpPr>
          <p:nvPr>
            <p:ph type="dt" sz="half" idx="10"/>
          </p:nvPr>
        </p:nvSpPr>
        <p:spPr/>
        <p:txBody>
          <a:bodyPr/>
          <a:lstStyle>
            <a:lvl1pPr>
              <a:defRPr/>
            </a:lvl1pPr>
            <a:extLst/>
          </a:lstStyle>
          <a:p>
            <a:pPr>
              <a:defRPr/>
            </a:pPr>
            <a:fld id="{56EBB4D3-C347-4CAA-BF10-752B85F6EA4B}" type="datetime1">
              <a:rPr lang="en-US"/>
              <a:pPr>
                <a:defRPr/>
              </a:pPr>
              <a:t>27/2/2016</a:t>
            </a:fld>
            <a:endParaRPr lang="en-US"/>
          </a:p>
        </p:txBody>
      </p:sp>
      <p:sp>
        <p:nvSpPr>
          <p:cNvPr id="9" name="Footer Placeholder 3"/>
          <p:cNvSpPr>
            <a:spLocks noGrp="1"/>
          </p:cNvSpPr>
          <p:nvPr>
            <p:ph type="ftr" sz="quarter" idx="11"/>
          </p:nvPr>
        </p:nvSpPr>
        <p:spPr/>
        <p:txBody>
          <a:bodyPr/>
          <a:lstStyle>
            <a:lvl1pPr>
              <a:defRPr/>
            </a:lvl1pPr>
            <a:extLst/>
          </a:lstStyle>
          <a:p>
            <a:pPr>
              <a:defRPr/>
            </a:pPr>
            <a:r>
              <a:rPr lang="en-US"/>
              <a:t>IE-442 Human Factors  El-Sherbeeny, PhD Fall-2010</a:t>
            </a:r>
          </a:p>
        </p:txBody>
      </p:sp>
      <p:sp>
        <p:nvSpPr>
          <p:cNvPr id="10" name="Slide Number Placeholder 4"/>
          <p:cNvSpPr>
            <a:spLocks noGrp="1"/>
          </p:cNvSpPr>
          <p:nvPr>
            <p:ph type="sldNum" sz="quarter" idx="12"/>
          </p:nvPr>
        </p:nvSpPr>
        <p:spPr/>
        <p:txBody>
          <a:bodyPr/>
          <a:lstStyle>
            <a:lvl1pPr>
              <a:defRPr/>
            </a:lvl1pPr>
            <a:extLst/>
          </a:lstStyle>
          <a:p>
            <a:pPr>
              <a:defRPr/>
            </a:pPr>
            <a:fld id="{050D2F39-0B69-4BAA-9ECE-80D67AFDAE2B}" type="slidenum">
              <a:rPr lang="en-US"/>
              <a:pPr>
                <a:defRPr/>
              </a:pPr>
              <a:t>‹#›</a:t>
            </a:fld>
            <a:endParaRPr lang="en-US"/>
          </a:p>
        </p:txBody>
      </p:sp>
    </p:spTree>
    <p:extLst>
      <p:ext uri="{BB962C8B-B14F-4D97-AF65-F5344CB8AC3E}">
        <p14:creationId xmlns:p14="http://schemas.microsoft.com/office/powerpoint/2010/main" val="715525774"/>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anchor="t">
            <a:noAutofit/>
            <a:sp3d prstMaterial="softEdge">
              <a:bevelT w="0" h="0"/>
            </a:sp3d>
          </a:bodyPr>
          <a:lstStyle>
            <a:lvl1pPr algn="r">
              <a:buNone/>
              <a:defRPr sz="2500" b="0">
                <a:solidFill>
                  <a:schemeClr val="accent1"/>
                </a:solidFill>
                <a:effectLst/>
              </a:defRPr>
            </a:lvl1pPr>
            <a:extLst/>
          </a:lstStyle>
          <a:p>
            <a:r>
              <a:rPr lang="en-US" smtClean="0"/>
              <a:t>Click to edit Master title style</a:t>
            </a:r>
            <a:endParaRPr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extLst/>
          </a:lstStyle>
          <a:p>
            <a:pPr>
              <a:defRPr/>
            </a:pPr>
            <a:fld id="{E89AD79E-65BD-424E-8A5F-4D3A03816B5D}" type="datetime1">
              <a:rPr lang="en-US"/>
              <a:pPr>
                <a:defRPr/>
              </a:pPr>
              <a:t>27/2/2016</a:t>
            </a:fld>
            <a:endParaRPr lang="en-US"/>
          </a:p>
        </p:txBody>
      </p:sp>
      <p:sp>
        <p:nvSpPr>
          <p:cNvPr id="6" name="Slide Number Placeholder 6"/>
          <p:cNvSpPr>
            <a:spLocks noGrp="1"/>
          </p:cNvSpPr>
          <p:nvPr>
            <p:ph type="sldNum" sz="quarter" idx="11"/>
          </p:nvPr>
        </p:nvSpPr>
        <p:spPr/>
        <p:txBody>
          <a:bodyPr/>
          <a:lstStyle>
            <a:lvl1pPr>
              <a:defRPr/>
            </a:lvl1pPr>
            <a:extLst/>
          </a:lstStyle>
          <a:p>
            <a:pPr>
              <a:defRPr/>
            </a:pPr>
            <a:fld id="{1B871C78-86FE-48FC-82D1-B0A75F418F6E}" type="slidenum">
              <a:rPr lang="en-US"/>
              <a:pPr>
                <a:defRPr/>
              </a:pPr>
              <a:t>‹#›</a:t>
            </a:fld>
            <a:endParaRPr lang="en-US"/>
          </a:p>
        </p:txBody>
      </p:sp>
      <p:sp>
        <p:nvSpPr>
          <p:cNvPr id="7" name="Footer Placeholder 21"/>
          <p:cNvSpPr>
            <a:spLocks noGrp="1"/>
          </p:cNvSpPr>
          <p:nvPr>
            <p:ph type="ftr" sz="quarter" idx="12"/>
          </p:nvPr>
        </p:nvSpPr>
        <p:spPr bwMode="auto">
          <a:xfrm>
            <a:off x="457200" y="6408738"/>
            <a:ext cx="6273800" cy="365125"/>
          </a:xfrm>
          <a:ln>
            <a:miter lim="800000"/>
            <a:headEnd/>
            <a:tailEnd/>
          </a:ln>
        </p:spPr>
        <p:txBody>
          <a:bodyPr wrap="square" lIns="91440" tIns="45720" rIns="91440" bIns="45720" numCol="1" anchorCtr="0" compatLnSpc="1">
            <a:prstTxWarp prst="textNoShape">
              <a:avLst/>
            </a:prstTxWarp>
          </a:bodyPr>
          <a:lstStyle>
            <a:lvl1pPr algn="l" fontAlgn="base">
              <a:spcBef>
                <a:spcPct val="0"/>
              </a:spcBef>
              <a:spcAft>
                <a:spcPct val="0"/>
              </a:spcAft>
              <a:defRPr>
                <a:latin typeface="Lucida Sans Unicode" pitchFamily="34" charset="0"/>
              </a:defRPr>
            </a:lvl1pPr>
          </a:lstStyle>
          <a:p>
            <a:pPr>
              <a:defRPr/>
            </a:pPr>
            <a:r>
              <a:rPr lang="en-US"/>
              <a:t>IE-442 Human Factors 	El-Sherbeeny, PhD	Fall-2010</a:t>
            </a:r>
          </a:p>
        </p:txBody>
      </p:sp>
    </p:spTree>
    <p:extLst>
      <p:ext uri="{BB962C8B-B14F-4D97-AF65-F5344CB8AC3E}">
        <p14:creationId xmlns:p14="http://schemas.microsoft.com/office/powerpoint/2010/main" val="68169250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Freeform 4"/>
          <p:cNvSpPr>
            <a:spLocks/>
          </p:cNvSpPr>
          <p:nvPr/>
        </p:nvSpPr>
        <p:spPr bwMode="auto">
          <a:xfrm>
            <a:off x="715963" y="5002213"/>
            <a:ext cx="3802062" cy="1443037"/>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6" name="Freeform 7"/>
          <p:cNvSpPr>
            <a:spLocks/>
          </p:cNvSpPr>
          <p:nvPr/>
        </p:nvSpPr>
        <p:spPr bwMode="auto">
          <a:xfrm>
            <a:off x="-53975" y="5784850"/>
            <a:ext cx="3802063" cy="838200"/>
          </a:xfrm>
          <a:custGeom>
            <a:avLst/>
            <a:gdLst>
              <a:gd name="T0" fmla="*/ 0 w 5760"/>
              <a:gd name="T1" fmla="*/ 0 h 528"/>
              <a:gd name="T2" fmla="*/ 2147483647 w 5760"/>
              <a:gd name="T3" fmla="*/ 0 h 528"/>
              <a:gd name="T4" fmla="*/ 2147483647 w 5760"/>
              <a:gd name="T5" fmla="*/ 2147483647 h 528"/>
              <a:gd name="T6" fmla="*/ 2147483647 w 5760"/>
              <a:gd name="T7" fmla="*/ 0 h 528"/>
              <a:gd name="T8" fmla="*/ 0 60000 65536"/>
              <a:gd name="T9" fmla="*/ 0 60000 65536"/>
              <a:gd name="T10" fmla="*/ 0 60000 65536"/>
              <a:gd name="T11" fmla="*/ 0 60000 65536"/>
              <a:gd name="T12" fmla="*/ 0 w 5760"/>
              <a:gd name="T13" fmla="*/ 0 h 528"/>
              <a:gd name="T14" fmla="*/ 5760 w 5760"/>
              <a:gd name="T15" fmla="*/ 528 h 528"/>
            </a:gdLst>
            <a:ahLst/>
            <a:cxnLst>
              <a:cxn ang="T8">
                <a:pos x="T0" y="T1"/>
              </a:cxn>
              <a:cxn ang="T9">
                <a:pos x="T2" y="T3"/>
              </a:cxn>
              <a:cxn ang="T10">
                <a:pos x="T4" y="T5"/>
              </a:cxn>
              <a:cxn ang="T11">
                <a:pos x="T6" y="T7"/>
              </a:cxn>
            </a:cxnLst>
            <a:rect l="T12" t="T13" r="T14" b="T15"/>
            <a:pathLst>
              <a:path w="5760" h="528">
                <a:moveTo>
                  <a:pt x="817" y="97"/>
                </a:moveTo>
                <a:lnTo>
                  <a:pt x="6408" y="682"/>
                </a:lnTo>
                <a:lnTo>
                  <a:pt x="5232" y="685"/>
                </a:lnTo>
                <a:lnTo>
                  <a:pt x="829" y="101"/>
                </a:lnTo>
              </a:path>
            </a:pathLst>
          </a:custGeom>
          <a:solidFill>
            <a:srgbClr val="000000"/>
          </a:solidFill>
          <a:ln>
            <a:noFill/>
          </a:ln>
          <a:extLst>
            <a:ext uri="{91240B29-F687-4F45-9708-019B960494DF}">
              <a14:hiddenLine xmlns:a14="http://schemas.microsoft.com/office/drawing/2010/main" w="9525" cap="flat" cmpd="sng" algn="ctr">
                <a:solidFill>
                  <a:srgbClr val="000000"/>
                </a:solidFill>
                <a:prstDash val="solid"/>
                <a:round/>
                <a:headEnd type="none" w="med" len="med"/>
                <a:tailEnd type="none" w="med" len="med"/>
              </a14:hiddenLine>
            </a:ext>
          </a:extLst>
        </p:spPr>
        <p:txBody>
          <a:bodyPr/>
          <a:lstStyle/>
          <a:p>
            <a:endParaRPr lang="en-US"/>
          </a:p>
        </p:txBody>
      </p:sp>
      <p:sp>
        <p:nvSpPr>
          <p:cNvPr id="7" name="Right Triangle 6"/>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8" name="Straight Connector 7"/>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Chevron 8"/>
          <p:cNvSpPr/>
          <p:nvPr/>
        </p:nvSpPr>
        <p:spPr>
          <a:xfrm>
            <a:off x="8664575"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10" name="Chevron 9"/>
          <p:cNvSpPr/>
          <p:nvPr/>
        </p:nvSpPr>
        <p:spPr>
          <a:xfrm>
            <a:off x="8477250"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4" name="Text Placeholder 3"/>
          <p:cNvSpPr>
            <a:spLocks noGrp="1"/>
          </p:cNvSpPr>
          <p:nvPr>
            <p:ph type="body" sz="half" idx="2"/>
          </p:nvPr>
        </p:nvSpPr>
        <p:spPr>
          <a:xfrm>
            <a:off x="1141232" y="5443402"/>
            <a:ext cx="7162800" cy="648232"/>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en-US" noProof="0" smtClean="0"/>
              <a:t>Click icon to add picture</a:t>
            </a:r>
            <a:endParaRPr lang="en-US" noProof="0"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en-US" smtClean="0"/>
              <a:t>Click to edit Master title style</a:t>
            </a:r>
            <a:endParaRPr lang="en-US"/>
          </a:p>
        </p:txBody>
      </p:sp>
      <p:sp>
        <p:nvSpPr>
          <p:cNvPr id="11" name="Date Placeholder 4"/>
          <p:cNvSpPr>
            <a:spLocks noGrp="1"/>
          </p:cNvSpPr>
          <p:nvPr>
            <p:ph type="dt" sz="half" idx="10"/>
          </p:nvPr>
        </p:nvSpPr>
        <p:spPr/>
        <p:txBody>
          <a:bodyPr/>
          <a:lstStyle>
            <a:lvl1pPr>
              <a:defRPr>
                <a:solidFill>
                  <a:schemeClr val="tx1"/>
                </a:solidFill>
              </a:defRPr>
            </a:lvl1pPr>
            <a:extLst/>
          </a:lstStyle>
          <a:p>
            <a:pPr>
              <a:defRPr/>
            </a:pPr>
            <a:fld id="{9C3793EF-3CA2-4092-8D15-E29C7E3E56C6}" type="datetime1">
              <a:rPr lang="en-US"/>
              <a:pPr>
                <a:defRPr/>
              </a:pPr>
              <a:t>27/2/2016</a:t>
            </a:fld>
            <a:endParaRPr lang="en-US"/>
          </a:p>
        </p:txBody>
      </p:sp>
      <p:sp>
        <p:nvSpPr>
          <p:cNvPr id="12" name="Footer Placeholder 5"/>
          <p:cNvSpPr>
            <a:spLocks noGrp="1"/>
          </p:cNvSpPr>
          <p:nvPr>
            <p:ph type="ftr" sz="quarter" idx="11"/>
          </p:nvPr>
        </p:nvSpPr>
        <p:spPr/>
        <p:txBody>
          <a:bodyPr/>
          <a:lstStyle>
            <a:lvl1pPr>
              <a:defRPr>
                <a:solidFill>
                  <a:schemeClr val="tx1"/>
                </a:solidFill>
              </a:defRPr>
            </a:lvl1pPr>
            <a:extLst/>
          </a:lstStyle>
          <a:p>
            <a:pPr>
              <a:defRPr/>
            </a:pPr>
            <a:r>
              <a:rPr lang="en-US"/>
              <a:t>IE-442 Human Factors  El-Sherbeeny, PhD Fall-2010</a:t>
            </a:r>
          </a:p>
        </p:txBody>
      </p:sp>
      <p:sp>
        <p:nvSpPr>
          <p:cNvPr id="13" name="Slide Number Placeholder 6"/>
          <p:cNvSpPr>
            <a:spLocks noGrp="1"/>
          </p:cNvSpPr>
          <p:nvPr>
            <p:ph type="sldNum" sz="quarter" idx="12"/>
          </p:nvPr>
        </p:nvSpPr>
        <p:spPr/>
        <p:txBody>
          <a:bodyPr/>
          <a:lstStyle>
            <a:lvl1pPr>
              <a:defRPr>
                <a:solidFill>
                  <a:schemeClr val="tx1"/>
                </a:solidFill>
              </a:defRPr>
            </a:lvl1pPr>
            <a:extLst/>
          </a:lstStyle>
          <a:p>
            <a:pPr>
              <a:defRPr/>
            </a:pPr>
            <a:fld id="{8ACD199A-5F3E-42FC-8362-79DA78DFDA61}" type="slidenum">
              <a:rPr lang="en-US"/>
              <a:pPr>
                <a:defRPr/>
              </a:pPr>
              <a:t>‹#›</a:t>
            </a:fld>
            <a:endParaRPr lang="en-US"/>
          </a:p>
        </p:txBody>
      </p:sp>
    </p:spTree>
    <p:extLst>
      <p:ext uri="{BB962C8B-B14F-4D97-AF65-F5344CB8AC3E}">
        <p14:creationId xmlns:p14="http://schemas.microsoft.com/office/powerpoint/2010/main" val="3008694973"/>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lstStyle>
            <a:lvl1pPr>
              <a:lnSpc>
                <a:spcPct val="100000"/>
              </a:lnSpc>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defRPr/>
            </a:lvl1pPr>
          </a:lstStyle>
          <a:p>
            <a:pPr>
              <a:defRPr/>
            </a:pPr>
            <a:fld id="{4569D200-DC2F-43B0-B652-6E819C2748F6}" type="datetime1">
              <a:rPr lang="en-US"/>
              <a:pPr>
                <a:defRPr/>
              </a:pPr>
              <a:t>27/2/2016</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a:t>IE-442 Human Factors 	El-Sherbeeny, PhD	Fall-2010</a:t>
            </a:r>
          </a:p>
        </p:txBody>
      </p:sp>
      <p:sp>
        <p:nvSpPr>
          <p:cNvPr id="6" name="Slide Number Placeholder 5"/>
          <p:cNvSpPr>
            <a:spLocks noGrp="1"/>
          </p:cNvSpPr>
          <p:nvPr>
            <p:ph type="sldNum" sz="quarter" idx="12"/>
          </p:nvPr>
        </p:nvSpPr>
        <p:spPr/>
        <p:txBody>
          <a:bodyPr/>
          <a:lstStyle>
            <a:lvl1pPr>
              <a:defRPr/>
            </a:lvl1pPr>
          </a:lstStyle>
          <a:p>
            <a:pPr>
              <a:defRPr/>
            </a:pPr>
            <a:fld id="{925C01D4-21AB-4495-A841-3CCE299327B7}" type="slidenum">
              <a:rPr lang="en-US"/>
              <a:pPr>
                <a:defRPr/>
              </a:pPr>
              <a:t>‹#›</a:t>
            </a:fld>
            <a:endParaRPr lang="en-US"/>
          </a:p>
        </p:txBody>
      </p:sp>
    </p:spTree>
    <p:extLst>
      <p:ext uri="{BB962C8B-B14F-4D97-AF65-F5344CB8AC3E}">
        <p14:creationId xmlns:p14="http://schemas.microsoft.com/office/powerpoint/2010/main" val="111899843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8AC2A87F-DC0D-431A-A0F5-B87FC9464B0C}" type="datetime1">
              <a:rPr lang="en-US"/>
              <a:pPr>
                <a:defRPr/>
              </a:pPr>
              <a:t>27/2/2016</a:t>
            </a:fld>
            <a:endParaRPr lang="en-US"/>
          </a:p>
        </p:txBody>
      </p:sp>
      <p:sp>
        <p:nvSpPr>
          <p:cNvPr id="5" name="Footer Placeholder 21"/>
          <p:cNvSpPr>
            <a:spLocks noGrp="1"/>
          </p:cNvSpPr>
          <p:nvPr>
            <p:ph type="ftr" sz="quarter" idx="11"/>
          </p:nvPr>
        </p:nvSpPr>
        <p:spPr/>
        <p:txBody>
          <a:bodyPr/>
          <a:lstStyle>
            <a:lvl1pPr>
              <a:defRPr/>
            </a:lvl1pPr>
          </a:lstStyle>
          <a:p>
            <a:pPr>
              <a:defRPr/>
            </a:pPr>
            <a:r>
              <a:rPr lang="en-US"/>
              <a:t>IE-442 Human Factors 	El-Sherbeeny, PhD	Fall-2010</a:t>
            </a:r>
          </a:p>
        </p:txBody>
      </p:sp>
      <p:sp>
        <p:nvSpPr>
          <p:cNvPr id="6" name="Slide Number Placeholder 17"/>
          <p:cNvSpPr>
            <a:spLocks noGrp="1"/>
          </p:cNvSpPr>
          <p:nvPr>
            <p:ph type="sldNum" sz="quarter" idx="12"/>
          </p:nvPr>
        </p:nvSpPr>
        <p:spPr/>
        <p:txBody>
          <a:bodyPr/>
          <a:lstStyle>
            <a:lvl1pPr>
              <a:defRPr/>
            </a:lvl1pPr>
          </a:lstStyle>
          <a:p>
            <a:pPr>
              <a:defRPr/>
            </a:pPr>
            <a:fld id="{A5945732-683F-49FB-8D88-21FF0FF0793F}" type="slidenum">
              <a:rPr lang="en-US"/>
              <a:pPr>
                <a:defRPr/>
              </a:pPr>
              <a:t>‹#›</a:t>
            </a:fld>
            <a:endParaRPr lang="en-US"/>
          </a:p>
        </p:txBody>
      </p:sp>
    </p:spTree>
    <p:extLst>
      <p:ext uri="{BB962C8B-B14F-4D97-AF65-F5344CB8AC3E}">
        <p14:creationId xmlns:p14="http://schemas.microsoft.com/office/powerpoint/2010/main" val="1538098498"/>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10"/>
          </p:nvPr>
        </p:nvSpPr>
        <p:spPr/>
        <p:txBody>
          <a:bodyPr/>
          <a:lstStyle>
            <a:lvl1pPr>
              <a:defRPr/>
            </a:lvl1pPr>
          </a:lstStyle>
          <a:p>
            <a:pPr>
              <a:defRPr/>
            </a:pPr>
            <a:fld id="{3AC90204-1C87-4F0E-BC55-B8370217F0A2}" type="datetime1">
              <a:rPr lang="en-US"/>
              <a:pPr>
                <a:defRPr/>
              </a:pPr>
              <a:t>27/2/2016</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a:t>IE-442 Human Factors 	El-Sherbeeny, PhD	Fall-2010</a:t>
            </a:r>
          </a:p>
        </p:txBody>
      </p:sp>
      <p:sp>
        <p:nvSpPr>
          <p:cNvPr id="6" name="Slide Number Placeholder 5"/>
          <p:cNvSpPr>
            <a:spLocks noGrp="1"/>
          </p:cNvSpPr>
          <p:nvPr>
            <p:ph type="sldNum" sz="quarter" idx="12"/>
          </p:nvPr>
        </p:nvSpPr>
        <p:spPr/>
        <p:txBody>
          <a:bodyPr/>
          <a:lstStyle>
            <a:lvl1pPr>
              <a:defRPr/>
            </a:lvl1pPr>
          </a:lstStyle>
          <a:p>
            <a:pPr>
              <a:defRPr/>
            </a:pPr>
            <a:fld id="{B0E251A2-34F5-4672-841C-C2104838BC7D}" type="slidenum">
              <a:rPr lang="en-US"/>
              <a:pPr>
                <a:defRPr/>
              </a:pPr>
              <a:t>‹#›</a:t>
            </a:fld>
            <a:endParaRPr lang="en-US"/>
          </a:p>
        </p:txBody>
      </p:sp>
    </p:spTree>
    <p:extLst>
      <p:ext uri="{BB962C8B-B14F-4D97-AF65-F5344CB8AC3E}">
        <p14:creationId xmlns:p14="http://schemas.microsoft.com/office/powerpoint/2010/main" val="20592291"/>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Oval 3"/>
          <p:cNvSpPr/>
          <p:nvPr/>
        </p:nvSpPr>
        <p:spPr>
          <a:xfrm>
            <a:off x="4495800" y="3924300"/>
            <a:ext cx="84138" cy="84138"/>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 name="Oval 4"/>
          <p:cNvSpPr/>
          <p:nvPr/>
        </p:nvSpPr>
        <p:spPr>
          <a:xfrm>
            <a:off x="4695825" y="3924300"/>
            <a:ext cx="84138" cy="84138"/>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Oval 5"/>
          <p:cNvSpPr/>
          <p:nvPr/>
        </p:nvSpPr>
        <p:spPr>
          <a:xfrm>
            <a:off x="4297363" y="3924300"/>
            <a:ext cx="84137" cy="84138"/>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 name="Title 1"/>
          <p:cNvSpPr>
            <a:spLocks noGrp="1"/>
          </p:cNvSpPr>
          <p:nvPr>
            <p:ph type="title"/>
          </p:nvPr>
        </p:nvSpPr>
        <p:spPr>
          <a:xfrm>
            <a:off x="722313" y="1371600"/>
            <a:ext cx="7772400" cy="2505075"/>
          </a:xfrm>
        </p:spPr>
        <p:txBody>
          <a:bodyPr/>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en-US" smtClean="0"/>
              <a:t>Click to edit Master title style</a:t>
            </a:r>
            <a:endParaRPr lang="en-US" dirty="0"/>
          </a:p>
        </p:txBody>
      </p:sp>
      <p:sp>
        <p:nvSpPr>
          <p:cNvPr id="3" name="Text Placeholder 2"/>
          <p:cNvSpPr>
            <a:spLocks noGrp="1"/>
          </p:cNvSpPr>
          <p:nvPr>
            <p:ph type="body" idx="1"/>
          </p:nvPr>
        </p:nvSpPr>
        <p:spPr>
          <a:xfrm>
            <a:off x="722313" y="4068763"/>
            <a:ext cx="7772400" cy="1131887"/>
          </a:xfrm>
        </p:spPr>
        <p:txBody>
          <a:bodyPr/>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7" name="Date Placeholder 3"/>
          <p:cNvSpPr>
            <a:spLocks noGrp="1"/>
          </p:cNvSpPr>
          <p:nvPr>
            <p:ph type="dt" sz="half" idx="10"/>
          </p:nvPr>
        </p:nvSpPr>
        <p:spPr/>
        <p:txBody>
          <a:bodyPr/>
          <a:lstStyle>
            <a:lvl1pPr>
              <a:defRPr/>
            </a:lvl1pPr>
          </a:lstStyle>
          <a:p>
            <a:pPr>
              <a:defRPr/>
            </a:pPr>
            <a:fld id="{50361DD3-F014-48DF-8EFC-BB959A196D34}" type="datetime1">
              <a:rPr lang="en-US"/>
              <a:pPr>
                <a:defRPr/>
              </a:pPr>
              <a:t>27/2/2016</a:t>
            </a:fld>
            <a:endParaRPr lang="en-US"/>
          </a:p>
        </p:txBody>
      </p:sp>
      <p:sp>
        <p:nvSpPr>
          <p:cNvPr id="8" name="Footer Placeholder 4"/>
          <p:cNvSpPr>
            <a:spLocks noGrp="1"/>
          </p:cNvSpPr>
          <p:nvPr>
            <p:ph type="ftr" sz="quarter" idx="11"/>
          </p:nvPr>
        </p:nvSpPr>
        <p:spPr/>
        <p:txBody>
          <a:bodyPr/>
          <a:lstStyle>
            <a:lvl1pPr>
              <a:defRPr/>
            </a:lvl1pPr>
          </a:lstStyle>
          <a:p>
            <a:pPr>
              <a:defRPr/>
            </a:pPr>
            <a:r>
              <a:rPr lang="en-US"/>
              <a:t>IE-442 Human Factors 	El-Sherbeeny, PhD	Fall-2010</a:t>
            </a:r>
          </a:p>
        </p:txBody>
      </p:sp>
      <p:sp>
        <p:nvSpPr>
          <p:cNvPr id="9" name="Slide Number Placeholder 5"/>
          <p:cNvSpPr>
            <a:spLocks noGrp="1"/>
          </p:cNvSpPr>
          <p:nvPr>
            <p:ph type="sldNum" sz="quarter" idx="12"/>
          </p:nvPr>
        </p:nvSpPr>
        <p:spPr/>
        <p:txBody>
          <a:bodyPr/>
          <a:lstStyle>
            <a:lvl1pPr>
              <a:defRPr/>
            </a:lvl1pPr>
          </a:lstStyle>
          <a:p>
            <a:pPr>
              <a:defRPr/>
            </a:pPr>
            <a:fld id="{5A9D8E82-552F-4454-BF9E-1BC18D2FCAD5}" type="slidenum">
              <a:rPr lang="en-US"/>
              <a:pPr>
                <a:defRPr/>
              </a:pPr>
              <a:t>‹#›</a:t>
            </a:fld>
            <a:endParaRPr lang="en-US"/>
          </a:p>
        </p:txBody>
      </p:sp>
    </p:spTree>
    <p:extLst>
      <p:ext uri="{BB962C8B-B14F-4D97-AF65-F5344CB8AC3E}">
        <p14:creationId xmlns:p14="http://schemas.microsoft.com/office/powerpoint/2010/main" val="2120629213"/>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9" name="Content Placeholder 8"/>
          <p:cNvSpPr>
            <a:spLocks noGrp="1"/>
          </p:cNvSpPr>
          <p:nvPr>
            <p:ph sz="quarter" idx="13"/>
          </p:nvPr>
        </p:nvSpPr>
        <p:spPr>
          <a:xfrm>
            <a:off x="365760" y="1600200"/>
            <a:ext cx="4041648" cy="452628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4"/>
          </p:nvPr>
        </p:nvSpPr>
        <p:spPr/>
        <p:txBody>
          <a:bodyPr/>
          <a:lstStyle>
            <a:lvl1pPr>
              <a:defRPr/>
            </a:lvl1pPr>
          </a:lstStyle>
          <a:p>
            <a:pPr>
              <a:defRPr/>
            </a:pPr>
            <a:fld id="{2B3DD2DB-FFFC-41F6-9F37-159013B2BE3E}" type="datetime1">
              <a:rPr lang="en-US"/>
              <a:pPr>
                <a:defRPr/>
              </a:pPr>
              <a:t>27/2/2016</a:t>
            </a:fld>
            <a:endParaRPr lang="en-US"/>
          </a:p>
        </p:txBody>
      </p:sp>
      <p:sp>
        <p:nvSpPr>
          <p:cNvPr id="6" name="Footer Placeholder 4"/>
          <p:cNvSpPr>
            <a:spLocks noGrp="1"/>
          </p:cNvSpPr>
          <p:nvPr>
            <p:ph type="ftr" sz="quarter" idx="15"/>
          </p:nvPr>
        </p:nvSpPr>
        <p:spPr/>
        <p:txBody>
          <a:bodyPr/>
          <a:lstStyle>
            <a:lvl1pPr>
              <a:defRPr/>
            </a:lvl1pPr>
          </a:lstStyle>
          <a:p>
            <a:pPr>
              <a:defRPr/>
            </a:pPr>
            <a:r>
              <a:rPr lang="en-US"/>
              <a:t>IE-442 Human Factors 	El-Sherbeeny, PhD	Fall-2010</a:t>
            </a:r>
          </a:p>
        </p:txBody>
      </p:sp>
      <p:sp>
        <p:nvSpPr>
          <p:cNvPr id="7" name="Slide Number Placeholder 5"/>
          <p:cNvSpPr>
            <a:spLocks noGrp="1"/>
          </p:cNvSpPr>
          <p:nvPr>
            <p:ph type="sldNum" sz="quarter" idx="16"/>
          </p:nvPr>
        </p:nvSpPr>
        <p:spPr/>
        <p:txBody>
          <a:bodyPr/>
          <a:lstStyle>
            <a:lvl1pPr>
              <a:defRPr/>
            </a:lvl1pPr>
          </a:lstStyle>
          <a:p>
            <a:pPr>
              <a:defRPr/>
            </a:pPr>
            <a:fld id="{E82C3F7E-C860-4928-8B07-2557DE0E6C1C}" type="slidenum">
              <a:rPr lang="en-US"/>
              <a:pPr>
                <a:defRPr/>
              </a:pPr>
              <a:t>‹#›</a:t>
            </a:fld>
            <a:endParaRPr lang="en-US"/>
          </a:p>
        </p:txBody>
      </p:sp>
    </p:spTree>
    <p:extLst>
      <p:ext uri="{BB962C8B-B14F-4D97-AF65-F5344CB8AC3E}">
        <p14:creationId xmlns:p14="http://schemas.microsoft.com/office/powerpoint/2010/main" val="338560120"/>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1" name="Content Placeholder 10"/>
          <p:cNvSpPr>
            <a:spLocks noGrp="1"/>
          </p:cNvSpPr>
          <p:nvPr>
            <p:ph sz="quarter" idx="13"/>
          </p:nvPr>
        </p:nvSpPr>
        <p:spPr>
          <a:xfrm>
            <a:off x="457200" y="2212848"/>
            <a:ext cx="4041648" cy="39136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5"/>
          </p:nvPr>
        </p:nvSpPr>
        <p:spPr/>
        <p:txBody>
          <a:bodyPr/>
          <a:lstStyle>
            <a:lvl1pPr>
              <a:defRPr/>
            </a:lvl1pPr>
          </a:lstStyle>
          <a:p>
            <a:pPr>
              <a:defRPr/>
            </a:pPr>
            <a:fld id="{433A310E-DBEE-44E5-8688-CF141492C577}" type="datetime1">
              <a:rPr lang="en-US"/>
              <a:pPr>
                <a:defRPr/>
              </a:pPr>
              <a:t>27/2/2016</a:t>
            </a:fld>
            <a:endParaRPr lang="en-US"/>
          </a:p>
        </p:txBody>
      </p:sp>
      <p:sp>
        <p:nvSpPr>
          <p:cNvPr id="8" name="Footer Placeholder 4"/>
          <p:cNvSpPr>
            <a:spLocks noGrp="1"/>
          </p:cNvSpPr>
          <p:nvPr>
            <p:ph type="ftr" sz="quarter" idx="16"/>
          </p:nvPr>
        </p:nvSpPr>
        <p:spPr/>
        <p:txBody>
          <a:bodyPr/>
          <a:lstStyle>
            <a:lvl1pPr>
              <a:defRPr/>
            </a:lvl1pPr>
          </a:lstStyle>
          <a:p>
            <a:pPr>
              <a:defRPr/>
            </a:pPr>
            <a:r>
              <a:rPr lang="en-US"/>
              <a:t>IE-442 Human Factors 	El-Sherbeeny, PhD	Fall-2010</a:t>
            </a:r>
          </a:p>
        </p:txBody>
      </p:sp>
      <p:sp>
        <p:nvSpPr>
          <p:cNvPr id="9" name="Slide Number Placeholder 5"/>
          <p:cNvSpPr>
            <a:spLocks noGrp="1"/>
          </p:cNvSpPr>
          <p:nvPr>
            <p:ph type="sldNum" sz="quarter" idx="17"/>
          </p:nvPr>
        </p:nvSpPr>
        <p:spPr/>
        <p:txBody>
          <a:bodyPr/>
          <a:lstStyle>
            <a:lvl1pPr>
              <a:defRPr/>
            </a:lvl1pPr>
          </a:lstStyle>
          <a:p>
            <a:pPr>
              <a:defRPr/>
            </a:pPr>
            <a:fld id="{FABF4A8D-7B31-4F61-9A12-7310F2F0C132}" type="slidenum">
              <a:rPr lang="en-US"/>
              <a:pPr>
                <a:defRPr/>
              </a:pPr>
              <a:t>‹#›</a:t>
            </a:fld>
            <a:endParaRPr lang="en-US"/>
          </a:p>
        </p:txBody>
      </p:sp>
    </p:spTree>
    <p:extLst>
      <p:ext uri="{BB962C8B-B14F-4D97-AF65-F5344CB8AC3E}">
        <p14:creationId xmlns:p14="http://schemas.microsoft.com/office/powerpoint/2010/main" val="2590515259"/>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3"/>
          <p:cNvSpPr>
            <a:spLocks noGrp="1"/>
          </p:cNvSpPr>
          <p:nvPr>
            <p:ph type="dt" sz="half" idx="10"/>
          </p:nvPr>
        </p:nvSpPr>
        <p:spPr/>
        <p:txBody>
          <a:bodyPr/>
          <a:lstStyle>
            <a:lvl1pPr>
              <a:defRPr/>
            </a:lvl1pPr>
          </a:lstStyle>
          <a:p>
            <a:pPr>
              <a:defRPr/>
            </a:pPr>
            <a:fld id="{6214F704-EEA6-43BC-98B0-57236F04602F}" type="datetime1">
              <a:rPr lang="en-US"/>
              <a:pPr>
                <a:defRPr/>
              </a:pPr>
              <a:t>27/2/2016</a:t>
            </a:fld>
            <a:endParaRPr lang="en-US"/>
          </a:p>
        </p:txBody>
      </p:sp>
      <p:sp>
        <p:nvSpPr>
          <p:cNvPr id="4" name="Footer Placeholder 4"/>
          <p:cNvSpPr>
            <a:spLocks noGrp="1"/>
          </p:cNvSpPr>
          <p:nvPr>
            <p:ph type="ftr" sz="quarter" idx="11"/>
          </p:nvPr>
        </p:nvSpPr>
        <p:spPr/>
        <p:txBody>
          <a:bodyPr/>
          <a:lstStyle>
            <a:lvl1pPr>
              <a:defRPr/>
            </a:lvl1pPr>
          </a:lstStyle>
          <a:p>
            <a:pPr>
              <a:defRPr/>
            </a:pPr>
            <a:r>
              <a:rPr lang="en-US"/>
              <a:t>IE-442 Human Factors 	El-Sherbeeny, PhD	Fall-2010</a:t>
            </a:r>
          </a:p>
        </p:txBody>
      </p:sp>
      <p:sp>
        <p:nvSpPr>
          <p:cNvPr id="5" name="Slide Number Placeholder 5"/>
          <p:cNvSpPr>
            <a:spLocks noGrp="1"/>
          </p:cNvSpPr>
          <p:nvPr>
            <p:ph type="sldNum" sz="quarter" idx="12"/>
          </p:nvPr>
        </p:nvSpPr>
        <p:spPr/>
        <p:txBody>
          <a:bodyPr/>
          <a:lstStyle>
            <a:lvl1pPr>
              <a:defRPr/>
            </a:lvl1pPr>
          </a:lstStyle>
          <a:p>
            <a:pPr>
              <a:defRPr/>
            </a:pPr>
            <a:fld id="{FF31FE73-3640-4A35-A9A1-06D63901CB31}" type="slidenum">
              <a:rPr lang="en-US"/>
              <a:pPr>
                <a:defRPr/>
              </a:pPr>
              <a:t>‹#›</a:t>
            </a:fld>
            <a:endParaRPr lang="en-US"/>
          </a:p>
        </p:txBody>
      </p:sp>
    </p:spTree>
    <p:extLst>
      <p:ext uri="{BB962C8B-B14F-4D97-AF65-F5344CB8AC3E}">
        <p14:creationId xmlns:p14="http://schemas.microsoft.com/office/powerpoint/2010/main" val="3168211192"/>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1D73953D-0DF0-4006-9AA1-FEB6451F293D}" type="datetime1">
              <a:rPr lang="en-US"/>
              <a:pPr>
                <a:defRPr/>
              </a:pPr>
              <a:t>27/2/2016</a:t>
            </a:fld>
            <a:endParaRPr lang="en-US"/>
          </a:p>
        </p:txBody>
      </p:sp>
      <p:sp>
        <p:nvSpPr>
          <p:cNvPr id="3" name="Footer Placeholder 4"/>
          <p:cNvSpPr>
            <a:spLocks noGrp="1"/>
          </p:cNvSpPr>
          <p:nvPr>
            <p:ph type="ftr" sz="quarter" idx="11"/>
          </p:nvPr>
        </p:nvSpPr>
        <p:spPr/>
        <p:txBody>
          <a:bodyPr/>
          <a:lstStyle>
            <a:lvl1pPr>
              <a:defRPr/>
            </a:lvl1pPr>
          </a:lstStyle>
          <a:p>
            <a:pPr>
              <a:defRPr/>
            </a:pPr>
            <a:r>
              <a:rPr lang="en-US"/>
              <a:t>IE-442 Human Factors 	El-Sherbeeny, PhD	Fall-2010</a:t>
            </a:r>
          </a:p>
        </p:txBody>
      </p:sp>
      <p:sp>
        <p:nvSpPr>
          <p:cNvPr id="4" name="Slide Number Placeholder 5"/>
          <p:cNvSpPr>
            <a:spLocks noGrp="1"/>
          </p:cNvSpPr>
          <p:nvPr>
            <p:ph type="sldNum" sz="quarter" idx="12"/>
          </p:nvPr>
        </p:nvSpPr>
        <p:spPr/>
        <p:txBody>
          <a:bodyPr/>
          <a:lstStyle>
            <a:lvl1pPr>
              <a:defRPr/>
            </a:lvl1pPr>
          </a:lstStyle>
          <a:p>
            <a:pPr>
              <a:defRPr/>
            </a:pPr>
            <a:fld id="{DD548DA8-CF17-4651-8C6C-52D82B6DD9E0}" type="slidenum">
              <a:rPr lang="en-US"/>
              <a:pPr>
                <a:defRPr/>
              </a:pPr>
              <a:t>‹#›</a:t>
            </a:fld>
            <a:endParaRPr lang="en-US"/>
          </a:p>
        </p:txBody>
      </p:sp>
    </p:spTree>
    <p:extLst>
      <p:ext uri="{BB962C8B-B14F-4D97-AF65-F5344CB8AC3E}">
        <p14:creationId xmlns:p14="http://schemas.microsoft.com/office/powerpoint/2010/main" val="1546108674"/>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lstStyle>
            <a:lvl1pPr algn="ctr">
              <a:lnSpc>
                <a:spcPct val="100000"/>
              </a:lnSpc>
              <a:defRPr sz="2800" b="0">
                <a:effectLst>
                  <a:outerShdw blurRad="50800" dist="25400" dir="5400000" algn="t" rotWithShape="0">
                    <a:prstClr val="black">
                      <a:alpha val="25000"/>
                    </a:prstClr>
                  </a:outerShdw>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14CBBCFD-731F-4C42-B337-B32DAB017BF0}" type="datetime1">
              <a:rPr lang="en-US"/>
              <a:pPr>
                <a:defRPr/>
              </a:pPr>
              <a:t>27/2/2016</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a:t>IE-442 Human Factors 	El-Sherbeeny, PhD	Fall-2010</a:t>
            </a:r>
          </a:p>
        </p:txBody>
      </p:sp>
      <p:sp>
        <p:nvSpPr>
          <p:cNvPr id="7" name="Slide Number Placeholder 5"/>
          <p:cNvSpPr>
            <a:spLocks noGrp="1"/>
          </p:cNvSpPr>
          <p:nvPr>
            <p:ph type="sldNum" sz="quarter" idx="12"/>
          </p:nvPr>
        </p:nvSpPr>
        <p:spPr/>
        <p:txBody>
          <a:bodyPr/>
          <a:lstStyle>
            <a:lvl1pPr>
              <a:defRPr/>
            </a:lvl1pPr>
          </a:lstStyle>
          <a:p>
            <a:pPr>
              <a:defRPr/>
            </a:pPr>
            <a:fld id="{BFB5EE15-EB6E-4A3C-9E89-F1C459B6A49D}" type="slidenum">
              <a:rPr lang="en-US"/>
              <a:pPr>
                <a:defRPr/>
              </a:pPr>
              <a:t>‹#›</a:t>
            </a:fld>
            <a:endParaRPr lang="en-US"/>
          </a:p>
        </p:txBody>
      </p:sp>
    </p:spTree>
    <p:extLst>
      <p:ext uri="{BB962C8B-B14F-4D97-AF65-F5344CB8AC3E}">
        <p14:creationId xmlns:p14="http://schemas.microsoft.com/office/powerpoint/2010/main" val="1412381057"/>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lstStyle>
            <a:lvl1pPr algn="ctr">
              <a:lnSpc>
                <a:spcPct val="100000"/>
              </a:lnSpc>
              <a:defRPr sz="2800" b="0"/>
            </a:lvl1pPr>
          </a:lstStyle>
          <a:p>
            <a:r>
              <a:rPr lang="en-US" smtClean="0"/>
              <a:t>Click to edit Master title style</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rtlCol="0">
            <a:normAutofit/>
          </a:bodyP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07F8F429-A38D-455D-812B-39B1B5228DB3}" type="datetime1">
              <a:rPr lang="en-US"/>
              <a:pPr>
                <a:defRPr/>
              </a:pPr>
              <a:t>27/2/2016</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a:t>IE-442 Human Factors 	El-Sherbeeny, PhD	Fall-2010</a:t>
            </a:r>
          </a:p>
        </p:txBody>
      </p:sp>
      <p:sp>
        <p:nvSpPr>
          <p:cNvPr id="7" name="Slide Number Placeholder 5"/>
          <p:cNvSpPr>
            <a:spLocks noGrp="1"/>
          </p:cNvSpPr>
          <p:nvPr>
            <p:ph type="sldNum" sz="quarter" idx="12"/>
          </p:nvPr>
        </p:nvSpPr>
        <p:spPr/>
        <p:txBody>
          <a:bodyPr/>
          <a:lstStyle>
            <a:lvl1pPr>
              <a:defRPr/>
            </a:lvl1pPr>
          </a:lstStyle>
          <a:p>
            <a:pPr>
              <a:defRPr/>
            </a:pPr>
            <a:fld id="{38CE823F-73B4-4EAF-ABE5-501988C0F524}" type="slidenum">
              <a:rPr lang="en-US"/>
              <a:pPr>
                <a:defRPr/>
              </a:pPr>
              <a:t>‹#›</a:t>
            </a:fld>
            <a:endParaRPr lang="en-US"/>
          </a:p>
        </p:txBody>
      </p:sp>
    </p:spTree>
    <p:extLst>
      <p:ext uri="{BB962C8B-B14F-4D97-AF65-F5344CB8AC3E}">
        <p14:creationId xmlns:p14="http://schemas.microsoft.com/office/powerpoint/2010/main" val="1567032599"/>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493E27CF-CB6C-4016-B582-D8964588B252}" type="datetime1">
              <a:rPr lang="en-US"/>
              <a:pPr>
                <a:defRPr/>
              </a:pPr>
              <a:t>27/2/2016</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a:t>IE-442 Human Factors 	El-Sherbeeny, PhD	Fall-2010</a:t>
            </a:r>
          </a:p>
        </p:txBody>
      </p:sp>
      <p:sp>
        <p:nvSpPr>
          <p:cNvPr id="6" name="Slide Number Placeholder 5"/>
          <p:cNvSpPr>
            <a:spLocks noGrp="1"/>
          </p:cNvSpPr>
          <p:nvPr>
            <p:ph type="sldNum" sz="quarter" idx="12"/>
          </p:nvPr>
        </p:nvSpPr>
        <p:spPr/>
        <p:txBody>
          <a:bodyPr/>
          <a:lstStyle>
            <a:lvl1pPr>
              <a:defRPr/>
            </a:lvl1pPr>
          </a:lstStyle>
          <a:p>
            <a:pPr>
              <a:defRPr/>
            </a:pPr>
            <a:fld id="{0D161758-9A15-4F31-BDF5-4930F26385EC}" type="slidenum">
              <a:rPr lang="en-US"/>
              <a:pPr>
                <a:defRPr/>
              </a:pPr>
              <a:t>‹#›</a:t>
            </a:fld>
            <a:endParaRPr lang="en-US"/>
          </a:p>
        </p:txBody>
      </p:sp>
    </p:spTree>
    <p:extLst>
      <p:ext uri="{BB962C8B-B14F-4D97-AF65-F5344CB8AC3E}">
        <p14:creationId xmlns:p14="http://schemas.microsoft.com/office/powerpoint/2010/main" val="328535083"/>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3703AAA-FB29-4B64-9FD1-AD60BAF9B663}" type="datetime1">
              <a:rPr lang="en-US"/>
              <a:pPr>
                <a:defRPr/>
              </a:pPr>
              <a:t>27/2/2016</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a:t>IE-442 Human Factors 	El-Sherbeeny, PhD	Fall-2010</a:t>
            </a:r>
          </a:p>
        </p:txBody>
      </p:sp>
      <p:sp>
        <p:nvSpPr>
          <p:cNvPr id="6" name="Slide Number Placeholder 5"/>
          <p:cNvSpPr>
            <a:spLocks noGrp="1"/>
          </p:cNvSpPr>
          <p:nvPr>
            <p:ph type="sldNum" sz="quarter" idx="12"/>
          </p:nvPr>
        </p:nvSpPr>
        <p:spPr/>
        <p:txBody>
          <a:bodyPr/>
          <a:lstStyle>
            <a:lvl1pPr>
              <a:defRPr/>
            </a:lvl1pPr>
          </a:lstStyle>
          <a:p>
            <a:pPr>
              <a:defRPr/>
            </a:pPr>
            <a:fld id="{BB27281F-DB8B-4265-B94C-B42D112F1694}" type="slidenum">
              <a:rPr lang="en-US"/>
              <a:pPr>
                <a:defRPr/>
              </a:pPr>
              <a:t>‹#›</a:t>
            </a:fld>
            <a:endParaRPr lang="en-US"/>
          </a:p>
        </p:txBody>
      </p:sp>
    </p:spTree>
    <p:extLst>
      <p:ext uri="{BB962C8B-B14F-4D97-AF65-F5344CB8AC3E}">
        <p14:creationId xmlns:p14="http://schemas.microsoft.com/office/powerpoint/2010/main" val="210549979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9"/>
          <p:cNvSpPr>
            <a:spLocks noGrp="1"/>
          </p:cNvSpPr>
          <p:nvPr>
            <p:ph type="dt" sz="half" idx="10"/>
          </p:nvPr>
        </p:nvSpPr>
        <p:spPr/>
        <p:txBody>
          <a:bodyPr/>
          <a:lstStyle>
            <a:lvl1pPr>
              <a:defRPr/>
            </a:lvl1pPr>
          </a:lstStyle>
          <a:p>
            <a:pPr>
              <a:defRPr/>
            </a:pPr>
            <a:fld id="{1F02DEC0-0CEA-48A2-A2F4-7D00F17E05EB}" type="datetime1">
              <a:rPr lang="en-US"/>
              <a:pPr>
                <a:defRPr/>
              </a:pPr>
              <a:t>27/2/2016</a:t>
            </a:fld>
            <a:endParaRPr lang="en-US"/>
          </a:p>
        </p:txBody>
      </p:sp>
      <p:sp>
        <p:nvSpPr>
          <p:cNvPr id="5" name="Footer Placeholder 21"/>
          <p:cNvSpPr>
            <a:spLocks noGrp="1"/>
          </p:cNvSpPr>
          <p:nvPr>
            <p:ph type="ftr" sz="quarter" idx="11"/>
          </p:nvPr>
        </p:nvSpPr>
        <p:spPr/>
        <p:txBody>
          <a:bodyPr/>
          <a:lstStyle>
            <a:lvl1pPr>
              <a:defRPr/>
            </a:lvl1pPr>
          </a:lstStyle>
          <a:p>
            <a:pPr>
              <a:defRPr/>
            </a:pPr>
            <a:r>
              <a:rPr lang="en-US"/>
              <a:t>IE-442 Human Factors 	El-Sherbeeny, PhD	Fall-2010</a:t>
            </a:r>
          </a:p>
        </p:txBody>
      </p:sp>
      <p:sp>
        <p:nvSpPr>
          <p:cNvPr id="6" name="Slide Number Placeholder 17"/>
          <p:cNvSpPr>
            <a:spLocks noGrp="1"/>
          </p:cNvSpPr>
          <p:nvPr>
            <p:ph type="sldNum" sz="quarter" idx="12"/>
          </p:nvPr>
        </p:nvSpPr>
        <p:spPr/>
        <p:txBody>
          <a:bodyPr/>
          <a:lstStyle>
            <a:lvl1pPr>
              <a:defRPr/>
            </a:lvl1pPr>
          </a:lstStyle>
          <a:p>
            <a:pPr>
              <a:defRPr/>
            </a:pPr>
            <a:fld id="{4ECBC1E6-A0D1-40AE-B85E-6400244873C6}" type="slidenum">
              <a:rPr lang="en-US"/>
              <a:pPr>
                <a:defRPr/>
              </a:pPr>
              <a:t>‹#›</a:t>
            </a:fld>
            <a:endParaRPr lang="en-US"/>
          </a:p>
        </p:txBody>
      </p:sp>
    </p:spTree>
    <p:extLst>
      <p:ext uri="{BB962C8B-B14F-4D97-AF65-F5344CB8AC3E}">
        <p14:creationId xmlns:p14="http://schemas.microsoft.com/office/powerpoint/2010/main" val="211655618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481138"/>
            <a:ext cx="4038600" cy="48434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81138"/>
            <a:ext cx="4038600" cy="48434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92A08167-7406-484D-9839-819858960996}" type="datetime1">
              <a:rPr lang="en-US"/>
              <a:pPr>
                <a:defRPr/>
              </a:pPr>
              <a:t>27/2/2016</a:t>
            </a:fld>
            <a:endParaRPr lang="en-US"/>
          </a:p>
        </p:txBody>
      </p:sp>
      <p:sp>
        <p:nvSpPr>
          <p:cNvPr id="6" name="Footer Placeholder 21"/>
          <p:cNvSpPr>
            <a:spLocks noGrp="1"/>
          </p:cNvSpPr>
          <p:nvPr>
            <p:ph type="ftr" sz="quarter" idx="11"/>
          </p:nvPr>
        </p:nvSpPr>
        <p:spPr/>
        <p:txBody>
          <a:bodyPr/>
          <a:lstStyle>
            <a:lvl1pPr>
              <a:defRPr/>
            </a:lvl1pPr>
          </a:lstStyle>
          <a:p>
            <a:pPr>
              <a:defRPr/>
            </a:pPr>
            <a:r>
              <a:rPr lang="en-US"/>
              <a:t>IE-442 Human Factors 	El-Sherbeeny, PhD	Fall-2010</a:t>
            </a:r>
          </a:p>
        </p:txBody>
      </p:sp>
      <p:sp>
        <p:nvSpPr>
          <p:cNvPr id="7" name="Slide Number Placeholder 17"/>
          <p:cNvSpPr>
            <a:spLocks noGrp="1"/>
          </p:cNvSpPr>
          <p:nvPr>
            <p:ph type="sldNum" sz="quarter" idx="12"/>
          </p:nvPr>
        </p:nvSpPr>
        <p:spPr/>
        <p:txBody>
          <a:bodyPr/>
          <a:lstStyle>
            <a:lvl1pPr>
              <a:defRPr/>
            </a:lvl1pPr>
          </a:lstStyle>
          <a:p>
            <a:pPr>
              <a:defRPr/>
            </a:pPr>
            <a:fld id="{D585E26B-3C3A-4CF0-B594-54091E21C119}" type="slidenum">
              <a:rPr lang="en-US"/>
              <a:pPr>
                <a:defRPr/>
              </a:pPr>
              <a:t>‹#›</a:t>
            </a:fld>
            <a:endParaRPr lang="en-US"/>
          </a:p>
        </p:txBody>
      </p:sp>
    </p:spTree>
    <p:extLst>
      <p:ext uri="{BB962C8B-B14F-4D97-AF65-F5344CB8AC3E}">
        <p14:creationId xmlns:p14="http://schemas.microsoft.com/office/powerpoint/2010/main" val="388367215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9"/>
          <p:cNvSpPr>
            <a:spLocks noGrp="1"/>
          </p:cNvSpPr>
          <p:nvPr>
            <p:ph type="dt" sz="half" idx="10"/>
          </p:nvPr>
        </p:nvSpPr>
        <p:spPr/>
        <p:txBody>
          <a:bodyPr/>
          <a:lstStyle>
            <a:lvl1pPr>
              <a:defRPr/>
            </a:lvl1pPr>
          </a:lstStyle>
          <a:p>
            <a:pPr>
              <a:defRPr/>
            </a:pPr>
            <a:fld id="{E47FFDD0-138B-4043-B580-627C57E30E3E}" type="datetime1">
              <a:rPr lang="en-US"/>
              <a:pPr>
                <a:defRPr/>
              </a:pPr>
              <a:t>27/2/2016</a:t>
            </a:fld>
            <a:endParaRPr lang="en-US"/>
          </a:p>
        </p:txBody>
      </p:sp>
      <p:sp>
        <p:nvSpPr>
          <p:cNvPr id="8" name="Footer Placeholder 21"/>
          <p:cNvSpPr>
            <a:spLocks noGrp="1"/>
          </p:cNvSpPr>
          <p:nvPr>
            <p:ph type="ftr" sz="quarter" idx="11"/>
          </p:nvPr>
        </p:nvSpPr>
        <p:spPr/>
        <p:txBody>
          <a:bodyPr/>
          <a:lstStyle>
            <a:lvl1pPr>
              <a:defRPr/>
            </a:lvl1pPr>
          </a:lstStyle>
          <a:p>
            <a:pPr>
              <a:defRPr/>
            </a:pPr>
            <a:r>
              <a:rPr lang="en-US"/>
              <a:t>IE-442 Human Factors 	El-Sherbeeny, PhD	Fall-2010</a:t>
            </a:r>
          </a:p>
        </p:txBody>
      </p:sp>
      <p:sp>
        <p:nvSpPr>
          <p:cNvPr id="9" name="Slide Number Placeholder 17"/>
          <p:cNvSpPr>
            <a:spLocks noGrp="1"/>
          </p:cNvSpPr>
          <p:nvPr>
            <p:ph type="sldNum" sz="quarter" idx="12"/>
          </p:nvPr>
        </p:nvSpPr>
        <p:spPr/>
        <p:txBody>
          <a:bodyPr/>
          <a:lstStyle>
            <a:lvl1pPr>
              <a:defRPr/>
            </a:lvl1pPr>
          </a:lstStyle>
          <a:p>
            <a:pPr>
              <a:defRPr/>
            </a:pPr>
            <a:fld id="{7779794A-F3C0-4C6D-ADC0-9F8A22DF5412}" type="slidenum">
              <a:rPr lang="en-US"/>
              <a:pPr>
                <a:defRPr/>
              </a:pPr>
              <a:t>‹#›</a:t>
            </a:fld>
            <a:endParaRPr lang="en-US"/>
          </a:p>
        </p:txBody>
      </p:sp>
    </p:spTree>
    <p:extLst>
      <p:ext uri="{BB962C8B-B14F-4D97-AF65-F5344CB8AC3E}">
        <p14:creationId xmlns:p14="http://schemas.microsoft.com/office/powerpoint/2010/main" val="3750927150"/>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9"/>
          <p:cNvSpPr>
            <a:spLocks noGrp="1"/>
          </p:cNvSpPr>
          <p:nvPr>
            <p:ph type="dt" sz="half" idx="10"/>
          </p:nvPr>
        </p:nvSpPr>
        <p:spPr/>
        <p:txBody>
          <a:bodyPr/>
          <a:lstStyle>
            <a:lvl1pPr>
              <a:defRPr/>
            </a:lvl1pPr>
          </a:lstStyle>
          <a:p>
            <a:pPr>
              <a:defRPr/>
            </a:pPr>
            <a:fld id="{2CDA095E-880E-427D-BD7D-F33A90B04120}" type="datetime1">
              <a:rPr lang="en-US"/>
              <a:pPr>
                <a:defRPr/>
              </a:pPr>
              <a:t>27/2/2016</a:t>
            </a:fld>
            <a:endParaRPr lang="en-US"/>
          </a:p>
        </p:txBody>
      </p:sp>
      <p:sp>
        <p:nvSpPr>
          <p:cNvPr id="4" name="Footer Placeholder 21"/>
          <p:cNvSpPr>
            <a:spLocks noGrp="1"/>
          </p:cNvSpPr>
          <p:nvPr>
            <p:ph type="ftr" sz="quarter" idx="11"/>
          </p:nvPr>
        </p:nvSpPr>
        <p:spPr/>
        <p:txBody>
          <a:bodyPr/>
          <a:lstStyle>
            <a:lvl1pPr>
              <a:defRPr/>
            </a:lvl1pPr>
          </a:lstStyle>
          <a:p>
            <a:pPr>
              <a:defRPr/>
            </a:pPr>
            <a:r>
              <a:rPr lang="en-US"/>
              <a:t>IE-442 Human Factors 	El-Sherbeeny, PhD	Fall-2010</a:t>
            </a:r>
          </a:p>
        </p:txBody>
      </p:sp>
      <p:sp>
        <p:nvSpPr>
          <p:cNvPr id="5" name="Slide Number Placeholder 17"/>
          <p:cNvSpPr>
            <a:spLocks noGrp="1"/>
          </p:cNvSpPr>
          <p:nvPr>
            <p:ph type="sldNum" sz="quarter" idx="12"/>
          </p:nvPr>
        </p:nvSpPr>
        <p:spPr/>
        <p:txBody>
          <a:bodyPr/>
          <a:lstStyle>
            <a:lvl1pPr>
              <a:defRPr/>
            </a:lvl1pPr>
          </a:lstStyle>
          <a:p>
            <a:pPr>
              <a:defRPr/>
            </a:pPr>
            <a:fld id="{46B3C45F-3A29-416E-9CE0-9E5EFAB77C02}" type="slidenum">
              <a:rPr lang="en-US"/>
              <a:pPr>
                <a:defRPr/>
              </a:pPr>
              <a:t>‹#›</a:t>
            </a:fld>
            <a:endParaRPr lang="en-US"/>
          </a:p>
        </p:txBody>
      </p:sp>
    </p:spTree>
    <p:extLst>
      <p:ext uri="{BB962C8B-B14F-4D97-AF65-F5344CB8AC3E}">
        <p14:creationId xmlns:p14="http://schemas.microsoft.com/office/powerpoint/2010/main" val="170853017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24C99525-AE2F-499A-86E7-2DD46A079E61}" type="datetime1">
              <a:rPr lang="en-US"/>
              <a:pPr>
                <a:defRPr/>
              </a:pPr>
              <a:t>27/2/2016</a:t>
            </a:fld>
            <a:endParaRPr lang="en-US"/>
          </a:p>
        </p:txBody>
      </p:sp>
      <p:sp>
        <p:nvSpPr>
          <p:cNvPr id="3" name="Footer Placeholder 21"/>
          <p:cNvSpPr>
            <a:spLocks noGrp="1"/>
          </p:cNvSpPr>
          <p:nvPr>
            <p:ph type="ftr" sz="quarter" idx="11"/>
          </p:nvPr>
        </p:nvSpPr>
        <p:spPr/>
        <p:txBody>
          <a:bodyPr/>
          <a:lstStyle>
            <a:lvl1pPr>
              <a:defRPr/>
            </a:lvl1pPr>
          </a:lstStyle>
          <a:p>
            <a:pPr>
              <a:defRPr/>
            </a:pPr>
            <a:r>
              <a:rPr lang="en-US"/>
              <a:t>IE-442 Human Factors 	El-Sherbeeny, PhD	Fall-2010</a:t>
            </a:r>
          </a:p>
        </p:txBody>
      </p:sp>
      <p:sp>
        <p:nvSpPr>
          <p:cNvPr id="4" name="Slide Number Placeholder 17"/>
          <p:cNvSpPr>
            <a:spLocks noGrp="1"/>
          </p:cNvSpPr>
          <p:nvPr>
            <p:ph type="sldNum" sz="quarter" idx="12"/>
          </p:nvPr>
        </p:nvSpPr>
        <p:spPr/>
        <p:txBody>
          <a:bodyPr/>
          <a:lstStyle>
            <a:lvl1pPr>
              <a:defRPr/>
            </a:lvl1pPr>
          </a:lstStyle>
          <a:p>
            <a:pPr>
              <a:defRPr/>
            </a:pPr>
            <a:fld id="{EAF52E40-67F8-41C2-897D-EA6858AF5934}" type="slidenum">
              <a:rPr lang="en-US"/>
              <a:pPr>
                <a:defRPr/>
              </a:pPr>
              <a:t>‹#›</a:t>
            </a:fld>
            <a:endParaRPr lang="en-US"/>
          </a:p>
        </p:txBody>
      </p:sp>
    </p:spTree>
    <p:extLst>
      <p:ext uri="{BB962C8B-B14F-4D97-AF65-F5344CB8AC3E}">
        <p14:creationId xmlns:p14="http://schemas.microsoft.com/office/powerpoint/2010/main" val="3896253105"/>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9"/>
          <p:cNvSpPr>
            <a:spLocks noGrp="1"/>
          </p:cNvSpPr>
          <p:nvPr>
            <p:ph type="dt" sz="half" idx="10"/>
          </p:nvPr>
        </p:nvSpPr>
        <p:spPr/>
        <p:txBody>
          <a:bodyPr/>
          <a:lstStyle>
            <a:lvl1pPr>
              <a:defRPr/>
            </a:lvl1pPr>
          </a:lstStyle>
          <a:p>
            <a:pPr>
              <a:defRPr/>
            </a:pPr>
            <a:fld id="{93AB04EB-CF46-4AB2-B1CA-6FE632DDB402}" type="datetime1">
              <a:rPr lang="en-US"/>
              <a:pPr>
                <a:defRPr/>
              </a:pPr>
              <a:t>27/2/2016</a:t>
            </a:fld>
            <a:endParaRPr lang="en-US"/>
          </a:p>
        </p:txBody>
      </p:sp>
      <p:sp>
        <p:nvSpPr>
          <p:cNvPr id="6" name="Footer Placeholder 21"/>
          <p:cNvSpPr>
            <a:spLocks noGrp="1"/>
          </p:cNvSpPr>
          <p:nvPr>
            <p:ph type="ftr" sz="quarter" idx="11"/>
          </p:nvPr>
        </p:nvSpPr>
        <p:spPr/>
        <p:txBody>
          <a:bodyPr/>
          <a:lstStyle>
            <a:lvl1pPr>
              <a:defRPr/>
            </a:lvl1pPr>
          </a:lstStyle>
          <a:p>
            <a:pPr>
              <a:defRPr/>
            </a:pPr>
            <a:r>
              <a:rPr lang="en-US"/>
              <a:t>IE-442 Human Factors 	El-Sherbeeny, PhD	Fall-2010</a:t>
            </a:r>
          </a:p>
        </p:txBody>
      </p:sp>
      <p:sp>
        <p:nvSpPr>
          <p:cNvPr id="7" name="Slide Number Placeholder 17"/>
          <p:cNvSpPr>
            <a:spLocks noGrp="1"/>
          </p:cNvSpPr>
          <p:nvPr>
            <p:ph type="sldNum" sz="quarter" idx="12"/>
          </p:nvPr>
        </p:nvSpPr>
        <p:spPr/>
        <p:txBody>
          <a:bodyPr/>
          <a:lstStyle>
            <a:lvl1pPr>
              <a:defRPr/>
            </a:lvl1pPr>
          </a:lstStyle>
          <a:p>
            <a:pPr>
              <a:defRPr/>
            </a:pPr>
            <a:fld id="{86FDCD3B-5FC5-4EF2-A429-B235824AB43C}" type="slidenum">
              <a:rPr lang="en-US"/>
              <a:pPr>
                <a:defRPr/>
              </a:pPr>
              <a:t>‹#›</a:t>
            </a:fld>
            <a:endParaRPr lang="en-US"/>
          </a:p>
        </p:txBody>
      </p:sp>
    </p:spTree>
    <p:extLst>
      <p:ext uri="{BB962C8B-B14F-4D97-AF65-F5344CB8AC3E}">
        <p14:creationId xmlns:p14="http://schemas.microsoft.com/office/powerpoint/2010/main" val="4228099287"/>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9"/>
          <p:cNvSpPr>
            <a:spLocks noGrp="1"/>
          </p:cNvSpPr>
          <p:nvPr>
            <p:ph type="dt" sz="half" idx="10"/>
          </p:nvPr>
        </p:nvSpPr>
        <p:spPr/>
        <p:txBody>
          <a:bodyPr/>
          <a:lstStyle>
            <a:lvl1pPr>
              <a:defRPr/>
            </a:lvl1pPr>
          </a:lstStyle>
          <a:p>
            <a:pPr>
              <a:defRPr/>
            </a:pPr>
            <a:fld id="{71408C22-A376-4F24-AF82-67F0E4901F81}" type="datetime1">
              <a:rPr lang="en-US"/>
              <a:pPr>
                <a:defRPr/>
              </a:pPr>
              <a:t>27/2/2016</a:t>
            </a:fld>
            <a:endParaRPr lang="en-US"/>
          </a:p>
        </p:txBody>
      </p:sp>
      <p:sp>
        <p:nvSpPr>
          <p:cNvPr id="6" name="Footer Placeholder 21"/>
          <p:cNvSpPr>
            <a:spLocks noGrp="1"/>
          </p:cNvSpPr>
          <p:nvPr>
            <p:ph type="ftr" sz="quarter" idx="11"/>
          </p:nvPr>
        </p:nvSpPr>
        <p:spPr/>
        <p:txBody>
          <a:bodyPr/>
          <a:lstStyle>
            <a:lvl1pPr>
              <a:defRPr/>
            </a:lvl1pPr>
          </a:lstStyle>
          <a:p>
            <a:pPr>
              <a:defRPr/>
            </a:pPr>
            <a:r>
              <a:rPr lang="en-US"/>
              <a:t>IE-442 Human Factors 	El-Sherbeeny, PhD	Fall-2010</a:t>
            </a:r>
          </a:p>
        </p:txBody>
      </p:sp>
      <p:sp>
        <p:nvSpPr>
          <p:cNvPr id="7" name="Slide Number Placeholder 17"/>
          <p:cNvSpPr>
            <a:spLocks noGrp="1"/>
          </p:cNvSpPr>
          <p:nvPr>
            <p:ph type="sldNum" sz="quarter" idx="12"/>
          </p:nvPr>
        </p:nvSpPr>
        <p:spPr/>
        <p:txBody>
          <a:bodyPr/>
          <a:lstStyle>
            <a:lvl1pPr>
              <a:defRPr/>
            </a:lvl1pPr>
          </a:lstStyle>
          <a:p>
            <a:pPr>
              <a:defRPr/>
            </a:pPr>
            <a:fld id="{B23E9060-742F-4D49-AF5A-A0DCE2F968E7}" type="slidenum">
              <a:rPr lang="en-US"/>
              <a:pPr>
                <a:defRPr/>
              </a:pPr>
              <a:t>‹#›</a:t>
            </a:fld>
            <a:endParaRPr lang="en-US"/>
          </a:p>
        </p:txBody>
      </p:sp>
    </p:spTree>
    <p:extLst>
      <p:ext uri="{BB962C8B-B14F-4D97-AF65-F5344CB8AC3E}">
        <p14:creationId xmlns:p14="http://schemas.microsoft.com/office/powerpoint/2010/main" val="393556013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6.xml"/><Relationship Id="rId13" Type="http://schemas.openxmlformats.org/officeDocument/2006/relationships/image" Target="../media/image3.jpeg"/><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theme" Target="../theme/theme3.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0" Type="http://schemas.openxmlformats.org/officeDocument/2006/relationships/slideLayout" Target="../slideLayouts/slideLayout28.xml"/><Relationship Id="rId4" Type="http://schemas.openxmlformats.org/officeDocument/2006/relationships/slideLayout" Target="../slideLayouts/slideLayout22.xml"/><Relationship Id="rId9"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rgbClr val="CCECFF"/>
            </a:gs>
            <a:gs pos="100000">
              <a:srgbClr val="99FFCC"/>
            </a:gs>
          </a:gsLst>
          <a:lin ang="5400000" scaled="1"/>
        </a:gradFill>
        <a:effectLst/>
      </p:bgPr>
    </p:bg>
    <p:spTree>
      <p:nvGrpSpPr>
        <p:cNvPr id="1" name=""/>
        <p:cNvGrpSpPr/>
        <p:nvPr/>
      </p:nvGrpSpPr>
      <p:grpSpPr>
        <a:xfrm>
          <a:off x="0" y="0"/>
          <a:ext cx="0" cy="0"/>
          <a:chOff x="0" y="0"/>
          <a:chExt cx="0" cy="0"/>
        </a:xfrm>
      </p:grpSpPr>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lang="en-US" smtClean="0"/>
              <a:t>Click to edit Master title style</a:t>
            </a:r>
            <a:endParaRPr lang="en-US"/>
          </a:p>
        </p:txBody>
      </p:sp>
      <p:sp>
        <p:nvSpPr>
          <p:cNvPr id="1027" name="Text Placeholder 29"/>
          <p:cNvSpPr>
            <a:spLocks noGrp="1"/>
          </p:cNvSpPr>
          <p:nvPr>
            <p:ph type="body" idx="1"/>
          </p:nvPr>
        </p:nvSpPr>
        <p:spPr bwMode="auto">
          <a:xfrm>
            <a:off x="457200" y="1481138"/>
            <a:ext cx="8229600" cy="4843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6" name="Date Placeholder 9"/>
          <p:cNvSpPr>
            <a:spLocks noGrp="1"/>
          </p:cNvSpPr>
          <p:nvPr>
            <p:ph type="dt" sz="half" idx="2"/>
          </p:nvPr>
        </p:nvSpPr>
        <p:spPr>
          <a:xfrm>
            <a:off x="6727825" y="6408738"/>
            <a:ext cx="1919288" cy="365125"/>
          </a:xfrm>
          <a:prstGeom prst="rect">
            <a:avLst/>
          </a:prstGeom>
        </p:spPr>
        <p:txBody>
          <a:bodyPr vert="horz" anchor="b"/>
          <a:lstStyle>
            <a:lvl1pPr fontAlgn="auto">
              <a:spcBef>
                <a:spcPts val="0"/>
              </a:spcBef>
              <a:spcAft>
                <a:spcPts val="0"/>
              </a:spcAft>
              <a:defRPr sz="1000">
                <a:latin typeface="+mn-lt"/>
              </a:defRPr>
            </a:lvl1pPr>
          </a:lstStyle>
          <a:p>
            <a:pPr>
              <a:defRPr/>
            </a:pPr>
            <a:fld id="{7170FC8D-C799-48BF-84C9-F8DFBE316D48}" type="datetime1">
              <a:rPr lang="en-US"/>
              <a:pPr>
                <a:defRPr/>
              </a:pPr>
              <a:t>27/2/2016</a:t>
            </a:fld>
            <a:endParaRPr lang="en-US"/>
          </a:p>
        </p:txBody>
      </p:sp>
      <p:sp>
        <p:nvSpPr>
          <p:cNvPr id="17" name="Footer Placeholder 21"/>
          <p:cNvSpPr>
            <a:spLocks noGrp="1"/>
          </p:cNvSpPr>
          <p:nvPr>
            <p:ph type="ftr" sz="quarter" idx="3"/>
          </p:nvPr>
        </p:nvSpPr>
        <p:spPr>
          <a:xfrm>
            <a:off x="1143000" y="6408738"/>
            <a:ext cx="5588000" cy="365125"/>
          </a:xfrm>
          <a:prstGeom prst="rect">
            <a:avLst/>
          </a:prstGeom>
        </p:spPr>
        <p:txBody>
          <a:bodyPr vert="horz" wrap="square" lIns="91440" tIns="45720" rIns="91440" bIns="45720" numCol="1" anchor="b" anchorCtr="0" compatLnSpc="1">
            <a:prstTxWarp prst="textNoShape">
              <a:avLst/>
            </a:prstTxWarp>
          </a:bodyPr>
          <a:lstStyle>
            <a:lvl1pPr>
              <a:defRPr sz="1000">
                <a:latin typeface="+mn-lt"/>
              </a:defRPr>
            </a:lvl1pPr>
          </a:lstStyle>
          <a:p>
            <a:pPr>
              <a:defRPr/>
            </a:pPr>
            <a:r>
              <a:rPr lang="en-US"/>
              <a:t>IE-442 Human Factors 	El-Sherbeeny, PhD	Fall-2010</a:t>
            </a:r>
          </a:p>
        </p:txBody>
      </p:sp>
      <p:sp>
        <p:nvSpPr>
          <p:cNvPr id="19" name="Slide Number Placeholder 17"/>
          <p:cNvSpPr>
            <a:spLocks noGrp="1"/>
          </p:cNvSpPr>
          <p:nvPr>
            <p:ph type="sldNum" sz="quarter" idx="4"/>
          </p:nvPr>
        </p:nvSpPr>
        <p:spPr>
          <a:xfrm>
            <a:off x="8647113" y="6408738"/>
            <a:ext cx="366712" cy="365125"/>
          </a:xfrm>
          <a:prstGeom prst="rect">
            <a:avLst/>
          </a:prstGeom>
        </p:spPr>
        <p:txBody>
          <a:bodyPr vert="horz" anchor="b"/>
          <a:lstStyle>
            <a:lvl1pPr algn="r" fontAlgn="auto">
              <a:spcBef>
                <a:spcPts val="0"/>
              </a:spcBef>
              <a:spcAft>
                <a:spcPts val="0"/>
              </a:spcAft>
              <a:defRPr sz="1000">
                <a:latin typeface="+mn-lt"/>
              </a:defRPr>
            </a:lvl1pPr>
          </a:lstStyle>
          <a:p>
            <a:pPr>
              <a:defRPr/>
            </a:pPr>
            <a:fld id="{D8719C0B-8023-4039-9964-3A3D27C51AB9}"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626" r:id="rId1"/>
    <p:sldLayoutId id="2147484627" r:id="rId2"/>
    <p:sldLayoutId id="2147484628" r:id="rId3"/>
    <p:sldLayoutId id="2147484629" r:id="rId4"/>
    <p:sldLayoutId id="2147484630" r:id="rId5"/>
    <p:sldLayoutId id="2147484631" r:id="rId6"/>
    <p:sldLayoutId id="2147484632" r:id="rId7"/>
    <p:sldLayoutId id="2147484633" r:id="rId8"/>
    <p:sldLayoutId id="2147484634" r:id="rId9"/>
    <p:sldLayoutId id="2147484635" r:id="rId10"/>
    <p:sldLayoutId id="2147484636" r:id="rId11"/>
  </p:sldLayoutIdLst>
  <p:timing>
    <p:tnLst>
      <p:par>
        <p:cTn id="1" dur="indefinite" restart="never" nodeType="tmRoot"/>
      </p:par>
    </p:tnLst>
  </p:timing>
  <p:hf hdr="0" ftr="0" dt="0"/>
  <p:txStyles>
    <p:titleStyle>
      <a:lvl1pPr algn="l" rtl="0" eaLnBrk="0" fontAlgn="base" hangingPunct="0">
        <a:spcBef>
          <a:spcPct val="0"/>
        </a:spcBef>
        <a:spcAft>
          <a:spcPct val="0"/>
        </a:spcAft>
        <a:defRPr sz="4100" b="1">
          <a:solidFill>
            <a:schemeClr val="tx2"/>
          </a:solidFill>
          <a:latin typeface="+mj-lt"/>
          <a:ea typeface="+mj-ea"/>
          <a:cs typeface="+mj-cs"/>
        </a:defRPr>
      </a:lvl1pPr>
      <a:lvl2pPr algn="l" rtl="0" eaLnBrk="0" fontAlgn="base" hangingPunct="0">
        <a:spcBef>
          <a:spcPct val="0"/>
        </a:spcBef>
        <a:spcAft>
          <a:spcPct val="0"/>
        </a:spcAft>
        <a:defRPr sz="4100" b="1">
          <a:solidFill>
            <a:schemeClr val="tx2"/>
          </a:solidFill>
          <a:latin typeface="Lucida Sans Unicode" pitchFamily="34" charset="0"/>
        </a:defRPr>
      </a:lvl2pPr>
      <a:lvl3pPr algn="l" rtl="0" eaLnBrk="0" fontAlgn="base" hangingPunct="0">
        <a:spcBef>
          <a:spcPct val="0"/>
        </a:spcBef>
        <a:spcAft>
          <a:spcPct val="0"/>
        </a:spcAft>
        <a:defRPr sz="4100" b="1">
          <a:solidFill>
            <a:schemeClr val="tx2"/>
          </a:solidFill>
          <a:latin typeface="Lucida Sans Unicode" pitchFamily="34" charset="0"/>
        </a:defRPr>
      </a:lvl3pPr>
      <a:lvl4pPr algn="l" rtl="0" eaLnBrk="0" fontAlgn="base" hangingPunct="0">
        <a:spcBef>
          <a:spcPct val="0"/>
        </a:spcBef>
        <a:spcAft>
          <a:spcPct val="0"/>
        </a:spcAft>
        <a:defRPr sz="4100" b="1">
          <a:solidFill>
            <a:schemeClr val="tx2"/>
          </a:solidFill>
          <a:latin typeface="Lucida Sans Unicode" pitchFamily="34" charset="0"/>
        </a:defRPr>
      </a:lvl4pPr>
      <a:lvl5pPr algn="l" rtl="0" eaLnBrk="0" fontAlgn="base" hangingPunct="0">
        <a:spcBef>
          <a:spcPct val="0"/>
        </a:spcBef>
        <a:spcAft>
          <a:spcPct val="0"/>
        </a:spcAft>
        <a:defRPr sz="4100" b="1">
          <a:solidFill>
            <a:schemeClr val="tx2"/>
          </a:solidFill>
          <a:latin typeface="Lucida Sans Unicode" pitchFamily="34" charset="0"/>
        </a:defRPr>
      </a:lvl5pPr>
      <a:lvl6pPr marL="457200" algn="l" rtl="0" eaLnBrk="0" fontAlgn="base" hangingPunct="0">
        <a:spcBef>
          <a:spcPct val="0"/>
        </a:spcBef>
        <a:spcAft>
          <a:spcPct val="0"/>
        </a:spcAft>
        <a:defRPr sz="4100" b="1">
          <a:solidFill>
            <a:schemeClr val="tx2"/>
          </a:solidFill>
          <a:latin typeface="Lucida Sans Unicode" pitchFamily="34" charset="0"/>
        </a:defRPr>
      </a:lvl6pPr>
      <a:lvl7pPr marL="914400" algn="l" rtl="0" eaLnBrk="0" fontAlgn="base" hangingPunct="0">
        <a:spcBef>
          <a:spcPct val="0"/>
        </a:spcBef>
        <a:spcAft>
          <a:spcPct val="0"/>
        </a:spcAft>
        <a:defRPr sz="4100" b="1">
          <a:solidFill>
            <a:schemeClr val="tx2"/>
          </a:solidFill>
          <a:latin typeface="Lucida Sans Unicode" pitchFamily="34" charset="0"/>
        </a:defRPr>
      </a:lvl7pPr>
      <a:lvl8pPr marL="1371600" algn="l" rtl="0" eaLnBrk="0" fontAlgn="base" hangingPunct="0">
        <a:spcBef>
          <a:spcPct val="0"/>
        </a:spcBef>
        <a:spcAft>
          <a:spcPct val="0"/>
        </a:spcAft>
        <a:defRPr sz="4100" b="1">
          <a:solidFill>
            <a:schemeClr val="tx2"/>
          </a:solidFill>
          <a:latin typeface="Lucida Sans Unicode" pitchFamily="34" charset="0"/>
        </a:defRPr>
      </a:lvl8pPr>
      <a:lvl9pPr marL="1828800" algn="l" rtl="0" eaLnBrk="0" fontAlgn="base" hangingPunct="0">
        <a:spcBef>
          <a:spcPct val="0"/>
        </a:spcBef>
        <a:spcAft>
          <a:spcPct val="0"/>
        </a:spcAft>
        <a:defRPr sz="4100" b="1">
          <a:solidFill>
            <a:schemeClr val="tx2"/>
          </a:solidFill>
          <a:latin typeface="Lucida Sans Unicode" pitchFamily="34" charset="0"/>
        </a:defRPr>
      </a:lvl9pPr>
    </p:titleStyle>
    <p:bodyStyle>
      <a:lvl1pPr marL="365125" indent="-255588" algn="l" rtl="0" eaLnBrk="0" fontAlgn="base" hangingPunct="0">
        <a:spcBef>
          <a:spcPts val="400"/>
        </a:spcBef>
        <a:spcAft>
          <a:spcPct val="0"/>
        </a:spcAft>
        <a:buClr>
          <a:schemeClr val="accent1"/>
        </a:buClr>
        <a:buSzPct val="68000"/>
        <a:buFont typeface="Wingdings 3" pitchFamily="18" charset="2"/>
        <a:buChar char=""/>
        <a:defRPr sz="2700">
          <a:solidFill>
            <a:schemeClr val="tx1"/>
          </a:solidFill>
          <a:latin typeface="+mn-lt"/>
          <a:ea typeface="+mn-ea"/>
          <a:cs typeface="+mn-cs"/>
        </a:defRPr>
      </a:lvl1pPr>
      <a:lvl2pPr marL="620713" indent="-228600" algn="l" rtl="0" eaLnBrk="0" fontAlgn="base" hangingPunct="0">
        <a:spcBef>
          <a:spcPts val="325"/>
        </a:spcBef>
        <a:spcAft>
          <a:spcPct val="0"/>
        </a:spcAft>
        <a:buClr>
          <a:schemeClr val="accent1"/>
        </a:buClr>
        <a:buFont typeface="Verdana" pitchFamily="34" charset="0"/>
        <a:buChar char="◦"/>
        <a:defRPr sz="2300">
          <a:solidFill>
            <a:schemeClr val="tx1"/>
          </a:solidFill>
          <a:latin typeface="+mn-lt"/>
        </a:defRPr>
      </a:lvl2pPr>
      <a:lvl3pPr marL="858838" indent="-228600" algn="l" rtl="0" eaLnBrk="0" fontAlgn="base" hangingPunct="0">
        <a:spcBef>
          <a:spcPts val="350"/>
        </a:spcBef>
        <a:spcAft>
          <a:spcPct val="0"/>
        </a:spcAft>
        <a:buClr>
          <a:schemeClr val="accent2"/>
        </a:buClr>
        <a:buSzPct val="100000"/>
        <a:buFont typeface="Wingdings 2" pitchFamily="18" charset="2"/>
        <a:buChar char=""/>
        <a:defRPr sz="2100">
          <a:solidFill>
            <a:schemeClr val="tx1"/>
          </a:solidFill>
          <a:latin typeface="+mn-lt"/>
        </a:defRPr>
      </a:lvl3pPr>
      <a:lvl4pPr marL="1143000" indent="-228600" algn="l" rtl="0" eaLnBrk="0" fontAlgn="base" hangingPunct="0">
        <a:spcBef>
          <a:spcPts val="350"/>
        </a:spcBef>
        <a:spcAft>
          <a:spcPct val="0"/>
        </a:spcAft>
        <a:buClr>
          <a:schemeClr val="accent2"/>
        </a:buClr>
        <a:buFont typeface="Wingdings 2" pitchFamily="18" charset="2"/>
        <a:buChar char=""/>
        <a:defRPr sz="1900">
          <a:solidFill>
            <a:schemeClr val="tx1"/>
          </a:solidFill>
          <a:latin typeface="+mn-lt"/>
        </a:defRPr>
      </a:lvl4pPr>
      <a:lvl5pPr marL="1371600" indent="-228600" algn="l" rtl="0" eaLnBrk="0" fontAlgn="base" hangingPunct="0">
        <a:spcBef>
          <a:spcPts val="350"/>
        </a:spcBef>
        <a:spcAft>
          <a:spcPct val="0"/>
        </a:spcAft>
        <a:buClr>
          <a:schemeClr val="accent2"/>
        </a:buClr>
        <a:buFont typeface="Wingdings 2" pitchFamily="18" charset="2"/>
        <a:buChar char=""/>
        <a:defRPr sz="2000">
          <a:solidFill>
            <a:schemeClr val="tx1"/>
          </a:solidFill>
          <a:latin typeface="+mn-lt"/>
        </a:defRPr>
      </a:lvl5pPr>
      <a:lvl6pPr marL="1828800" indent="-228600" algn="l" rtl="0" eaLnBrk="0" fontAlgn="base" hangingPunct="0">
        <a:spcBef>
          <a:spcPts val="350"/>
        </a:spcBef>
        <a:spcAft>
          <a:spcPct val="0"/>
        </a:spcAft>
        <a:buClr>
          <a:schemeClr val="accent2"/>
        </a:buClr>
        <a:buFont typeface="Wingdings 2" pitchFamily="18" charset="2"/>
        <a:buChar char=""/>
        <a:defRPr sz="2000">
          <a:solidFill>
            <a:schemeClr val="tx1"/>
          </a:solidFill>
          <a:latin typeface="+mn-lt"/>
        </a:defRPr>
      </a:lvl6pPr>
      <a:lvl7pPr marL="2286000" indent="-228600" algn="l" rtl="0" eaLnBrk="0" fontAlgn="base" hangingPunct="0">
        <a:spcBef>
          <a:spcPts val="350"/>
        </a:spcBef>
        <a:spcAft>
          <a:spcPct val="0"/>
        </a:spcAft>
        <a:buClr>
          <a:schemeClr val="accent2"/>
        </a:buClr>
        <a:buFont typeface="Wingdings 2" pitchFamily="18" charset="2"/>
        <a:buChar char=""/>
        <a:defRPr sz="2000">
          <a:solidFill>
            <a:schemeClr val="tx1"/>
          </a:solidFill>
          <a:latin typeface="+mn-lt"/>
        </a:defRPr>
      </a:lvl7pPr>
      <a:lvl8pPr marL="2743200" indent="-228600" algn="l" rtl="0" eaLnBrk="0" fontAlgn="base" hangingPunct="0">
        <a:spcBef>
          <a:spcPts val="350"/>
        </a:spcBef>
        <a:spcAft>
          <a:spcPct val="0"/>
        </a:spcAft>
        <a:buClr>
          <a:schemeClr val="accent2"/>
        </a:buClr>
        <a:buFont typeface="Wingdings 2" pitchFamily="18" charset="2"/>
        <a:buChar char=""/>
        <a:defRPr sz="2000">
          <a:solidFill>
            <a:schemeClr val="tx1"/>
          </a:solidFill>
          <a:latin typeface="+mn-lt"/>
        </a:defRPr>
      </a:lvl8pPr>
      <a:lvl9pPr marL="3200400" indent="-228600" algn="l" rtl="0" eaLnBrk="0" fontAlgn="base" hangingPunct="0">
        <a:spcBef>
          <a:spcPts val="350"/>
        </a:spcBef>
        <a:spcAft>
          <a:spcPct val="0"/>
        </a:spcAft>
        <a:buClr>
          <a:schemeClr val="accent2"/>
        </a:buClr>
        <a:buFont typeface="Wingdings 2" pitchFamily="18"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CCECFF"/>
            </a:gs>
            <a:gs pos="100000">
              <a:srgbClr val="99FFCC"/>
            </a:gs>
          </a:gsLst>
          <a:lin ang="5400000" scaled="1"/>
        </a:gradFill>
        <a:effectLst/>
      </p:bgPr>
    </p:bg>
    <p:spTree>
      <p:nvGrpSpPr>
        <p:cNvPr id="1" name=""/>
        <p:cNvGrpSpPr/>
        <p:nvPr/>
      </p:nvGrpSpPr>
      <p:grpSpPr>
        <a:xfrm>
          <a:off x="0" y="0"/>
          <a:ext cx="0" cy="0"/>
          <a:chOff x="0" y="0"/>
          <a:chExt cx="0" cy="0"/>
        </a:xfrm>
      </p:grpSpPr>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lang="en-US" smtClean="0"/>
              <a:t>Click to edit Master title style</a:t>
            </a:r>
            <a:endParaRPr lang="en-US"/>
          </a:p>
        </p:txBody>
      </p:sp>
      <p:sp>
        <p:nvSpPr>
          <p:cNvPr id="2051" name="Text Placeholder 29"/>
          <p:cNvSpPr>
            <a:spLocks noGrp="1"/>
          </p:cNvSpPr>
          <p:nvPr>
            <p:ph type="body" idx="1"/>
          </p:nvPr>
        </p:nvSpPr>
        <p:spPr bwMode="auto">
          <a:xfrm>
            <a:off x="457200" y="1481138"/>
            <a:ext cx="82296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23" name="Date Placeholder 4"/>
          <p:cNvSpPr>
            <a:spLocks noGrp="1"/>
          </p:cNvSpPr>
          <p:nvPr>
            <p:ph type="dt" sz="half" idx="2"/>
          </p:nvPr>
        </p:nvSpPr>
        <p:spPr>
          <a:xfrm>
            <a:off x="6727825" y="6408738"/>
            <a:ext cx="1919288" cy="365125"/>
          </a:xfrm>
          <a:prstGeom prst="rect">
            <a:avLst/>
          </a:prstGeom>
        </p:spPr>
        <p:txBody>
          <a:bodyPr vert="horz" anchor="b"/>
          <a:lstStyle>
            <a:lvl1pPr fontAlgn="auto">
              <a:spcBef>
                <a:spcPts val="0"/>
              </a:spcBef>
              <a:spcAft>
                <a:spcPts val="0"/>
              </a:spcAft>
              <a:defRPr sz="1000">
                <a:solidFill>
                  <a:schemeClr val="tx1"/>
                </a:solidFill>
                <a:latin typeface="+mn-lt"/>
              </a:defRPr>
            </a:lvl1pPr>
            <a:extLst/>
          </a:lstStyle>
          <a:p>
            <a:pPr>
              <a:defRPr/>
            </a:pPr>
            <a:fld id="{A030C128-D466-4051-BDE6-CF7FF1B57D0E}" type="datetime1">
              <a:rPr lang="en-US"/>
              <a:pPr>
                <a:defRPr/>
              </a:pPr>
              <a:t>27/2/2016</a:t>
            </a:fld>
            <a:endParaRPr lang="en-US"/>
          </a:p>
        </p:txBody>
      </p:sp>
      <p:sp>
        <p:nvSpPr>
          <p:cNvPr id="24" name="Footer Placeholder 5"/>
          <p:cNvSpPr>
            <a:spLocks noGrp="1"/>
          </p:cNvSpPr>
          <p:nvPr>
            <p:ph type="ftr" sz="quarter" idx="3"/>
          </p:nvPr>
        </p:nvSpPr>
        <p:spPr>
          <a:xfrm>
            <a:off x="4379913" y="6408738"/>
            <a:ext cx="2351087" cy="365125"/>
          </a:xfrm>
          <a:prstGeom prst="rect">
            <a:avLst/>
          </a:prstGeom>
        </p:spPr>
        <p:txBody>
          <a:bodyPr vert="horz" anchor="b"/>
          <a:lstStyle>
            <a:lvl1pPr algn="r" fontAlgn="auto">
              <a:spcBef>
                <a:spcPts val="0"/>
              </a:spcBef>
              <a:spcAft>
                <a:spcPts val="0"/>
              </a:spcAft>
              <a:defRPr sz="1000">
                <a:solidFill>
                  <a:schemeClr val="tx1"/>
                </a:solidFill>
                <a:latin typeface="+mn-lt"/>
              </a:defRPr>
            </a:lvl1pPr>
            <a:extLst/>
          </a:lstStyle>
          <a:p>
            <a:pPr>
              <a:defRPr/>
            </a:pPr>
            <a:r>
              <a:rPr lang="en-US"/>
              <a:t>IE-442 Human Factors  El-Sherbeeny, PhD Fall-2010</a:t>
            </a:r>
          </a:p>
        </p:txBody>
      </p:sp>
      <p:sp>
        <p:nvSpPr>
          <p:cNvPr id="25" name="Slide Number Placeholder 6"/>
          <p:cNvSpPr>
            <a:spLocks noGrp="1"/>
          </p:cNvSpPr>
          <p:nvPr>
            <p:ph type="sldNum" sz="quarter" idx="4"/>
          </p:nvPr>
        </p:nvSpPr>
        <p:spPr>
          <a:xfrm>
            <a:off x="8647113" y="6408738"/>
            <a:ext cx="366712" cy="365125"/>
          </a:xfrm>
          <a:prstGeom prst="rect">
            <a:avLst/>
          </a:prstGeom>
        </p:spPr>
        <p:txBody>
          <a:bodyPr vert="horz" anchor="b"/>
          <a:lstStyle>
            <a:lvl1pPr algn="r" fontAlgn="auto">
              <a:spcBef>
                <a:spcPts val="0"/>
              </a:spcBef>
              <a:spcAft>
                <a:spcPts val="0"/>
              </a:spcAft>
              <a:defRPr sz="1000">
                <a:solidFill>
                  <a:schemeClr val="tx1"/>
                </a:solidFill>
                <a:latin typeface="+mn-lt"/>
              </a:defRPr>
            </a:lvl1pPr>
            <a:extLst/>
          </a:lstStyle>
          <a:p>
            <a:pPr>
              <a:defRPr/>
            </a:pPr>
            <a:fld id="{AECDCC5E-276C-4089-BAD2-619CA294EC19}" type="slidenum">
              <a:rPr lang="en-US"/>
              <a:pPr>
                <a:defRPr/>
              </a:pPr>
              <a:t>‹#›</a:t>
            </a:fld>
            <a:endParaRPr lang="en-US"/>
          </a:p>
        </p:txBody>
      </p:sp>
    </p:spTree>
  </p:cSld>
  <p:clrMap bg1="dk1" tx1="lt1" bg2="dk2" tx2="lt2" accent1="accent1" accent2="accent2" accent3="accent3" accent4="accent4" accent5="accent5" accent6="accent6" hlink="hlink" folHlink="folHlink"/>
  <p:sldLayoutIdLst>
    <p:sldLayoutId id="2147484647" r:id="rId1"/>
    <p:sldLayoutId id="2147484648" r:id="rId2"/>
    <p:sldLayoutId id="2147484649" r:id="rId3"/>
    <p:sldLayoutId id="2147484650" r:id="rId4"/>
    <p:sldLayoutId id="2147484651" r:id="rId5"/>
    <p:sldLayoutId id="2147484652" r:id="rId6"/>
    <p:sldLayoutId id="2147484653" r:id="rId7"/>
  </p:sldLayoutIdLst>
  <p:timing>
    <p:tnLst>
      <p:par>
        <p:cTn id="1" dur="indefinite" restart="never" nodeType="tmRoot"/>
      </p:par>
    </p:tnLst>
  </p:timing>
  <p:hf hdr="0" ftr="0" dt="0"/>
  <p:txStyles>
    <p:titleStyle>
      <a:lvl1pPr algn="l" rtl="0" eaLnBrk="0" fontAlgn="base" hangingPunct="0">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Arial" charset="0"/>
          <a:ea typeface="+mj-ea"/>
          <a:cs typeface="+mj-cs"/>
        </a:defRPr>
      </a:lvl1pPr>
      <a:lvl2pPr algn="l" rtl="0" eaLnBrk="0" fontAlgn="base" hangingPunct="0">
        <a:spcBef>
          <a:spcPct val="0"/>
        </a:spcBef>
        <a:spcAft>
          <a:spcPct val="0"/>
        </a:spcAft>
        <a:defRPr sz="4100" b="1">
          <a:solidFill>
            <a:schemeClr val="tx2"/>
          </a:solidFill>
          <a:latin typeface="Arial" charset="0"/>
        </a:defRPr>
      </a:lvl2pPr>
      <a:lvl3pPr algn="l" rtl="0" eaLnBrk="0" fontAlgn="base" hangingPunct="0">
        <a:spcBef>
          <a:spcPct val="0"/>
        </a:spcBef>
        <a:spcAft>
          <a:spcPct val="0"/>
        </a:spcAft>
        <a:defRPr sz="4100" b="1">
          <a:solidFill>
            <a:schemeClr val="tx2"/>
          </a:solidFill>
          <a:latin typeface="Arial" charset="0"/>
        </a:defRPr>
      </a:lvl3pPr>
      <a:lvl4pPr algn="l" rtl="0" eaLnBrk="0" fontAlgn="base" hangingPunct="0">
        <a:spcBef>
          <a:spcPct val="0"/>
        </a:spcBef>
        <a:spcAft>
          <a:spcPct val="0"/>
        </a:spcAft>
        <a:defRPr sz="4100" b="1">
          <a:solidFill>
            <a:schemeClr val="tx2"/>
          </a:solidFill>
          <a:latin typeface="Arial" charset="0"/>
        </a:defRPr>
      </a:lvl4pPr>
      <a:lvl5pPr algn="l" rtl="0" eaLnBrk="0" fontAlgn="base" hangingPunct="0">
        <a:spcBef>
          <a:spcPct val="0"/>
        </a:spcBef>
        <a:spcAft>
          <a:spcPct val="0"/>
        </a:spcAft>
        <a:defRPr sz="4100" b="1">
          <a:solidFill>
            <a:schemeClr val="tx2"/>
          </a:solidFill>
          <a:latin typeface="Arial"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p:titleStyle>
    <p:bodyStyle>
      <a:lvl1pPr marL="365125" indent="-255588" algn="l" rtl="0" eaLnBrk="0" fontAlgn="base" hangingPunct="0">
        <a:spcBef>
          <a:spcPts val="400"/>
        </a:spcBef>
        <a:spcAft>
          <a:spcPct val="0"/>
        </a:spcAft>
        <a:buClr>
          <a:schemeClr val="accent1"/>
        </a:buClr>
        <a:buSzPct val="68000"/>
        <a:buFont typeface="Wingdings 3" pitchFamily="18" charset="2"/>
        <a:buChar char=""/>
        <a:defRPr sz="2700" kern="1200">
          <a:solidFill>
            <a:schemeClr val="tx1"/>
          </a:solidFill>
          <a:latin typeface="Arial" charset="0"/>
          <a:ea typeface="+mn-ea"/>
          <a:cs typeface="+mn-cs"/>
        </a:defRPr>
      </a:lvl1pPr>
      <a:lvl2pPr marL="620713" indent="-228600" algn="l" rtl="0" eaLnBrk="0" fontAlgn="base" hangingPunct="0">
        <a:spcBef>
          <a:spcPts val="325"/>
        </a:spcBef>
        <a:spcAft>
          <a:spcPct val="0"/>
        </a:spcAft>
        <a:buClr>
          <a:schemeClr val="accent1"/>
        </a:buClr>
        <a:buFont typeface="Verdana" pitchFamily="34" charset="0"/>
        <a:buChar char="◦"/>
        <a:defRPr sz="2300" kern="1200">
          <a:solidFill>
            <a:schemeClr val="tx1"/>
          </a:solidFill>
          <a:latin typeface="Arial" charset="0"/>
          <a:ea typeface="+mn-ea"/>
          <a:cs typeface="+mn-cs"/>
        </a:defRPr>
      </a:lvl2pPr>
      <a:lvl3pPr marL="858838" indent="-228600" algn="l" rtl="0" eaLnBrk="0" fontAlgn="base" hangingPunct="0">
        <a:spcBef>
          <a:spcPts val="350"/>
        </a:spcBef>
        <a:spcAft>
          <a:spcPct val="0"/>
        </a:spcAft>
        <a:buClr>
          <a:schemeClr val="accent2"/>
        </a:buClr>
        <a:buSzPct val="100000"/>
        <a:buFont typeface="Wingdings 2" pitchFamily="18" charset="2"/>
        <a:buChar char=""/>
        <a:defRPr sz="2100" kern="1200">
          <a:solidFill>
            <a:schemeClr val="tx1"/>
          </a:solidFill>
          <a:latin typeface="Arial" charset="0"/>
          <a:ea typeface="+mn-ea"/>
          <a:cs typeface="+mn-cs"/>
        </a:defRPr>
      </a:lvl3pPr>
      <a:lvl4pPr marL="1143000" indent="-228600" algn="l" rtl="0" eaLnBrk="0" fontAlgn="base" hangingPunct="0">
        <a:spcBef>
          <a:spcPts val="350"/>
        </a:spcBef>
        <a:spcAft>
          <a:spcPct val="0"/>
        </a:spcAft>
        <a:buClr>
          <a:schemeClr val="accent2"/>
        </a:buClr>
        <a:buFont typeface="Wingdings 2" pitchFamily="18" charset="2"/>
        <a:buChar char=""/>
        <a:defRPr sz="1900" kern="1200">
          <a:solidFill>
            <a:schemeClr val="tx1"/>
          </a:solidFill>
          <a:latin typeface="Arial" charset="0"/>
          <a:ea typeface="+mn-ea"/>
          <a:cs typeface="+mn-cs"/>
        </a:defRPr>
      </a:lvl4pPr>
      <a:lvl5pPr marL="1371600" indent="-228600" algn="l" rtl="0" eaLnBrk="0" fontAlgn="base" hangingPunct="0">
        <a:spcBef>
          <a:spcPts val="350"/>
        </a:spcBef>
        <a:spcAft>
          <a:spcPct val="0"/>
        </a:spcAft>
        <a:buClr>
          <a:schemeClr val="accent2"/>
        </a:buClr>
        <a:buFont typeface="Wingdings 2" pitchFamily="18" charset="2"/>
        <a:buChar char=""/>
        <a:defRPr sz="2000" kern="1200">
          <a:solidFill>
            <a:schemeClr val="tx1"/>
          </a:solidFill>
          <a:latin typeface="Arial" charset="0"/>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en-US" smtClean="0"/>
              <a:t>Click to edit Master title style</a:t>
            </a:r>
            <a:endParaRPr lang="en-US" dirty="0"/>
          </a:p>
        </p:txBody>
      </p:sp>
      <p:sp>
        <p:nvSpPr>
          <p:cNvPr id="3075"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6362700" y="6356350"/>
            <a:ext cx="2085975" cy="365125"/>
          </a:xfrm>
          <a:prstGeom prst="rect">
            <a:avLst/>
          </a:prstGeom>
        </p:spPr>
        <p:txBody>
          <a:bodyPr vert="horz" lIns="91440" tIns="45720" rIns="45720" bIns="45720" rtlCol="0" anchor="ctr"/>
          <a:lstStyle>
            <a:lvl1pPr algn="r">
              <a:defRPr sz="1200" smtClean="0">
                <a:solidFill>
                  <a:schemeClr val="tx1">
                    <a:lumMod val="65000"/>
                    <a:lumOff val="35000"/>
                  </a:schemeClr>
                </a:solidFill>
                <a:latin typeface="Century Gothic" pitchFamily="34" charset="0"/>
              </a:defRPr>
            </a:lvl1pPr>
          </a:lstStyle>
          <a:p>
            <a:pPr>
              <a:defRPr/>
            </a:pPr>
            <a:fld id="{C60778A9-2B70-44A7-BA14-4365E14C62FE}" type="datetime1">
              <a:rPr lang="en-US"/>
              <a:pPr>
                <a:defRPr/>
              </a:pPr>
              <a:t>27/2/2016</a:t>
            </a:fld>
            <a:endParaRPr lang="en-US"/>
          </a:p>
        </p:txBody>
      </p:sp>
      <p:sp>
        <p:nvSpPr>
          <p:cNvPr id="5" name="Footer Placeholder 4"/>
          <p:cNvSpPr>
            <a:spLocks noGrp="1"/>
          </p:cNvSpPr>
          <p:nvPr>
            <p:ph type="ftr" sz="quarter" idx="3"/>
          </p:nvPr>
        </p:nvSpPr>
        <p:spPr>
          <a:xfrm>
            <a:off x="658813" y="6356350"/>
            <a:ext cx="2847975" cy="365125"/>
          </a:xfrm>
          <a:prstGeom prst="rect">
            <a:avLst/>
          </a:prstGeom>
        </p:spPr>
        <p:txBody>
          <a:bodyPr vert="horz" lIns="45720" tIns="45720" rIns="91440" bIns="45720" rtlCol="0" anchor="ctr"/>
          <a:lstStyle>
            <a:lvl1pPr algn="l">
              <a:defRPr sz="1200" smtClean="0">
                <a:solidFill>
                  <a:schemeClr val="tx1">
                    <a:lumMod val="65000"/>
                    <a:lumOff val="35000"/>
                  </a:schemeClr>
                </a:solidFill>
                <a:latin typeface="Century Gothic" pitchFamily="34" charset="0"/>
              </a:defRPr>
            </a:lvl1pPr>
          </a:lstStyle>
          <a:p>
            <a:pPr>
              <a:defRPr/>
            </a:pPr>
            <a:r>
              <a:rPr lang="en-US"/>
              <a:t>IE-442 Human Factors 	El-Sherbeeny, PhD	Fall-2010</a:t>
            </a:r>
          </a:p>
        </p:txBody>
      </p:sp>
      <p:sp>
        <p:nvSpPr>
          <p:cNvPr id="6" name="Slide Number Placeholder 5"/>
          <p:cNvSpPr>
            <a:spLocks noGrp="1"/>
          </p:cNvSpPr>
          <p:nvPr>
            <p:ph type="sldNum" sz="quarter" idx="4"/>
          </p:nvPr>
        </p:nvSpPr>
        <p:spPr>
          <a:xfrm>
            <a:off x="8543925" y="6356350"/>
            <a:ext cx="561975" cy="365125"/>
          </a:xfrm>
          <a:prstGeom prst="rect">
            <a:avLst/>
          </a:prstGeom>
        </p:spPr>
        <p:txBody>
          <a:bodyPr vert="horz" lIns="27432" tIns="45720" rIns="45720" bIns="45720" rtlCol="0" anchor="ctr"/>
          <a:lstStyle>
            <a:lvl1pPr algn="l">
              <a:defRPr sz="1200" smtClean="0">
                <a:solidFill>
                  <a:schemeClr val="tx1">
                    <a:lumMod val="65000"/>
                    <a:lumOff val="35000"/>
                  </a:schemeClr>
                </a:solidFill>
                <a:latin typeface="Century Gothic" pitchFamily="34" charset="0"/>
              </a:defRPr>
            </a:lvl1pPr>
          </a:lstStyle>
          <a:p>
            <a:pPr>
              <a:defRPr/>
            </a:pPr>
            <a:fld id="{DBBCFF2E-8415-4904-805C-0BDCCD8EAC1A}" type="slidenum">
              <a:rPr lang="en-US"/>
              <a:pPr>
                <a:defRPr/>
              </a:pPr>
              <a:t>‹#›</a:t>
            </a:fld>
            <a:endParaRPr lang="en-US"/>
          </a:p>
        </p:txBody>
      </p:sp>
      <p:sp>
        <p:nvSpPr>
          <p:cNvPr id="7" name="Oval 6"/>
          <p:cNvSpPr/>
          <p:nvPr/>
        </p:nvSpPr>
        <p:spPr>
          <a:xfrm>
            <a:off x="8458200" y="6499225"/>
            <a:ext cx="84138" cy="84138"/>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 name="Oval 7"/>
          <p:cNvSpPr/>
          <p:nvPr/>
        </p:nvSpPr>
        <p:spPr>
          <a:xfrm>
            <a:off x="569913" y="6499225"/>
            <a:ext cx="84137" cy="84138"/>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 bg1="lt1" tx1="dk1" bg2="lt2" tx2="dk2" accent1="accent1" accent2="accent2" accent3="accent3" accent4="accent4" accent5="accent5" accent6="accent6" hlink="hlink" folHlink="folHlink"/>
  <p:sldLayoutIdLst>
    <p:sldLayoutId id="2147484637" r:id="rId1"/>
    <p:sldLayoutId id="2147484638" r:id="rId2"/>
    <p:sldLayoutId id="2147484654" r:id="rId3"/>
    <p:sldLayoutId id="2147484639" r:id="rId4"/>
    <p:sldLayoutId id="2147484640" r:id="rId5"/>
    <p:sldLayoutId id="2147484641" r:id="rId6"/>
    <p:sldLayoutId id="2147484642" r:id="rId7"/>
    <p:sldLayoutId id="2147484643" r:id="rId8"/>
    <p:sldLayoutId id="2147484644" r:id="rId9"/>
    <p:sldLayoutId id="2147484645" r:id="rId10"/>
    <p:sldLayoutId id="2147484646" r:id="rId11"/>
  </p:sldLayoutIdLst>
  <p:timing>
    <p:tnLst>
      <p:par>
        <p:cTn id="1" dur="indefinite" restart="never" nodeType="tmRoot"/>
      </p:par>
    </p:tnLst>
  </p:timing>
  <p:hf hdr="0" ftr="0" dt="0"/>
  <p:txStyles>
    <p:titleStyle>
      <a:lvl1pPr algn="ctr" rtl="0" fontAlgn="base">
        <a:lnSpc>
          <a:spcPts val="5800"/>
        </a:lnSpc>
        <a:spcBef>
          <a:spcPct val="0"/>
        </a:spcBef>
        <a:spcAft>
          <a:spcPct val="0"/>
        </a:spcAft>
        <a:defRPr sz="5400" kern="1200">
          <a:solidFill>
            <a:schemeClr val="tx2"/>
          </a:solidFill>
          <a:effectLst>
            <a:outerShdw blurRad="63500" dist="38100" dir="5400000" algn="t" rotWithShape="0">
              <a:prstClr val="black">
                <a:alpha val="25000"/>
              </a:prstClr>
            </a:outerShdw>
          </a:effectLst>
          <a:latin typeface="+mn-lt"/>
          <a:ea typeface="+mj-ea"/>
          <a:cs typeface="+mj-cs"/>
        </a:defRPr>
      </a:lvl1pPr>
      <a:lvl2pPr algn="ctr" rtl="0" fontAlgn="base">
        <a:lnSpc>
          <a:spcPts val="5800"/>
        </a:lnSpc>
        <a:spcBef>
          <a:spcPct val="0"/>
        </a:spcBef>
        <a:spcAft>
          <a:spcPct val="0"/>
        </a:spcAft>
        <a:defRPr sz="5400">
          <a:solidFill>
            <a:schemeClr val="tx2"/>
          </a:solidFill>
          <a:latin typeface="Palatino Linotype" pitchFamily="18" charset="0"/>
        </a:defRPr>
      </a:lvl2pPr>
      <a:lvl3pPr algn="ctr" rtl="0" fontAlgn="base">
        <a:lnSpc>
          <a:spcPts val="5800"/>
        </a:lnSpc>
        <a:spcBef>
          <a:spcPct val="0"/>
        </a:spcBef>
        <a:spcAft>
          <a:spcPct val="0"/>
        </a:spcAft>
        <a:defRPr sz="5400">
          <a:solidFill>
            <a:schemeClr val="tx2"/>
          </a:solidFill>
          <a:latin typeface="Palatino Linotype" pitchFamily="18" charset="0"/>
        </a:defRPr>
      </a:lvl3pPr>
      <a:lvl4pPr algn="ctr" rtl="0" fontAlgn="base">
        <a:lnSpc>
          <a:spcPts val="5800"/>
        </a:lnSpc>
        <a:spcBef>
          <a:spcPct val="0"/>
        </a:spcBef>
        <a:spcAft>
          <a:spcPct val="0"/>
        </a:spcAft>
        <a:defRPr sz="5400">
          <a:solidFill>
            <a:schemeClr val="tx2"/>
          </a:solidFill>
          <a:latin typeface="Palatino Linotype" pitchFamily="18" charset="0"/>
        </a:defRPr>
      </a:lvl4pPr>
      <a:lvl5pPr algn="ctr" rtl="0" fontAlgn="base">
        <a:lnSpc>
          <a:spcPts val="5800"/>
        </a:lnSpc>
        <a:spcBef>
          <a:spcPct val="0"/>
        </a:spcBef>
        <a:spcAft>
          <a:spcPct val="0"/>
        </a:spcAft>
        <a:defRPr sz="5400">
          <a:solidFill>
            <a:schemeClr val="tx2"/>
          </a:solidFill>
          <a:latin typeface="Palatino Linotype" pitchFamily="18" charset="0"/>
        </a:defRPr>
      </a:lvl5pPr>
      <a:lvl6pPr marL="457200" algn="ctr" rtl="0" fontAlgn="base">
        <a:lnSpc>
          <a:spcPts val="5800"/>
        </a:lnSpc>
        <a:spcBef>
          <a:spcPct val="0"/>
        </a:spcBef>
        <a:spcAft>
          <a:spcPct val="0"/>
        </a:spcAft>
        <a:defRPr sz="5400">
          <a:solidFill>
            <a:schemeClr val="tx2"/>
          </a:solidFill>
          <a:latin typeface="Palatino Linotype" pitchFamily="18" charset="0"/>
        </a:defRPr>
      </a:lvl6pPr>
      <a:lvl7pPr marL="914400" algn="ctr" rtl="0" fontAlgn="base">
        <a:lnSpc>
          <a:spcPts val="5800"/>
        </a:lnSpc>
        <a:spcBef>
          <a:spcPct val="0"/>
        </a:spcBef>
        <a:spcAft>
          <a:spcPct val="0"/>
        </a:spcAft>
        <a:defRPr sz="5400">
          <a:solidFill>
            <a:schemeClr val="tx2"/>
          </a:solidFill>
          <a:latin typeface="Palatino Linotype" pitchFamily="18" charset="0"/>
        </a:defRPr>
      </a:lvl7pPr>
      <a:lvl8pPr marL="1371600" algn="ctr" rtl="0" fontAlgn="base">
        <a:lnSpc>
          <a:spcPts val="5800"/>
        </a:lnSpc>
        <a:spcBef>
          <a:spcPct val="0"/>
        </a:spcBef>
        <a:spcAft>
          <a:spcPct val="0"/>
        </a:spcAft>
        <a:defRPr sz="5400">
          <a:solidFill>
            <a:schemeClr val="tx2"/>
          </a:solidFill>
          <a:latin typeface="Palatino Linotype" pitchFamily="18" charset="0"/>
        </a:defRPr>
      </a:lvl8pPr>
      <a:lvl9pPr marL="1828800" algn="ctr" rtl="0" fontAlgn="base">
        <a:lnSpc>
          <a:spcPts val="5800"/>
        </a:lnSpc>
        <a:spcBef>
          <a:spcPct val="0"/>
        </a:spcBef>
        <a:spcAft>
          <a:spcPct val="0"/>
        </a:spcAft>
        <a:defRPr sz="5400">
          <a:solidFill>
            <a:schemeClr val="tx2"/>
          </a:solidFill>
          <a:latin typeface="Palatino Linotype" pitchFamily="18" charset="0"/>
        </a:defRPr>
      </a:lvl9pPr>
    </p:titleStyle>
    <p:bodyStyle>
      <a:lvl1pPr marL="342900" indent="-342900" algn="l" rtl="0" fontAlgn="base">
        <a:spcBef>
          <a:spcPct val="20000"/>
        </a:spcBef>
        <a:spcAft>
          <a:spcPct val="0"/>
        </a:spcAft>
        <a:buFont typeface="Arial" charset="0"/>
        <a:buChar char="•"/>
        <a:defRPr sz="2400" kern="1200">
          <a:solidFill>
            <a:srgbClr val="7F7F7F"/>
          </a:solidFill>
          <a:latin typeface="+mj-lt"/>
          <a:ea typeface="+mn-ea"/>
          <a:cs typeface="+mn-cs"/>
        </a:defRPr>
      </a:lvl1pPr>
      <a:lvl2pPr marL="742950" indent="-285750" algn="l" rtl="0" fontAlgn="base">
        <a:spcBef>
          <a:spcPct val="20000"/>
        </a:spcBef>
        <a:spcAft>
          <a:spcPct val="0"/>
        </a:spcAft>
        <a:buFont typeface="Courier New" pitchFamily="49" charset="0"/>
        <a:buChar char="o"/>
        <a:defRPr sz="1600" kern="1200">
          <a:solidFill>
            <a:srgbClr val="7F7F7F"/>
          </a:solidFill>
          <a:latin typeface="+mj-lt"/>
          <a:ea typeface="+mn-ea"/>
          <a:cs typeface="+mn-cs"/>
        </a:defRPr>
      </a:lvl2pPr>
      <a:lvl3pPr marL="1143000" indent="-228600" algn="l" rtl="0" fontAlgn="base">
        <a:spcBef>
          <a:spcPct val="20000"/>
        </a:spcBef>
        <a:spcAft>
          <a:spcPct val="0"/>
        </a:spcAft>
        <a:buFont typeface="Arial" charset="0"/>
        <a:buChar char="•"/>
        <a:defRPr sz="1600" kern="1200">
          <a:solidFill>
            <a:srgbClr val="7F7F7F"/>
          </a:solidFill>
          <a:latin typeface="+mj-lt"/>
          <a:ea typeface="+mn-ea"/>
          <a:cs typeface="+mn-cs"/>
        </a:defRPr>
      </a:lvl3pPr>
      <a:lvl4pPr marL="1600200" indent="-228600" algn="l" rtl="0" fontAlgn="base">
        <a:spcBef>
          <a:spcPct val="20000"/>
        </a:spcBef>
        <a:spcAft>
          <a:spcPct val="0"/>
        </a:spcAft>
        <a:buFont typeface="Courier New" pitchFamily="49" charset="0"/>
        <a:buChar char="o"/>
        <a:defRPr sz="1600" kern="1200">
          <a:solidFill>
            <a:srgbClr val="7F7F7F"/>
          </a:solidFill>
          <a:latin typeface="+mj-lt"/>
          <a:ea typeface="+mn-ea"/>
          <a:cs typeface="+mn-cs"/>
        </a:defRPr>
      </a:lvl4pPr>
      <a:lvl5pPr marL="2057400" indent="-228600" algn="l" rtl="0" fontAlgn="base">
        <a:spcBef>
          <a:spcPct val="20000"/>
        </a:spcBef>
        <a:spcAft>
          <a:spcPct val="0"/>
        </a:spcAft>
        <a:buFont typeface="Arial" charset="0"/>
        <a:buChar char="•"/>
        <a:defRPr sz="1600" kern="1200">
          <a:solidFill>
            <a:srgbClr val="7F7F7F"/>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0.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0.xml"/></Relationships>
</file>

<file path=ppt/slides/_rels/slide1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2.xml"/><Relationship Id="rId1" Type="http://schemas.openxmlformats.org/officeDocument/2006/relationships/slideLayout" Target="../slideLayouts/slideLayout20.xml"/></Relationships>
</file>

<file path=ppt/slides/_rels/slide14.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notesSlide" Target="../notesSlides/notesSlide13.xml"/><Relationship Id="rId1" Type="http://schemas.openxmlformats.org/officeDocument/2006/relationships/slideLayout" Target="../slideLayouts/slideLayout20.xml"/><Relationship Id="rId4" Type="http://schemas.openxmlformats.org/officeDocument/2006/relationships/image" Target="../media/image6.png"/></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20.xml"/><Relationship Id="rId4" Type="http://schemas.openxmlformats.org/officeDocument/2006/relationships/image" Target="../media/image8.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0.xml"/></Relationships>
</file>

<file path=ppt/slides/_rels/slide17.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notesSlide" Target="../notesSlides/notesSlide16.xml"/><Relationship Id="rId1" Type="http://schemas.openxmlformats.org/officeDocument/2006/relationships/slideLayout" Target="../slideLayouts/slideLayout20.xml"/><Relationship Id="rId6" Type="http://schemas.openxmlformats.org/officeDocument/2006/relationships/image" Target="../media/image9.png"/><Relationship Id="rId5" Type="http://schemas.openxmlformats.org/officeDocument/2006/relationships/slide" Target="slide5.xml"/><Relationship Id="rId4" Type="http://schemas.openxmlformats.org/officeDocument/2006/relationships/slide" Target="slide20.xml"/></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7.xml"/><Relationship Id="rId1" Type="http://schemas.openxmlformats.org/officeDocument/2006/relationships/slideLayout" Target="../slideLayouts/slideLayout20.xml"/><Relationship Id="rId4" Type="http://schemas.openxmlformats.org/officeDocument/2006/relationships/image" Target="../media/image11.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0.xml"/></Relationships>
</file>

<file path=ppt/slides/_rels/slide20.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9.xml"/><Relationship Id="rId1" Type="http://schemas.openxmlformats.org/officeDocument/2006/relationships/slideLayout" Target="../slideLayouts/slideLayout2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0.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0.xml"/></Relationships>
</file>

<file path=ppt/slides/_rels/slide7.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notesSlide" Target="../notesSlides/notesSlide6.xml"/><Relationship Id="rId1" Type="http://schemas.openxmlformats.org/officeDocument/2006/relationships/slideLayout" Target="../slideLayouts/slideLayout2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7"/>
          <p:cNvSpPr txBox="1">
            <a:spLocks noChangeArrowheads="1"/>
          </p:cNvSpPr>
          <p:nvPr/>
        </p:nvSpPr>
        <p:spPr bwMode="auto">
          <a:xfrm>
            <a:off x="822325" y="493713"/>
            <a:ext cx="763587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4346" name="Rectangle 10"/>
          <p:cNvSpPr>
            <a:spLocks noGrp="1"/>
          </p:cNvSpPr>
          <p:nvPr>
            <p:ph type="ctrTitle"/>
          </p:nvPr>
        </p:nvSpPr>
        <p:spPr bwMode="auto">
          <a:xfrm>
            <a:off x="609600" y="533400"/>
            <a:ext cx="7848600" cy="3886200"/>
          </a:xfrm>
        </p:spPr>
        <p:txBody>
          <a:bodyPr wrap="square" numCol="1" anchorCtr="0" compatLnSpc="1">
            <a:prstTxWarp prst="textNoShape">
              <a:avLst/>
            </a:prstTxWarp>
            <a:normAutofit fontScale="90000"/>
          </a:bodyPr>
          <a:lstStyle/>
          <a:p>
            <a:pPr fontAlgn="auto">
              <a:spcAft>
                <a:spcPts val="0"/>
              </a:spcAft>
              <a:defRPr/>
            </a:pPr>
            <a:r>
              <a:rPr lang="en-US" sz="3700" dirty="0" smtClean="0">
                <a:solidFill>
                  <a:schemeClr val="tx1"/>
                </a:solidFill>
              </a:rPr>
              <a:t>King Saud University </a:t>
            </a:r>
            <a:br>
              <a:rPr lang="en-US" sz="3700" dirty="0" smtClean="0">
                <a:solidFill>
                  <a:schemeClr val="tx1"/>
                </a:solidFill>
              </a:rPr>
            </a:br>
            <a:r>
              <a:rPr lang="en-US" sz="3700" dirty="0" smtClean="0">
                <a:solidFill>
                  <a:schemeClr val="tx1"/>
                </a:solidFill>
              </a:rPr>
              <a:t/>
            </a:r>
            <a:br>
              <a:rPr lang="en-US" sz="3700" dirty="0" smtClean="0">
                <a:solidFill>
                  <a:schemeClr val="tx1"/>
                </a:solidFill>
              </a:rPr>
            </a:br>
            <a:r>
              <a:rPr lang="en-US" sz="3700" dirty="0" smtClean="0">
                <a:solidFill>
                  <a:schemeClr val="tx1"/>
                </a:solidFill>
              </a:rPr>
              <a:t>College of Engineering</a:t>
            </a:r>
            <a:br>
              <a:rPr lang="en-US" sz="3700" dirty="0" smtClean="0">
                <a:solidFill>
                  <a:schemeClr val="tx1"/>
                </a:solidFill>
              </a:rPr>
            </a:br>
            <a:r>
              <a:rPr lang="en-US" sz="3700" dirty="0" smtClean="0">
                <a:solidFill>
                  <a:schemeClr val="tx1"/>
                </a:solidFill>
              </a:rPr>
              <a:t/>
            </a:r>
            <a:br>
              <a:rPr lang="en-US" sz="3700" dirty="0" smtClean="0">
                <a:solidFill>
                  <a:schemeClr val="tx1"/>
                </a:solidFill>
              </a:rPr>
            </a:br>
            <a:r>
              <a:rPr lang="en-US" sz="3700" dirty="0" smtClean="0">
                <a:solidFill>
                  <a:schemeClr val="tx1"/>
                </a:solidFill>
              </a:rPr>
              <a:t>IE – 341: “Human Factors”</a:t>
            </a:r>
            <a:br>
              <a:rPr lang="en-US" sz="3700" dirty="0" smtClean="0">
                <a:solidFill>
                  <a:schemeClr val="tx1"/>
                </a:solidFill>
              </a:rPr>
            </a:br>
            <a:r>
              <a:rPr lang="en-US" sz="3700" dirty="0" smtClean="0">
                <a:solidFill>
                  <a:schemeClr val="tx1"/>
                </a:solidFill>
              </a:rPr>
              <a:t/>
            </a:r>
            <a:br>
              <a:rPr lang="en-US" sz="3700" dirty="0" smtClean="0">
                <a:solidFill>
                  <a:schemeClr val="tx1"/>
                </a:solidFill>
              </a:rPr>
            </a:br>
            <a:r>
              <a:rPr lang="en-US" sz="3700" dirty="0" smtClean="0">
                <a:solidFill>
                  <a:schemeClr val="tx1"/>
                </a:solidFill>
              </a:rPr>
              <a:t>Spring – 2016 (2</a:t>
            </a:r>
            <a:r>
              <a:rPr lang="en-US" sz="3700" baseline="30000" dirty="0" smtClean="0">
                <a:solidFill>
                  <a:schemeClr val="tx1"/>
                </a:solidFill>
              </a:rPr>
              <a:t>nd</a:t>
            </a:r>
            <a:r>
              <a:rPr lang="en-US" sz="3700" dirty="0" smtClean="0">
                <a:solidFill>
                  <a:schemeClr val="tx1"/>
                </a:solidFill>
              </a:rPr>
              <a:t> Sem. 1436-7H)</a:t>
            </a:r>
          </a:p>
        </p:txBody>
      </p:sp>
      <p:sp>
        <p:nvSpPr>
          <p:cNvPr id="10244" name="Rectangle 12"/>
          <p:cNvSpPr>
            <a:spLocks noGrp="1"/>
          </p:cNvSpPr>
          <p:nvPr>
            <p:ph type="subTitle" idx="1"/>
          </p:nvPr>
        </p:nvSpPr>
        <p:spPr>
          <a:xfrm>
            <a:off x="1066800" y="4648200"/>
            <a:ext cx="7696200" cy="1752600"/>
          </a:xfrm>
        </p:spPr>
        <p:txBody>
          <a:bodyPr rtlCol="0"/>
          <a:lstStyle/>
          <a:p>
            <a:pPr marL="109538" fontAlgn="auto">
              <a:spcAft>
                <a:spcPts val="0"/>
              </a:spcAft>
              <a:buFont typeface="Arial" pitchFamily="34" charset="0"/>
              <a:buNone/>
              <a:defRPr/>
            </a:pPr>
            <a:r>
              <a:rPr lang="en-US" altLang="en-US" b="1" i="1" dirty="0" smtClean="0">
                <a:solidFill>
                  <a:schemeClr val="tx1"/>
                </a:solidFill>
              </a:rPr>
              <a:t>Chapter 3. Information Input and Processing</a:t>
            </a:r>
          </a:p>
          <a:p>
            <a:pPr marL="109538" fontAlgn="auto">
              <a:spcAft>
                <a:spcPts val="0"/>
              </a:spcAft>
              <a:buFont typeface="Arial" pitchFamily="34" charset="0"/>
              <a:buNone/>
              <a:defRPr/>
            </a:pPr>
            <a:r>
              <a:rPr lang="en-US" altLang="en-US" b="1" i="1" dirty="0" smtClean="0">
                <a:solidFill>
                  <a:schemeClr val="tx1"/>
                </a:solidFill>
              </a:rPr>
              <a:t>Part – 4: Signal Detection Theory </a:t>
            </a:r>
          </a:p>
          <a:p>
            <a:pPr marL="109538" fontAlgn="auto">
              <a:spcAft>
                <a:spcPts val="0"/>
              </a:spcAft>
              <a:buFont typeface="Arial" pitchFamily="34" charset="0"/>
              <a:buNone/>
              <a:defRPr/>
            </a:pPr>
            <a:endParaRPr lang="en-US" altLang="en-US" b="1" i="1" dirty="0" smtClean="0">
              <a:solidFill>
                <a:schemeClr val="tx1"/>
              </a:solidFill>
            </a:endParaRPr>
          </a:p>
          <a:p>
            <a:pPr marL="109538" fontAlgn="auto">
              <a:spcAft>
                <a:spcPts val="0"/>
              </a:spcAft>
              <a:buClr>
                <a:srgbClr val="2DA2BF"/>
              </a:buClr>
              <a:buFont typeface="Arial" pitchFamily="34" charset="0"/>
              <a:buNone/>
              <a:defRPr/>
            </a:pPr>
            <a:r>
              <a:rPr lang="en-US" altLang="en-US" sz="1900" b="1" dirty="0" smtClean="0">
                <a:solidFill>
                  <a:srgbClr val="000000"/>
                </a:solidFill>
              </a:rPr>
              <a:t>Prepared by: Ahmed M. El-Sherbeeny, PhD</a:t>
            </a:r>
          </a:p>
        </p:txBody>
      </p:sp>
      <p:sp>
        <p:nvSpPr>
          <p:cNvPr id="2" name="Slide Number Placeholder 1"/>
          <p:cNvSpPr>
            <a:spLocks noGrp="1"/>
          </p:cNvSpPr>
          <p:nvPr>
            <p:ph type="sldNum" sz="quarter" idx="12"/>
          </p:nvPr>
        </p:nvSpPr>
        <p:spPr/>
        <p:txBody>
          <a:bodyPr/>
          <a:lstStyle/>
          <a:p>
            <a:pPr>
              <a:defRPr/>
            </a:pPr>
            <a:fld id="{3C5189D5-AF00-45E2-B4C8-6DB8541B845C}" type="slidenum">
              <a:rPr lang="en-US"/>
              <a:pPr>
                <a:defRPr/>
              </a:pPr>
              <a:t>1</a:t>
            </a:fld>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2"/>
          <p:cNvSpPr txBox="1">
            <a:spLocks noChangeArrowheads="1"/>
          </p:cNvSpPr>
          <p:nvPr/>
        </p:nvSpPr>
        <p:spPr bwMode="auto">
          <a:xfrm>
            <a:off x="822325" y="493713"/>
            <a:ext cx="763587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251907" name="Rectangle 3"/>
          <p:cNvSpPr>
            <a:spLocks noGrp="1"/>
          </p:cNvSpPr>
          <p:nvPr>
            <p:ph type="title"/>
          </p:nvPr>
        </p:nvSpPr>
        <p:spPr bwMode="auto">
          <a:xfrm>
            <a:off x="381000" y="381000"/>
            <a:ext cx="8229600" cy="609600"/>
          </a:xfrm>
        </p:spPr>
        <p:txBody>
          <a:bodyPr wrap="square" numCol="1" anchorCtr="0" compatLnSpc="1">
            <a:prstTxWarp prst="textNoShape">
              <a:avLst/>
            </a:prstTxWarp>
            <a:normAutofit fontScale="90000"/>
          </a:bodyPr>
          <a:lstStyle/>
          <a:p>
            <a:pPr fontAlgn="auto">
              <a:spcAft>
                <a:spcPts val="0"/>
              </a:spcAft>
              <a:defRPr/>
            </a:pPr>
            <a:r>
              <a:rPr lang="en-US" sz="3700" dirty="0" smtClean="0">
                <a:solidFill>
                  <a:schemeClr val="tx1"/>
                </a:solidFill>
              </a:rPr>
              <a:t>Cont. Signal Detection Theory</a:t>
            </a:r>
          </a:p>
        </p:txBody>
      </p:sp>
      <p:sp>
        <p:nvSpPr>
          <p:cNvPr id="15364" name="Rectangle 4"/>
          <p:cNvSpPr>
            <a:spLocks noGrp="1"/>
          </p:cNvSpPr>
          <p:nvPr>
            <p:ph idx="1"/>
          </p:nvPr>
        </p:nvSpPr>
        <p:spPr>
          <a:xfrm>
            <a:off x="533400" y="838200"/>
            <a:ext cx="8229600" cy="5943600"/>
          </a:xfrm>
        </p:spPr>
        <p:txBody>
          <a:bodyPr/>
          <a:lstStyle/>
          <a:p>
            <a:pPr marL="457200" indent="-457200">
              <a:buFont typeface="+mj-lt"/>
              <a:buAutoNum type="arabicPeriod"/>
            </a:pPr>
            <a:r>
              <a:rPr lang="en-US" altLang="en-US" dirty="0" smtClean="0">
                <a:solidFill>
                  <a:schemeClr val="tx1"/>
                </a:solidFill>
              </a:rPr>
              <a:t>Concept </a:t>
            </a:r>
            <a:r>
              <a:rPr lang="en-US" altLang="en-US" dirty="0">
                <a:solidFill>
                  <a:schemeClr val="tx1"/>
                </a:solidFill>
              </a:rPr>
              <a:t>of Noise</a:t>
            </a:r>
            <a:endParaRPr lang="en-US" altLang="en-US" dirty="0" smtClean="0">
              <a:solidFill>
                <a:schemeClr val="tx1"/>
              </a:solidFill>
            </a:endParaRPr>
          </a:p>
          <a:p>
            <a:pPr lvl="1"/>
            <a:r>
              <a:rPr lang="en-US" altLang="en-US" dirty="0" smtClean="0">
                <a:solidFill>
                  <a:schemeClr val="tx1"/>
                </a:solidFill>
              </a:rPr>
              <a:t>Nature of </a:t>
            </a:r>
            <a:r>
              <a:rPr lang="en-US" altLang="en-US" dirty="0" smtClean="0">
                <a:solidFill>
                  <a:schemeClr val="tx1"/>
                </a:solidFill>
              </a:rPr>
              <a:t>Noise:</a:t>
            </a:r>
          </a:p>
          <a:p>
            <a:pPr lvl="2"/>
            <a:r>
              <a:rPr lang="en-US" altLang="en-US" dirty="0" smtClean="0">
                <a:solidFill>
                  <a:schemeClr val="tx1"/>
                </a:solidFill>
              </a:rPr>
              <a:t>Involved with any situation</a:t>
            </a:r>
          </a:p>
          <a:p>
            <a:pPr lvl="2"/>
            <a:r>
              <a:rPr lang="en-US" altLang="en-US" dirty="0" smtClean="0">
                <a:solidFill>
                  <a:schemeClr val="tx1"/>
                </a:solidFill>
              </a:rPr>
              <a:t>Interferes with detection of signal</a:t>
            </a:r>
          </a:p>
          <a:p>
            <a:pPr lvl="1"/>
            <a:endParaRPr lang="en-US" altLang="en-US" dirty="0" smtClean="0">
              <a:solidFill>
                <a:schemeClr val="tx1"/>
              </a:solidFill>
            </a:endParaRPr>
          </a:p>
          <a:p>
            <a:pPr lvl="1"/>
            <a:r>
              <a:rPr lang="en-US" altLang="en-US" dirty="0" smtClean="0">
                <a:solidFill>
                  <a:schemeClr val="tx1"/>
                </a:solidFill>
              </a:rPr>
              <a:t>Noise is generated:</a:t>
            </a:r>
          </a:p>
          <a:p>
            <a:pPr lvl="2"/>
            <a:r>
              <a:rPr lang="en-US" altLang="en-US" dirty="0" smtClean="0">
                <a:solidFill>
                  <a:schemeClr val="tx1"/>
                </a:solidFill>
              </a:rPr>
              <a:t>Externally (e.g. false radar return on radar screen)</a:t>
            </a:r>
          </a:p>
          <a:p>
            <a:pPr lvl="2"/>
            <a:r>
              <a:rPr lang="en-US" altLang="en-US" dirty="0" smtClean="0">
                <a:solidFill>
                  <a:schemeClr val="tx1"/>
                </a:solidFill>
              </a:rPr>
              <a:t>Internally: within person (e.g. miscellaneous neural activity)</a:t>
            </a:r>
          </a:p>
          <a:p>
            <a:pPr lvl="1"/>
            <a:endParaRPr lang="en-US" altLang="en-US" dirty="0" smtClean="0">
              <a:solidFill>
                <a:schemeClr val="tx1"/>
              </a:solidFill>
            </a:endParaRPr>
          </a:p>
          <a:p>
            <a:pPr lvl="1"/>
            <a:r>
              <a:rPr lang="en-US" altLang="en-US" dirty="0" smtClean="0">
                <a:solidFill>
                  <a:schemeClr val="tx1"/>
                </a:solidFill>
              </a:rPr>
              <a:t>Noise value:</a:t>
            </a:r>
          </a:p>
          <a:p>
            <a:pPr lvl="2"/>
            <a:r>
              <a:rPr lang="en-US" altLang="en-US" dirty="0" smtClean="0">
                <a:solidFill>
                  <a:schemeClr val="tx1"/>
                </a:solidFill>
              </a:rPr>
              <a:t>Intensity varies from low to high with time</a:t>
            </a:r>
          </a:p>
          <a:p>
            <a:pPr lvl="2"/>
            <a:r>
              <a:rPr lang="en-US" altLang="en-US" dirty="0" smtClean="0">
                <a:solidFill>
                  <a:schemeClr val="tx1"/>
                </a:solidFill>
              </a:rPr>
              <a:t>Forms normal (bell-shaped) distribution</a:t>
            </a:r>
          </a:p>
          <a:p>
            <a:pPr lvl="1"/>
            <a:endParaRPr lang="en-US" altLang="en-US" dirty="0" smtClean="0">
              <a:solidFill>
                <a:schemeClr val="tx1"/>
              </a:solidFill>
            </a:endParaRPr>
          </a:p>
          <a:p>
            <a:pPr lvl="1"/>
            <a:r>
              <a:rPr lang="en-US" altLang="en-US" dirty="0" smtClean="0">
                <a:solidFill>
                  <a:schemeClr val="tx1"/>
                </a:solidFill>
              </a:rPr>
              <a:t>When “signal” occurs:</a:t>
            </a:r>
          </a:p>
          <a:p>
            <a:pPr lvl="2"/>
            <a:r>
              <a:rPr lang="en-US" altLang="en-US" dirty="0" smtClean="0">
                <a:solidFill>
                  <a:schemeClr val="tx1"/>
                </a:solidFill>
              </a:rPr>
              <a:t>Intensity is added to background noise</a:t>
            </a:r>
          </a:p>
          <a:p>
            <a:pPr lvl="2"/>
            <a:r>
              <a:rPr lang="en-US" altLang="en-US" dirty="0" smtClean="0">
                <a:solidFill>
                  <a:schemeClr val="tx1"/>
                </a:solidFill>
              </a:rPr>
              <a:t>Person must decide if input (what s/he senses) consists of:</a:t>
            </a:r>
          </a:p>
          <a:p>
            <a:pPr lvl="3"/>
            <a:r>
              <a:rPr lang="en-US" altLang="en-US" dirty="0" smtClean="0">
                <a:solidFill>
                  <a:schemeClr val="tx1"/>
                </a:solidFill>
              </a:rPr>
              <a:t>Only noise, or</a:t>
            </a:r>
          </a:p>
          <a:p>
            <a:pPr lvl="3"/>
            <a:r>
              <a:rPr lang="en-US" altLang="en-US" dirty="0" smtClean="0">
                <a:solidFill>
                  <a:schemeClr val="tx1"/>
                </a:solidFill>
              </a:rPr>
              <a:t>Noise + signal</a:t>
            </a:r>
          </a:p>
          <a:p>
            <a:pPr lvl="3"/>
            <a:endParaRPr lang="en-US" altLang="en-US" dirty="0">
              <a:solidFill>
                <a:schemeClr val="tx1"/>
              </a:solidFill>
            </a:endParaRPr>
          </a:p>
        </p:txBody>
      </p:sp>
      <p:sp>
        <p:nvSpPr>
          <p:cNvPr id="2" name="Slide Number Placeholder 1"/>
          <p:cNvSpPr>
            <a:spLocks noGrp="1"/>
          </p:cNvSpPr>
          <p:nvPr>
            <p:ph type="sldNum" sz="quarter" idx="12"/>
          </p:nvPr>
        </p:nvSpPr>
        <p:spPr/>
        <p:txBody>
          <a:bodyPr/>
          <a:lstStyle/>
          <a:p>
            <a:pPr>
              <a:defRPr/>
            </a:pPr>
            <a:fld id="{9E112C66-5F86-4654-B778-8FC0C98289D0}" type="slidenum">
              <a:rPr lang="en-US"/>
              <a:pPr>
                <a:defRPr/>
              </a:pPr>
              <a:t>10</a:t>
            </a:fld>
            <a:endParaRPr lang="en-US"/>
          </a:p>
        </p:txBody>
      </p:sp>
      <p:sp>
        <p:nvSpPr>
          <p:cNvPr id="15366" name="Rectangle 1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68" name="Rectangle 16"/>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69" name="Rectangle 1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1" name="Rectangle 2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3" name="Rectangle 23"/>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4" name="Rectangle 2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5" name="Rectangle 2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7" name="Rectangle 2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Tree>
    <p:extLst>
      <p:ext uri="{BB962C8B-B14F-4D97-AF65-F5344CB8AC3E}">
        <p14:creationId xmlns:p14="http://schemas.microsoft.com/office/powerpoint/2010/main" val="134013915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2"/>
          <p:cNvSpPr txBox="1">
            <a:spLocks noChangeArrowheads="1"/>
          </p:cNvSpPr>
          <p:nvPr/>
        </p:nvSpPr>
        <p:spPr bwMode="auto">
          <a:xfrm>
            <a:off x="822325" y="493713"/>
            <a:ext cx="763587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251907" name="Rectangle 3"/>
          <p:cNvSpPr>
            <a:spLocks noGrp="1"/>
          </p:cNvSpPr>
          <p:nvPr>
            <p:ph type="title"/>
          </p:nvPr>
        </p:nvSpPr>
        <p:spPr bwMode="auto">
          <a:xfrm>
            <a:off x="381000" y="381000"/>
            <a:ext cx="8229600" cy="609600"/>
          </a:xfrm>
        </p:spPr>
        <p:txBody>
          <a:bodyPr wrap="square" numCol="1" anchorCtr="0" compatLnSpc="1">
            <a:prstTxWarp prst="textNoShape">
              <a:avLst/>
            </a:prstTxWarp>
            <a:normAutofit fontScale="90000"/>
          </a:bodyPr>
          <a:lstStyle/>
          <a:p>
            <a:pPr fontAlgn="auto">
              <a:spcAft>
                <a:spcPts val="0"/>
              </a:spcAft>
              <a:defRPr/>
            </a:pPr>
            <a:r>
              <a:rPr lang="en-US" sz="3700" dirty="0" smtClean="0">
                <a:solidFill>
                  <a:schemeClr val="tx1"/>
                </a:solidFill>
              </a:rPr>
              <a:t>Cont. Signal Detection Theory</a:t>
            </a:r>
          </a:p>
        </p:txBody>
      </p:sp>
      <p:sp>
        <p:nvSpPr>
          <p:cNvPr id="15364" name="Rectangle 4"/>
          <p:cNvSpPr>
            <a:spLocks noGrp="1"/>
          </p:cNvSpPr>
          <p:nvPr>
            <p:ph idx="1"/>
          </p:nvPr>
        </p:nvSpPr>
        <p:spPr>
          <a:xfrm>
            <a:off x="533400" y="838200"/>
            <a:ext cx="8229600" cy="5943600"/>
          </a:xfrm>
        </p:spPr>
        <p:txBody>
          <a:bodyPr/>
          <a:lstStyle/>
          <a:p>
            <a:pPr marL="457200" indent="-457200">
              <a:buFont typeface="+mj-lt"/>
              <a:buAutoNum type="arabicPeriod" startAt="2"/>
            </a:pPr>
            <a:r>
              <a:rPr lang="en-US" altLang="en-US" dirty="0">
                <a:solidFill>
                  <a:schemeClr val="tx1"/>
                </a:solidFill>
              </a:rPr>
              <a:t>Possible </a:t>
            </a:r>
            <a:r>
              <a:rPr lang="en-US" altLang="en-US" dirty="0" smtClean="0">
                <a:solidFill>
                  <a:schemeClr val="tx1"/>
                </a:solidFill>
              </a:rPr>
              <a:t>Outcomes</a:t>
            </a:r>
            <a:endParaRPr lang="en-US" altLang="en-US" dirty="0" smtClean="0">
              <a:solidFill>
                <a:schemeClr val="tx1"/>
              </a:solidFill>
            </a:endParaRPr>
          </a:p>
          <a:p>
            <a:pPr lvl="1"/>
            <a:r>
              <a:rPr lang="en-US" altLang="en-US" dirty="0" smtClean="0">
                <a:solidFill>
                  <a:schemeClr val="tx1"/>
                </a:solidFill>
              </a:rPr>
              <a:t>First note the following:</a:t>
            </a:r>
          </a:p>
          <a:p>
            <a:pPr lvl="2"/>
            <a:r>
              <a:rPr lang="en-US" altLang="en-US" dirty="0" smtClean="0">
                <a:solidFill>
                  <a:schemeClr val="tx1"/>
                </a:solidFill>
              </a:rPr>
              <a:t>Person must decide: signal occurred / did not occur (2 possibilities)</a:t>
            </a:r>
          </a:p>
          <a:p>
            <a:pPr lvl="2"/>
            <a:r>
              <a:rPr lang="en-US" altLang="en-US" dirty="0" smtClean="0">
                <a:solidFill>
                  <a:schemeClr val="tx1"/>
                </a:solidFill>
              </a:rPr>
              <a:t>There are two realities: signal did occur / did not occur</a:t>
            </a:r>
          </a:p>
          <a:p>
            <a:pPr lvl="1"/>
            <a:endParaRPr lang="en-US" altLang="en-US" dirty="0" smtClean="0">
              <a:solidFill>
                <a:schemeClr val="tx1"/>
              </a:solidFill>
            </a:endParaRPr>
          </a:p>
          <a:p>
            <a:pPr lvl="1"/>
            <a:r>
              <a:rPr lang="en-US" altLang="en-US" dirty="0" smtClean="0">
                <a:solidFill>
                  <a:schemeClr val="tx1"/>
                </a:solidFill>
              </a:rPr>
              <a:t>Thus, there are four possible outcomes:</a:t>
            </a:r>
          </a:p>
          <a:p>
            <a:pPr lvl="2"/>
            <a:r>
              <a:rPr lang="en-US" altLang="en-US" i="1" dirty="0" smtClean="0">
                <a:solidFill>
                  <a:schemeClr val="tx1"/>
                </a:solidFill>
                <a:sym typeface="Symbol"/>
              </a:rPr>
              <a:t>Hit</a:t>
            </a:r>
            <a:r>
              <a:rPr lang="en-US" altLang="en-US" dirty="0" smtClean="0">
                <a:solidFill>
                  <a:schemeClr val="tx1"/>
                </a:solidFill>
                <a:sym typeface="Symbol"/>
              </a:rPr>
              <a:t>:</a:t>
            </a:r>
            <a:br>
              <a:rPr lang="en-US" altLang="en-US" dirty="0" smtClean="0">
                <a:solidFill>
                  <a:schemeClr val="tx1"/>
                </a:solidFill>
                <a:sym typeface="Symbol"/>
              </a:rPr>
            </a:br>
            <a:r>
              <a:rPr lang="en-US" altLang="en-US" dirty="0" smtClean="0">
                <a:solidFill>
                  <a:schemeClr val="tx1"/>
                </a:solidFill>
                <a:sym typeface="Symbol"/>
              </a:rPr>
              <a:t>      saying “signal” where there is signal</a:t>
            </a:r>
          </a:p>
          <a:p>
            <a:pPr lvl="2"/>
            <a:r>
              <a:rPr lang="en-US" altLang="en-US" i="1" dirty="0" smtClean="0">
                <a:solidFill>
                  <a:schemeClr val="tx1"/>
                </a:solidFill>
                <a:sym typeface="Symbol"/>
              </a:rPr>
              <a:t>False Alarm</a:t>
            </a:r>
            <a:r>
              <a:rPr lang="en-US" altLang="en-US" dirty="0" smtClean="0">
                <a:solidFill>
                  <a:schemeClr val="tx1"/>
                </a:solidFill>
                <a:sym typeface="Symbol"/>
              </a:rPr>
              <a:t> (FA):</a:t>
            </a:r>
            <a:br>
              <a:rPr lang="en-US" altLang="en-US" dirty="0" smtClean="0">
                <a:solidFill>
                  <a:schemeClr val="tx1"/>
                </a:solidFill>
                <a:sym typeface="Symbol"/>
              </a:rPr>
            </a:br>
            <a:r>
              <a:rPr lang="en-US" altLang="en-US" dirty="0" smtClean="0">
                <a:solidFill>
                  <a:schemeClr val="tx1"/>
                </a:solidFill>
                <a:sym typeface="Symbol"/>
              </a:rPr>
              <a:t>      saying “signal”/there’s no signal</a:t>
            </a:r>
          </a:p>
          <a:p>
            <a:pPr lvl="2"/>
            <a:r>
              <a:rPr lang="en-US" altLang="en-US" i="1" dirty="0" smtClean="0">
                <a:solidFill>
                  <a:schemeClr val="tx1"/>
                </a:solidFill>
                <a:sym typeface="Symbol"/>
              </a:rPr>
              <a:t>Miss</a:t>
            </a:r>
            <a:r>
              <a:rPr lang="en-US" altLang="en-US" dirty="0" smtClean="0">
                <a:solidFill>
                  <a:schemeClr val="tx1"/>
                </a:solidFill>
                <a:sym typeface="Symbol"/>
              </a:rPr>
              <a:t>:</a:t>
            </a:r>
            <a:br>
              <a:rPr lang="en-US" altLang="en-US" dirty="0" smtClean="0">
                <a:solidFill>
                  <a:schemeClr val="tx1"/>
                </a:solidFill>
                <a:sym typeface="Symbol"/>
              </a:rPr>
            </a:br>
            <a:r>
              <a:rPr lang="en-US" altLang="en-US" dirty="0" smtClean="0">
                <a:solidFill>
                  <a:schemeClr val="tx1"/>
                </a:solidFill>
                <a:sym typeface="Symbol"/>
              </a:rPr>
              <a:t>      saying “no signal” / there is signal</a:t>
            </a:r>
          </a:p>
          <a:p>
            <a:pPr lvl="2"/>
            <a:r>
              <a:rPr lang="en-US" altLang="en-US" i="1" dirty="0" smtClean="0">
                <a:solidFill>
                  <a:schemeClr val="tx1"/>
                </a:solidFill>
                <a:sym typeface="Symbol"/>
              </a:rPr>
              <a:t>Correct Rejection (CR)</a:t>
            </a:r>
            <a:r>
              <a:rPr lang="en-US" altLang="en-US" dirty="0" smtClean="0">
                <a:solidFill>
                  <a:schemeClr val="tx1"/>
                </a:solidFill>
                <a:sym typeface="Symbol"/>
              </a:rPr>
              <a:t>:</a:t>
            </a:r>
            <a:br>
              <a:rPr lang="en-US" altLang="en-US" dirty="0" smtClean="0">
                <a:solidFill>
                  <a:schemeClr val="tx1"/>
                </a:solidFill>
                <a:sym typeface="Symbol"/>
              </a:rPr>
            </a:br>
            <a:r>
              <a:rPr lang="en-US" altLang="en-US" dirty="0" smtClean="0">
                <a:solidFill>
                  <a:schemeClr val="tx1"/>
                </a:solidFill>
                <a:sym typeface="Symbol"/>
              </a:rPr>
              <a:t>      saying “no signal” / there’s no signal</a:t>
            </a:r>
            <a:endParaRPr lang="en-US" altLang="en-US" dirty="0">
              <a:solidFill>
                <a:schemeClr val="tx1"/>
              </a:solidFill>
            </a:endParaRPr>
          </a:p>
        </p:txBody>
      </p:sp>
      <p:sp>
        <p:nvSpPr>
          <p:cNvPr id="2" name="Slide Number Placeholder 1"/>
          <p:cNvSpPr>
            <a:spLocks noGrp="1"/>
          </p:cNvSpPr>
          <p:nvPr>
            <p:ph type="sldNum" sz="quarter" idx="12"/>
          </p:nvPr>
        </p:nvSpPr>
        <p:spPr/>
        <p:txBody>
          <a:bodyPr/>
          <a:lstStyle/>
          <a:p>
            <a:pPr>
              <a:defRPr/>
            </a:pPr>
            <a:fld id="{9E112C66-5F86-4654-B778-8FC0C98289D0}" type="slidenum">
              <a:rPr lang="en-US"/>
              <a:pPr>
                <a:defRPr/>
              </a:pPr>
              <a:t>11</a:t>
            </a:fld>
            <a:endParaRPr lang="en-US"/>
          </a:p>
        </p:txBody>
      </p:sp>
      <p:sp>
        <p:nvSpPr>
          <p:cNvPr id="15366" name="Rectangle 1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68" name="Rectangle 16"/>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69" name="Rectangle 1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1" name="Rectangle 2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3" name="Rectangle 23"/>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4" name="Rectangle 2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5" name="Rectangle 2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7" name="Rectangle 2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graphicFrame>
        <p:nvGraphicFramePr>
          <p:cNvPr id="14" name="표 9"/>
          <p:cNvGraphicFramePr>
            <a:graphicFrameLocks noGrp="1"/>
          </p:cNvGraphicFramePr>
          <p:nvPr>
            <p:extLst>
              <p:ext uri="{D42A27DB-BD31-4B8C-83A1-F6EECF244321}">
                <p14:modId xmlns:p14="http://schemas.microsoft.com/office/powerpoint/2010/main" val="2358026971"/>
              </p:ext>
            </p:extLst>
          </p:nvPr>
        </p:nvGraphicFramePr>
        <p:xfrm>
          <a:off x="5943601" y="2209800"/>
          <a:ext cx="3200399" cy="1483360"/>
        </p:xfrm>
        <a:graphic>
          <a:graphicData uri="http://schemas.openxmlformats.org/drawingml/2006/table">
            <a:tbl>
              <a:tblPr firstRow="1" bandRow="1">
                <a:tableStyleId>{5C22544A-7EE6-4342-B048-85BDC9FD1C3A}</a:tableStyleId>
              </a:tblPr>
              <a:tblGrid>
                <a:gridCol w="1230923"/>
                <a:gridCol w="984738"/>
                <a:gridCol w="984738"/>
              </a:tblGrid>
              <a:tr h="370840">
                <a:tc rowSpan="2">
                  <a:txBody>
                    <a:bodyPr/>
                    <a:lstStyle/>
                    <a:p>
                      <a:pPr algn="ctr"/>
                      <a:r>
                        <a:rPr lang="en-US" dirty="0" smtClean="0"/>
                        <a:t>Response</a:t>
                      </a:r>
                      <a:endParaRPr lang="en-US" dirty="0"/>
                    </a:p>
                  </a:txBody>
                  <a:tcPr anchor="ctr"/>
                </a:tc>
                <a:tc gridSpan="2">
                  <a:txBody>
                    <a:bodyPr/>
                    <a:lstStyle/>
                    <a:p>
                      <a:pPr algn="ctr"/>
                      <a:r>
                        <a:rPr lang="en-US" dirty="0" smtClean="0"/>
                        <a:t>Signal</a:t>
                      </a:r>
                      <a:endParaRPr lang="en-US" dirty="0"/>
                    </a:p>
                  </a:txBody>
                  <a:tcPr/>
                </a:tc>
                <a:tc hMerge="1">
                  <a:txBody>
                    <a:bodyPr/>
                    <a:lstStyle/>
                    <a:p>
                      <a:pPr algn="ctr"/>
                      <a:endParaRPr lang="en-US" dirty="0"/>
                    </a:p>
                  </a:txBody>
                  <a:tcPr/>
                </a:tc>
              </a:tr>
              <a:tr h="370840">
                <a:tc vMerge="1">
                  <a:txBody>
                    <a:bodyPr/>
                    <a:lstStyle/>
                    <a:p>
                      <a:pPr algn="ctr"/>
                      <a:endParaRPr lang="en-US" dirty="0"/>
                    </a:p>
                  </a:txBody>
                  <a:tcPr/>
                </a:tc>
                <a:tc>
                  <a:txBody>
                    <a:bodyPr/>
                    <a:lstStyle/>
                    <a:p>
                      <a:pPr algn="ctr"/>
                      <a:r>
                        <a:rPr lang="en-US" b="1" dirty="0" smtClean="0"/>
                        <a:t>Yes</a:t>
                      </a:r>
                      <a:endParaRPr lang="en-US" b="1" dirty="0"/>
                    </a:p>
                  </a:txBody>
                  <a:tcPr/>
                </a:tc>
                <a:tc>
                  <a:txBody>
                    <a:bodyPr/>
                    <a:lstStyle/>
                    <a:p>
                      <a:pPr algn="ctr"/>
                      <a:r>
                        <a:rPr lang="en-US" b="1" dirty="0" smtClean="0"/>
                        <a:t>No</a:t>
                      </a:r>
                      <a:endParaRPr lang="en-US" b="1" dirty="0"/>
                    </a:p>
                  </a:txBody>
                  <a:tcPr/>
                </a:tc>
              </a:tr>
              <a:tr h="370840">
                <a:tc>
                  <a:txBody>
                    <a:bodyPr/>
                    <a:lstStyle/>
                    <a:p>
                      <a:pPr algn="ctr"/>
                      <a:r>
                        <a:rPr lang="en-US" b="1" dirty="0" smtClean="0"/>
                        <a:t>Yes</a:t>
                      </a:r>
                      <a:endParaRPr lang="en-US" b="1" dirty="0"/>
                    </a:p>
                  </a:txBody>
                  <a:tcPr/>
                </a:tc>
                <a:tc>
                  <a:txBody>
                    <a:bodyPr/>
                    <a:lstStyle/>
                    <a:p>
                      <a:pPr algn="ctr"/>
                      <a:r>
                        <a:rPr lang="en-US" dirty="0" smtClean="0"/>
                        <a:t>s / y</a:t>
                      </a:r>
                      <a:endParaRPr lang="en-US" dirty="0"/>
                    </a:p>
                  </a:txBody>
                  <a:tcPr/>
                </a:tc>
                <a:tc>
                  <a:txBody>
                    <a:bodyPr/>
                    <a:lstStyle/>
                    <a:p>
                      <a:pPr algn="ctr"/>
                      <a:r>
                        <a:rPr lang="en-US" dirty="0" smtClean="0"/>
                        <a:t>s / n</a:t>
                      </a:r>
                      <a:endParaRPr lang="en-US" dirty="0"/>
                    </a:p>
                  </a:txBody>
                  <a:tcPr/>
                </a:tc>
              </a:tr>
              <a:tr h="370840">
                <a:tc>
                  <a:txBody>
                    <a:bodyPr/>
                    <a:lstStyle/>
                    <a:p>
                      <a:pPr algn="ctr"/>
                      <a:r>
                        <a:rPr lang="en-US" b="1" dirty="0" smtClean="0"/>
                        <a:t>No</a:t>
                      </a:r>
                      <a:endParaRPr lang="en-US" b="1" dirty="0"/>
                    </a:p>
                  </a:txBody>
                  <a:tcPr/>
                </a:tc>
                <a:tc>
                  <a:txBody>
                    <a:bodyPr/>
                    <a:lstStyle/>
                    <a:p>
                      <a:pPr algn="ctr"/>
                      <a:r>
                        <a:rPr lang="en-US" dirty="0" smtClean="0"/>
                        <a:t>ns / y</a:t>
                      </a:r>
                      <a:endParaRPr lang="en-US" dirty="0"/>
                    </a:p>
                  </a:txBody>
                  <a:tcPr/>
                </a:tc>
                <a:tc>
                  <a:txBody>
                    <a:bodyPr/>
                    <a:lstStyle/>
                    <a:p>
                      <a:pPr algn="ctr"/>
                      <a:r>
                        <a:rPr lang="en-US" dirty="0" smtClean="0"/>
                        <a:t>ns / n</a:t>
                      </a:r>
                      <a:endParaRPr lang="en-US" dirty="0"/>
                    </a:p>
                  </a:txBody>
                  <a:tcPr/>
                </a:tc>
              </a:tr>
            </a:tbl>
          </a:graphicData>
        </a:graphic>
      </p:graphicFrame>
      <p:graphicFrame>
        <p:nvGraphicFramePr>
          <p:cNvPr id="15" name="표 9"/>
          <p:cNvGraphicFramePr>
            <a:graphicFrameLocks noGrp="1"/>
          </p:cNvGraphicFramePr>
          <p:nvPr>
            <p:extLst>
              <p:ext uri="{D42A27DB-BD31-4B8C-83A1-F6EECF244321}">
                <p14:modId xmlns:p14="http://schemas.microsoft.com/office/powerpoint/2010/main" val="3051679519"/>
              </p:ext>
            </p:extLst>
          </p:nvPr>
        </p:nvGraphicFramePr>
        <p:xfrm>
          <a:off x="5943601" y="4612640"/>
          <a:ext cx="3200399" cy="1483360"/>
        </p:xfrm>
        <a:graphic>
          <a:graphicData uri="http://schemas.openxmlformats.org/drawingml/2006/table">
            <a:tbl>
              <a:tblPr firstRow="1" bandRow="1">
                <a:tableStyleId>{5C22544A-7EE6-4342-B048-85BDC9FD1C3A}</a:tableStyleId>
              </a:tblPr>
              <a:tblGrid>
                <a:gridCol w="1230923"/>
                <a:gridCol w="984738"/>
                <a:gridCol w="984738"/>
              </a:tblGrid>
              <a:tr h="370840">
                <a:tc rowSpan="2">
                  <a:txBody>
                    <a:bodyPr/>
                    <a:lstStyle/>
                    <a:p>
                      <a:pPr algn="ctr"/>
                      <a:r>
                        <a:rPr lang="en-US" dirty="0" smtClean="0"/>
                        <a:t>Response</a:t>
                      </a:r>
                      <a:endParaRPr lang="en-US" dirty="0"/>
                    </a:p>
                  </a:txBody>
                  <a:tcPr anchor="ctr"/>
                </a:tc>
                <a:tc gridSpan="2">
                  <a:txBody>
                    <a:bodyPr/>
                    <a:lstStyle/>
                    <a:p>
                      <a:pPr algn="ctr"/>
                      <a:r>
                        <a:rPr lang="en-US" dirty="0" smtClean="0"/>
                        <a:t>Signal</a:t>
                      </a:r>
                      <a:endParaRPr lang="en-US" dirty="0"/>
                    </a:p>
                  </a:txBody>
                  <a:tcPr/>
                </a:tc>
                <a:tc hMerge="1">
                  <a:txBody>
                    <a:bodyPr/>
                    <a:lstStyle/>
                    <a:p>
                      <a:pPr algn="ctr"/>
                      <a:endParaRPr lang="en-US" dirty="0"/>
                    </a:p>
                  </a:txBody>
                  <a:tcPr/>
                </a:tc>
              </a:tr>
              <a:tr h="370840">
                <a:tc vMerge="1">
                  <a:txBody>
                    <a:bodyPr/>
                    <a:lstStyle/>
                    <a:p>
                      <a:pPr algn="ctr"/>
                      <a:endParaRPr lang="en-US" dirty="0"/>
                    </a:p>
                  </a:txBody>
                  <a:tcPr/>
                </a:tc>
                <a:tc>
                  <a:txBody>
                    <a:bodyPr/>
                    <a:lstStyle/>
                    <a:p>
                      <a:pPr algn="ctr"/>
                      <a:r>
                        <a:rPr lang="en-US" b="1" dirty="0" smtClean="0"/>
                        <a:t>Yes</a:t>
                      </a:r>
                      <a:endParaRPr lang="en-US" b="1" dirty="0"/>
                    </a:p>
                  </a:txBody>
                  <a:tcPr/>
                </a:tc>
                <a:tc>
                  <a:txBody>
                    <a:bodyPr/>
                    <a:lstStyle/>
                    <a:p>
                      <a:pPr algn="ctr"/>
                      <a:r>
                        <a:rPr lang="en-US" b="1" dirty="0" smtClean="0"/>
                        <a:t>No</a:t>
                      </a:r>
                      <a:endParaRPr lang="en-US" b="1" dirty="0"/>
                    </a:p>
                  </a:txBody>
                  <a:tcPr/>
                </a:tc>
              </a:tr>
              <a:tr h="370840">
                <a:tc>
                  <a:txBody>
                    <a:bodyPr/>
                    <a:lstStyle/>
                    <a:p>
                      <a:pPr algn="ctr"/>
                      <a:r>
                        <a:rPr lang="en-US" b="1" dirty="0" smtClean="0"/>
                        <a:t>Yes</a:t>
                      </a:r>
                      <a:endParaRPr lang="en-US" b="1" dirty="0"/>
                    </a:p>
                  </a:txBody>
                  <a:tcPr/>
                </a:tc>
                <a:tc>
                  <a:txBody>
                    <a:bodyPr/>
                    <a:lstStyle/>
                    <a:p>
                      <a:pPr algn="ctr"/>
                      <a:r>
                        <a:rPr lang="en-US" i="1" dirty="0" smtClean="0"/>
                        <a:t>HIT</a:t>
                      </a:r>
                      <a:endParaRPr lang="en-US" i="1" dirty="0"/>
                    </a:p>
                  </a:txBody>
                  <a:tcPr/>
                </a:tc>
                <a:tc>
                  <a:txBody>
                    <a:bodyPr/>
                    <a:lstStyle/>
                    <a:p>
                      <a:pPr algn="ctr"/>
                      <a:r>
                        <a:rPr lang="en-US" i="1" dirty="0" smtClean="0"/>
                        <a:t>FA</a:t>
                      </a:r>
                      <a:endParaRPr lang="en-US" i="1" dirty="0"/>
                    </a:p>
                  </a:txBody>
                  <a:tcPr/>
                </a:tc>
              </a:tr>
              <a:tr h="370840">
                <a:tc>
                  <a:txBody>
                    <a:bodyPr/>
                    <a:lstStyle/>
                    <a:p>
                      <a:pPr algn="ctr"/>
                      <a:r>
                        <a:rPr lang="en-US" b="1" dirty="0" smtClean="0"/>
                        <a:t>No</a:t>
                      </a:r>
                      <a:endParaRPr lang="en-US" b="1" dirty="0"/>
                    </a:p>
                  </a:txBody>
                  <a:tcPr/>
                </a:tc>
                <a:tc>
                  <a:txBody>
                    <a:bodyPr/>
                    <a:lstStyle/>
                    <a:p>
                      <a:pPr algn="ctr"/>
                      <a:r>
                        <a:rPr lang="en-US" i="1" dirty="0" smtClean="0"/>
                        <a:t>MISS</a:t>
                      </a:r>
                      <a:endParaRPr lang="en-US" i="1" dirty="0"/>
                    </a:p>
                  </a:txBody>
                  <a:tcPr/>
                </a:tc>
                <a:tc>
                  <a:txBody>
                    <a:bodyPr/>
                    <a:lstStyle/>
                    <a:p>
                      <a:pPr algn="ctr"/>
                      <a:r>
                        <a:rPr lang="en-US" i="1" dirty="0" smtClean="0"/>
                        <a:t>CR</a:t>
                      </a:r>
                      <a:endParaRPr lang="en-US" i="1" dirty="0"/>
                    </a:p>
                  </a:txBody>
                  <a:tcPr/>
                </a:tc>
              </a:tr>
            </a:tbl>
          </a:graphicData>
        </a:graphic>
      </p:graphicFrame>
      <p:sp>
        <p:nvSpPr>
          <p:cNvPr id="3" name="TextBox 2"/>
          <p:cNvSpPr txBox="1"/>
          <p:nvPr/>
        </p:nvSpPr>
        <p:spPr>
          <a:xfrm rot="5400000">
            <a:off x="7123271" y="3395186"/>
            <a:ext cx="759143" cy="984885"/>
          </a:xfrm>
          <a:prstGeom prst="rect">
            <a:avLst/>
          </a:prstGeom>
          <a:noFill/>
        </p:spPr>
        <p:txBody>
          <a:bodyPr wrap="square" rtlCol="0">
            <a:spAutoFit/>
          </a:bodyPr>
          <a:lstStyle/>
          <a:p>
            <a:pPr lvl="1"/>
            <a:r>
              <a:rPr lang="en-US" altLang="en-US" sz="4000" dirty="0">
                <a:sym typeface="Symbol"/>
              </a:rPr>
              <a:t></a:t>
            </a:r>
            <a:endParaRPr lang="en-US" altLang="en-US" sz="4000" dirty="0"/>
          </a:p>
          <a:p>
            <a:pPr lvl="1"/>
            <a:endParaRPr lang="en-US" altLang="en-US" dirty="0"/>
          </a:p>
        </p:txBody>
      </p:sp>
    </p:spTree>
    <p:extLst>
      <p:ext uri="{BB962C8B-B14F-4D97-AF65-F5344CB8AC3E}">
        <p14:creationId xmlns:p14="http://schemas.microsoft.com/office/powerpoint/2010/main" val="6925286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2"/>
          <p:cNvSpPr txBox="1">
            <a:spLocks noChangeArrowheads="1"/>
          </p:cNvSpPr>
          <p:nvPr/>
        </p:nvSpPr>
        <p:spPr bwMode="auto">
          <a:xfrm>
            <a:off x="822325" y="493713"/>
            <a:ext cx="763587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251907" name="Rectangle 3"/>
          <p:cNvSpPr>
            <a:spLocks noGrp="1"/>
          </p:cNvSpPr>
          <p:nvPr>
            <p:ph type="title"/>
          </p:nvPr>
        </p:nvSpPr>
        <p:spPr bwMode="auto">
          <a:xfrm>
            <a:off x="381000" y="381000"/>
            <a:ext cx="8229600" cy="609600"/>
          </a:xfrm>
        </p:spPr>
        <p:txBody>
          <a:bodyPr wrap="square" numCol="1" anchorCtr="0" compatLnSpc="1">
            <a:prstTxWarp prst="textNoShape">
              <a:avLst/>
            </a:prstTxWarp>
            <a:normAutofit fontScale="90000"/>
          </a:bodyPr>
          <a:lstStyle/>
          <a:p>
            <a:pPr fontAlgn="auto">
              <a:spcAft>
                <a:spcPts val="0"/>
              </a:spcAft>
              <a:defRPr/>
            </a:pPr>
            <a:r>
              <a:rPr lang="en-US" sz="3700" dirty="0" smtClean="0">
                <a:solidFill>
                  <a:schemeClr val="tx1"/>
                </a:solidFill>
              </a:rPr>
              <a:t>Cont. Signal Detection Theory</a:t>
            </a:r>
          </a:p>
        </p:txBody>
      </p:sp>
      <p:sp>
        <p:nvSpPr>
          <p:cNvPr id="15364" name="Rectangle 4"/>
          <p:cNvSpPr>
            <a:spLocks noGrp="1"/>
          </p:cNvSpPr>
          <p:nvPr>
            <p:ph idx="1"/>
          </p:nvPr>
        </p:nvSpPr>
        <p:spPr>
          <a:xfrm>
            <a:off x="533400" y="838200"/>
            <a:ext cx="8382000" cy="5943600"/>
          </a:xfrm>
        </p:spPr>
        <p:txBody>
          <a:bodyPr/>
          <a:lstStyle/>
          <a:p>
            <a:pPr marL="457200" indent="-457200">
              <a:buFont typeface="+mj-lt"/>
              <a:buAutoNum type="arabicPeriod" startAt="3"/>
            </a:pPr>
            <a:r>
              <a:rPr lang="en-US" altLang="en-US" dirty="0">
                <a:solidFill>
                  <a:schemeClr val="tx1"/>
                </a:solidFill>
              </a:rPr>
              <a:t>Concept of </a:t>
            </a:r>
            <a:r>
              <a:rPr lang="en-US" altLang="en-US" dirty="0" smtClean="0">
                <a:solidFill>
                  <a:schemeClr val="tx1"/>
                </a:solidFill>
              </a:rPr>
              <a:t>Response Criterion</a:t>
            </a:r>
            <a:endParaRPr lang="en-US" altLang="en-US" dirty="0" smtClean="0">
              <a:solidFill>
                <a:schemeClr val="tx1"/>
              </a:solidFill>
            </a:endParaRPr>
          </a:p>
          <a:p>
            <a:pPr lvl="1"/>
            <a:r>
              <a:rPr lang="en-US" altLang="en-US" dirty="0" smtClean="0">
                <a:solidFill>
                  <a:schemeClr val="tx1"/>
                </a:solidFill>
              </a:rPr>
              <a:t>SDT helps with understanding how detection process works</a:t>
            </a:r>
          </a:p>
          <a:p>
            <a:pPr lvl="1"/>
            <a:endParaRPr lang="en-US" altLang="en-US" dirty="0" smtClean="0">
              <a:solidFill>
                <a:schemeClr val="tx1"/>
              </a:solidFill>
            </a:endParaRPr>
          </a:p>
          <a:p>
            <a:pPr lvl="1"/>
            <a:r>
              <a:rPr lang="en-US" altLang="en-US" dirty="0" smtClean="0">
                <a:solidFill>
                  <a:schemeClr val="tx1"/>
                </a:solidFill>
              </a:rPr>
              <a:t>Basis of SDT:</a:t>
            </a:r>
            <a:endParaRPr lang="en-US" altLang="en-US" dirty="0" smtClean="0">
              <a:solidFill>
                <a:schemeClr val="tx1"/>
              </a:solidFill>
            </a:endParaRPr>
          </a:p>
          <a:p>
            <a:pPr lvl="2"/>
            <a:r>
              <a:rPr lang="en-US" altLang="en-US" dirty="0" smtClean="0">
                <a:solidFill>
                  <a:schemeClr val="tx1"/>
                </a:solidFill>
              </a:rPr>
              <a:t>People set criterion along “hypothetical continuum of sensory activity”*</a:t>
            </a:r>
          </a:p>
          <a:p>
            <a:pPr lvl="2"/>
            <a:r>
              <a:rPr lang="en-US" altLang="en-US" dirty="0" smtClean="0">
                <a:solidFill>
                  <a:schemeClr val="tx1"/>
                </a:solidFill>
              </a:rPr>
              <a:t>People then use this as a basis for making their decisions</a:t>
            </a:r>
          </a:p>
          <a:p>
            <a:pPr lvl="2"/>
            <a:r>
              <a:rPr lang="en-US" altLang="en-US" dirty="0" smtClean="0">
                <a:solidFill>
                  <a:schemeClr val="tx1"/>
                </a:solidFill>
              </a:rPr>
              <a:t>We then find out position of criterion along continuum</a:t>
            </a:r>
          </a:p>
          <a:p>
            <a:pPr lvl="2"/>
            <a:r>
              <a:rPr lang="en-US" altLang="en-US" dirty="0" smtClean="0">
                <a:solidFill>
                  <a:schemeClr val="tx1"/>
                </a:solidFill>
              </a:rPr>
              <a:t>This determines probability of four outcomes (</a:t>
            </a:r>
            <a:r>
              <a:rPr lang="en-US" altLang="en-US" i="1" dirty="0" smtClean="0">
                <a:solidFill>
                  <a:schemeClr val="tx1"/>
                </a:solidFill>
              </a:rPr>
              <a:t>last slide</a:t>
            </a:r>
            <a:r>
              <a:rPr lang="en-US" altLang="en-US" dirty="0" smtClean="0">
                <a:solidFill>
                  <a:schemeClr val="tx1"/>
                </a:solidFill>
              </a:rPr>
              <a:t>)</a:t>
            </a:r>
          </a:p>
          <a:p>
            <a:pPr lvl="2"/>
            <a:r>
              <a:rPr lang="en-US" altLang="en-US" dirty="0" smtClean="0">
                <a:solidFill>
                  <a:schemeClr val="tx1"/>
                </a:solidFill>
              </a:rPr>
              <a:t>This process is illustrated in next slide</a:t>
            </a:r>
            <a:r>
              <a:rPr lang="en-US" altLang="en-US" dirty="0">
                <a:solidFill>
                  <a:schemeClr val="tx1"/>
                </a:solidFill>
              </a:rPr>
              <a:t> </a:t>
            </a:r>
            <a:r>
              <a:rPr lang="en-US" altLang="en-US" dirty="0" smtClean="0">
                <a:solidFill>
                  <a:schemeClr val="tx1"/>
                </a:solidFill>
              </a:rPr>
              <a:t>(Figure 3-3)</a:t>
            </a:r>
          </a:p>
          <a:p>
            <a:pPr lvl="1"/>
            <a:endParaRPr lang="en-US" altLang="en-US" dirty="0" smtClean="0">
              <a:solidFill>
                <a:schemeClr val="tx1"/>
              </a:solidFill>
            </a:endParaRPr>
          </a:p>
          <a:p>
            <a:pPr lvl="1"/>
            <a:r>
              <a:rPr lang="en-US" altLang="en-US" dirty="0" smtClean="0">
                <a:solidFill>
                  <a:schemeClr val="tx1"/>
                </a:solidFill>
              </a:rPr>
              <a:t>Notes regarding Figure 3-3:</a:t>
            </a:r>
          </a:p>
          <a:p>
            <a:pPr lvl="2"/>
            <a:r>
              <a:rPr lang="en-US" altLang="en-US" dirty="0" smtClean="0">
                <a:solidFill>
                  <a:schemeClr val="tx1"/>
                </a:solidFill>
              </a:rPr>
              <a:t>Figure shows hypothetical distributions of sensory activity in cases:</a:t>
            </a:r>
          </a:p>
          <a:p>
            <a:pPr lvl="3"/>
            <a:r>
              <a:rPr lang="en-US" altLang="en-US" dirty="0" smtClean="0">
                <a:solidFill>
                  <a:schemeClr val="tx1"/>
                </a:solidFill>
              </a:rPr>
              <a:t>Only noise is present</a:t>
            </a:r>
          </a:p>
          <a:p>
            <a:pPr lvl="3"/>
            <a:r>
              <a:rPr lang="en-US" altLang="en-US" dirty="0" smtClean="0">
                <a:solidFill>
                  <a:schemeClr val="tx1"/>
                </a:solidFill>
              </a:rPr>
              <a:t>Signal is added to noise</a:t>
            </a:r>
          </a:p>
          <a:p>
            <a:pPr lvl="2"/>
            <a:r>
              <a:rPr lang="en-US" altLang="en-US" dirty="0" smtClean="0">
                <a:solidFill>
                  <a:schemeClr val="tx1"/>
                </a:solidFill>
              </a:rPr>
              <a:t>The two distributions (noise and signal + noise overlap)</a:t>
            </a:r>
          </a:p>
          <a:p>
            <a:pPr lvl="3"/>
            <a:r>
              <a:rPr lang="en-US" altLang="en-US" dirty="0" smtClean="0">
                <a:solidFill>
                  <a:schemeClr val="tx1"/>
                </a:solidFill>
                <a:sym typeface="Symbol"/>
              </a:rPr>
              <a:t> noise level alone may be &gt; signal + noise (in which case?)</a:t>
            </a:r>
            <a:endParaRPr lang="en-US" altLang="en-US" dirty="0" smtClean="0">
              <a:solidFill>
                <a:schemeClr val="tx1"/>
              </a:solidFill>
            </a:endParaRPr>
          </a:p>
          <a:p>
            <a:pPr lvl="3"/>
            <a:endParaRPr lang="en-US" altLang="en-US" dirty="0" smtClean="0">
              <a:solidFill>
                <a:schemeClr val="tx1"/>
              </a:solidFill>
            </a:endParaRPr>
          </a:p>
          <a:p>
            <a:pPr lvl="3"/>
            <a:endParaRPr lang="en-US" altLang="en-US" dirty="0">
              <a:solidFill>
                <a:schemeClr val="tx1"/>
              </a:solidFill>
            </a:endParaRPr>
          </a:p>
        </p:txBody>
      </p:sp>
      <p:sp>
        <p:nvSpPr>
          <p:cNvPr id="2" name="Slide Number Placeholder 1"/>
          <p:cNvSpPr>
            <a:spLocks noGrp="1"/>
          </p:cNvSpPr>
          <p:nvPr>
            <p:ph type="sldNum" sz="quarter" idx="12"/>
          </p:nvPr>
        </p:nvSpPr>
        <p:spPr/>
        <p:txBody>
          <a:bodyPr/>
          <a:lstStyle/>
          <a:p>
            <a:pPr>
              <a:defRPr/>
            </a:pPr>
            <a:fld id="{9E112C66-5F86-4654-B778-8FC0C98289D0}" type="slidenum">
              <a:rPr lang="en-US"/>
              <a:pPr>
                <a:defRPr/>
              </a:pPr>
              <a:t>12</a:t>
            </a:fld>
            <a:endParaRPr lang="en-US"/>
          </a:p>
        </p:txBody>
      </p:sp>
      <p:sp>
        <p:nvSpPr>
          <p:cNvPr id="15366" name="Rectangle 1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68" name="Rectangle 16"/>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69" name="Rectangle 1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1" name="Rectangle 2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3" name="Rectangle 23"/>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4" name="Rectangle 2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5" name="Rectangle 2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7" name="Rectangle 2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Tree>
    <p:extLst>
      <p:ext uri="{BB962C8B-B14F-4D97-AF65-F5344CB8AC3E}">
        <p14:creationId xmlns:p14="http://schemas.microsoft.com/office/powerpoint/2010/main" val="249116463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2"/>
          <p:cNvSpPr txBox="1">
            <a:spLocks noChangeArrowheads="1"/>
          </p:cNvSpPr>
          <p:nvPr/>
        </p:nvSpPr>
        <p:spPr bwMode="auto">
          <a:xfrm>
            <a:off x="822325" y="493713"/>
            <a:ext cx="763587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251907" name="Rectangle 3"/>
          <p:cNvSpPr>
            <a:spLocks noGrp="1"/>
          </p:cNvSpPr>
          <p:nvPr>
            <p:ph type="title"/>
          </p:nvPr>
        </p:nvSpPr>
        <p:spPr bwMode="auto">
          <a:xfrm>
            <a:off x="381000" y="381000"/>
            <a:ext cx="8229600" cy="609600"/>
          </a:xfrm>
        </p:spPr>
        <p:txBody>
          <a:bodyPr wrap="square" numCol="1" anchorCtr="0" compatLnSpc="1">
            <a:prstTxWarp prst="textNoShape">
              <a:avLst/>
            </a:prstTxWarp>
            <a:normAutofit fontScale="90000"/>
          </a:bodyPr>
          <a:lstStyle/>
          <a:p>
            <a:pPr fontAlgn="auto">
              <a:spcAft>
                <a:spcPts val="0"/>
              </a:spcAft>
              <a:defRPr/>
            </a:pPr>
            <a:r>
              <a:rPr lang="en-US" sz="3700" dirty="0" smtClean="0">
                <a:solidFill>
                  <a:schemeClr val="tx1"/>
                </a:solidFill>
              </a:rPr>
              <a:t>Cont. Signal Detection Theory</a:t>
            </a:r>
          </a:p>
        </p:txBody>
      </p:sp>
      <p:sp>
        <p:nvSpPr>
          <p:cNvPr id="2" name="Slide Number Placeholder 1"/>
          <p:cNvSpPr>
            <a:spLocks noGrp="1"/>
          </p:cNvSpPr>
          <p:nvPr>
            <p:ph type="sldNum" sz="quarter" idx="12"/>
          </p:nvPr>
        </p:nvSpPr>
        <p:spPr/>
        <p:txBody>
          <a:bodyPr/>
          <a:lstStyle/>
          <a:p>
            <a:pPr>
              <a:defRPr/>
            </a:pPr>
            <a:fld id="{9E112C66-5F86-4654-B778-8FC0C98289D0}" type="slidenum">
              <a:rPr lang="en-US"/>
              <a:pPr>
                <a:defRPr/>
              </a:pPr>
              <a:t>13</a:t>
            </a:fld>
            <a:endParaRPr lang="en-US"/>
          </a:p>
        </p:txBody>
      </p:sp>
      <p:sp>
        <p:nvSpPr>
          <p:cNvPr id="15366" name="Rectangle 1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68" name="Rectangle 16"/>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69" name="Rectangle 1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1" name="Rectangle 2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3" name="Rectangle 23"/>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4" name="Rectangle 2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5" name="Rectangle 2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7" name="Rectangle 2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3" name="Content Placeholder 2"/>
          <p:cNvSpPr>
            <a:spLocks noGrp="1"/>
          </p:cNvSpPr>
          <p:nvPr>
            <p:ph idx="1"/>
          </p:nvPr>
        </p:nvSpPr>
        <p:spPr/>
        <p:txBody>
          <a:bodyPr/>
          <a:lstStyle/>
          <a:p>
            <a:endParaRPr lang="en-US"/>
          </a:p>
        </p:txBody>
      </p:sp>
      <p:grpSp>
        <p:nvGrpSpPr>
          <p:cNvPr id="15" name="그룹 10"/>
          <p:cNvGrpSpPr/>
          <p:nvPr/>
        </p:nvGrpSpPr>
        <p:grpSpPr>
          <a:xfrm>
            <a:off x="564024" y="904430"/>
            <a:ext cx="7894175" cy="5953570"/>
            <a:chOff x="1229735" y="988297"/>
            <a:chExt cx="6679586" cy="4998628"/>
          </a:xfrm>
        </p:grpSpPr>
        <p:pic>
          <p:nvPicPr>
            <p:cNvPr id="16" name="Picture 2" descr="E:\Epson scanner\img050.jpg"/>
            <p:cNvPicPr>
              <a:picLocks noChangeAspect="1" noChangeArrowheads="1"/>
            </p:cNvPicPr>
            <p:nvPr/>
          </p:nvPicPr>
          <p:blipFill rotWithShape="1">
            <a:blip r:embed="rId3"/>
            <a:srcRect l="3514" t="2332" r="1686" b="2068"/>
            <a:stretch/>
          </p:blipFill>
          <p:spPr bwMode="auto">
            <a:xfrm rot="16200000">
              <a:off x="2070214" y="147818"/>
              <a:ext cx="4998628" cy="6679586"/>
            </a:xfrm>
            <a:prstGeom prst="rect">
              <a:avLst/>
            </a:prstGeom>
            <a:noFill/>
          </p:spPr>
        </p:pic>
        <p:cxnSp>
          <p:nvCxnSpPr>
            <p:cNvPr id="17" name="직선 연결선 4"/>
            <p:cNvCxnSpPr/>
            <p:nvPr/>
          </p:nvCxnSpPr>
          <p:spPr>
            <a:xfrm>
              <a:off x="4632820" y="1862356"/>
              <a:ext cx="914400" cy="1588"/>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8" name="직선 연결선 5"/>
            <p:cNvCxnSpPr/>
            <p:nvPr/>
          </p:nvCxnSpPr>
          <p:spPr>
            <a:xfrm>
              <a:off x="3886200" y="1674812"/>
              <a:ext cx="1600200" cy="1588"/>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19" name="타원 6"/>
            <p:cNvSpPr/>
            <p:nvPr/>
          </p:nvSpPr>
          <p:spPr>
            <a:xfrm>
              <a:off x="1981200" y="2514600"/>
              <a:ext cx="762000" cy="3048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0" name="타원 7"/>
            <p:cNvSpPr/>
            <p:nvPr/>
          </p:nvSpPr>
          <p:spPr>
            <a:xfrm>
              <a:off x="3505200" y="2438400"/>
              <a:ext cx="457200" cy="3048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타원 8"/>
            <p:cNvSpPr/>
            <p:nvPr/>
          </p:nvSpPr>
          <p:spPr>
            <a:xfrm>
              <a:off x="3657600" y="5486400"/>
              <a:ext cx="762000" cy="3048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53625718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2"/>
          <p:cNvSpPr txBox="1">
            <a:spLocks noChangeArrowheads="1"/>
          </p:cNvSpPr>
          <p:nvPr/>
        </p:nvSpPr>
        <p:spPr bwMode="auto">
          <a:xfrm>
            <a:off x="822325" y="493713"/>
            <a:ext cx="763587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251907" name="Rectangle 3"/>
          <p:cNvSpPr>
            <a:spLocks noGrp="1"/>
          </p:cNvSpPr>
          <p:nvPr>
            <p:ph type="title"/>
          </p:nvPr>
        </p:nvSpPr>
        <p:spPr bwMode="auto">
          <a:xfrm>
            <a:off x="381000" y="381000"/>
            <a:ext cx="8229600" cy="609600"/>
          </a:xfrm>
        </p:spPr>
        <p:txBody>
          <a:bodyPr wrap="square" numCol="1" anchorCtr="0" compatLnSpc="1">
            <a:prstTxWarp prst="textNoShape">
              <a:avLst/>
            </a:prstTxWarp>
            <a:normAutofit fontScale="90000"/>
          </a:bodyPr>
          <a:lstStyle/>
          <a:p>
            <a:pPr fontAlgn="auto">
              <a:spcAft>
                <a:spcPts val="0"/>
              </a:spcAft>
              <a:defRPr/>
            </a:pPr>
            <a:r>
              <a:rPr lang="en-US" sz="3700" dirty="0" smtClean="0">
                <a:solidFill>
                  <a:schemeClr val="tx1"/>
                </a:solidFill>
              </a:rPr>
              <a:t>Cont. Signal Detection Theory</a:t>
            </a:r>
          </a:p>
        </p:txBody>
      </p:sp>
      <mc:AlternateContent xmlns:mc="http://schemas.openxmlformats.org/markup-compatibility/2006">
        <mc:Choice xmlns:a14="http://schemas.microsoft.com/office/drawing/2010/main" Requires="a14">
          <p:sp>
            <p:nvSpPr>
              <p:cNvPr id="15364" name="Rectangle 4"/>
              <p:cNvSpPr>
                <a:spLocks noGrp="1"/>
              </p:cNvSpPr>
              <p:nvPr>
                <p:ph idx="1"/>
              </p:nvPr>
            </p:nvSpPr>
            <p:spPr>
              <a:xfrm>
                <a:off x="533400" y="838200"/>
                <a:ext cx="8382000" cy="5943600"/>
              </a:xfrm>
            </p:spPr>
            <p:txBody>
              <a:bodyPr/>
              <a:lstStyle/>
              <a:p>
                <a:pPr marL="457200" indent="-457200">
                  <a:buFont typeface="+mj-lt"/>
                  <a:buAutoNum type="arabicPeriod" startAt="3"/>
                </a:pPr>
                <a:r>
                  <a:rPr lang="en-US" altLang="en-US" dirty="0" smtClean="0">
                    <a:solidFill>
                      <a:schemeClr val="tx1"/>
                    </a:solidFill>
                  </a:rPr>
                  <a:t>Cont. Concept </a:t>
                </a:r>
                <a:r>
                  <a:rPr lang="en-US" altLang="en-US" dirty="0">
                    <a:solidFill>
                      <a:schemeClr val="tx1"/>
                    </a:solidFill>
                  </a:rPr>
                  <a:t>of </a:t>
                </a:r>
                <a:r>
                  <a:rPr lang="en-US" altLang="en-US" dirty="0" smtClean="0">
                    <a:solidFill>
                      <a:schemeClr val="tx1"/>
                    </a:solidFill>
                  </a:rPr>
                  <a:t>Response Criterion (RC)</a:t>
                </a:r>
                <a:endParaRPr lang="en-US" altLang="en-US" dirty="0" smtClean="0">
                  <a:solidFill>
                    <a:schemeClr val="tx1"/>
                  </a:solidFill>
                </a:endParaRPr>
              </a:p>
              <a:p>
                <a:pPr lvl="1"/>
                <a:r>
                  <a:rPr lang="en-US" altLang="en-US" dirty="0" smtClean="0">
                    <a:solidFill>
                      <a:schemeClr val="tx1"/>
                    </a:solidFill>
                  </a:rPr>
                  <a:t>SDT assumes person sets criterion, such that when:</a:t>
                </a:r>
              </a:p>
              <a:p>
                <a:pPr lvl="2"/>
                <a:r>
                  <a:rPr lang="en-US" altLang="en-US" dirty="0" smtClean="0">
                    <a:solidFill>
                      <a:schemeClr val="tx1"/>
                    </a:solidFill>
                  </a:rPr>
                  <a:t>Level of sensory activity &gt; set criterion </a:t>
                </a:r>
                <a:r>
                  <a:rPr lang="en-US" altLang="en-US" dirty="0" smtClean="0">
                    <a:solidFill>
                      <a:schemeClr val="tx1"/>
                    </a:solidFill>
                    <a:sym typeface="Symbol"/>
                  </a:rPr>
                  <a:t> person says: “signal present”</a:t>
                </a:r>
              </a:p>
              <a:p>
                <a:pPr lvl="2"/>
                <a:r>
                  <a:rPr lang="en-US" altLang="en-US" dirty="0">
                    <a:solidFill>
                      <a:schemeClr val="tx1"/>
                    </a:solidFill>
                  </a:rPr>
                  <a:t>Level of sensory activity </a:t>
                </a:r>
                <a:r>
                  <a:rPr lang="en-US" altLang="en-US" dirty="0" smtClean="0">
                    <a:solidFill>
                      <a:schemeClr val="tx1"/>
                    </a:solidFill>
                  </a:rPr>
                  <a:t>&lt; </a:t>
                </a:r>
                <a:r>
                  <a:rPr lang="en-US" altLang="en-US" dirty="0">
                    <a:solidFill>
                      <a:schemeClr val="tx1"/>
                    </a:solidFill>
                  </a:rPr>
                  <a:t>set criterion </a:t>
                </a:r>
                <a:r>
                  <a:rPr lang="en-US" altLang="en-US" dirty="0">
                    <a:solidFill>
                      <a:schemeClr val="tx1"/>
                    </a:solidFill>
                    <a:sym typeface="Symbol"/>
                  </a:rPr>
                  <a:t> person says: </a:t>
                </a:r>
                <a:r>
                  <a:rPr lang="en-US" altLang="en-US" dirty="0" smtClean="0">
                    <a:solidFill>
                      <a:schemeClr val="tx1"/>
                    </a:solidFill>
                    <a:sym typeface="Symbol"/>
                  </a:rPr>
                  <a:t>“no signal”</a:t>
                </a:r>
              </a:p>
              <a:p>
                <a:pPr lvl="2"/>
                <a:r>
                  <a:rPr lang="en-US" altLang="en-US" dirty="0" smtClean="0">
                    <a:solidFill>
                      <a:schemeClr val="tx1"/>
                    </a:solidFill>
                    <a:sym typeface="Symbol"/>
                  </a:rPr>
                  <a:t>Probabilities of four outcomes determined based on criterion (</a:t>
                </a:r>
                <a:r>
                  <a:rPr lang="en-US" altLang="en-US" i="1" dirty="0" smtClean="0">
                    <a:solidFill>
                      <a:schemeClr val="tx1"/>
                    </a:solidFill>
                    <a:sym typeface="Symbol"/>
                    <a:hlinkClick r:id="rId3" action="ppaction://hlinksldjump"/>
                  </a:rPr>
                  <a:t>Figure</a:t>
                </a:r>
                <a:r>
                  <a:rPr lang="en-US" altLang="en-US" dirty="0" smtClean="0">
                    <a:solidFill>
                      <a:schemeClr val="tx1"/>
                    </a:solidFill>
                    <a:sym typeface="Symbol"/>
                  </a:rPr>
                  <a:t>)</a:t>
                </a:r>
              </a:p>
              <a:p>
                <a:pPr lvl="2"/>
                <a:endParaRPr lang="en-US" altLang="en-US" dirty="0">
                  <a:solidFill>
                    <a:schemeClr val="tx1"/>
                  </a:solidFill>
                  <a:sym typeface="Symbol"/>
                </a:endParaRPr>
              </a:p>
              <a:p>
                <a:pPr lvl="1"/>
                <a:r>
                  <a:rPr lang="en-US" altLang="en-US" dirty="0" smtClean="0">
                    <a:solidFill>
                      <a:schemeClr val="tx1"/>
                    </a:solidFill>
                    <a:sym typeface="Symbol"/>
                  </a:rPr>
                  <a:t>Quantity “beta” (aka response criterion / response bias)</a:t>
                </a:r>
              </a:p>
              <a:p>
                <a:pPr lvl="2"/>
                <a:r>
                  <a:rPr lang="en-US" altLang="en-US" dirty="0">
                    <a:solidFill>
                      <a:schemeClr val="tx1"/>
                    </a:solidFill>
                    <a:sym typeface="Symbol"/>
                  </a:rPr>
                  <a:t>Based on position of criterion</a:t>
                </a:r>
                <a:endParaRPr lang="en-US" altLang="en-US" i="1" dirty="0" smtClean="0">
                  <a:solidFill>
                    <a:schemeClr val="tx1"/>
                  </a:solidFill>
                  <a:latin typeface="Cambria Math"/>
                  <a:sym typeface="Symbol"/>
                </a:endParaRPr>
              </a:p>
              <a:p>
                <a:pPr lvl="2"/>
                <a14:m>
                  <m:oMath xmlns:m="http://schemas.openxmlformats.org/officeDocument/2006/math">
                    <m:r>
                      <a:rPr lang="en-US" altLang="en-US" i="1" dirty="0" smtClean="0">
                        <a:solidFill>
                          <a:schemeClr val="tx1"/>
                        </a:solidFill>
                        <a:latin typeface="Cambria Math"/>
                        <a:sym typeface="Symbol"/>
                      </a:rPr>
                      <m:t>𝑏𝑒𝑡𝑎</m:t>
                    </m:r>
                    <m:r>
                      <a:rPr lang="en-US" altLang="en-US" i="1" dirty="0" smtClean="0">
                        <a:solidFill>
                          <a:schemeClr val="tx1"/>
                        </a:solidFill>
                        <a:latin typeface="Cambria Math"/>
                        <a:sym typeface="Symbol"/>
                      </a:rPr>
                      <m:t> = </m:t>
                    </m:r>
                    <m:r>
                      <a:rPr lang="en-US" altLang="en-US" i="1" dirty="0" smtClean="0">
                        <a:solidFill>
                          <a:schemeClr val="tx1"/>
                        </a:solidFill>
                        <a:latin typeface="Cambria Math"/>
                        <a:sym typeface="Symbol"/>
                      </a:rPr>
                      <m:t>𝑏</m:t>
                    </m:r>
                    <m:r>
                      <a:rPr lang="en-US" altLang="en-US" i="1" dirty="0" smtClean="0">
                        <a:solidFill>
                          <a:schemeClr val="tx1"/>
                        </a:solidFill>
                        <a:latin typeface="Cambria Math"/>
                        <a:sym typeface="Symbol"/>
                      </a:rPr>
                      <m:t> / </m:t>
                    </m:r>
                    <m:r>
                      <a:rPr lang="en-US" altLang="en-US" i="1" dirty="0" smtClean="0">
                        <a:solidFill>
                          <a:schemeClr val="tx1"/>
                        </a:solidFill>
                        <a:latin typeface="Cambria Math"/>
                        <a:sym typeface="Symbol"/>
                      </a:rPr>
                      <m:t>𝑎</m:t>
                    </m:r>
                  </m:oMath>
                </a14:m>
                <a:r>
                  <a:rPr lang="en-US" altLang="en-US" dirty="0" smtClean="0">
                    <a:solidFill>
                      <a:schemeClr val="tx1"/>
                    </a:solidFill>
                    <a:sym typeface="Symbol"/>
                  </a:rPr>
                  <a:t> </a:t>
                </a:r>
              </a:p>
              <a:p>
                <a:pPr lvl="2"/>
                <a:r>
                  <a:rPr lang="en-US" altLang="en-US" dirty="0" smtClean="0">
                    <a:solidFill>
                      <a:schemeClr val="tx1"/>
                    </a:solidFill>
                    <a:sym typeface="Symbol"/>
                  </a:rPr>
                  <a:t>i.e. beta is ratio of signal : noise, or ratio of height of 2 curves @ criterion</a:t>
                </a:r>
              </a:p>
              <a:p>
                <a:pPr lvl="2"/>
                <a:r>
                  <a:rPr lang="en-US" altLang="en-US" dirty="0" smtClean="0">
                    <a:solidFill>
                      <a:schemeClr val="tx1"/>
                    </a:solidFill>
                    <a:sym typeface="Symbol"/>
                  </a:rPr>
                  <a:t>Values of beta (</a:t>
                </a:r>
                <a:r>
                  <a:rPr lang="en-US" altLang="en-US" i="1" dirty="0" smtClean="0">
                    <a:solidFill>
                      <a:schemeClr val="tx1"/>
                    </a:solidFill>
                    <a:sym typeface="Symbol"/>
                  </a:rPr>
                  <a:t>see next slide</a:t>
                </a:r>
                <a:r>
                  <a:rPr lang="en-US" altLang="en-US" dirty="0" smtClean="0">
                    <a:solidFill>
                      <a:schemeClr val="tx1"/>
                    </a:solidFill>
                    <a:sym typeface="Symbol"/>
                  </a:rPr>
                  <a:t>)</a:t>
                </a:r>
              </a:p>
              <a:p>
                <a:pPr lvl="3"/>
                <a:r>
                  <a:rPr lang="en-US" altLang="en-US" dirty="0" smtClean="0">
                    <a:solidFill>
                      <a:schemeClr val="tx1"/>
                    </a:solidFill>
                    <a:sym typeface="Symbol"/>
                  </a:rPr>
                  <a:t>Beta = 1, when two distributions intersect (can you show this?)</a:t>
                </a:r>
              </a:p>
              <a:p>
                <a:pPr lvl="3"/>
                <a:r>
                  <a:rPr lang="en-US" altLang="en-US" dirty="0">
                    <a:solidFill>
                      <a:schemeClr val="tx1"/>
                    </a:solidFill>
                    <a:sym typeface="Symbol"/>
                  </a:rPr>
                  <a:t>When criterion is shifted to </a:t>
                </a:r>
                <a:r>
                  <a:rPr lang="en-US" altLang="en-US" dirty="0" smtClean="0">
                    <a:solidFill>
                      <a:schemeClr val="tx1"/>
                    </a:solidFill>
                    <a:sym typeface="Symbol"/>
                  </a:rPr>
                  <a:t>right </a:t>
                </a:r>
              </a:p>
              <a:p>
                <a:pPr lvl="4"/>
                <a:r>
                  <a:rPr lang="en-US" altLang="en-US" dirty="0" smtClean="0">
                    <a:solidFill>
                      <a:schemeClr val="tx1"/>
                    </a:solidFill>
                    <a:sym typeface="Symbol"/>
                  </a:rPr>
                  <a:t>Beta increases (i.e. </a:t>
                </a:r>
                <a14:m>
                  <m:oMath xmlns:m="http://schemas.openxmlformats.org/officeDocument/2006/math">
                    <m:r>
                      <a:rPr lang="en-US" altLang="en-US" i="1" dirty="0" smtClean="0">
                        <a:solidFill>
                          <a:schemeClr val="tx1"/>
                        </a:solidFill>
                        <a:latin typeface="Cambria Math"/>
                        <a:sym typeface="Symbol"/>
                      </a:rPr>
                      <m:t>&gt;</m:t>
                    </m:r>
                    <m:r>
                      <a:rPr lang="en-US" altLang="en-US" i="1" dirty="0" smtClean="0">
                        <a:solidFill>
                          <a:schemeClr val="tx1"/>
                        </a:solidFill>
                        <a:latin typeface="Cambria Math"/>
                        <a:sym typeface="Symbol"/>
                      </a:rPr>
                      <m:t>1</m:t>
                    </m:r>
                    <m:r>
                      <a:rPr lang="en-US" altLang="en-US" i="1" dirty="0" smtClean="0">
                        <a:solidFill>
                          <a:schemeClr val="tx1"/>
                        </a:solidFill>
                        <a:latin typeface="Cambria Math"/>
                        <a:sym typeface="Symbol"/>
                      </a:rPr>
                      <m:t>.</m:t>
                    </m:r>
                    <m:r>
                      <a:rPr lang="en-US" altLang="en-US" i="1" dirty="0" smtClean="0">
                        <a:solidFill>
                          <a:schemeClr val="tx1"/>
                        </a:solidFill>
                        <a:latin typeface="Cambria Math"/>
                        <a:sym typeface="Symbol"/>
                      </a:rPr>
                      <m:t>0</m:t>
                    </m:r>
                  </m:oMath>
                </a14:m>
                <a:r>
                  <a:rPr lang="en-US" altLang="en-US" dirty="0" smtClean="0">
                    <a:solidFill>
                      <a:schemeClr val="tx1"/>
                    </a:solidFill>
                    <a:sym typeface="Symbol"/>
                  </a:rPr>
                  <a:t>)</a:t>
                </a:r>
              </a:p>
              <a:p>
                <a:pPr lvl="4"/>
                <a:r>
                  <a:rPr lang="en-US" altLang="en-US" dirty="0" smtClean="0">
                    <a:solidFill>
                      <a:schemeClr val="tx1"/>
                    </a:solidFill>
                    <a:sym typeface="Symbol"/>
                  </a:rPr>
                  <a:t>Person says “signal” less  </a:t>
                </a:r>
                <a:r>
                  <a:rPr lang="en-US" altLang="en-US" dirty="0">
                    <a:solidFill>
                      <a:schemeClr val="tx1"/>
                    </a:solidFill>
                    <a:sym typeface="Symbol"/>
                  </a:rPr>
                  <a:t>hits </a:t>
                </a:r>
                <a:r>
                  <a:rPr lang="en-US" altLang="en-US" dirty="0" smtClean="0">
                    <a:solidFill>
                      <a:schemeClr val="tx1"/>
                    </a:solidFill>
                    <a:sym typeface="Symbol"/>
                  </a:rPr>
                  <a:t>↓, but also FA ↓</a:t>
                </a:r>
              </a:p>
              <a:p>
                <a:pPr lvl="4"/>
                <a:r>
                  <a:rPr lang="en-US" altLang="en-US" dirty="0" smtClean="0">
                    <a:solidFill>
                      <a:schemeClr val="tx1"/>
                    </a:solidFill>
                    <a:sym typeface="Symbol"/>
                  </a:rPr>
                  <a:t>Person is considered: “conservative”</a:t>
                </a:r>
              </a:p>
              <a:p>
                <a:pPr lvl="3"/>
                <a:r>
                  <a:rPr lang="en-US" altLang="en-US" dirty="0" smtClean="0">
                    <a:solidFill>
                      <a:schemeClr val="tx1"/>
                    </a:solidFill>
                    <a:sym typeface="Symbol"/>
                  </a:rPr>
                  <a:t>When criterion is shifted to left </a:t>
                </a:r>
              </a:p>
              <a:p>
                <a:pPr lvl="4"/>
                <a:r>
                  <a:rPr lang="en-US" altLang="en-US" dirty="0">
                    <a:solidFill>
                      <a:schemeClr val="tx1"/>
                    </a:solidFill>
                    <a:sym typeface="Symbol"/>
                  </a:rPr>
                  <a:t>Beta </a:t>
                </a:r>
                <a:r>
                  <a:rPr lang="en-US" altLang="en-US" dirty="0" smtClean="0">
                    <a:solidFill>
                      <a:schemeClr val="tx1"/>
                    </a:solidFill>
                    <a:sym typeface="Symbol"/>
                  </a:rPr>
                  <a:t>decreases </a:t>
                </a:r>
                <a:r>
                  <a:rPr lang="en-US" altLang="en-US" dirty="0">
                    <a:solidFill>
                      <a:schemeClr val="tx1"/>
                    </a:solidFill>
                    <a:sym typeface="Symbol"/>
                  </a:rPr>
                  <a:t>(i.e. </a:t>
                </a:r>
                <a14:m>
                  <m:oMath xmlns:m="http://schemas.openxmlformats.org/officeDocument/2006/math">
                    <m:r>
                      <a:rPr lang="en-US" altLang="en-US" i="1" dirty="0" smtClean="0">
                        <a:solidFill>
                          <a:schemeClr val="tx1"/>
                        </a:solidFill>
                        <a:latin typeface="Cambria Math"/>
                        <a:sym typeface="Symbol"/>
                      </a:rPr>
                      <m:t>&lt;</m:t>
                    </m:r>
                    <m:r>
                      <a:rPr lang="en-US" altLang="en-US" i="1" dirty="0" smtClean="0">
                        <a:solidFill>
                          <a:schemeClr val="tx1"/>
                        </a:solidFill>
                        <a:latin typeface="Cambria Math"/>
                        <a:sym typeface="Symbol"/>
                      </a:rPr>
                      <m:t>1</m:t>
                    </m:r>
                    <m:r>
                      <a:rPr lang="en-US" altLang="en-US" i="1" dirty="0" smtClean="0">
                        <a:solidFill>
                          <a:schemeClr val="tx1"/>
                        </a:solidFill>
                        <a:latin typeface="Cambria Math"/>
                        <a:sym typeface="Symbol"/>
                      </a:rPr>
                      <m:t>.</m:t>
                    </m:r>
                    <m:r>
                      <a:rPr lang="en-US" altLang="en-US" i="1" dirty="0" smtClean="0">
                        <a:solidFill>
                          <a:schemeClr val="tx1"/>
                        </a:solidFill>
                        <a:latin typeface="Cambria Math"/>
                        <a:sym typeface="Symbol"/>
                      </a:rPr>
                      <m:t>0</m:t>
                    </m:r>
                  </m:oMath>
                </a14:m>
                <a:r>
                  <a:rPr lang="en-US" altLang="en-US" dirty="0" smtClean="0">
                    <a:solidFill>
                      <a:schemeClr val="tx1"/>
                    </a:solidFill>
                    <a:sym typeface="Symbol"/>
                  </a:rPr>
                  <a:t>)</a:t>
                </a:r>
                <a:endParaRPr lang="en-US" altLang="en-US" dirty="0">
                  <a:solidFill>
                    <a:schemeClr val="tx1"/>
                  </a:solidFill>
                  <a:sym typeface="Symbol"/>
                </a:endParaRPr>
              </a:p>
              <a:p>
                <a:pPr lvl="4"/>
                <a:r>
                  <a:rPr lang="en-US" altLang="en-US" dirty="0">
                    <a:solidFill>
                      <a:schemeClr val="tx1"/>
                    </a:solidFill>
                    <a:sym typeface="Symbol"/>
                  </a:rPr>
                  <a:t>Person says “signal” </a:t>
                </a:r>
                <a:r>
                  <a:rPr lang="en-US" altLang="en-US" dirty="0" smtClean="0">
                    <a:solidFill>
                      <a:schemeClr val="tx1"/>
                    </a:solidFill>
                    <a:sym typeface="Symbol"/>
                  </a:rPr>
                  <a:t>more </a:t>
                </a:r>
                <a:r>
                  <a:rPr lang="en-US" altLang="en-US" dirty="0">
                    <a:solidFill>
                      <a:schemeClr val="tx1"/>
                    </a:solidFill>
                    <a:sym typeface="Symbol"/>
                  </a:rPr>
                  <a:t> hits </a:t>
                </a:r>
                <a:r>
                  <a:rPr lang="en-US" altLang="en-US" dirty="0" smtClean="0">
                    <a:solidFill>
                      <a:schemeClr val="tx1"/>
                    </a:solidFill>
                    <a:sym typeface="Symbol"/>
                  </a:rPr>
                  <a:t>↑, </a:t>
                </a:r>
                <a:r>
                  <a:rPr lang="en-US" altLang="en-US" dirty="0">
                    <a:solidFill>
                      <a:schemeClr val="tx1"/>
                    </a:solidFill>
                    <a:sym typeface="Symbol"/>
                  </a:rPr>
                  <a:t>but also FA ↑</a:t>
                </a:r>
                <a:endParaRPr lang="en-US" altLang="en-US" dirty="0" smtClean="0">
                  <a:solidFill>
                    <a:schemeClr val="tx1"/>
                  </a:solidFill>
                  <a:sym typeface="Symbol"/>
                </a:endParaRPr>
              </a:p>
              <a:p>
                <a:pPr lvl="4"/>
                <a:r>
                  <a:rPr lang="en-US" altLang="en-US" dirty="0" smtClean="0">
                    <a:solidFill>
                      <a:schemeClr val="tx1"/>
                    </a:solidFill>
                    <a:sym typeface="Symbol"/>
                  </a:rPr>
                  <a:t>Person</a:t>
                </a:r>
                <a:r>
                  <a:rPr lang="en-US" altLang="en-US" dirty="0">
                    <a:solidFill>
                      <a:schemeClr val="tx1"/>
                    </a:solidFill>
                    <a:sym typeface="Symbol"/>
                  </a:rPr>
                  <a:t> is </a:t>
                </a:r>
                <a:r>
                  <a:rPr lang="en-US" altLang="en-US" dirty="0" smtClean="0">
                    <a:solidFill>
                      <a:schemeClr val="tx1"/>
                    </a:solidFill>
                    <a:sym typeface="Symbol"/>
                  </a:rPr>
                  <a:t>considered: “risky” (aka “liberal”)*</a:t>
                </a:r>
              </a:p>
              <a:p>
                <a:pPr lvl="2"/>
                <a:endParaRPr lang="en-US" altLang="en-US" dirty="0" smtClean="0">
                  <a:solidFill>
                    <a:schemeClr val="tx1"/>
                  </a:solidFill>
                  <a:sym typeface="Symbol"/>
                </a:endParaRPr>
              </a:p>
              <a:p>
                <a:pPr lvl="2"/>
                <a:endParaRPr lang="en-US" altLang="en-US" dirty="0" smtClean="0">
                  <a:solidFill>
                    <a:schemeClr val="tx1"/>
                  </a:solidFill>
                  <a:sym typeface="Symbol"/>
                </a:endParaRPr>
              </a:p>
              <a:p>
                <a:pPr lvl="2"/>
                <a:endParaRPr lang="en-US" altLang="en-US" dirty="0" smtClean="0">
                  <a:solidFill>
                    <a:schemeClr val="tx1"/>
                  </a:solidFill>
                </a:endParaRPr>
              </a:p>
            </p:txBody>
          </p:sp>
        </mc:Choice>
        <mc:Fallback>
          <p:sp>
            <p:nvSpPr>
              <p:cNvPr id="15364" name="Rectangle 4"/>
              <p:cNvSpPr>
                <a:spLocks noGrp="1" noRot="1" noChangeAspect="1" noMove="1" noResize="1" noEditPoints="1" noAdjustHandles="1" noChangeArrowheads="1" noChangeShapeType="1" noTextEdit="1"/>
              </p:cNvSpPr>
              <p:nvPr>
                <p:ph idx="1"/>
              </p:nvPr>
            </p:nvSpPr>
            <p:spPr>
              <a:xfrm>
                <a:off x="533400" y="838200"/>
                <a:ext cx="8382000" cy="5943600"/>
              </a:xfrm>
              <a:blipFill rotWithShape="1">
                <a:blip r:embed="rId4"/>
                <a:stretch>
                  <a:fillRect l="-1164" t="-821" b="-2462"/>
                </a:stretch>
              </a:blipFill>
            </p:spPr>
            <p:txBody>
              <a:bodyPr/>
              <a:lstStyle/>
              <a:p>
                <a:r>
                  <a:rPr lang="en-US">
                    <a:noFill/>
                  </a:rPr>
                  <a:t> </a:t>
                </a:r>
              </a:p>
            </p:txBody>
          </p:sp>
        </mc:Fallback>
      </mc:AlternateContent>
      <p:sp>
        <p:nvSpPr>
          <p:cNvPr id="2" name="Slide Number Placeholder 1"/>
          <p:cNvSpPr>
            <a:spLocks noGrp="1"/>
          </p:cNvSpPr>
          <p:nvPr>
            <p:ph type="sldNum" sz="quarter" idx="12"/>
          </p:nvPr>
        </p:nvSpPr>
        <p:spPr/>
        <p:txBody>
          <a:bodyPr/>
          <a:lstStyle/>
          <a:p>
            <a:pPr>
              <a:defRPr/>
            </a:pPr>
            <a:fld id="{9E112C66-5F86-4654-B778-8FC0C98289D0}" type="slidenum">
              <a:rPr lang="en-US"/>
              <a:pPr>
                <a:defRPr/>
              </a:pPr>
              <a:t>14</a:t>
            </a:fld>
            <a:endParaRPr lang="en-US"/>
          </a:p>
        </p:txBody>
      </p:sp>
      <p:sp>
        <p:nvSpPr>
          <p:cNvPr id="15366" name="Rectangle 1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68" name="Rectangle 16"/>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69" name="Rectangle 1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1" name="Rectangle 2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3" name="Rectangle 23"/>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4" name="Rectangle 2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5" name="Rectangle 2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7" name="Rectangle 2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Tree>
    <p:extLst>
      <p:ext uri="{BB962C8B-B14F-4D97-AF65-F5344CB8AC3E}">
        <p14:creationId xmlns:p14="http://schemas.microsoft.com/office/powerpoint/2010/main" val="202484900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2"/>
          <p:cNvSpPr txBox="1">
            <a:spLocks noChangeArrowheads="1"/>
          </p:cNvSpPr>
          <p:nvPr/>
        </p:nvSpPr>
        <p:spPr bwMode="auto">
          <a:xfrm>
            <a:off x="822325" y="493713"/>
            <a:ext cx="763587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251907" name="Rectangle 3"/>
          <p:cNvSpPr>
            <a:spLocks noGrp="1"/>
          </p:cNvSpPr>
          <p:nvPr>
            <p:ph type="title"/>
          </p:nvPr>
        </p:nvSpPr>
        <p:spPr bwMode="auto">
          <a:xfrm>
            <a:off x="381000" y="381000"/>
            <a:ext cx="8229600" cy="609600"/>
          </a:xfrm>
        </p:spPr>
        <p:txBody>
          <a:bodyPr wrap="square" numCol="1" anchorCtr="0" compatLnSpc="1">
            <a:prstTxWarp prst="textNoShape">
              <a:avLst/>
            </a:prstTxWarp>
            <a:normAutofit fontScale="90000"/>
          </a:bodyPr>
          <a:lstStyle/>
          <a:p>
            <a:pPr fontAlgn="auto">
              <a:spcAft>
                <a:spcPts val="0"/>
              </a:spcAft>
              <a:defRPr/>
            </a:pPr>
            <a:r>
              <a:rPr lang="en-US" sz="3700" dirty="0" smtClean="0">
                <a:solidFill>
                  <a:schemeClr val="tx1"/>
                </a:solidFill>
              </a:rPr>
              <a:t>Cont. Signal Detection Theory</a:t>
            </a:r>
          </a:p>
        </p:txBody>
      </p:sp>
      <p:sp>
        <p:nvSpPr>
          <p:cNvPr id="2" name="Slide Number Placeholder 1"/>
          <p:cNvSpPr>
            <a:spLocks noGrp="1"/>
          </p:cNvSpPr>
          <p:nvPr>
            <p:ph type="sldNum" sz="quarter" idx="12"/>
          </p:nvPr>
        </p:nvSpPr>
        <p:spPr/>
        <p:txBody>
          <a:bodyPr/>
          <a:lstStyle/>
          <a:p>
            <a:pPr>
              <a:defRPr/>
            </a:pPr>
            <a:fld id="{9E112C66-5F86-4654-B778-8FC0C98289D0}" type="slidenum">
              <a:rPr lang="en-US"/>
              <a:pPr>
                <a:defRPr/>
              </a:pPr>
              <a:t>15</a:t>
            </a:fld>
            <a:endParaRPr lang="en-US"/>
          </a:p>
        </p:txBody>
      </p:sp>
      <p:sp>
        <p:nvSpPr>
          <p:cNvPr id="15366" name="Rectangle 1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68" name="Rectangle 16"/>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69" name="Rectangle 1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1" name="Rectangle 2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3" name="Rectangle 23"/>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4" name="Rectangle 2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5" name="Rectangle 2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7" name="Rectangle 2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3" name="Content Placeholder 2"/>
          <p:cNvSpPr>
            <a:spLocks noGrp="1"/>
          </p:cNvSpPr>
          <p:nvPr>
            <p:ph idx="1"/>
          </p:nvPr>
        </p:nvSpPr>
        <p:spPr/>
        <p:txBody>
          <a:bodyPr/>
          <a:lstStyle/>
          <a:p>
            <a:endParaRPr lang="en-US"/>
          </a:p>
        </p:txBody>
      </p:sp>
      <p:pic>
        <p:nvPicPr>
          <p:cNvPr id="22"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a:xfrm>
            <a:off x="533400" y="934014"/>
            <a:ext cx="7853362" cy="5886954"/>
          </a:xfrm>
          <a:prstGeom prst="rect">
            <a:avLst/>
          </a:prstGeom>
          <a:noFill/>
        </p:spPr>
      </p:pic>
      <mc:AlternateContent xmlns:mc="http://schemas.openxmlformats.org/markup-compatibility/2006">
        <mc:Choice xmlns:a14="http://schemas.microsoft.com/office/drawing/2010/main" Requires="a14">
          <p:sp>
            <p:nvSpPr>
              <p:cNvPr id="23" name="TextBox 22"/>
              <p:cNvSpPr txBox="1"/>
              <p:nvPr/>
            </p:nvSpPr>
            <p:spPr>
              <a:xfrm>
                <a:off x="497793" y="1066800"/>
                <a:ext cx="2438400" cy="923330"/>
              </a:xfrm>
              <a:prstGeom prst="rect">
                <a:avLst/>
              </a:prstGeom>
              <a:noFill/>
            </p:spPr>
            <p:txBody>
              <a:bodyPr wrap="square" rtlCol="0">
                <a:spAutoFit/>
              </a:bodyPr>
              <a:lstStyle/>
              <a:p>
                <a:r>
                  <a:rPr lang="en-US" b="1" dirty="0" smtClean="0"/>
                  <a:t>Effect of changing </a:t>
                </a:r>
                <a14:m>
                  <m:oMath xmlns:m="http://schemas.openxmlformats.org/officeDocument/2006/math">
                    <m:r>
                      <a:rPr lang="en-US" b="1" i="1" dirty="0" smtClean="0">
                        <a:latin typeface="Cambria Math"/>
                      </a:rPr>
                      <m:t>𝒃𝒆𝒕𝒂</m:t>
                    </m:r>
                  </m:oMath>
                </a14:m>
                <a:r>
                  <a:rPr lang="en-US" b="1" dirty="0" smtClean="0"/>
                  <a:t> / criterion</a:t>
                </a:r>
                <a:br>
                  <a:rPr lang="en-US" b="1" dirty="0" smtClean="0"/>
                </a:br>
                <a:r>
                  <a:rPr lang="en-US" b="1" dirty="0" smtClean="0"/>
                  <a:t>(constant </a:t>
                </a:r>
                <a14:m>
                  <m:oMath xmlns:m="http://schemas.openxmlformats.org/officeDocument/2006/math">
                    <m:r>
                      <a:rPr lang="en-US" b="1" i="1" dirty="0" smtClean="0">
                        <a:latin typeface="Cambria Math"/>
                      </a:rPr>
                      <m:t>𝒅</m:t>
                    </m:r>
                    <m:r>
                      <a:rPr lang="en-US" b="1" i="1" dirty="0" smtClean="0">
                        <a:latin typeface="Cambria Math"/>
                      </a:rPr>
                      <m:t>’</m:t>
                    </m:r>
                  </m:oMath>
                </a14:m>
                <a:r>
                  <a:rPr lang="en-US" b="1" dirty="0" smtClean="0"/>
                  <a:t>)</a:t>
                </a:r>
                <a:endParaRPr lang="en-US" b="1" dirty="0"/>
              </a:p>
            </p:txBody>
          </p:sp>
        </mc:Choice>
        <mc:Fallback>
          <p:sp>
            <p:nvSpPr>
              <p:cNvPr id="23" name="TextBox 22"/>
              <p:cNvSpPr txBox="1">
                <a:spLocks noRot="1" noChangeAspect="1" noMove="1" noResize="1" noEditPoints="1" noAdjustHandles="1" noChangeArrowheads="1" noChangeShapeType="1" noTextEdit="1"/>
              </p:cNvSpPr>
              <p:nvPr/>
            </p:nvSpPr>
            <p:spPr>
              <a:xfrm>
                <a:off x="497793" y="1066800"/>
                <a:ext cx="2438400" cy="923330"/>
              </a:xfrm>
              <a:prstGeom prst="rect">
                <a:avLst/>
              </a:prstGeom>
              <a:blipFill rotWithShape="1">
                <a:blip r:embed="rId4"/>
                <a:stretch>
                  <a:fillRect l="-2250" t="-3311" b="-9934"/>
                </a:stretch>
              </a:blipFill>
            </p:spPr>
            <p:txBody>
              <a:bodyPr/>
              <a:lstStyle/>
              <a:p>
                <a:r>
                  <a:rPr lang="en-US">
                    <a:noFill/>
                  </a:rPr>
                  <a:t> </a:t>
                </a:r>
              </a:p>
            </p:txBody>
          </p:sp>
        </mc:Fallback>
      </mc:AlternateContent>
    </p:spTree>
    <p:extLst>
      <p:ext uri="{BB962C8B-B14F-4D97-AF65-F5344CB8AC3E}">
        <p14:creationId xmlns:p14="http://schemas.microsoft.com/office/powerpoint/2010/main" val="264206787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2"/>
          <p:cNvSpPr txBox="1">
            <a:spLocks noChangeArrowheads="1"/>
          </p:cNvSpPr>
          <p:nvPr/>
        </p:nvSpPr>
        <p:spPr bwMode="auto">
          <a:xfrm>
            <a:off x="822325" y="493713"/>
            <a:ext cx="763587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251907" name="Rectangle 3"/>
          <p:cNvSpPr>
            <a:spLocks noGrp="1"/>
          </p:cNvSpPr>
          <p:nvPr>
            <p:ph type="title"/>
          </p:nvPr>
        </p:nvSpPr>
        <p:spPr bwMode="auto">
          <a:xfrm>
            <a:off x="381000" y="381000"/>
            <a:ext cx="8229600" cy="609600"/>
          </a:xfrm>
        </p:spPr>
        <p:txBody>
          <a:bodyPr wrap="square" numCol="1" anchorCtr="0" compatLnSpc="1">
            <a:prstTxWarp prst="textNoShape">
              <a:avLst/>
            </a:prstTxWarp>
            <a:normAutofit fontScale="90000"/>
          </a:bodyPr>
          <a:lstStyle/>
          <a:p>
            <a:pPr fontAlgn="auto">
              <a:spcAft>
                <a:spcPts val="0"/>
              </a:spcAft>
              <a:defRPr/>
            </a:pPr>
            <a:r>
              <a:rPr lang="en-US" sz="3700" dirty="0" smtClean="0">
                <a:solidFill>
                  <a:schemeClr val="tx1"/>
                </a:solidFill>
              </a:rPr>
              <a:t>Cont. Signal Detection Theory</a:t>
            </a:r>
          </a:p>
        </p:txBody>
      </p:sp>
      <p:sp>
        <p:nvSpPr>
          <p:cNvPr id="15364" name="Rectangle 4"/>
          <p:cNvSpPr>
            <a:spLocks noGrp="1"/>
          </p:cNvSpPr>
          <p:nvPr>
            <p:ph idx="1"/>
          </p:nvPr>
        </p:nvSpPr>
        <p:spPr>
          <a:xfrm>
            <a:off x="533400" y="838200"/>
            <a:ext cx="8458200" cy="5943600"/>
          </a:xfrm>
        </p:spPr>
        <p:txBody>
          <a:bodyPr/>
          <a:lstStyle/>
          <a:p>
            <a:pPr marL="457200" indent="-457200">
              <a:buFont typeface="+mj-lt"/>
              <a:buAutoNum type="arabicPeriod" startAt="4"/>
            </a:pPr>
            <a:r>
              <a:rPr lang="en-US" altLang="en-US" dirty="0">
                <a:solidFill>
                  <a:schemeClr val="tx1"/>
                </a:solidFill>
              </a:rPr>
              <a:t>Influencing the </a:t>
            </a:r>
            <a:r>
              <a:rPr lang="en-US" altLang="en-US" dirty="0" smtClean="0">
                <a:solidFill>
                  <a:schemeClr val="tx1"/>
                </a:solidFill>
              </a:rPr>
              <a:t>Response Criterion</a:t>
            </a:r>
            <a:endParaRPr lang="en-US" altLang="en-US" dirty="0" smtClean="0">
              <a:solidFill>
                <a:schemeClr val="tx1"/>
              </a:solidFill>
            </a:endParaRPr>
          </a:p>
          <a:p>
            <a:pPr lvl="1"/>
            <a:r>
              <a:rPr lang="en-US" altLang="en-US" dirty="0" smtClean="0">
                <a:solidFill>
                  <a:schemeClr val="tx1"/>
                </a:solidFill>
              </a:rPr>
              <a:t>Two variables affect setting the criterion</a:t>
            </a:r>
          </a:p>
          <a:p>
            <a:pPr marL="1257300" lvl="2" indent="-342900">
              <a:buFont typeface="+mj-lt"/>
              <a:buAutoNum type="arabicPeriod"/>
            </a:pPr>
            <a:r>
              <a:rPr lang="en-US" altLang="en-US" dirty="0" smtClean="0">
                <a:solidFill>
                  <a:schemeClr val="tx1"/>
                </a:solidFill>
              </a:rPr>
              <a:t>Probability of detecting a signal</a:t>
            </a:r>
          </a:p>
          <a:p>
            <a:pPr marL="1257300" lvl="2" indent="-342900">
              <a:buFont typeface="+mj-lt"/>
              <a:buAutoNum type="arabicPeriod"/>
            </a:pPr>
            <a:r>
              <a:rPr lang="en-US" altLang="en-US" dirty="0" smtClean="0">
                <a:solidFill>
                  <a:schemeClr val="tx1"/>
                </a:solidFill>
              </a:rPr>
              <a:t>Costs and benefits associated with 4 possible outcomes</a:t>
            </a:r>
          </a:p>
          <a:p>
            <a:pPr marL="857250" lvl="1" indent="-342900">
              <a:buFont typeface="+mj-lt"/>
              <a:buAutoNum type="arabicPeriod"/>
            </a:pPr>
            <a:endParaRPr lang="en-US" altLang="en-US" dirty="0">
              <a:solidFill>
                <a:schemeClr val="tx1"/>
              </a:solidFill>
            </a:endParaRPr>
          </a:p>
          <a:p>
            <a:pPr marL="857250" lvl="1" indent="-342900">
              <a:buFont typeface="+mj-lt"/>
              <a:buAutoNum type="arabicPeriod"/>
            </a:pPr>
            <a:r>
              <a:rPr lang="en-US" altLang="en-US" dirty="0" smtClean="0">
                <a:solidFill>
                  <a:schemeClr val="tx1"/>
                </a:solidFill>
              </a:rPr>
              <a:t>Probability </a:t>
            </a:r>
            <a:r>
              <a:rPr lang="en-US" altLang="en-US" dirty="0">
                <a:solidFill>
                  <a:schemeClr val="tx1"/>
                </a:solidFill>
              </a:rPr>
              <a:t>of detecting a </a:t>
            </a:r>
            <a:r>
              <a:rPr lang="en-US" altLang="en-US" dirty="0" smtClean="0">
                <a:solidFill>
                  <a:schemeClr val="tx1"/>
                </a:solidFill>
              </a:rPr>
              <a:t>signal:</a:t>
            </a:r>
          </a:p>
          <a:p>
            <a:pPr lvl="2"/>
            <a:r>
              <a:rPr lang="en-US" altLang="en-US" dirty="0" smtClean="0">
                <a:solidFill>
                  <a:schemeClr val="tx1"/>
                </a:solidFill>
                <a:sym typeface="Symbol"/>
              </a:rPr>
              <a:t>e.g. If you told dentist tooth was hurting you </a:t>
            </a:r>
          </a:p>
          <a:p>
            <a:pPr lvl="2"/>
            <a:r>
              <a:rPr lang="en-US" altLang="en-US" dirty="0" smtClean="0">
                <a:solidFill>
                  <a:schemeClr val="tx1"/>
                </a:solidFill>
                <a:sym typeface="Symbol"/>
              </a:rPr>
              <a:t>Probability that you have cavity ↑</a:t>
            </a:r>
          </a:p>
          <a:p>
            <a:pPr lvl="2"/>
            <a:r>
              <a:rPr lang="en-US" altLang="en-US" dirty="0" smtClean="0">
                <a:solidFill>
                  <a:schemeClr val="tx1"/>
                </a:solidFill>
                <a:sym typeface="Symbol"/>
              </a:rPr>
              <a:t> after seeing suspicious spot on x-ray  dentist will likely say: “cavity”</a:t>
            </a:r>
          </a:p>
          <a:p>
            <a:pPr lvl="2"/>
            <a:r>
              <a:rPr lang="en-US" altLang="en-US" dirty="0" smtClean="0">
                <a:solidFill>
                  <a:schemeClr val="tx1"/>
                </a:solidFill>
                <a:sym typeface="Symbol"/>
              </a:rPr>
              <a:t> criterion ↓ (i.e. beta ↓) </a:t>
            </a:r>
            <a:r>
              <a:rPr lang="en-US" altLang="en-US" dirty="0">
                <a:solidFill>
                  <a:schemeClr val="tx1"/>
                </a:solidFill>
                <a:sym typeface="Symbol"/>
              </a:rPr>
              <a:t></a:t>
            </a:r>
            <a:r>
              <a:rPr lang="en-US" altLang="en-US" dirty="0" smtClean="0">
                <a:solidFill>
                  <a:schemeClr val="tx1"/>
                </a:solidFill>
                <a:sym typeface="Symbol"/>
              </a:rPr>
              <a:t> i.e. dentist can make “risky” assessment</a:t>
            </a:r>
          </a:p>
          <a:p>
            <a:pPr marL="457200" lvl="1" indent="0">
              <a:buNone/>
            </a:pPr>
            <a:r>
              <a:rPr lang="en-US" altLang="en-US" dirty="0">
                <a:solidFill>
                  <a:schemeClr val="tx1"/>
                </a:solidFill>
              </a:rPr>
              <a:t> </a:t>
            </a:r>
            <a:endParaRPr lang="en-US" altLang="en-US" dirty="0" smtClean="0">
              <a:solidFill>
                <a:schemeClr val="tx1"/>
              </a:solidFill>
            </a:endParaRPr>
          </a:p>
          <a:p>
            <a:pPr marL="800100" lvl="1" indent="-342900">
              <a:buFont typeface="+mj-lt"/>
              <a:buAutoNum type="arabicPeriod" startAt="2"/>
            </a:pPr>
            <a:r>
              <a:rPr lang="en-US" altLang="en-US" dirty="0">
                <a:solidFill>
                  <a:schemeClr val="tx1"/>
                </a:solidFill>
              </a:rPr>
              <a:t>Costs and benefits associated with 4 possible outcomes</a:t>
            </a:r>
          </a:p>
          <a:p>
            <a:pPr lvl="2"/>
            <a:r>
              <a:rPr lang="en-US" altLang="en-US" dirty="0" smtClean="0">
                <a:solidFill>
                  <a:schemeClr val="tx1"/>
                </a:solidFill>
              </a:rPr>
              <a:t>What is cost of </a:t>
            </a:r>
            <a:r>
              <a:rPr lang="en-US" altLang="en-US" i="1" dirty="0" smtClean="0">
                <a:solidFill>
                  <a:schemeClr val="tx1"/>
                </a:solidFill>
              </a:rPr>
              <a:t>false alarm</a:t>
            </a:r>
            <a:r>
              <a:rPr lang="en-US" altLang="en-US" dirty="0" smtClean="0">
                <a:solidFill>
                  <a:schemeClr val="tx1"/>
                </a:solidFill>
              </a:rPr>
              <a:t> (saying “cavity”, when there’s no cavity)?</a:t>
            </a:r>
          </a:p>
          <a:p>
            <a:pPr lvl="3"/>
            <a:r>
              <a:rPr lang="en-US" altLang="en-US" dirty="0" smtClean="0">
                <a:solidFill>
                  <a:schemeClr val="tx1"/>
                </a:solidFill>
                <a:sym typeface="Symbol"/>
              </a:rPr>
              <a:t> tooth gets drilled without need</a:t>
            </a:r>
          </a:p>
          <a:p>
            <a:pPr lvl="2"/>
            <a:r>
              <a:rPr lang="en-US" altLang="en-US" dirty="0" smtClean="0">
                <a:solidFill>
                  <a:schemeClr val="tx1"/>
                </a:solidFill>
                <a:sym typeface="Symbol"/>
              </a:rPr>
              <a:t>What is cost of </a:t>
            </a:r>
            <a:r>
              <a:rPr lang="en-US" altLang="en-US" i="1" dirty="0" smtClean="0">
                <a:solidFill>
                  <a:schemeClr val="tx1"/>
                </a:solidFill>
                <a:sym typeface="Symbol"/>
              </a:rPr>
              <a:t>miss</a:t>
            </a:r>
            <a:r>
              <a:rPr lang="en-US" altLang="en-US" dirty="0" smtClean="0">
                <a:solidFill>
                  <a:schemeClr val="tx1"/>
                </a:solidFill>
                <a:sym typeface="Symbol"/>
              </a:rPr>
              <a:t> </a:t>
            </a:r>
            <a:r>
              <a:rPr lang="en-US" altLang="en-US" dirty="0">
                <a:solidFill>
                  <a:schemeClr val="tx1"/>
                </a:solidFill>
              </a:rPr>
              <a:t>(saying </a:t>
            </a:r>
            <a:r>
              <a:rPr lang="en-US" altLang="en-US" dirty="0" smtClean="0">
                <a:solidFill>
                  <a:schemeClr val="tx1"/>
                </a:solidFill>
              </a:rPr>
              <a:t>“no cavity</a:t>
            </a:r>
            <a:r>
              <a:rPr lang="en-US" altLang="en-US" dirty="0">
                <a:solidFill>
                  <a:schemeClr val="tx1"/>
                </a:solidFill>
              </a:rPr>
              <a:t>”, when </a:t>
            </a:r>
            <a:r>
              <a:rPr lang="en-US" altLang="en-US" dirty="0" smtClean="0">
                <a:solidFill>
                  <a:schemeClr val="tx1"/>
                </a:solidFill>
              </a:rPr>
              <a:t>there is </a:t>
            </a:r>
            <a:r>
              <a:rPr lang="en-US" altLang="en-US" dirty="0">
                <a:solidFill>
                  <a:schemeClr val="tx1"/>
                </a:solidFill>
              </a:rPr>
              <a:t>cavity</a:t>
            </a:r>
            <a:r>
              <a:rPr lang="en-US" altLang="en-US" dirty="0" smtClean="0">
                <a:solidFill>
                  <a:schemeClr val="tx1"/>
                </a:solidFill>
              </a:rPr>
              <a:t>)?</a:t>
            </a:r>
          </a:p>
          <a:p>
            <a:pPr lvl="3"/>
            <a:r>
              <a:rPr lang="en-US" altLang="en-US" dirty="0" smtClean="0">
                <a:solidFill>
                  <a:schemeClr val="tx1"/>
                </a:solidFill>
                <a:sym typeface="Symbol"/>
              </a:rPr>
              <a:t> cavity worsens  may lose tooth</a:t>
            </a:r>
          </a:p>
          <a:p>
            <a:pPr lvl="2"/>
            <a:r>
              <a:rPr lang="en-US" altLang="en-US" dirty="0" smtClean="0">
                <a:solidFill>
                  <a:schemeClr val="tx1"/>
                </a:solidFill>
                <a:sym typeface="Symbol"/>
              </a:rPr>
              <a:t>So, what should dentist do? (i.e. after weighing costs?)</a:t>
            </a:r>
          </a:p>
          <a:p>
            <a:pPr lvl="3"/>
            <a:r>
              <a:rPr lang="en-US" altLang="en-US" dirty="0" smtClean="0">
                <a:solidFill>
                  <a:schemeClr val="tx1"/>
                </a:solidFill>
                <a:sym typeface="Symbol"/>
              </a:rPr>
              <a:t>Most likely: set low criterion  call suspicious spot: “cavity”</a:t>
            </a:r>
          </a:p>
          <a:p>
            <a:pPr lvl="3"/>
            <a:r>
              <a:rPr lang="en-US" altLang="en-US" dirty="0" smtClean="0">
                <a:solidFill>
                  <a:schemeClr val="tx1"/>
                </a:solidFill>
              </a:rPr>
              <a:t>But what if you go regularly? </a:t>
            </a:r>
            <a:r>
              <a:rPr lang="en-US" altLang="en-US" dirty="0" smtClean="0">
                <a:solidFill>
                  <a:schemeClr val="tx1"/>
                </a:solidFill>
                <a:sym typeface="Symbol"/>
              </a:rPr>
              <a:t> he will be more conservative (why?)*  will set a high criterion, and will not call it “cavity”</a:t>
            </a:r>
            <a:endParaRPr lang="en-US" altLang="en-US" dirty="0" smtClean="0">
              <a:solidFill>
                <a:schemeClr val="tx1"/>
              </a:solidFill>
            </a:endParaRPr>
          </a:p>
        </p:txBody>
      </p:sp>
      <p:sp>
        <p:nvSpPr>
          <p:cNvPr id="2" name="Slide Number Placeholder 1"/>
          <p:cNvSpPr>
            <a:spLocks noGrp="1"/>
          </p:cNvSpPr>
          <p:nvPr>
            <p:ph type="sldNum" sz="quarter" idx="12"/>
          </p:nvPr>
        </p:nvSpPr>
        <p:spPr/>
        <p:txBody>
          <a:bodyPr/>
          <a:lstStyle/>
          <a:p>
            <a:pPr>
              <a:defRPr/>
            </a:pPr>
            <a:fld id="{9E112C66-5F86-4654-B778-8FC0C98289D0}" type="slidenum">
              <a:rPr lang="en-US"/>
              <a:pPr>
                <a:defRPr/>
              </a:pPr>
              <a:t>16</a:t>
            </a:fld>
            <a:endParaRPr lang="en-US" dirty="0"/>
          </a:p>
        </p:txBody>
      </p:sp>
      <p:sp>
        <p:nvSpPr>
          <p:cNvPr id="15366" name="Rectangle 1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68" name="Rectangle 16"/>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69" name="Rectangle 1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1" name="Rectangle 2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3" name="Rectangle 23"/>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4" name="Rectangle 2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5" name="Rectangle 2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7" name="Rectangle 2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Tree>
    <p:extLst>
      <p:ext uri="{BB962C8B-B14F-4D97-AF65-F5344CB8AC3E}">
        <p14:creationId xmlns:p14="http://schemas.microsoft.com/office/powerpoint/2010/main" val="309273855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2"/>
          <p:cNvSpPr txBox="1">
            <a:spLocks noChangeArrowheads="1"/>
          </p:cNvSpPr>
          <p:nvPr/>
        </p:nvSpPr>
        <p:spPr bwMode="auto">
          <a:xfrm>
            <a:off x="822325" y="493713"/>
            <a:ext cx="763587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251907" name="Rectangle 3"/>
          <p:cNvSpPr>
            <a:spLocks noGrp="1"/>
          </p:cNvSpPr>
          <p:nvPr>
            <p:ph type="title"/>
          </p:nvPr>
        </p:nvSpPr>
        <p:spPr bwMode="auto">
          <a:xfrm>
            <a:off x="381000" y="381000"/>
            <a:ext cx="8229600" cy="609600"/>
          </a:xfrm>
        </p:spPr>
        <p:txBody>
          <a:bodyPr wrap="square" numCol="1" anchorCtr="0" compatLnSpc="1">
            <a:prstTxWarp prst="textNoShape">
              <a:avLst/>
            </a:prstTxWarp>
            <a:normAutofit fontScale="90000"/>
          </a:bodyPr>
          <a:lstStyle/>
          <a:p>
            <a:pPr fontAlgn="auto">
              <a:spcAft>
                <a:spcPts val="0"/>
              </a:spcAft>
              <a:defRPr/>
            </a:pPr>
            <a:r>
              <a:rPr lang="en-US" sz="3700" dirty="0" smtClean="0">
                <a:solidFill>
                  <a:schemeClr val="tx1"/>
                </a:solidFill>
              </a:rPr>
              <a:t>Cont. Signal Detection Theory</a:t>
            </a:r>
          </a:p>
        </p:txBody>
      </p:sp>
      <mc:AlternateContent xmlns:mc="http://schemas.openxmlformats.org/markup-compatibility/2006">
        <mc:Choice xmlns:a14="http://schemas.microsoft.com/office/drawing/2010/main" Requires="a14">
          <p:sp>
            <p:nvSpPr>
              <p:cNvPr id="15364" name="Rectangle 4"/>
              <p:cNvSpPr>
                <a:spLocks noGrp="1"/>
              </p:cNvSpPr>
              <p:nvPr>
                <p:ph idx="1"/>
              </p:nvPr>
            </p:nvSpPr>
            <p:spPr>
              <a:xfrm>
                <a:off x="533400" y="838200"/>
                <a:ext cx="8458200" cy="5943600"/>
              </a:xfrm>
            </p:spPr>
            <p:txBody>
              <a:bodyPr/>
              <a:lstStyle/>
              <a:p>
                <a:pPr marL="457200" indent="-457200">
                  <a:buFont typeface="+mj-lt"/>
                  <a:buAutoNum type="arabicPeriod" startAt="5"/>
                </a:pPr>
                <a:r>
                  <a:rPr lang="en-US" altLang="en-US" dirty="0" smtClean="0">
                    <a:solidFill>
                      <a:schemeClr val="tx1"/>
                    </a:solidFill>
                  </a:rPr>
                  <a:t>Concept of Sensitivity</a:t>
                </a:r>
                <a:endParaRPr lang="en-US" altLang="en-US" dirty="0" smtClean="0">
                  <a:solidFill>
                    <a:schemeClr val="tx1"/>
                  </a:solidFill>
                </a:endParaRPr>
              </a:p>
              <a:p>
                <a:pPr lvl="1"/>
                <a:r>
                  <a:rPr lang="en-US" altLang="en-US" dirty="0" smtClean="0">
                    <a:solidFill>
                      <a:schemeClr val="tx1"/>
                    </a:solidFill>
                  </a:rPr>
                  <a:t>What is sensitivity? It is keenness / resolution of sensory system</a:t>
                </a:r>
              </a:p>
              <a:p>
                <a:pPr lvl="1"/>
                <a:r>
                  <a:rPr lang="en-US" altLang="en-US" dirty="0" smtClean="0">
                    <a:solidFill>
                      <a:schemeClr val="tx1"/>
                    </a:solidFill>
                  </a:rPr>
                  <a:t>RC vs. sensitivity in SDT: they are both independent of each other</a:t>
                </a:r>
              </a:p>
              <a:p>
                <a:pPr lvl="1"/>
                <a:endParaRPr lang="en-US" altLang="en-US" dirty="0" smtClean="0">
                  <a:solidFill>
                    <a:schemeClr val="tx1"/>
                  </a:solidFill>
                </a:endParaRPr>
              </a:p>
              <a:p>
                <a:pPr lvl="1"/>
                <a:r>
                  <a:rPr lang="en-US" altLang="en-US" dirty="0" smtClean="0">
                    <a:solidFill>
                      <a:schemeClr val="tx1"/>
                    </a:solidFill>
                  </a:rPr>
                  <a:t>How to measure sensitivity (aka: </a:t>
                </a:r>
                <a14:m>
                  <m:oMath xmlns:m="http://schemas.openxmlformats.org/officeDocument/2006/math">
                    <m:r>
                      <a:rPr lang="en-US" altLang="en-US" i="1" dirty="0" smtClean="0">
                        <a:solidFill>
                          <a:schemeClr val="tx1"/>
                        </a:solidFill>
                        <a:latin typeface="Cambria Math"/>
                      </a:rPr>
                      <m:t>𝑑</m:t>
                    </m:r>
                    <m:r>
                      <a:rPr lang="en-US" altLang="en-US" i="1" dirty="0" smtClean="0">
                        <a:solidFill>
                          <a:schemeClr val="tx1"/>
                        </a:solidFill>
                        <a:latin typeface="Cambria Math"/>
                      </a:rPr>
                      <m:t>’</m:t>
                    </m:r>
                  </m:oMath>
                </a14:m>
                <a:r>
                  <a:rPr lang="en-US" altLang="en-US" dirty="0" smtClean="0">
                    <a:solidFill>
                      <a:schemeClr val="tx1"/>
                    </a:solidFill>
                  </a:rPr>
                  <a:t>)</a:t>
                </a:r>
              </a:p>
              <a:p>
                <a:pPr lvl="2"/>
                <a:r>
                  <a:rPr lang="en-US" altLang="en-US" dirty="0" smtClean="0">
                    <a:solidFill>
                      <a:schemeClr val="tx1"/>
                    </a:solidFill>
                  </a:rPr>
                  <a:t>Sensitivity: </a:t>
                </a:r>
                <a14:m>
                  <m:oMath xmlns:m="http://schemas.openxmlformats.org/officeDocument/2006/math">
                    <m:r>
                      <a:rPr lang="en-US" altLang="en-US" i="1" dirty="0" smtClean="0">
                        <a:solidFill>
                          <a:schemeClr val="tx1"/>
                        </a:solidFill>
                        <a:latin typeface="Cambria Math"/>
                      </a:rPr>
                      <m:t>𝑑</m:t>
                    </m:r>
                    <m:r>
                      <a:rPr lang="en-US" altLang="en-US" i="1" dirty="0" smtClean="0">
                        <a:solidFill>
                          <a:schemeClr val="tx1"/>
                        </a:solidFill>
                        <a:latin typeface="Cambria Math"/>
                      </a:rPr>
                      <m:t>’</m:t>
                    </m:r>
                  </m:oMath>
                </a14:m>
                <a:r>
                  <a:rPr lang="en-US" altLang="en-US" dirty="0" smtClean="0">
                    <a:solidFill>
                      <a:schemeClr val="tx1"/>
                    </a:solidFill>
                  </a:rPr>
                  <a:t> = separation between 2 distributions (</a:t>
                </a:r>
                <a:r>
                  <a:rPr lang="en-US" altLang="en-US" i="1" dirty="0" smtClean="0">
                    <a:solidFill>
                      <a:schemeClr val="tx1"/>
                    </a:solidFill>
                  </a:rPr>
                  <a:t>see </a:t>
                </a:r>
                <a:r>
                  <a:rPr lang="en-US" altLang="en-US" i="1" dirty="0">
                    <a:solidFill>
                      <a:schemeClr val="tx1"/>
                    </a:solidFill>
                    <a:hlinkClick r:id="rId3" action="ppaction://hlinksldjump"/>
                  </a:rPr>
                  <a:t>Figure 3-3</a:t>
                </a:r>
                <a:r>
                  <a:rPr lang="en-US" altLang="en-US" dirty="0" smtClean="0">
                    <a:solidFill>
                      <a:schemeClr val="tx1"/>
                    </a:solidFill>
                  </a:rPr>
                  <a:t>)</a:t>
                </a:r>
              </a:p>
              <a:p>
                <a:pPr lvl="2"/>
                <a:r>
                  <a:rPr lang="en-US" altLang="en-US" dirty="0" smtClean="0">
                    <a:solidFill>
                      <a:schemeClr val="tx1"/>
                    </a:solidFill>
                  </a:rPr>
                  <a:t>Measured in units of standard deviation: (aka </a:t>
                </a:r>
                <a:r>
                  <a:rPr lang="en-US" altLang="en-US" i="1" dirty="0" smtClean="0">
                    <a:solidFill>
                      <a:schemeClr val="tx1"/>
                    </a:solidFill>
                    <a:hlinkClick r:id="rId4" action="ppaction://hlinksldjump"/>
                  </a:rPr>
                  <a:t>Z-score</a:t>
                </a:r>
                <a:r>
                  <a:rPr lang="en-US" altLang="en-US" dirty="0" smtClean="0">
                    <a:solidFill>
                      <a:schemeClr val="tx1"/>
                    </a:solidFill>
                  </a:rPr>
                  <a:t>)</a:t>
                </a:r>
              </a:p>
              <a:p>
                <a:pPr lvl="2"/>
                <a:r>
                  <a:rPr lang="en-US" altLang="en-US" dirty="0" smtClean="0">
                    <a:solidFill>
                      <a:schemeClr val="tx1"/>
                    </a:solidFill>
                  </a:rPr>
                  <a:t>SD’s of 2 distributions are assumed equal</a:t>
                </a:r>
              </a:p>
              <a:p>
                <a:pPr lvl="2"/>
                <a:r>
                  <a:rPr lang="en-US" altLang="en-US" dirty="0" smtClean="0">
                    <a:solidFill>
                      <a:schemeClr val="tx1"/>
                    </a:solidFill>
                  </a:rPr>
                  <a:t>As separation </a:t>
                </a:r>
                <a:r>
                  <a:rPr lang="en-US" altLang="en-US" dirty="0" smtClean="0">
                    <a:solidFill>
                      <a:schemeClr val="tx1"/>
                    </a:solidFill>
                    <a:sym typeface="Symbol"/>
                  </a:rPr>
                  <a:t>↑  s</a:t>
                </a:r>
                <a:r>
                  <a:rPr lang="en-US" altLang="en-US" dirty="0" smtClean="0">
                    <a:solidFill>
                      <a:schemeClr val="tx1"/>
                    </a:solidFill>
                  </a:rPr>
                  <a:t>ensitivity </a:t>
                </a:r>
                <a:r>
                  <a:rPr lang="en-US" altLang="en-US" dirty="0">
                    <a:solidFill>
                      <a:schemeClr val="tx1"/>
                    </a:solidFill>
                    <a:sym typeface="Symbol"/>
                  </a:rPr>
                  <a:t>↑ </a:t>
                </a:r>
                <a:r>
                  <a:rPr lang="en-US" altLang="en-US" dirty="0" smtClean="0">
                    <a:solidFill>
                      <a:schemeClr val="tx1"/>
                    </a:solidFill>
                    <a:sym typeface="Symbol"/>
                  </a:rPr>
                  <a:t></a:t>
                </a:r>
                <a:r>
                  <a:rPr lang="en-US" altLang="en-US" dirty="0" smtClean="0">
                    <a:solidFill>
                      <a:schemeClr val="tx1"/>
                    </a:solidFill>
                  </a:rPr>
                  <a:t> </a:t>
                </a:r>
                <a14:m>
                  <m:oMath xmlns:m="http://schemas.openxmlformats.org/officeDocument/2006/math">
                    <m:r>
                      <a:rPr lang="en-US" altLang="en-US" i="1" dirty="0">
                        <a:solidFill>
                          <a:schemeClr val="tx1"/>
                        </a:solidFill>
                        <a:latin typeface="Cambria Math"/>
                      </a:rPr>
                      <m:t>𝑑</m:t>
                    </m:r>
                    <m:r>
                      <a:rPr lang="en-US" altLang="en-US" i="1" dirty="0">
                        <a:solidFill>
                          <a:schemeClr val="tx1"/>
                        </a:solidFill>
                        <a:latin typeface="Cambria Math"/>
                      </a:rPr>
                      <m:t>’</m:t>
                    </m:r>
                  </m:oMath>
                </a14:m>
                <a:r>
                  <a:rPr lang="en-US" altLang="en-US" dirty="0" smtClean="0">
                    <a:solidFill>
                      <a:schemeClr val="tx1"/>
                    </a:solidFill>
                  </a:rPr>
                  <a:t> </a:t>
                </a:r>
                <a:r>
                  <a:rPr lang="en-US" altLang="en-US" dirty="0" smtClean="0">
                    <a:solidFill>
                      <a:schemeClr val="tx1"/>
                    </a:solidFill>
                    <a:sym typeface="Symbol"/>
                  </a:rPr>
                  <a:t>↑ </a:t>
                </a:r>
                <a:r>
                  <a:rPr lang="en-US" altLang="en-US" dirty="0" smtClean="0">
                    <a:solidFill>
                      <a:schemeClr val="tx1"/>
                    </a:solidFill>
                  </a:rPr>
                  <a:t>(note, best to have </a:t>
                </a:r>
                <a:r>
                  <a:rPr lang="en-US" altLang="en-US" dirty="0" smtClean="0">
                    <a:solidFill>
                      <a:schemeClr val="tx1"/>
                    </a:solidFill>
                    <a:sym typeface="Symbol"/>
                  </a:rPr>
                  <a:t>high </a:t>
                </a:r>
                <a14:m>
                  <m:oMath xmlns:m="http://schemas.openxmlformats.org/officeDocument/2006/math">
                    <m:r>
                      <a:rPr lang="en-US" altLang="en-US" i="1" dirty="0">
                        <a:solidFill>
                          <a:schemeClr val="tx1"/>
                        </a:solidFill>
                        <a:latin typeface="Cambria Math"/>
                      </a:rPr>
                      <m:t>𝑑</m:t>
                    </m:r>
                    <m:r>
                      <a:rPr lang="en-US" altLang="en-US" i="1" dirty="0">
                        <a:solidFill>
                          <a:schemeClr val="tx1"/>
                        </a:solidFill>
                        <a:latin typeface="Cambria Math"/>
                      </a:rPr>
                      <m:t>’</m:t>
                    </m:r>
                  </m:oMath>
                </a14:m>
                <a:r>
                  <a:rPr lang="en-US" altLang="en-US" dirty="0">
                    <a:solidFill>
                      <a:schemeClr val="tx1"/>
                    </a:solidFill>
                  </a:rPr>
                  <a:t> </a:t>
                </a:r>
                <a:r>
                  <a:rPr lang="en-US" altLang="en-US" dirty="0" smtClean="0">
                    <a:solidFill>
                      <a:schemeClr val="tx1"/>
                    </a:solidFill>
                    <a:sym typeface="Symbol"/>
                  </a:rPr>
                  <a:t>*)</a:t>
                </a:r>
              </a:p>
              <a:p>
                <a:pPr lvl="2"/>
                <a:r>
                  <a:rPr lang="en-US" altLang="en-US" dirty="0" smtClean="0">
                    <a:solidFill>
                      <a:schemeClr val="tx1"/>
                    </a:solidFill>
                    <a:sym typeface="Symbol"/>
                  </a:rPr>
                  <a:t>Most applications: </a:t>
                </a:r>
                <a14:m>
                  <m:oMath xmlns:m="http://schemas.openxmlformats.org/officeDocument/2006/math">
                    <m:sSup>
                      <m:sSupPr>
                        <m:ctrlPr>
                          <a:rPr lang="en-US" altLang="en-US" b="0" i="1" smtClean="0">
                            <a:solidFill>
                              <a:schemeClr val="tx1"/>
                            </a:solidFill>
                            <a:latin typeface="Cambria Math"/>
                            <a:sym typeface="Symbol"/>
                          </a:rPr>
                        </m:ctrlPr>
                      </m:sSupPr>
                      <m:e>
                        <m:r>
                          <a:rPr lang="en-US" altLang="en-US" b="0" i="1" smtClean="0">
                            <a:solidFill>
                              <a:schemeClr val="tx1"/>
                            </a:solidFill>
                            <a:latin typeface="Cambria Math"/>
                            <a:sym typeface="Symbol"/>
                          </a:rPr>
                          <m:t>𝑑</m:t>
                        </m:r>
                      </m:e>
                      <m:sup>
                        <m:r>
                          <a:rPr lang="en-US" altLang="en-US" b="0" i="1" smtClean="0">
                            <a:solidFill>
                              <a:schemeClr val="tx1"/>
                            </a:solidFill>
                            <a:latin typeface="Cambria Math"/>
                            <a:sym typeface="Symbol"/>
                          </a:rPr>
                          <m:t>′</m:t>
                        </m:r>
                      </m:sup>
                    </m:sSup>
                    <m:r>
                      <a:rPr lang="en-US" altLang="en-US" b="0" i="1" smtClean="0">
                        <a:solidFill>
                          <a:schemeClr val="tx1"/>
                        </a:solidFill>
                        <a:latin typeface="Cambria Math"/>
                        <a:sym typeface="Symbol"/>
                      </a:rPr>
                      <m:t>=</m:t>
                    </m:r>
                    <m:d>
                      <m:dPr>
                        <m:begChr m:val="["/>
                        <m:endChr m:val="]"/>
                        <m:ctrlPr>
                          <a:rPr lang="en-US" altLang="en-US" b="0" i="1" smtClean="0">
                            <a:solidFill>
                              <a:schemeClr val="tx1"/>
                            </a:solidFill>
                            <a:latin typeface="Cambria Math"/>
                            <a:sym typeface="Symbol"/>
                          </a:rPr>
                        </m:ctrlPr>
                      </m:dPr>
                      <m:e>
                        <m:r>
                          <a:rPr lang="en-US" altLang="en-US" i="1">
                            <a:solidFill>
                              <a:schemeClr val="tx1"/>
                            </a:solidFill>
                            <a:latin typeface="Cambria Math"/>
                            <a:sym typeface="Symbol"/>
                          </a:rPr>
                          <m:t>0</m:t>
                        </m:r>
                        <m:r>
                          <a:rPr lang="en-US" altLang="en-US" i="1">
                            <a:solidFill>
                              <a:schemeClr val="tx1"/>
                            </a:solidFill>
                            <a:latin typeface="Cambria Math"/>
                            <a:sym typeface="Symbol"/>
                          </a:rPr>
                          <m:t>.</m:t>
                        </m:r>
                        <m:r>
                          <a:rPr lang="en-US" altLang="en-US" i="1">
                            <a:solidFill>
                              <a:schemeClr val="tx1"/>
                            </a:solidFill>
                            <a:latin typeface="Cambria Math"/>
                            <a:sym typeface="Symbol"/>
                          </a:rPr>
                          <m:t>5</m:t>
                        </m:r>
                        <m:r>
                          <a:rPr lang="en-US" altLang="en-US" i="1">
                            <a:solidFill>
                              <a:schemeClr val="tx1"/>
                            </a:solidFill>
                            <a:latin typeface="Cambria Math"/>
                            <a:sym typeface="Symbol"/>
                          </a:rPr>
                          <m:t>−</m:t>
                        </m:r>
                        <m:r>
                          <a:rPr lang="en-US" altLang="en-US" i="1">
                            <a:solidFill>
                              <a:schemeClr val="tx1"/>
                            </a:solidFill>
                            <a:latin typeface="Cambria Math"/>
                            <a:sym typeface="Symbol"/>
                          </a:rPr>
                          <m:t>2</m:t>
                        </m:r>
                      </m:e>
                    </m:d>
                  </m:oMath>
                </a14:m>
                <a:r>
                  <a:rPr lang="en-US" altLang="en-US" dirty="0" smtClean="0">
                    <a:solidFill>
                      <a:schemeClr val="tx1"/>
                    </a:solidFill>
                  </a:rPr>
                  <a:t> (</a:t>
                </a:r>
                <a:r>
                  <a:rPr lang="en-US" altLang="en-US" i="1" dirty="0" smtClean="0">
                    <a:solidFill>
                      <a:schemeClr val="tx1"/>
                    </a:solidFill>
                  </a:rPr>
                  <a:t>see next slide</a:t>
                </a:r>
                <a:r>
                  <a:rPr lang="en-US" altLang="en-US" dirty="0" smtClean="0">
                    <a:solidFill>
                      <a:schemeClr val="tx1"/>
                    </a:solidFill>
                  </a:rPr>
                  <a:t>)</a:t>
                </a:r>
              </a:p>
              <a:p>
                <a:pPr lvl="2"/>
                <a:endParaRPr lang="en-US" altLang="en-US" dirty="0">
                  <a:solidFill>
                    <a:schemeClr val="tx1"/>
                  </a:solidFill>
                </a:endParaRPr>
              </a:p>
              <a:p>
                <a:pPr lvl="1"/>
                <a:r>
                  <a:rPr lang="en-US" altLang="en-US" dirty="0" smtClean="0">
                    <a:solidFill>
                      <a:schemeClr val="tx1"/>
                    </a:solidFill>
                  </a:rPr>
                  <a:t>Factors affecting </a:t>
                </a:r>
                <a14:m>
                  <m:oMath xmlns:m="http://schemas.openxmlformats.org/officeDocument/2006/math">
                    <m:sSup>
                      <m:sSupPr>
                        <m:ctrlPr>
                          <a:rPr lang="en-US" altLang="en-US" i="1">
                            <a:solidFill>
                              <a:schemeClr val="tx1"/>
                            </a:solidFill>
                            <a:latin typeface="Cambria Math"/>
                            <a:sym typeface="Symbol"/>
                          </a:rPr>
                        </m:ctrlPr>
                      </m:sSupPr>
                      <m:e>
                        <m:r>
                          <a:rPr lang="en-US" altLang="en-US" i="1">
                            <a:solidFill>
                              <a:schemeClr val="tx1"/>
                            </a:solidFill>
                            <a:latin typeface="Cambria Math"/>
                            <a:sym typeface="Symbol"/>
                          </a:rPr>
                          <m:t>𝑑</m:t>
                        </m:r>
                      </m:e>
                      <m:sup>
                        <m:r>
                          <a:rPr lang="en-US" altLang="en-US" i="1">
                            <a:solidFill>
                              <a:schemeClr val="tx1"/>
                            </a:solidFill>
                            <a:latin typeface="Cambria Math"/>
                            <a:sym typeface="Symbol"/>
                          </a:rPr>
                          <m:t>′</m:t>
                        </m:r>
                      </m:sup>
                    </m:sSup>
                  </m:oMath>
                </a14:m>
                <a:endParaRPr lang="en-US" altLang="en-US" dirty="0" smtClean="0">
                  <a:solidFill>
                    <a:schemeClr val="tx1"/>
                  </a:solidFill>
                </a:endParaRPr>
              </a:p>
              <a:p>
                <a:pPr marL="1257300" lvl="2" indent="-342900">
                  <a:buFont typeface="+mj-lt"/>
                  <a:buAutoNum type="arabicPeriod"/>
                </a:pPr>
                <a:r>
                  <a:rPr lang="en-US" altLang="en-US" dirty="0" smtClean="0">
                    <a:solidFill>
                      <a:schemeClr val="tx1"/>
                    </a:solidFill>
                  </a:rPr>
                  <a:t>Some signal systems have more noise than others, thus:</a:t>
                </a:r>
              </a:p>
              <a:p>
                <a:pPr lvl="3"/>
                <a:r>
                  <a:rPr lang="en-US" altLang="en-US" dirty="0" smtClean="0">
                    <a:solidFill>
                      <a:schemeClr val="tx1"/>
                    </a:solidFill>
                    <a:sym typeface="Symbol"/>
                  </a:rPr>
                  <a:t>As noise </a:t>
                </a:r>
                <a:r>
                  <a:rPr lang="en-US" altLang="en-US" dirty="0">
                    <a:solidFill>
                      <a:schemeClr val="tx1"/>
                    </a:solidFill>
                    <a:sym typeface="Symbol"/>
                  </a:rPr>
                  <a:t>↑ </a:t>
                </a:r>
                <a:r>
                  <a:rPr lang="en-US" altLang="en-US" dirty="0" smtClean="0">
                    <a:solidFill>
                      <a:schemeClr val="tx1"/>
                    </a:solidFill>
                    <a:sym typeface="Symbol"/>
                  </a:rPr>
                  <a:t> </a:t>
                </a:r>
                <a14:m>
                  <m:oMath xmlns:m="http://schemas.openxmlformats.org/officeDocument/2006/math">
                    <m:sSup>
                      <m:sSupPr>
                        <m:ctrlPr>
                          <a:rPr lang="en-US" altLang="en-US" i="1">
                            <a:solidFill>
                              <a:schemeClr val="tx1"/>
                            </a:solidFill>
                            <a:latin typeface="Cambria Math"/>
                            <a:sym typeface="Symbol"/>
                          </a:rPr>
                        </m:ctrlPr>
                      </m:sSupPr>
                      <m:e>
                        <m:r>
                          <a:rPr lang="en-US" altLang="en-US" i="1">
                            <a:solidFill>
                              <a:schemeClr val="tx1"/>
                            </a:solidFill>
                            <a:latin typeface="Cambria Math"/>
                            <a:sym typeface="Symbol"/>
                          </a:rPr>
                          <m:t>𝑑</m:t>
                        </m:r>
                      </m:e>
                      <m:sup>
                        <m:r>
                          <a:rPr lang="en-US" altLang="en-US" i="1">
                            <a:solidFill>
                              <a:schemeClr val="tx1"/>
                            </a:solidFill>
                            <a:latin typeface="Cambria Math"/>
                            <a:sym typeface="Symbol"/>
                          </a:rPr>
                          <m:t>′</m:t>
                        </m:r>
                      </m:sup>
                    </m:sSup>
                  </m:oMath>
                </a14:m>
                <a:r>
                  <a:rPr lang="en-US" altLang="en-US" dirty="0" smtClean="0">
                    <a:solidFill>
                      <a:schemeClr val="tx1"/>
                    </a:solidFill>
                  </a:rPr>
                  <a:t> </a:t>
                </a:r>
                <a:r>
                  <a:rPr lang="en-US" altLang="en-US" dirty="0" smtClean="0">
                    <a:solidFill>
                      <a:schemeClr val="tx1"/>
                    </a:solidFill>
                    <a:sym typeface="Symbol"/>
                  </a:rPr>
                  <a:t>↓ </a:t>
                </a:r>
              </a:p>
              <a:p>
                <a:pPr lvl="3"/>
                <a:r>
                  <a:rPr lang="en-US" altLang="en-US" dirty="0" smtClean="0">
                    <a:solidFill>
                      <a:schemeClr val="tx1"/>
                    </a:solidFill>
                    <a:sym typeface="Symbol"/>
                  </a:rPr>
                  <a:t>Also note, as signal ↓ </a:t>
                </a:r>
                <a:r>
                  <a:rPr lang="en-US" altLang="en-US" dirty="0">
                    <a:solidFill>
                      <a:schemeClr val="tx1"/>
                    </a:solidFill>
                    <a:sym typeface="Symbol"/>
                  </a:rPr>
                  <a:t> </a:t>
                </a:r>
                <a14:m>
                  <m:oMath xmlns:m="http://schemas.openxmlformats.org/officeDocument/2006/math">
                    <m:sSup>
                      <m:sSupPr>
                        <m:ctrlPr>
                          <a:rPr lang="en-US" altLang="en-US" i="1">
                            <a:solidFill>
                              <a:schemeClr val="tx1"/>
                            </a:solidFill>
                            <a:latin typeface="Cambria Math"/>
                            <a:sym typeface="Symbol"/>
                          </a:rPr>
                        </m:ctrlPr>
                      </m:sSupPr>
                      <m:e>
                        <m:r>
                          <a:rPr lang="en-US" altLang="en-US" i="1">
                            <a:solidFill>
                              <a:schemeClr val="tx1"/>
                            </a:solidFill>
                            <a:latin typeface="Cambria Math"/>
                            <a:sym typeface="Symbol"/>
                          </a:rPr>
                          <m:t>𝑑</m:t>
                        </m:r>
                      </m:e>
                      <m:sup>
                        <m:r>
                          <a:rPr lang="en-US" altLang="en-US" i="1">
                            <a:solidFill>
                              <a:schemeClr val="tx1"/>
                            </a:solidFill>
                            <a:latin typeface="Cambria Math"/>
                            <a:sym typeface="Symbol"/>
                          </a:rPr>
                          <m:t>′</m:t>
                        </m:r>
                      </m:sup>
                    </m:sSup>
                  </m:oMath>
                </a14:m>
                <a:r>
                  <a:rPr lang="en-US" altLang="en-US" dirty="0" smtClean="0">
                    <a:solidFill>
                      <a:schemeClr val="tx1"/>
                    </a:solidFill>
                  </a:rPr>
                  <a:t> (</a:t>
                </a:r>
                <a:r>
                  <a:rPr lang="en-US" altLang="en-US" i="1" dirty="0" smtClean="0">
                    <a:solidFill>
                      <a:schemeClr val="tx1"/>
                    </a:solidFill>
                  </a:rPr>
                  <a:t>can you show this on </a:t>
                </a:r>
                <a:r>
                  <a:rPr lang="en-US" altLang="en-US" i="1" dirty="0" smtClean="0">
                    <a:solidFill>
                      <a:schemeClr val="tx1"/>
                    </a:solidFill>
                    <a:hlinkClick r:id="rId3" action="ppaction://hlinksldjump"/>
                  </a:rPr>
                  <a:t>Figure 3-3</a:t>
                </a:r>
                <a:r>
                  <a:rPr lang="en-US" altLang="en-US" i="1" dirty="0" smtClean="0">
                    <a:solidFill>
                      <a:schemeClr val="tx1"/>
                    </a:solidFill>
                  </a:rPr>
                  <a:t>?</a:t>
                </a:r>
                <a:r>
                  <a:rPr lang="en-US" altLang="en-US" dirty="0" smtClean="0">
                    <a:solidFill>
                      <a:schemeClr val="tx1"/>
                    </a:solidFill>
                  </a:rPr>
                  <a:t>)</a:t>
                </a:r>
              </a:p>
              <a:p>
                <a:pPr marL="1257300" lvl="2" indent="-342900">
                  <a:buFont typeface="+mj-lt"/>
                  <a:buAutoNum type="arabicPeriod"/>
                </a:pPr>
                <a:r>
                  <a:rPr lang="en-US" altLang="en-US" dirty="0" smtClean="0">
                    <a:solidFill>
                      <a:schemeClr val="tx1"/>
                    </a:solidFill>
                  </a:rPr>
                  <a:t>Ability of people to memorize physical characteristics of signal</a:t>
                </a:r>
              </a:p>
              <a:p>
                <a:pPr lvl="3"/>
                <a:r>
                  <a:rPr lang="en-US" altLang="en-US" dirty="0" smtClean="0">
                    <a:solidFill>
                      <a:schemeClr val="tx1"/>
                    </a:solidFill>
                  </a:rPr>
                  <a:t>Memory aids </a:t>
                </a:r>
                <a:r>
                  <a:rPr lang="en-US" altLang="en-US" dirty="0" smtClean="0">
                    <a:solidFill>
                      <a:schemeClr val="tx1"/>
                    </a:solidFill>
                    <a:sym typeface="Symbol"/>
                  </a:rPr>
                  <a:t> </a:t>
                </a:r>
                <a14:m>
                  <m:oMath xmlns:m="http://schemas.openxmlformats.org/officeDocument/2006/math">
                    <m:sSup>
                      <m:sSupPr>
                        <m:ctrlPr>
                          <a:rPr lang="en-US" altLang="en-US" i="1">
                            <a:solidFill>
                              <a:schemeClr val="tx1"/>
                            </a:solidFill>
                            <a:latin typeface="Cambria Math"/>
                            <a:sym typeface="Symbol"/>
                          </a:rPr>
                        </m:ctrlPr>
                      </m:sSupPr>
                      <m:e>
                        <m:r>
                          <a:rPr lang="en-US" altLang="en-US" i="1">
                            <a:solidFill>
                              <a:schemeClr val="tx1"/>
                            </a:solidFill>
                            <a:latin typeface="Cambria Math"/>
                            <a:sym typeface="Symbol"/>
                          </a:rPr>
                          <m:t>𝑑</m:t>
                        </m:r>
                      </m:e>
                      <m:sup>
                        <m:r>
                          <a:rPr lang="en-US" altLang="en-US" i="1">
                            <a:solidFill>
                              <a:schemeClr val="tx1"/>
                            </a:solidFill>
                            <a:latin typeface="Cambria Math"/>
                            <a:sym typeface="Symbol"/>
                          </a:rPr>
                          <m:t>′</m:t>
                        </m:r>
                      </m:sup>
                    </m:sSup>
                  </m:oMath>
                </a14:m>
                <a:r>
                  <a:rPr lang="en-US" altLang="en-US" dirty="0">
                    <a:solidFill>
                      <a:schemeClr val="tx1"/>
                    </a:solidFill>
                  </a:rPr>
                  <a:t> </a:t>
                </a:r>
                <a:r>
                  <a:rPr lang="en-US" altLang="en-US" dirty="0" smtClean="0">
                    <a:solidFill>
                      <a:schemeClr val="tx1"/>
                    </a:solidFill>
                    <a:sym typeface="Symbol"/>
                  </a:rPr>
                  <a:t>↑ (</a:t>
                </a:r>
                <a:r>
                  <a:rPr lang="en-US" altLang="en-US" i="1" dirty="0" smtClean="0">
                    <a:solidFill>
                      <a:schemeClr val="tx1"/>
                    </a:solidFill>
                    <a:sym typeface="Symbol"/>
                  </a:rPr>
                  <a:t>see </a:t>
                </a:r>
                <a:r>
                  <a:rPr lang="en-US" altLang="en-US" i="1" dirty="0" smtClean="0">
                    <a:solidFill>
                      <a:schemeClr val="tx1"/>
                    </a:solidFill>
                    <a:sym typeface="Symbol"/>
                    <a:hlinkClick r:id="rId5" action="ppaction://hlinksldjump"/>
                  </a:rPr>
                  <a:t>Figure 3-2</a:t>
                </a:r>
                <a:r>
                  <a:rPr lang="en-US" altLang="en-US" dirty="0" smtClean="0">
                    <a:solidFill>
                      <a:schemeClr val="tx1"/>
                    </a:solidFill>
                    <a:sym typeface="Symbol"/>
                  </a:rPr>
                  <a:t>)</a:t>
                </a:r>
              </a:p>
              <a:p>
                <a:pPr lvl="3"/>
                <a:r>
                  <a:rPr lang="en-US" altLang="en-US" dirty="0" smtClean="0">
                    <a:solidFill>
                      <a:schemeClr val="tx1"/>
                    </a:solidFill>
                    <a:sym typeface="Symbol"/>
                  </a:rPr>
                  <a:t>e.g. for dentist: </a:t>
                </a:r>
                <a14:m>
                  <m:oMath xmlns:m="http://schemas.openxmlformats.org/officeDocument/2006/math">
                    <m:sSup>
                      <m:sSupPr>
                        <m:ctrlPr>
                          <a:rPr lang="en-US" altLang="en-US" i="1">
                            <a:solidFill>
                              <a:schemeClr val="tx1"/>
                            </a:solidFill>
                            <a:latin typeface="Cambria Math"/>
                            <a:sym typeface="Symbol"/>
                          </a:rPr>
                        </m:ctrlPr>
                      </m:sSupPr>
                      <m:e>
                        <m:r>
                          <a:rPr lang="en-US" altLang="en-US" i="1">
                            <a:solidFill>
                              <a:schemeClr val="tx1"/>
                            </a:solidFill>
                            <a:latin typeface="Cambria Math"/>
                            <a:sym typeface="Symbol"/>
                          </a:rPr>
                          <m:t>𝑑</m:t>
                        </m:r>
                      </m:e>
                      <m:sup>
                        <m:r>
                          <a:rPr lang="en-US" altLang="en-US" i="1">
                            <a:solidFill>
                              <a:schemeClr val="tx1"/>
                            </a:solidFill>
                            <a:latin typeface="Cambria Math"/>
                            <a:sym typeface="Symbol"/>
                          </a:rPr>
                          <m:t>′</m:t>
                        </m:r>
                      </m:sup>
                    </m:sSup>
                  </m:oMath>
                </a14:m>
                <a:r>
                  <a:rPr lang="en-US" altLang="en-US" dirty="0">
                    <a:solidFill>
                      <a:schemeClr val="tx1"/>
                    </a:solidFill>
                  </a:rPr>
                  <a:t> </a:t>
                </a:r>
                <a:r>
                  <a:rPr lang="en-US" altLang="en-US" dirty="0" smtClean="0">
                    <a:solidFill>
                      <a:schemeClr val="tx1"/>
                    </a:solidFill>
                    <a:sym typeface="Symbol"/>
                  </a:rPr>
                  <a:t>↑ by:</a:t>
                </a:r>
              </a:p>
              <a:p>
                <a:pPr lvl="4"/>
                <a:r>
                  <a:rPr lang="en-US" altLang="en-US" dirty="0" smtClean="0">
                    <a:solidFill>
                      <a:schemeClr val="tx1"/>
                    </a:solidFill>
                    <a:sym typeface="Symbol"/>
                  </a:rPr>
                  <a:t>Using better x-ray equipment</a:t>
                </a:r>
              </a:p>
              <a:p>
                <a:pPr lvl="4"/>
                <a:r>
                  <a:rPr lang="en-US" altLang="en-US" dirty="0" smtClean="0">
                    <a:solidFill>
                      <a:schemeClr val="tx1"/>
                    </a:solidFill>
                    <a:sym typeface="Symbol"/>
                  </a:rPr>
                  <a:t>Comparing x-ray of patient with previous x-rays of cavities</a:t>
                </a:r>
                <a:endParaRPr lang="en-US" altLang="en-US" dirty="0" smtClean="0">
                  <a:solidFill>
                    <a:schemeClr val="tx1"/>
                  </a:solidFill>
                </a:endParaRPr>
              </a:p>
              <a:p>
                <a:pPr lvl="1"/>
                <a:endParaRPr lang="en-US" altLang="en-US" dirty="0" smtClean="0">
                  <a:solidFill>
                    <a:schemeClr val="tx1"/>
                  </a:solidFill>
                </a:endParaRPr>
              </a:p>
            </p:txBody>
          </p:sp>
        </mc:Choice>
        <mc:Fallback>
          <p:sp>
            <p:nvSpPr>
              <p:cNvPr id="15364" name="Rectangle 4"/>
              <p:cNvSpPr>
                <a:spLocks noGrp="1" noRot="1" noChangeAspect="1" noMove="1" noResize="1" noEditPoints="1" noAdjustHandles="1" noChangeArrowheads="1" noChangeShapeType="1" noTextEdit="1"/>
              </p:cNvSpPr>
              <p:nvPr>
                <p:ph idx="1"/>
              </p:nvPr>
            </p:nvSpPr>
            <p:spPr>
              <a:xfrm>
                <a:off x="533400" y="838200"/>
                <a:ext cx="8458200" cy="5943600"/>
              </a:xfrm>
              <a:blipFill rotWithShape="1">
                <a:blip r:embed="rId6"/>
                <a:stretch>
                  <a:fillRect l="-1154" t="-821" b="-2462"/>
                </a:stretch>
              </a:blipFill>
            </p:spPr>
            <p:txBody>
              <a:bodyPr/>
              <a:lstStyle/>
              <a:p>
                <a:r>
                  <a:rPr lang="en-US">
                    <a:noFill/>
                  </a:rPr>
                  <a:t> </a:t>
                </a:r>
              </a:p>
            </p:txBody>
          </p:sp>
        </mc:Fallback>
      </mc:AlternateContent>
      <p:sp>
        <p:nvSpPr>
          <p:cNvPr id="2" name="Slide Number Placeholder 1"/>
          <p:cNvSpPr>
            <a:spLocks noGrp="1"/>
          </p:cNvSpPr>
          <p:nvPr>
            <p:ph type="sldNum" sz="quarter" idx="12"/>
          </p:nvPr>
        </p:nvSpPr>
        <p:spPr/>
        <p:txBody>
          <a:bodyPr/>
          <a:lstStyle/>
          <a:p>
            <a:pPr>
              <a:defRPr/>
            </a:pPr>
            <a:fld id="{9E112C66-5F86-4654-B778-8FC0C98289D0}" type="slidenum">
              <a:rPr lang="en-US"/>
              <a:pPr>
                <a:defRPr/>
              </a:pPr>
              <a:t>17</a:t>
            </a:fld>
            <a:endParaRPr lang="en-US" dirty="0"/>
          </a:p>
        </p:txBody>
      </p:sp>
      <p:sp>
        <p:nvSpPr>
          <p:cNvPr id="15366" name="Rectangle 1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68" name="Rectangle 16"/>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69" name="Rectangle 1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1" name="Rectangle 2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3" name="Rectangle 23"/>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4" name="Rectangle 2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5" name="Rectangle 2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7" name="Rectangle 2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Tree>
    <p:extLst>
      <p:ext uri="{BB962C8B-B14F-4D97-AF65-F5344CB8AC3E}">
        <p14:creationId xmlns:p14="http://schemas.microsoft.com/office/powerpoint/2010/main" val="205646259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2"/>
          <p:cNvSpPr txBox="1">
            <a:spLocks noChangeArrowheads="1"/>
          </p:cNvSpPr>
          <p:nvPr/>
        </p:nvSpPr>
        <p:spPr bwMode="auto">
          <a:xfrm>
            <a:off x="822325" y="493713"/>
            <a:ext cx="763587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251907" name="Rectangle 3"/>
          <p:cNvSpPr>
            <a:spLocks noGrp="1"/>
          </p:cNvSpPr>
          <p:nvPr>
            <p:ph type="title"/>
          </p:nvPr>
        </p:nvSpPr>
        <p:spPr bwMode="auto">
          <a:xfrm>
            <a:off x="381000" y="381000"/>
            <a:ext cx="8229600" cy="609600"/>
          </a:xfrm>
        </p:spPr>
        <p:txBody>
          <a:bodyPr wrap="square" numCol="1" anchorCtr="0" compatLnSpc="1">
            <a:prstTxWarp prst="textNoShape">
              <a:avLst/>
            </a:prstTxWarp>
            <a:normAutofit fontScale="90000"/>
          </a:bodyPr>
          <a:lstStyle/>
          <a:p>
            <a:pPr fontAlgn="auto">
              <a:spcAft>
                <a:spcPts val="0"/>
              </a:spcAft>
              <a:defRPr/>
            </a:pPr>
            <a:r>
              <a:rPr lang="en-US" sz="3700" dirty="0" smtClean="0">
                <a:solidFill>
                  <a:schemeClr val="tx1"/>
                </a:solidFill>
              </a:rPr>
              <a:t>Cont. Signal Detection Theory</a:t>
            </a:r>
          </a:p>
        </p:txBody>
      </p:sp>
      <p:sp>
        <p:nvSpPr>
          <p:cNvPr id="2" name="Slide Number Placeholder 1"/>
          <p:cNvSpPr>
            <a:spLocks noGrp="1"/>
          </p:cNvSpPr>
          <p:nvPr>
            <p:ph type="sldNum" sz="quarter" idx="12"/>
          </p:nvPr>
        </p:nvSpPr>
        <p:spPr/>
        <p:txBody>
          <a:bodyPr/>
          <a:lstStyle/>
          <a:p>
            <a:pPr>
              <a:defRPr/>
            </a:pPr>
            <a:fld id="{9E112C66-5F86-4654-B778-8FC0C98289D0}" type="slidenum">
              <a:rPr lang="en-US"/>
              <a:pPr>
                <a:defRPr/>
              </a:pPr>
              <a:t>18</a:t>
            </a:fld>
            <a:endParaRPr lang="en-US"/>
          </a:p>
        </p:txBody>
      </p:sp>
      <p:sp>
        <p:nvSpPr>
          <p:cNvPr id="15366" name="Rectangle 1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68" name="Rectangle 16"/>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69" name="Rectangle 1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1" name="Rectangle 2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3" name="Rectangle 23"/>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4" name="Rectangle 2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5" name="Rectangle 2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7" name="Rectangle 2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3" name="Content Placeholder 2"/>
          <p:cNvSpPr>
            <a:spLocks noGrp="1"/>
          </p:cNvSpPr>
          <p:nvPr>
            <p:ph idx="1"/>
          </p:nvPr>
        </p:nvSpPr>
        <p:spPr/>
        <p:txBody>
          <a:bodyPr/>
          <a:lstStyle/>
          <a:p>
            <a:endParaRPr lang="en-US"/>
          </a:p>
        </p:txBody>
      </p:sp>
      <p:pic>
        <p:nvPicPr>
          <p:cNvPr id="15" name="Picture 5"/>
          <p:cNvPicPr>
            <a:picLocks noChangeAspect="1" noChangeArrowheads="1"/>
          </p:cNvPicPr>
          <p:nvPr/>
        </p:nvPicPr>
        <p:blipFill rotWithShape="1">
          <a:blip r:embed="rId3">
            <a:extLst>
              <a:ext uri="{28A0092B-C50C-407E-A947-70E740481C1C}">
                <a14:useLocalDpi xmlns:a14="http://schemas.microsoft.com/office/drawing/2010/main" val="0"/>
              </a:ext>
            </a:extLst>
          </a:blip>
          <a:srcRect l="4914" t="8732" r="7570" b="16089"/>
          <a:stretch/>
        </p:blipFill>
        <p:spPr>
          <a:xfrm>
            <a:off x="0" y="990600"/>
            <a:ext cx="9067800" cy="5839132"/>
          </a:xfrm>
          <a:prstGeom prst="rect">
            <a:avLst/>
          </a:prstGeom>
          <a:noFill/>
        </p:spPr>
      </p:pic>
      <mc:AlternateContent xmlns:mc="http://schemas.openxmlformats.org/markup-compatibility/2006">
        <mc:Choice xmlns:a14="http://schemas.microsoft.com/office/drawing/2010/main" Requires="a14">
          <p:sp>
            <p:nvSpPr>
              <p:cNvPr id="4" name="TextBox 3"/>
              <p:cNvSpPr txBox="1"/>
              <p:nvPr/>
            </p:nvSpPr>
            <p:spPr>
              <a:xfrm>
                <a:off x="152400" y="3200400"/>
                <a:ext cx="2743200" cy="369332"/>
              </a:xfrm>
              <a:prstGeom prst="rect">
                <a:avLst/>
              </a:prstGeom>
              <a:noFill/>
            </p:spPr>
            <p:txBody>
              <a:bodyPr wrap="square" rtlCol="0">
                <a:spAutoFit/>
              </a:bodyPr>
              <a:lstStyle/>
              <a:p>
                <a:r>
                  <a:rPr lang="en-US" b="1" dirty="0" smtClean="0"/>
                  <a:t>Effect of changing </a:t>
                </a:r>
                <a14:m>
                  <m:oMath xmlns:m="http://schemas.openxmlformats.org/officeDocument/2006/math">
                    <m:r>
                      <a:rPr lang="en-US" b="1" i="1" dirty="0" smtClean="0">
                        <a:latin typeface="Cambria Math"/>
                      </a:rPr>
                      <m:t>𝒅</m:t>
                    </m:r>
                    <m:r>
                      <a:rPr lang="en-US" b="1" i="1" dirty="0" smtClean="0">
                        <a:latin typeface="Cambria Math"/>
                      </a:rPr>
                      <m:t>’</m:t>
                    </m:r>
                  </m:oMath>
                </a14:m>
                <a:endParaRPr lang="en-US" b="1" dirty="0"/>
              </a:p>
            </p:txBody>
          </p:sp>
        </mc:Choice>
        <mc:Fallback>
          <p:sp>
            <p:nvSpPr>
              <p:cNvPr id="4" name="TextBox 3"/>
              <p:cNvSpPr txBox="1">
                <a:spLocks noRot="1" noChangeAspect="1" noMove="1" noResize="1" noEditPoints="1" noAdjustHandles="1" noChangeArrowheads="1" noChangeShapeType="1" noTextEdit="1"/>
              </p:cNvSpPr>
              <p:nvPr/>
            </p:nvSpPr>
            <p:spPr>
              <a:xfrm>
                <a:off x="152400" y="3200400"/>
                <a:ext cx="2743200" cy="369332"/>
              </a:xfrm>
              <a:prstGeom prst="rect">
                <a:avLst/>
              </a:prstGeom>
              <a:blipFill rotWithShape="1">
                <a:blip r:embed="rId4"/>
                <a:stretch>
                  <a:fillRect l="-1778" t="-8197" b="-24590"/>
                </a:stretch>
              </a:blipFill>
            </p:spPr>
            <p:txBody>
              <a:bodyPr/>
              <a:lstStyle/>
              <a:p>
                <a:r>
                  <a:rPr lang="en-US">
                    <a:noFill/>
                  </a:rPr>
                  <a:t> </a:t>
                </a:r>
              </a:p>
            </p:txBody>
          </p:sp>
        </mc:Fallback>
      </mc:AlternateContent>
    </p:spTree>
    <p:extLst>
      <p:ext uri="{BB962C8B-B14F-4D97-AF65-F5344CB8AC3E}">
        <p14:creationId xmlns:p14="http://schemas.microsoft.com/office/powerpoint/2010/main" val="134308158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2"/>
          <p:cNvSpPr txBox="1">
            <a:spLocks noChangeArrowheads="1"/>
          </p:cNvSpPr>
          <p:nvPr/>
        </p:nvSpPr>
        <p:spPr bwMode="auto">
          <a:xfrm>
            <a:off x="822325" y="493713"/>
            <a:ext cx="763587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251907" name="Rectangle 3"/>
          <p:cNvSpPr>
            <a:spLocks noGrp="1"/>
          </p:cNvSpPr>
          <p:nvPr>
            <p:ph type="title"/>
          </p:nvPr>
        </p:nvSpPr>
        <p:spPr bwMode="auto">
          <a:xfrm>
            <a:off x="381000" y="381000"/>
            <a:ext cx="8229600" cy="609600"/>
          </a:xfrm>
        </p:spPr>
        <p:txBody>
          <a:bodyPr wrap="square" numCol="1" anchorCtr="0" compatLnSpc="1">
            <a:prstTxWarp prst="textNoShape">
              <a:avLst/>
            </a:prstTxWarp>
            <a:normAutofit fontScale="90000"/>
          </a:bodyPr>
          <a:lstStyle/>
          <a:p>
            <a:pPr fontAlgn="auto">
              <a:spcAft>
                <a:spcPts val="0"/>
              </a:spcAft>
              <a:defRPr/>
            </a:pPr>
            <a:r>
              <a:rPr lang="en-US" sz="3700" dirty="0" smtClean="0">
                <a:solidFill>
                  <a:schemeClr val="tx1"/>
                </a:solidFill>
              </a:rPr>
              <a:t>Cont. Signal Detection Theory</a:t>
            </a:r>
          </a:p>
        </p:txBody>
      </p:sp>
      <p:sp>
        <p:nvSpPr>
          <p:cNvPr id="15364" name="Rectangle 4"/>
          <p:cNvSpPr>
            <a:spLocks noGrp="1"/>
          </p:cNvSpPr>
          <p:nvPr>
            <p:ph idx="1"/>
          </p:nvPr>
        </p:nvSpPr>
        <p:spPr>
          <a:xfrm>
            <a:off x="533400" y="838200"/>
            <a:ext cx="8458200" cy="5943600"/>
          </a:xfrm>
        </p:spPr>
        <p:txBody>
          <a:bodyPr/>
          <a:lstStyle/>
          <a:p>
            <a:pPr marL="457200" indent="-457200">
              <a:buFont typeface="+mj-lt"/>
              <a:buAutoNum type="arabicPeriod" startAt="6"/>
            </a:pPr>
            <a:r>
              <a:rPr lang="en-US" altLang="en-US" dirty="0">
                <a:solidFill>
                  <a:schemeClr val="tx1"/>
                </a:solidFill>
              </a:rPr>
              <a:t>Applications of SDT</a:t>
            </a:r>
            <a:endParaRPr lang="en-US" altLang="en-US" dirty="0" smtClean="0">
              <a:solidFill>
                <a:schemeClr val="tx1"/>
              </a:solidFill>
            </a:endParaRPr>
          </a:p>
          <a:p>
            <a:pPr lvl="1"/>
            <a:r>
              <a:rPr lang="en-US" altLang="en-US" dirty="0" smtClean="0">
                <a:solidFill>
                  <a:schemeClr val="tx1"/>
                </a:solidFill>
              </a:rPr>
              <a:t>Many practical applications (from various studies):</a:t>
            </a:r>
          </a:p>
          <a:p>
            <a:pPr lvl="2"/>
            <a:r>
              <a:rPr lang="en-US" altLang="en-US" dirty="0" smtClean="0">
                <a:solidFill>
                  <a:schemeClr val="tx1"/>
                </a:solidFill>
              </a:rPr>
              <a:t>Sonar target applications</a:t>
            </a:r>
          </a:p>
          <a:p>
            <a:pPr lvl="2"/>
            <a:r>
              <a:rPr lang="en-US" altLang="en-US" dirty="0" smtClean="0">
                <a:solidFill>
                  <a:schemeClr val="tx1"/>
                </a:solidFill>
              </a:rPr>
              <a:t>Industrial inspection tasks</a:t>
            </a:r>
          </a:p>
          <a:p>
            <a:pPr lvl="2"/>
            <a:r>
              <a:rPr lang="en-US" altLang="en-US" dirty="0" smtClean="0">
                <a:solidFill>
                  <a:schemeClr val="tx1"/>
                </a:solidFill>
              </a:rPr>
              <a:t>Medical Diagnosis</a:t>
            </a:r>
          </a:p>
          <a:p>
            <a:pPr lvl="2"/>
            <a:r>
              <a:rPr lang="en-US" altLang="en-US" dirty="0" smtClean="0">
                <a:solidFill>
                  <a:schemeClr val="tx1"/>
                </a:solidFill>
              </a:rPr>
              <a:t>Forensic science</a:t>
            </a:r>
          </a:p>
          <a:p>
            <a:pPr lvl="2"/>
            <a:r>
              <a:rPr lang="en-US" altLang="en-US" dirty="0" smtClean="0">
                <a:solidFill>
                  <a:schemeClr val="tx1"/>
                </a:solidFill>
              </a:rPr>
              <a:t>Eye witness testimony</a:t>
            </a:r>
          </a:p>
          <a:p>
            <a:pPr lvl="2"/>
            <a:r>
              <a:rPr lang="en-US" altLang="en-US" dirty="0" smtClean="0">
                <a:solidFill>
                  <a:schemeClr val="tx1"/>
                </a:solidFill>
              </a:rPr>
              <a:t>Air traffic control</a:t>
            </a:r>
          </a:p>
          <a:p>
            <a:pPr lvl="2"/>
            <a:r>
              <a:rPr lang="en-US" altLang="en-US" dirty="0" smtClean="0">
                <a:solidFill>
                  <a:schemeClr val="tx1"/>
                </a:solidFill>
              </a:rPr>
              <a:t>Weather forecasting</a:t>
            </a:r>
          </a:p>
          <a:p>
            <a:pPr lvl="1"/>
            <a:endParaRPr lang="en-US" altLang="en-US" dirty="0" smtClean="0">
              <a:solidFill>
                <a:schemeClr val="tx1"/>
              </a:solidFill>
            </a:endParaRPr>
          </a:p>
          <a:p>
            <a:pPr lvl="1"/>
            <a:r>
              <a:rPr lang="en-US" altLang="en-US" dirty="0" smtClean="0">
                <a:solidFill>
                  <a:schemeClr val="tx1"/>
                </a:solidFill>
              </a:rPr>
              <a:t>Reservations</a:t>
            </a:r>
          </a:p>
          <a:p>
            <a:pPr lvl="2"/>
            <a:r>
              <a:rPr lang="en-US" altLang="en-US" dirty="0" smtClean="0">
                <a:solidFill>
                  <a:schemeClr val="tx1"/>
                </a:solidFill>
              </a:rPr>
              <a:t>SDT should not be accepted without criticism (use with “grain of salt”)</a:t>
            </a:r>
          </a:p>
          <a:p>
            <a:pPr lvl="3"/>
            <a:r>
              <a:rPr lang="en-US" altLang="en-US" dirty="0" smtClean="0">
                <a:solidFill>
                  <a:schemeClr val="tx1"/>
                </a:solidFill>
              </a:rPr>
              <a:t>Using in some situations may </a:t>
            </a:r>
            <a:r>
              <a:rPr lang="en-US" altLang="en-US" dirty="0" smtClean="0">
                <a:solidFill>
                  <a:schemeClr val="tx1"/>
                </a:solidFill>
                <a:sym typeface="Symbol"/>
              </a:rPr>
              <a:t> invalid results </a:t>
            </a:r>
            <a:endParaRPr lang="en-US" altLang="en-US" dirty="0" smtClean="0">
              <a:solidFill>
                <a:schemeClr val="tx1"/>
              </a:solidFill>
            </a:endParaRPr>
          </a:p>
          <a:p>
            <a:pPr lvl="2"/>
            <a:r>
              <a:rPr lang="en-US" altLang="en-US" dirty="0" smtClean="0">
                <a:solidFill>
                  <a:schemeClr val="tx1"/>
                </a:solidFill>
              </a:rPr>
              <a:t>Reasons:</a:t>
            </a:r>
          </a:p>
          <a:p>
            <a:pPr lvl="3"/>
            <a:r>
              <a:rPr lang="en-US" altLang="en-US" dirty="0" smtClean="0">
                <a:solidFill>
                  <a:schemeClr val="tx1"/>
                </a:solidFill>
              </a:rPr>
              <a:t>Theory developed in lab (controlled conditions/experiments)</a:t>
            </a:r>
          </a:p>
          <a:p>
            <a:pPr lvl="3"/>
            <a:r>
              <a:rPr lang="en-US" altLang="en-US" dirty="0" smtClean="0">
                <a:solidFill>
                  <a:schemeClr val="tx1"/>
                </a:solidFill>
              </a:rPr>
              <a:t>Subjects given many, many trials</a:t>
            </a:r>
          </a:p>
          <a:p>
            <a:pPr lvl="3"/>
            <a:r>
              <a:rPr lang="en-US" altLang="en-US" dirty="0" smtClean="0">
                <a:solidFill>
                  <a:schemeClr val="tx1"/>
                </a:solidFill>
              </a:rPr>
              <a:t>Controlled signals and background noise levels</a:t>
            </a:r>
          </a:p>
          <a:p>
            <a:pPr lvl="3"/>
            <a:r>
              <a:rPr lang="en-US" altLang="en-US" dirty="0" smtClean="0">
                <a:solidFill>
                  <a:schemeClr val="tx1"/>
                </a:solidFill>
              </a:rPr>
              <a:t>Some applications don’t match these conditions</a:t>
            </a:r>
          </a:p>
          <a:p>
            <a:pPr lvl="3"/>
            <a:endParaRPr lang="en-US" altLang="en-US" dirty="0" smtClean="0">
              <a:solidFill>
                <a:schemeClr val="tx1"/>
              </a:solidFill>
            </a:endParaRPr>
          </a:p>
          <a:p>
            <a:pPr lvl="2"/>
            <a:endParaRPr lang="en-US" altLang="en-US" dirty="0" smtClean="0">
              <a:solidFill>
                <a:schemeClr val="tx1"/>
              </a:solidFill>
            </a:endParaRPr>
          </a:p>
        </p:txBody>
      </p:sp>
      <p:sp>
        <p:nvSpPr>
          <p:cNvPr id="2" name="Slide Number Placeholder 1"/>
          <p:cNvSpPr>
            <a:spLocks noGrp="1"/>
          </p:cNvSpPr>
          <p:nvPr>
            <p:ph type="sldNum" sz="quarter" idx="12"/>
          </p:nvPr>
        </p:nvSpPr>
        <p:spPr/>
        <p:txBody>
          <a:bodyPr/>
          <a:lstStyle/>
          <a:p>
            <a:pPr>
              <a:defRPr/>
            </a:pPr>
            <a:fld id="{9E112C66-5F86-4654-B778-8FC0C98289D0}" type="slidenum">
              <a:rPr lang="en-US"/>
              <a:pPr>
                <a:defRPr/>
              </a:pPr>
              <a:t>19</a:t>
            </a:fld>
            <a:endParaRPr lang="en-US" dirty="0"/>
          </a:p>
        </p:txBody>
      </p:sp>
      <p:sp>
        <p:nvSpPr>
          <p:cNvPr id="15366" name="Rectangle 1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68" name="Rectangle 16"/>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69" name="Rectangle 1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1" name="Rectangle 2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3" name="Rectangle 23"/>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4" name="Rectangle 2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5" name="Rectangle 2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7" name="Rectangle 2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Tree>
    <p:extLst>
      <p:ext uri="{BB962C8B-B14F-4D97-AF65-F5344CB8AC3E}">
        <p14:creationId xmlns:p14="http://schemas.microsoft.com/office/powerpoint/2010/main" val="146148073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2"/>
          <p:cNvSpPr txBox="1">
            <a:spLocks noChangeArrowheads="1"/>
          </p:cNvSpPr>
          <p:nvPr/>
        </p:nvSpPr>
        <p:spPr bwMode="auto">
          <a:xfrm>
            <a:off x="822325" y="493713"/>
            <a:ext cx="763587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dirty="0">
              <a:solidFill>
                <a:schemeClr val="tx1"/>
              </a:solidFill>
              <a:latin typeface="Arial" charset="0"/>
            </a:endParaRPr>
          </a:p>
        </p:txBody>
      </p:sp>
      <p:sp>
        <p:nvSpPr>
          <p:cNvPr id="251907" name="Rectangle 3"/>
          <p:cNvSpPr>
            <a:spLocks noGrp="1"/>
          </p:cNvSpPr>
          <p:nvPr>
            <p:ph type="title"/>
          </p:nvPr>
        </p:nvSpPr>
        <p:spPr bwMode="auto">
          <a:xfrm>
            <a:off x="381000" y="381000"/>
            <a:ext cx="8229600" cy="609600"/>
          </a:xfrm>
        </p:spPr>
        <p:txBody>
          <a:bodyPr wrap="square" numCol="1" anchorCtr="0" compatLnSpc="1">
            <a:prstTxWarp prst="textNoShape">
              <a:avLst/>
            </a:prstTxWarp>
            <a:normAutofit fontScale="90000"/>
          </a:bodyPr>
          <a:lstStyle/>
          <a:p>
            <a:pPr fontAlgn="auto">
              <a:spcAft>
                <a:spcPts val="0"/>
              </a:spcAft>
              <a:defRPr/>
            </a:pPr>
            <a:r>
              <a:rPr lang="en-US" sz="3700" dirty="0" smtClean="0">
                <a:solidFill>
                  <a:schemeClr val="tx1"/>
                </a:solidFill>
              </a:rPr>
              <a:t>Contents</a:t>
            </a:r>
          </a:p>
        </p:txBody>
      </p:sp>
      <p:sp>
        <p:nvSpPr>
          <p:cNvPr id="14340" name="Rectangle 4"/>
          <p:cNvSpPr>
            <a:spLocks noGrp="1"/>
          </p:cNvSpPr>
          <p:nvPr>
            <p:ph idx="1"/>
          </p:nvPr>
        </p:nvSpPr>
        <p:spPr>
          <a:xfrm>
            <a:off x="533400" y="838200"/>
            <a:ext cx="8229600" cy="5943600"/>
          </a:xfrm>
        </p:spPr>
        <p:txBody>
          <a:bodyPr/>
          <a:lstStyle/>
          <a:p>
            <a:pPr>
              <a:lnSpc>
                <a:spcPct val="200000"/>
              </a:lnSpc>
            </a:pPr>
            <a:r>
              <a:rPr lang="en-US" altLang="en-US" dirty="0" smtClean="0">
                <a:solidFill>
                  <a:schemeClr val="tx1"/>
                </a:solidFill>
              </a:rPr>
              <a:t>A Model of Information Processing</a:t>
            </a:r>
          </a:p>
          <a:p>
            <a:pPr>
              <a:lnSpc>
                <a:spcPct val="200000"/>
              </a:lnSpc>
            </a:pPr>
            <a:r>
              <a:rPr lang="en-US" altLang="en-US" dirty="0" smtClean="0">
                <a:solidFill>
                  <a:schemeClr val="tx1"/>
                </a:solidFill>
              </a:rPr>
              <a:t>Perception</a:t>
            </a:r>
          </a:p>
          <a:p>
            <a:pPr>
              <a:lnSpc>
                <a:spcPct val="200000"/>
              </a:lnSpc>
            </a:pPr>
            <a:r>
              <a:rPr lang="en-US" altLang="en-US" dirty="0" smtClean="0">
                <a:solidFill>
                  <a:schemeClr val="tx1"/>
                </a:solidFill>
              </a:rPr>
              <a:t>Signal Detection Theory</a:t>
            </a:r>
            <a:endParaRPr lang="en-US" altLang="en-US" dirty="0">
              <a:solidFill>
                <a:schemeClr val="tx1"/>
              </a:solidFill>
            </a:endParaRPr>
          </a:p>
          <a:p>
            <a:pPr>
              <a:lnSpc>
                <a:spcPct val="200000"/>
              </a:lnSpc>
            </a:pPr>
            <a:endParaRPr lang="en-US" altLang="en-US" dirty="0" smtClean="0">
              <a:solidFill>
                <a:schemeClr val="tx1"/>
              </a:solidFill>
            </a:endParaRPr>
          </a:p>
        </p:txBody>
      </p:sp>
      <p:sp>
        <p:nvSpPr>
          <p:cNvPr id="2" name="Slide Number Placeholder 1"/>
          <p:cNvSpPr>
            <a:spLocks noGrp="1"/>
          </p:cNvSpPr>
          <p:nvPr>
            <p:ph type="sldNum" sz="quarter" idx="12"/>
          </p:nvPr>
        </p:nvSpPr>
        <p:spPr/>
        <p:txBody>
          <a:bodyPr/>
          <a:lstStyle/>
          <a:p>
            <a:pPr>
              <a:defRPr/>
            </a:pPr>
            <a:fld id="{227FED1D-2A50-4441-B0CB-E5D9402D4163}" type="slidenum">
              <a:rPr lang="en-US"/>
              <a:pPr>
                <a:defRPr/>
              </a:pPr>
              <a:t>2</a:t>
            </a:fld>
            <a:endParaRPr lang="en-US"/>
          </a:p>
        </p:txBody>
      </p:sp>
    </p:spTree>
    <p:extLst>
      <p:ext uri="{BB962C8B-B14F-4D97-AF65-F5344CB8AC3E}">
        <p14:creationId xmlns:p14="http://schemas.microsoft.com/office/powerpoint/2010/main" val="427246568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2"/>
          <p:cNvSpPr txBox="1">
            <a:spLocks noChangeArrowheads="1"/>
          </p:cNvSpPr>
          <p:nvPr/>
        </p:nvSpPr>
        <p:spPr bwMode="auto">
          <a:xfrm>
            <a:off x="822325" y="493713"/>
            <a:ext cx="763587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251907" name="Rectangle 3"/>
          <p:cNvSpPr>
            <a:spLocks noGrp="1"/>
          </p:cNvSpPr>
          <p:nvPr>
            <p:ph type="title"/>
          </p:nvPr>
        </p:nvSpPr>
        <p:spPr bwMode="auto">
          <a:xfrm>
            <a:off x="381000" y="381000"/>
            <a:ext cx="8229600" cy="609600"/>
          </a:xfrm>
        </p:spPr>
        <p:txBody>
          <a:bodyPr wrap="square" numCol="1" anchorCtr="0" compatLnSpc="1">
            <a:prstTxWarp prst="textNoShape">
              <a:avLst/>
            </a:prstTxWarp>
            <a:normAutofit fontScale="90000"/>
          </a:bodyPr>
          <a:lstStyle/>
          <a:p>
            <a:pPr fontAlgn="auto">
              <a:spcAft>
                <a:spcPts val="0"/>
              </a:spcAft>
              <a:defRPr/>
            </a:pPr>
            <a:r>
              <a:rPr lang="en-US" sz="3700" dirty="0" smtClean="0">
                <a:solidFill>
                  <a:schemeClr val="tx1"/>
                </a:solidFill>
              </a:rPr>
              <a:t>Cont. Signal Detection Theory</a:t>
            </a:r>
          </a:p>
        </p:txBody>
      </p:sp>
      <p:sp>
        <p:nvSpPr>
          <p:cNvPr id="2" name="Slide Number Placeholder 1"/>
          <p:cNvSpPr>
            <a:spLocks noGrp="1"/>
          </p:cNvSpPr>
          <p:nvPr>
            <p:ph type="sldNum" sz="quarter" idx="12"/>
          </p:nvPr>
        </p:nvSpPr>
        <p:spPr/>
        <p:txBody>
          <a:bodyPr/>
          <a:lstStyle/>
          <a:p>
            <a:pPr>
              <a:defRPr/>
            </a:pPr>
            <a:fld id="{9E112C66-5F86-4654-B778-8FC0C98289D0}" type="slidenum">
              <a:rPr lang="en-US"/>
              <a:pPr>
                <a:defRPr/>
              </a:pPr>
              <a:t>20</a:t>
            </a:fld>
            <a:endParaRPr lang="en-US"/>
          </a:p>
        </p:txBody>
      </p:sp>
      <p:sp>
        <p:nvSpPr>
          <p:cNvPr id="15366" name="Rectangle 1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68" name="Rectangle 16"/>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69" name="Rectangle 1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1" name="Rectangle 2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3" name="Rectangle 23"/>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4" name="Rectangle 2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5" name="Rectangle 2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7" name="Rectangle 2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3" name="Content Placeholder 2"/>
          <p:cNvSpPr>
            <a:spLocks noGrp="1"/>
          </p:cNvSpPr>
          <p:nvPr>
            <p:ph idx="1"/>
          </p:nvPr>
        </p:nvSpPr>
        <p:spPr/>
        <p:txBody>
          <a:bodyPr/>
          <a:lstStyle/>
          <a:p>
            <a:endParaRPr lang="en-US"/>
          </a:p>
        </p:txBody>
      </p:sp>
      <p:pic>
        <p:nvPicPr>
          <p:cNvPr id="15" name="Picture 14"/>
          <p:cNvPicPr>
            <a:picLocks noChangeAspect="1"/>
          </p:cNvPicPr>
          <p:nvPr/>
        </p:nvPicPr>
        <p:blipFill rotWithShape="1">
          <a:blip r:embed="rId3">
            <a:extLst>
              <a:ext uri="{28A0092B-C50C-407E-A947-70E740481C1C}">
                <a14:useLocalDpi xmlns:a14="http://schemas.microsoft.com/office/drawing/2010/main" val="0"/>
              </a:ext>
            </a:extLst>
          </a:blip>
          <a:srcRect l="3011" t="8319" r="3877" b="9907"/>
          <a:stretch/>
        </p:blipFill>
        <p:spPr>
          <a:xfrm>
            <a:off x="0" y="152400"/>
            <a:ext cx="9193681" cy="6239142"/>
          </a:xfrm>
          <a:prstGeom prst="rect">
            <a:avLst/>
          </a:prstGeom>
        </p:spPr>
      </p:pic>
    </p:spTree>
    <p:extLst>
      <p:ext uri="{BB962C8B-B14F-4D97-AF65-F5344CB8AC3E}">
        <p14:creationId xmlns:p14="http://schemas.microsoft.com/office/powerpoint/2010/main" val="341813862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2"/>
          <p:cNvSpPr txBox="1">
            <a:spLocks noChangeArrowheads="1"/>
          </p:cNvSpPr>
          <p:nvPr/>
        </p:nvSpPr>
        <p:spPr bwMode="auto">
          <a:xfrm>
            <a:off x="822325" y="493713"/>
            <a:ext cx="763587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251907" name="Rectangle 3"/>
          <p:cNvSpPr>
            <a:spLocks noGrp="1"/>
          </p:cNvSpPr>
          <p:nvPr>
            <p:ph type="title"/>
          </p:nvPr>
        </p:nvSpPr>
        <p:spPr bwMode="auto">
          <a:xfrm>
            <a:off x="381000" y="381000"/>
            <a:ext cx="8229600" cy="609600"/>
          </a:xfrm>
        </p:spPr>
        <p:txBody>
          <a:bodyPr wrap="square" numCol="1" anchorCtr="0" compatLnSpc="1">
            <a:prstTxWarp prst="textNoShape">
              <a:avLst/>
            </a:prstTxWarp>
            <a:normAutofit fontScale="90000"/>
          </a:bodyPr>
          <a:lstStyle/>
          <a:p>
            <a:pPr fontAlgn="auto">
              <a:spcAft>
                <a:spcPts val="0"/>
              </a:spcAft>
              <a:defRPr/>
            </a:pPr>
            <a:endParaRPr lang="en-US" sz="3700" dirty="0" smtClean="0">
              <a:solidFill>
                <a:schemeClr val="tx1"/>
              </a:solidFill>
            </a:endParaRPr>
          </a:p>
        </p:txBody>
      </p:sp>
      <p:sp>
        <p:nvSpPr>
          <p:cNvPr id="14340" name="Rectangle 4"/>
          <p:cNvSpPr>
            <a:spLocks noGrp="1"/>
          </p:cNvSpPr>
          <p:nvPr>
            <p:ph idx="1"/>
          </p:nvPr>
        </p:nvSpPr>
        <p:spPr>
          <a:xfrm>
            <a:off x="533400" y="838200"/>
            <a:ext cx="8229600" cy="5943600"/>
          </a:xfrm>
        </p:spPr>
        <p:txBody>
          <a:bodyPr/>
          <a:lstStyle/>
          <a:p>
            <a:pPr>
              <a:lnSpc>
                <a:spcPct val="200000"/>
              </a:lnSpc>
            </a:pPr>
            <a:endParaRPr lang="en-US" altLang="en-US" dirty="0" smtClean="0">
              <a:solidFill>
                <a:schemeClr val="tx1"/>
              </a:solidFill>
            </a:endParaRPr>
          </a:p>
          <a:p>
            <a:pPr marL="0" indent="0">
              <a:lnSpc>
                <a:spcPct val="200000"/>
              </a:lnSpc>
              <a:buNone/>
            </a:pPr>
            <a:endParaRPr lang="en-US" altLang="en-US" sz="2800" b="1" dirty="0" smtClean="0">
              <a:solidFill>
                <a:schemeClr val="tx1"/>
              </a:solidFill>
            </a:endParaRPr>
          </a:p>
          <a:p>
            <a:pPr marL="0" indent="0" algn="ctr">
              <a:lnSpc>
                <a:spcPct val="200000"/>
              </a:lnSpc>
              <a:buNone/>
            </a:pPr>
            <a:r>
              <a:rPr lang="en-US" altLang="en-US" sz="2800" b="1" dirty="0" smtClean="0">
                <a:solidFill>
                  <a:schemeClr val="tx1"/>
                </a:solidFill>
              </a:rPr>
              <a:t>A Model of Information Processing</a:t>
            </a:r>
          </a:p>
        </p:txBody>
      </p:sp>
      <p:sp>
        <p:nvSpPr>
          <p:cNvPr id="2" name="Slide Number Placeholder 1"/>
          <p:cNvSpPr>
            <a:spLocks noGrp="1"/>
          </p:cNvSpPr>
          <p:nvPr>
            <p:ph type="sldNum" sz="quarter" idx="12"/>
          </p:nvPr>
        </p:nvSpPr>
        <p:spPr/>
        <p:txBody>
          <a:bodyPr/>
          <a:lstStyle/>
          <a:p>
            <a:pPr>
              <a:defRPr/>
            </a:pPr>
            <a:fld id="{227FED1D-2A50-4441-B0CB-E5D9402D4163}" type="slidenum">
              <a:rPr lang="en-US"/>
              <a:pPr>
                <a:defRPr/>
              </a:pPr>
              <a:t>3</a:t>
            </a:fld>
            <a:endParaRPr lang="en-US"/>
          </a:p>
        </p:txBody>
      </p:sp>
    </p:spTree>
    <p:extLst>
      <p:ext uri="{BB962C8B-B14F-4D97-AF65-F5344CB8AC3E}">
        <p14:creationId xmlns:p14="http://schemas.microsoft.com/office/powerpoint/2010/main" val="95160831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2"/>
          <p:cNvSpPr txBox="1">
            <a:spLocks noChangeArrowheads="1"/>
          </p:cNvSpPr>
          <p:nvPr/>
        </p:nvSpPr>
        <p:spPr bwMode="auto">
          <a:xfrm>
            <a:off x="822325" y="493713"/>
            <a:ext cx="763587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251907" name="Rectangle 3"/>
          <p:cNvSpPr>
            <a:spLocks noGrp="1"/>
          </p:cNvSpPr>
          <p:nvPr>
            <p:ph type="title"/>
          </p:nvPr>
        </p:nvSpPr>
        <p:spPr bwMode="auto">
          <a:xfrm>
            <a:off x="381000" y="381000"/>
            <a:ext cx="8229600" cy="609600"/>
          </a:xfrm>
        </p:spPr>
        <p:txBody>
          <a:bodyPr wrap="square" numCol="1" anchorCtr="0" compatLnSpc="1">
            <a:prstTxWarp prst="textNoShape">
              <a:avLst/>
            </a:prstTxWarp>
            <a:normAutofit fontScale="90000"/>
          </a:bodyPr>
          <a:lstStyle/>
          <a:p>
            <a:pPr fontAlgn="auto">
              <a:spcAft>
                <a:spcPts val="0"/>
              </a:spcAft>
              <a:defRPr/>
            </a:pPr>
            <a:r>
              <a:rPr lang="en-US" sz="3700" dirty="0" smtClean="0">
                <a:solidFill>
                  <a:schemeClr val="tx1"/>
                </a:solidFill>
              </a:rPr>
              <a:t>A Model of Information Processing</a:t>
            </a:r>
          </a:p>
        </p:txBody>
      </p:sp>
      <p:sp>
        <p:nvSpPr>
          <p:cNvPr id="15364" name="Rectangle 4"/>
          <p:cNvSpPr>
            <a:spLocks noGrp="1"/>
          </p:cNvSpPr>
          <p:nvPr>
            <p:ph idx="1"/>
          </p:nvPr>
        </p:nvSpPr>
        <p:spPr>
          <a:xfrm>
            <a:off x="533400" y="838200"/>
            <a:ext cx="8229600" cy="5943600"/>
          </a:xfrm>
        </p:spPr>
        <p:txBody>
          <a:bodyPr/>
          <a:lstStyle/>
          <a:p>
            <a:r>
              <a:rPr lang="en-US" altLang="en-US" dirty="0" smtClean="0">
                <a:solidFill>
                  <a:schemeClr val="tx1"/>
                </a:solidFill>
              </a:rPr>
              <a:t>What are models? What are they used for?</a:t>
            </a:r>
          </a:p>
          <a:p>
            <a:pPr lvl="1"/>
            <a:r>
              <a:rPr lang="en-US" altLang="en-US" dirty="0" smtClean="0">
                <a:solidFill>
                  <a:schemeClr val="tx1"/>
                </a:solidFill>
              </a:rPr>
              <a:t>Models are “abstract representations of a system or process”</a:t>
            </a:r>
          </a:p>
          <a:p>
            <a:pPr lvl="1"/>
            <a:r>
              <a:rPr lang="en-US" altLang="en-US" dirty="0" smtClean="0">
                <a:solidFill>
                  <a:schemeClr val="tx1"/>
                </a:solidFill>
              </a:rPr>
              <a:t>Best way to evaluate </a:t>
            </a:r>
            <a:r>
              <a:rPr lang="en-US" altLang="en-US" dirty="0" smtClean="0">
                <a:solidFill>
                  <a:schemeClr val="tx1"/>
                </a:solidFill>
              </a:rPr>
              <a:t>models </a:t>
            </a:r>
            <a:r>
              <a:rPr lang="en-US" altLang="en-US" dirty="0" smtClean="0">
                <a:solidFill>
                  <a:schemeClr val="tx1"/>
                </a:solidFill>
              </a:rPr>
              <a:t>is to see what they are used for</a:t>
            </a:r>
          </a:p>
          <a:p>
            <a:pPr lvl="1"/>
            <a:r>
              <a:rPr lang="en-US" altLang="en-US" dirty="0" smtClean="0">
                <a:solidFill>
                  <a:schemeClr val="tx1"/>
                </a:solidFill>
              </a:rPr>
              <a:t>“Good” model = one that can represent behavior of actual system well</a:t>
            </a:r>
          </a:p>
          <a:p>
            <a:endParaRPr lang="en-US" altLang="en-US" dirty="0">
              <a:solidFill>
                <a:schemeClr val="tx1"/>
              </a:solidFill>
            </a:endParaRPr>
          </a:p>
          <a:p>
            <a:r>
              <a:rPr lang="en-US" altLang="en-US" dirty="0" smtClean="0">
                <a:solidFill>
                  <a:schemeClr val="tx1"/>
                </a:solidFill>
              </a:rPr>
              <a:t>Types of models:</a:t>
            </a:r>
          </a:p>
          <a:p>
            <a:pPr lvl="1"/>
            <a:r>
              <a:rPr lang="en-US" altLang="en-US" dirty="0" smtClean="0">
                <a:solidFill>
                  <a:schemeClr val="tx1"/>
                </a:solidFill>
              </a:rPr>
              <a:t>Mathematical, physical, structural, verbal</a:t>
            </a:r>
          </a:p>
          <a:p>
            <a:pPr lvl="1"/>
            <a:r>
              <a:rPr lang="en-US" altLang="en-US" dirty="0" smtClean="0">
                <a:solidFill>
                  <a:schemeClr val="tx1"/>
                </a:solidFill>
              </a:rPr>
              <a:t>Information theory: mathematical model of info. transfer in communication systems</a:t>
            </a:r>
          </a:p>
          <a:p>
            <a:pPr lvl="1"/>
            <a:r>
              <a:rPr lang="en-US" altLang="en-US" dirty="0" smtClean="0">
                <a:solidFill>
                  <a:schemeClr val="tx1"/>
                </a:solidFill>
              </a:rPr>
              <a:t>Signal Detection Theory: also mathematical model</a:t>
            </a:r>
          </a:p>
          <a:p>
            <a:endParaRPr lang="en-US" altLang="en-US" dirty="0" smtClean="0">
              <a:solidFill>
                <a:schemeClr val="tx1"/>
              </a:solidFill>
            </a:endParaRPr>
          </a:p>
          <a:p>
            <a:r>
              <a:rPr lang="en-US" altLang="en-US" dirty="0" smtClean="0">
                <a:solidFill>
                  <a:schemeClr val="tx1"/>
                </a:solidFill>
              </a:rPr>
              <a:t>Stages of Human Information Processing:</a:t>
            </a:r>
          </a:p>
          <a:p>
            <a:pPr lvl="1"/>
            <a:r>
              <a:rPr lang="en-US" altLang="en-US" dirty="0" smtClean="0">
                <a:solidFill>
                  <a:schemeClr val="tx1"/>
                </a:solidFill>
              </a:rPr>
              <a:t>Model of human information </a:t>
            </a:r>
            <a:r>
              <a:rPr lang="en-US" altLang="en-US" dirty="0">
                <a:solidFill>
                  <a:schemeClr val="tx1"/>
                </a:solidFill>
              </a:rPr>
              <a:t>processing (</a:t>
            </a:r>
            <a:r>
              <a:rPr lang="en-US" altLang="en-US" i="1" dirty="0">
                <a:solidFill>
                  <a:schemeClr val="tx1"/>
                </a:solidFill>
              </a:rPr>
              <a:t>next </a:t>
            </a:r>
            <a:r>
              <a:rPr lang="en-US" altLang="en-US" i="1" dirty="0" smtClean="0">
                <a:solidFill>
                  <a:schemeClr val="tx1"/>
                </a:solidFill>
              </a:rPr>
              <a:t>slide</a:t>
            </a:r>
            <a:r>
              <a:rPr lang="en-US" altLang="en-US" dirty="0" smtClean="0">
                <a:solidFill>
                  <a:schemeClr val="tx1"/>
                </a:solidFill>
              </a:rPr>
              <a:t>) shows</a:t>
            </a:r>
          </a:p>
          <a:p>
            <a:pPr lvl="2"/>
            <a:r>
              <a:rPr lang="en-US" altLang="en-US" dirty="0" smtClean="0">
                <a:solidFill>
                  <a:schemeClr val="tx1"/>
                </a:solidFill>
              </a:rPr>
              <a:t>Major stages of human info. Processing</a:t>
            </a:r>
          </a:p>
          <a:p>
            <a:pPr lvl="2"/>
            <a:r>
              <a:rPr lang="en-US" altLang="en-US" dirty="0" smtClean="0">
                <a:solidFill>
                  <a:schemeClr val="tx1"/>
                </a:solidFill>
              </a:rPr>
              <a:t>Relationships between them</a:t>
            </a:r>
          </a:p>
          <a:p>
            <a:pPr lvl="1"/>
            <a:endParaRPr lang="en-US" altLang="en-US" dirty="0" smtClean="0">
              <a:solidFill>
                <a:schemeClr val="tx1"/>
              </a:solidFill>
            </a:endParaRPr>
          </a:p>
        </p:txBody>
      </p:sp>
      <p:sp>
        <p:nvSpPr>
          <p:cNvPr id="2" name="Slide Number Placeholder 1"/>
          <p:cNvSpPr>
            <a:spLocks noGrp="1"/>
          </p:cNvSpPr>
          <p:nvPr>
            <p:ph type="sldNum" sz="quarter" idx="12"/>
          </p:nvPr>
        </p:nvSpPr>
        <p:spPr/>
        <p:txBody>
          <a:bodyPr/>
          <a:lstStyle/>
          <a:p>
            <a:pPr>
              <a:defRPr/>
            </a:pPr>
            <a:fld id="{9E112C66-5F86-4654-B778-8FC0C98289D0}" type="slidenum">
              <a:rPr lang="en-US"/>
              <a:pPr>
                <a:defRPr/>
              </a:pPr>
              <a:t>4</a:t>
            </a:fld>
            <a:endParaRPr lang="en-US"/>
          </a:p>
        </p:txBody>
      </p:sp>
      <p:sp>
        <p:nvSpPr>
          <p:cNvPr id="15366" name="Rectangle 1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68" name="Rectangle 16"/>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69" name="Rectangle 1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1" name="Rectangle 2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3" name="Rectangle 23"/>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4" name="Rectangle 2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5" name="Rectangle 2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7" name="Rectangle 2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Tree>
    <p:extLst>
      <p:ext uri="{BB962C8B-B14F-4D97-AF65-F5344CB8AC3E}">
        <p14:creationId xmlns:p14="http://schemas.microsoft.com/office/powerpoint/2010/main" val="371155513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2"/>
          <p:cNvSpPr txBox="1">
            <a:spLocks noChangeArrowheads="1"/>
          </p:cNvSpPr>
          <p:nvPr/>
        </p:nvSpPr>
        <p:spPr bwMode="auto">
          <a:xfrm>
            <a:off x="855038" y="525647"/>
            <a:ext cx="763587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251907" name="Rectangle 3"/>
          <p:cNvSpPr>
            <a:spLocks noGrp="1"/>
          </p:cNvSpPr>
          <p:nvPr>
            <p:ph type="title"/>
          </p:nvPr>
        </p:nvSpPr>
        <p:spPr bwMode="auto">
          <a:xfrm>
            <a:off x="381000" y="381000"/>
            <a:ext cx="8229600" cy="609600"/>
          </a:xfrm>
        </p:spPr>
        <p:txBody>
          <a:bodyPr wrap="square" numCol="1" anchorCtr="0" compatLnSpc="1">
            <a:prstTxWarp prst="textNoShape">
              <a:avLst/>
            </a:prstTxWarp>
            <a:normAutofit fontScale="90000"/>
          </a:bodyPr>
          <a:lstStyle/>
          <a:p>
            <a:pPr fontAlgn="auto">
              <a:spcAft>
                <a:spcPts val="0"/>
              </a:spcAft>
              <a:defRPr/>
            </a:pPr>
            <a:r>
              <a:rPr lang="en-US" sz="3700" dirty="0" smtClean="0">
                <a:solidFill>
                  <a:schemeClr val="tx1"/>
                </a:solidFill>
              </a:rPr>
              <a:t>Cont. A Model of Information Processing</a:t>
            </a:r>
          </a:p>
        </p:txBody>
      </p:sp>
      <p:sp>
        <p:nvSpPr>
          <p:cNvPr id="2" name="Slide Number Placeholder 1"/>
          <p:cNvSpPr>
            <a:spLocks noGrp="1"/>
          </p:cNvSpPr>
          <p:nvPr>
            <p:ph type="sldNum" sz="quarter" idx="12"/>
          </p:nvPr>
        </p:nvSpPr>
        <p:spPr/>
        <p:txBody>
          <a:bodyPr/>
          <a:lstStyle/>
          <a:p>
            <a:pPr>
              <a:defRPr/>
            </a:pPr>
            <a:fld id="{9E112C66-5F86-4654-B778-8FC0C98289D0}" type="slidenum">
              <a:rPr lang="en-US"/>
              <a:pPr>
                <a:defRPr/>
              </a:pPr>
              <a:t>5</a:t>
            </a:fld>
            <a:endParaRPr lang="en-US"/>
          </a:p>
        </p:txBody>
      </p:sp>
      <p:sp>
        <p:nvSpPr>
          <p:cNvPr id="15366" name="Rectangle 1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68" name="Rectangle 16"/>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69" name="Rectangle 1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1" name="Rectangle 2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3" name="Rectangle 23"/>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4" name="Rectangle 2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5" name="Rectangle 2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7" name="Rectangle 2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3" name="Content Placeholder 2"/>
          <p:cNvSpPr>
            <a:spLocks noGrp="1"/>
          </p:cNvSpPr>
          <p:nvPr>
            <p:ph idx="1"/>
          </p:nvPr>
        </p:nvSpPr>
        <p:spPr/>
        <p:txBody>
          <a:bodyPr/>
          <a:lstStyle/>
          <a:p>
            <a:endParaRPr lang="ar-SA"/>
          </a:p>
        </p:txBody>
      </p:sp>
      <p:pic>
        <p:nvPicPr>
          <p:cNvPr id="15" name="Picture 2" descr="E:\Epson scanner\img049.jpg"/>
          <p:cNvPicPr>
            <a:picLocks noChangeAspect="1" noChangeArrowheads="1"/>
          </p:cNvPicPr>
          <p:nvPr/>
        </p:nvPicPr>
        <p:blipFill rotWithShape="1">
          <a:blip r:embed="rId3"/>
          <a:srcRect l="1222" t="1559" r="3230" b="3268"/>
          <a:stretch/>
        </p:blipFill>
        <p:spPr bwMode="auto">
          <a:xfrm rot="16140000">
            <a:off x="1720215" y="465854"/>
            <a:ext cx="5816352" cy="6811742"/>
          </a:xfrm>
          <a:prstGeom prst="rect">
            <a:avLst/>
          </a:prstGeom>
          <a:noFill/>
        </p:spPr>
      </p:pic>
      <p:sp>
        <p:nvSpPr>
          <p:cNvPr id="4" name="Oval 3"/>
          <p:cNvSpPr/>
          <p:nvPr/>
        </p:nvSpPr>
        <p:spPr>
          <a:xfrm>
            <a:off x="4038600" y="3200400"/>
            <a:ext cx="228600" cy="18288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7" name="Oval 16"/>
          <p:cNvSpPr/>
          <p:nvPr/>
        </p:nvSpPr>
        <p:spPr>
          <a:xfrm>
            <a:off x="1447800" y="2590798"/>
            <a:ext cx="609600" cy="609601"/>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8" name="Oval 17"/>
          <p:cNvSpPr/>
          <p:nvPr/>
        </p:nvSpPr>
        <p:spPr>
          <a:xfrm>
            <a:off x="7307902" y="2590800"/>
            <a:ext cx="769298" cy="609601"/>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9" name="Oval 18"/>
          <p:cNvSpPr/>
          <p:nvPr/>
        </p:nvSpPr>
        <p:spPr>
          <a:xfrm>
            <a:off x="4412302" y="5791200"/>
            <a:ext cx="769298" cy="4572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extLst>
      <p:ext uri="{BB962C8B-B14F-4D97-AF65-F5344CB8AC3E}">
        <p14:creationId xmlns:p14="http://schemas.microsoft.com/office/powerpoint/2010/main" val="248295415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2"/>
          <p:cNvSpPr txBox="1">
            <a:spLocks noChangeArrowheads="1"/>
          </p:cNvSpPr>
          <p:nvPr/>
        </p:nvSpPr>
        <p:spPr bwMode="auto">
          <a:xfrm>
            <a:off x="822325" y="493713"/>
            <a:ext cx="763587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251907" name="Rectangle 3"/>
          <p:cNvSpPr>
            <a:spLocks noGrp="1"/>
          </p:cNvSpPr>
          <p:nvPr>
            <p:ph type="title"/>
          </p:nvPr>
        </p:nvSpPr>
        <p:spPr bwMode="auto">
          <a:xfrm>
            <a:off x="381000" y="381000"/>
            <a:ext cx="8229600" cy="609600"/>
          </a:xfrm>
        </p:spPr>
        <p:txBody>
          <a:bodyPr wrap="square" numCol="1" anchorCtr="0" compatLnSpc="1">
            <a:prstTxWarp prst="textNoShape">
              <a:avLst/>
            </a:prstTxWarp>
            <a:normAutofit fontScale="90000"/>
          </a:bodyPr>
          <a:lstStyle/>
          <a:p>
            <a:pPr fontAlgn="auto">
              <a:spcAft>
                <a:spcPts val="0"/>
              </a:spcAft>
              <a:defRPr/>
            </a:pPr>
            <a:endParaRPr lang="en-US" sz="3700" dirty="0" smtClean="0">
              <a:solidFill>
                <a:schemeClr val="tx1"/>
              </a:solidFill>
            </a:endParaRPr>
          </a:p>
        </p:txBody>
      </p:sp>
      <p:sp>
        <p:nvSpPr>
          <p:cNvPr id="14340" name="Rectangle 4"/>
          <p:cNvSpPr>
            <a:spLocks noGrp="1"/>
          </p:cNvSpPr>
          <p:nvPr>
            <p:ph idx="1"/>
          </p:nvPr>
        </p:nvSpPr>
        <p:spPr>
          <a:xfrm>
            <a:off x="533400" y="838200"/>
            <a:ext cx="8229600" cy="5943600"/>
          </a:xfrm>
        </p:spPr>
        <p:txBody>
          <a:bodyPr/>
          <a:lstStyle/>
          <a:p>
            <a:pPr>
              <a:lnSpc>
                <a:spcPct val="200000"/>
              </a:lnSpc>
            </a:pPr>
            <a:endParaRPr lang="en-US" altLang="en-US" dirty="0" smtClean="0">
              <a:solidFill>
                <a:schemeClr val="tx1"/>
              </a:solidFill>
            </a:endParaRPr>
          </a:p>
          <a:p>
            <a:pPr marL="0" indent="0">
              <a:lnSpc>
                <a:spcPct val="200000"/>
              </a:lnSpc>
              <a:buNone/>
            </a:pPr>
            <a:endParaRPr lang="en-US" altLang="en-US" sz="2800" b="1" dirty="0" smtClean="0">
              <a:solidFill>
                <a:schemeClr val="tx1"/>
              </a:solidFill>
            </a:endParaRPr>
          </a:p>
          <a:p>
            <a:pPr marL="0" indent="0" algn="ctr">
              <a:lnSpc>
                <a:spcPct val="200000"/>
              </a:lnSpc>
              <a:buNone/>
            </a:pPr>
            <a:r>
              <a:rPr lang="en-US" altLang="en-US" sz="2800" b="1" dirty="0" smtClean="0">
                <a:solidFill>
                  <a:schemeClr val="tx1"/>
                </a:solidFill>
              </a:rPr>
              <a:t>Perception</a:t>
            </a:r>
          </a:p>
        </p:txBody>
      </p:sp>
      <p:sp>
        <p:nvSpPr>
          <p:cNvPr id="2" name="Slide Number Placeholder 1"/>
          <p:cNvSpPr>
            <a:spLocks noGrp="1"/>
          </p:cNvSpPr>
          <p:nvPr>
            <p:ph type="sldNum" sz="quarter" idx="12"/>
          </p:nvPr>
        </p:nvSpPr>
        <p:spPr/>
        <p:txBody>
          <a:bodyPr/>
          <a:lstStyle/>
          <a:p>
            <a:pPr>
              <a:defRPr/>
            </a:pPr>
            <a:fld id="{227FED1D-2A50-4441-B0CB-E5D9402D4163}" type="slidenum">
              <a:rPr lang="en-US"/>
              <a:pPr>
                <a:defRPr/>
              </a:pPr>
              <a:t>6</a:t>
            </a:fld>
            <a:endParaRPr lang="en-US"/>
          </a:p>
        </p:txBody>
      </p:sp>
    </p:spTree>
    <p:extLst>
      <p:ext uri="{BB962C8B-B14F-4D97-AF65-F5344CB8AC3E}">
        <p14:creationId xmlns:p14="http://schemas.microsoft.com/office/powerpoint/2010/main" val="337085815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2"/>
          <p:cNvSpPr txBox="1">
            <a:spLocks noChangeArrowheads="1"/>
          </p:cNvSpPr>
          <p:nvPr/>
        </p:nvSpPr>
        <p:spPr bwMode="auto">
          <a:xfrm>
            <a:off x="822325" y="493713"/>
            <a:ext cx="763587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251907" name="Rectangle 3"/>
          <p:cNvSpPr>
            <a:spLocks noGrp="1"/>
          </p:cNvSpPr>
          <p:nvPr>
            <p:ph type="title"/>
          </p:nvPr>
        </p:nvSpPr>
        <p:spPr bwMode="auto">
          <a:xfrm>
            <a:off x="381000" y="381000"/>
            <a:ext cx="8229600" cy="609600"/>
          </a:xfrm>
        </p:spPr>
        <p:txBody>
          <a:bodyPr wrap="square" numCol="1" anchorCtr="0" compatLnSpc="1">
            <a:prstTxWarp prst="textNoShape">
              <a:avLst/>
            </a:prstTxWarp>
            <a:normAutofit fontScale="90000"/>
          </a:bodyPr>
          <a:lstStyle/>
          <a:p>
            <a:pPr fontAlgn="auto">
              <a:spcAft>
                <a:spcPts val="0"/>
              </a:spcAft>
              <a:defRPr/>
            </a:pPr>
            <a:r>
              <a:rPr lang="en-US" sz="3700" dirty="0" smtClean="0">
                <a:solidFill>
                  <a:schemeClr val="tx1"/>
                </a:solidFill>
              </a:rPr>
              <a:t>Perception</a:t>
            </a:r>
          </a:p>
        </p:txBody>
      </p:sp>
      <p:sp>
        <p:nvSpPr>
          <p:cNvPr id="15364" name="Rectangle 4"/>
          <p:cNvSpPr>
            <a:spLocks noGrp="1"/>
          </p:cNvSpPr>
          <p:nvPr>
            <p:ph idx="1"/>
          </p:nvPr>
        </p:nvSpPr>
        <p:spPr>
          <a:xfrm>
            <a:off x="533400" y="838200"/>
            <a:ext cx="8382000" cy="5943600"/>
          </a:xfrm>
        </p:spPr>
        <p:txBody>
          <a:bodyPr/>
          <a:lstStyle/>
          <a:p>
            <a:r>
              <a:rPr lang="en-US" altLang="en-US" dirty="0" smtClean="0">
                <a:solidFill>
                  <a:schemeClr val="tx1"/>
                </a:solidFill>
              </a:rPr>
              <a:t>Levels of Perception </a:t>
            </a:r>
          </a:p>
          <a:p>
            <a:pPr lvl="1"/>
            <a:r>
              <a:rPr lang="en-US" altLang="en-US" dirty="0" smtClean="0">
                <a:solidFill>
                  <a:schemeClr val="tx1"/>
                </a:solidFill>
              </a:rPr>
              <a:t>Level of perception depends on: stimulus &amp; task that person faces</a:t>
            </a:r>
          </a:p>
          <a:p>
            <a:pPr lvl="1"/>
            <a:r>
              <a:rPr lang="en-US" altLang="en-US" dirty="0" smtClean="0">
                <a:solidFill>
                  <a:schemeClr val="tx1"/>
                </a:solidFill>
              </a:rPr>
              <a:t>Forms of perception:</a:t>
            </a:r>
          </a:p>
          <a:p>
            <a:pPr lvl="2"/>
            <a:r>
              <a:rPr lang="en-US" altLang="en-US" dirty="0" smtClean="0">
                <a:solidFill>
                  <a:schemeClr val="tx1"/>
                </a:solidFill>
              </a:rPr>
              <a:t>Detection (most basic form): determine if signal is present/not</a:t>
            </a:r>
          </a:p>
          <a:p>
            <a:pPr lvl="2"/>
            <a:r>
              <a:rPr lang="en-US" altLang="en-US" dirty="0" smtClean="0">
                <a:solidFill>
                  <a:schemeClr val="tx1"/>
                </a:solidFill>
              </a:rPr>
              <a:t>Identification/Recognition: indicating in which class target belongs</a:t>
            </a:r>
          </a:p>
          <a:p>
            <a:pPr lvl="2"/>
            <a:r>
              <a:rPr lang="en-US" altLang="en-US" dirty="0" smtClean="0">
                <a:solidFill>
                  <a:schemeClr val="tx1"/>
                </a:solidFill>
              </a:rPr>
              <a:t>Multilevel classification: making abs. judgment along stimulus dimension</a:t>
            </a:r>
            <a:endParaRPr lang="en-US" altLang="en-US" dirty="0">
              <a:solidFill>
                <a:schemeClr val="tx1"/>
              </a:solidFill>
            </a:endParaRPr>
          </a:p>
          <a:p>
            <a:endParaRPr lang="en-US" altLang="en-US" dirty="0" smtClean="0">
              <a:solidFill>
                <a:schemeClr val="tx1"/>
              </a:solidFill>
            </a:endParaRPr>
          </a:p>
          <a:p>
            <a:r>
              <a:rPr lang="en-US" altLang="en-US" dirty="0" smtClean="0">
                <a:solidFill>
                  <a:schemeClr val="tx1"/>
                </a:solidFill>
              </a:rPr>
              <a:t>Activities </a:t>
            </a:r>
            <a:r>
              <a:rPr lang="en-US" altLang="en-US" dirty="0" smtClean="0">
                <a:solidFill>
                  <a:schemeClr val="tx1"/>
                </a:solidFill>
              </a:rPr>
              <a:t>Involved </a:t>
            </a:r>
            <a:r>
              <a:rPr lang="en-US" altLang="en-US" dirty="0" smtClean="0">
                <a:solidFill>
                  <a:schemeClr val="tx1"/>
                </a:solidFill>
              </a:rPr>
              <a:t>with Perception:</a:t>
            </a:r>
          </a:p>
          <a:p>
            <a:pPr lvl="1"/>
            <a:r>
              <a:rPr lang="en-US" altLang="en-US" dirty="0" smtClean="0">
                <a:solidFill>
                  <a:schemeClr val="tx1"/>
                </a:solidFill>
              </a:rPr>
              <a:t>Perception involves our prior </a:t>
            </a:r>
          </a:p>
          <a:p>
            <a:pPr lvl="2"/>
            <a:r>
              <a:rPr lang="en-US" altLang="en-US" dirty="0" smtClean="0">
                <a:solidFill>
                  <a:schemeClr val="tx1"/>
                </a:solidFill>
              </a:rPr>
              <a:t>Experiences </a:t>
            </a:r>
          </a:p>
          <a:p>
            <a:pPr lvl="2"/>
            <a:r>
              <a:rPr lang="en-US" altLang="en-US" dirty="0" smtClean="0">
                <a:solidFill>
                  <a:schemeClr val="tx1"/>
                </a:solidFill>
              </a:rPr>
              <a:t>Learned associations (</a:t>
            </a:r>
            <a:r>
              <a:rPr lang="en-US" altLang="en-US" dirty="0" smtClean="0">
                <a:solidFill>
                  <a:schemeClr val="tx1"/>
                </a:solidFill>
                <a:hlinkClick r:id="rId3" action="ppaction://hlinksldjump"/>
              </a:rPr>
              <a:t>line</a:t>
            </a:r>
            <a:r>
              <a:rPr lang="en-US" altLang="en-US" dirty="0" smtClean="0">
                <a:solidFill>
                  <a:schemeClr val="tx1"/>
                </a:solidFill>
              </a:rPr>
              <a:t> connecting long-term memory – perception)</a:t>
            </a:r>
          </a:p>
          <a:p>
            <a:pPr lvl="1"/>
            <a:r>
              <a:rPr lang="en-US" altLang="en-US" dirty="0" smtClean="0">
                <a:solidFill>
                  <a:schemeClr val="tx1"/>
                </a:solidFill>
              </a:rPr>
              <a:t>Simple detection involves complex</a:t>
            </a:r>
          </a:p>
          <a:p>
            <a:pPr lvl="2"/>
            <a:r>
              <a:rPr lang="en-US" altLang="en-US" dirty="0" smtClean="0">
                <a:solidFill>
                  <a:schemeClr val="tx1"/>
                </a:solidFill>
              </a:rPr>
              <a:t>Information processing</a:t>
            </a:r>
          </a:p>
          <a:p>
            <a:pPr lvl="2"/>
            <a:r>
              <a:rPr lang="en-US" altLang="en-US" dirty="0" smtClean="0">
                <a:solidFill>
                  <a:schemeClr val="tx1"/>
                </a:solidFill>
              </a:rPr>
              <a:t>Decision making</a:t>
            </a:r>
          </a:p>
          <a:p>
            <a:pPr lvl="1"/>
            <a:r>
              <a:rPr lang="en-US" altLang="en-US" dirty="0" smtClean="0">
                <a:solidFill>
                  <a:schemeClr val="tx1"/>
                </a:solidFill>
              </a:rPr>
              <a:t>This is included within signal detection theory</a:t>
            </a:r>
          </a:p>
          <a:p>
            <a:pPr lvl="2"/>
            <a:endParaRPr lang="en-US" altLang="en-US" dirty="0">
              <a:solidFill>
                <a:schemeClr val="tx1"/>
              </a:solidFill>
            </a:endParaRPr>
          </a:p>
        </p:txBody>
      </p:sp>
      <p:sp>
        <p:nvSpPr>
          <p:cNvPr id="2" name="Slide Number Placeholder 1"/>
          <p:cNvSpPr>
            <a:spLocks noGrp="1"/>
          </p:cNvSpPr>
          <p:nvPr>
            <p:ph type="sldNum" sz="quarter" idx="12"/>
          </p:nvPr>
        </p:nvSpPr>
        <p:spPr/>
        <p:txBody>
          <a:bodyPr/>
          <a:lstStyle/>
          <a:p>
            <a:pPr>
              <a:defRPr/>
            </a:pPr>
            <a:fld id="{9E112C66-5F86-4654-B778-8FC0C98289D0}" type="slidenum">
              <a:rPr lang="en-US"/>
              <a:pPr>
                <a:defRPr/>
              </a:pPr>
              <a:t>7</a:t>
            </a:fld>
            <a:endParaRPr lang="en-US"/>
          </a:p>
        </p:txBody>
      </p:sp>
      <p:sp>
        <p:nvSpPr>
          <p:cNvPr id="15366" name="Rectangle 1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68" name="Rectangle 16"/>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69" name="Rectangle 1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1" name="Rectangle 2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3" name="Rectangle 23"/>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4" name="Rectangle 2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5" name="Rectangle 2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7" name="Rectangle 2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Tree>
    <p:extLst>
      <p:ext uri="{BB962C8B-B14F-4D97-AF65-F5344CB8AC3E}">
        <p14:creationId xmlns:p14="http://schemas.microsoft.com/office/powerpoint/2010/main" val="371766284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2"/>
          <p:cNvSpPr txBox="1">
            <a:spLocks noChangeArrowheads="1"/>
          </p:cNvSpPr>
          <p:nvPr/>
        </p:nvSpPr>
        <p:spPr bwMode="auto">
          <a:xfrm>
            <a:off x="822325" y="493713"/>
            <a:ext cx="763587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251907" name="Rectangle 3"/>
          <p:cNvSpPr>
            <a:spLocks noGrp="1"/>
          </p:cNvSpPr>
          <p:nvPr>
            <p:ph type="title"/>
          </p:nvPr>
        </p:nvSpPr>
        <p:spPr bwMode="auto">
          <a:xfrm>
            <a:off x="381000" y="381000"/>
            <a:ext cx="8229600" cy="609600"/>
          </a:xfrm>
        </p:spPr>
        <p:txBody>
          <a:bodyPr wrap="square" numCol="1" anchorCtr="0" compatLnSpc="1">
            <a:prstTxWarp prst="textNoShape">
              <a:avLst/>
            </a:prstTxWarp>
            <a:normAutofit fontScale="90000"/>
          </a:bodyPr>
          <a:lstStyle/>
          <a:p>
            <a:pPr fontAlgn="auto">
              <a:spcAft>
                <a:spcPts val="0"/>
              </a:spcAft>
              <a:defRPr/>
            </a:pPr>
            <a:endParaRPr lang="en-US" sz="3700" dirty="0" smtClean="0">
              <a:solidFill>
                <a:schemeClr val="tx1"/>
              </a:solidFill>
            </a:endParaRPr>
          </a:p>
        </p:txBody>
      </p:sp>
      <p:sp>
        <p:nvSpPr>
          <p:cNvPr id="14340" name="Rectangle 4"/>
          <p:cNvSpPr>
            <a:spLocks noGrp="1"/>
          </p:cNvSpPr>
          <p:nvPr>
            <p:ph idx="1"/>
          </p:nvPr>
        </p:nvSpPr>
        <p:spPr>
          <a:xfrm>
            <a:off x="533400" y="838200"/>
            <a:ext cx="8229600" cy="5943600"/>
          </a:xfrm>
        </p:spPr>
        <p:txBody>
          <a:bodyPr/>
          <a:lstStyle/>
          <a:p>
            <a:pPr>
              <a:lnSpc>
                <a:spcPct val="200000"/>
              </a:lnSpc>
            </a:pPr>
            <a:endParaRPr lang="en-US" altLang="en-US" dirty="0" smtClean="0">
              <a:solidFill>
                <a:schemeClr val="tx1"/>
              </a:solidFill>
            </a:endParaRPr>
          </a:p>
          <a:p>
            <a:pPr marL="0" indent="0">
              <a:lnSpc>
                <a:spcPct val="200000"/>
              </a:lnSpc>
              <a:buNone/>
            </a:pPr>
            <a:endParaRPr lang="en-US" altLang="en-US" sz="2800" b="1" dirty="0" smtClean="0">
              <a:solidFill>
                <a:schemeClr val="tx1"/>
              </a:solidFill>
            </a:endParaRPr>
          </a:p>
          <a:p>
            <a:pPr marL="0" indent="0" algn="ctr">
              <a:lnSpc>
                <a:spcPct val="200000"/>
              </a:lnSpc>
              <a:buNone/>
            </a:pPr>
            <a:r>
              <a:rPr lang="en-US" altLang="en-US" sz="2800" b="1" dirty="0" smtClean="0">
                <a:solidFill>
                  <a:schemeClr val="tx1"/>
                </a:solidFill>
              </a:rPr>
              <a:t>Signal Detection Theory</a:t>
            </a:r>
          </a:p>
        </p:txBody>
      </p:sp>
      <p:sp>
        <p:nvSpPr>
          <p:cNvPr id="2" name="Slide Number Placeholder 1"/>
          <p:cNvSpPr>
            <a:spLocks noGrp="1"/>
          </p:cNvSpPr>
          <p:nvPr>
            <p:ph type="sldNum" sz="quarter" idx="12"/>
          </p:nvPr>
        </p:nvSpPr>
        <p:spPr/>
        <p:txBody>
          <a:bodyPr/>
          <a:lstStyle/>
          <a:p>
            <a:pPr>
              <a:defRPr/>
            </a:pPr>
            <a:fld id="{227FED1D-2A50-4441-B0CB-E5D9402D4163}" type="slidenum">
              <a:rPr lang="en-US"/>
              <a:pPr>
                <a:defRPr/>
              </a:pPr>
              <a:t>8</a:t>
            </a:fld>
            <a:endParaRPr lang="en-US"/>
          </a:p>
        </p:txBody>
      </p:sp>
    </p:spTree>
    <p:extLst>
      <p:ext uri="{BB962C8B-B14F-4D97-AF65-F5344CB8AC3E}">
        <p14:creationId xmlns:p14="http://schemas.microsoft.com/office/powerpoint/2010/main" val="407587003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2"/>
          <p:cNvSpPr txBox="1">
            <a:spLocks noChangeArrowheads="1"/>
          </p:cNvSpPr>
          <p:nvPr/>
        </p:nvSpPr>
        <p:spPr bwMode="auto">
          <a:xfrm>
            <a:off x="822325" y="493713"/>
            <a:ext cx="763587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251907" name="Rectangle 3"/>
          <p:cNvSpPr>
            <a:spLocks noGrp="1"/>
          </p:cNvSpPr>
          <p:nvPr>
            <p:ph type="title"/>
          </p:nvPr>
        </p:nvSpPr>
        <p:spPr bwMode="auto">
          <a:xfrm>
            <a:off x="381000" y="381000"/>
            <a:ext cx="8229600" cy="609600"/>
          </a:xfrm>
        </p:spPr>
        <p:txBody>
          <a:bodyPr wrap="square" numCol="1" anchorCtr="0" compatLnSpc="1">
            <a:prstTxWarp prst="textNoShape">
              <a:avLst/>
            </a:prstTxWarp>
            <a:normAutofit fontScale="90000"/>
          </a:bodyPr>
          <a:lstStyle/>
          <a:p>
            <a:pPr fontAlgn="auto">
              <a:spcAft>
                <a:spcPts val="0"/>
              </a:spcAft>
              <a:defRPr/>
            </a:pPr>
            <a:r>
              <a:rPr lang="en-US" sz="3700" dirty="0" smtClean="0">
                <a:solidFill>
                  <a:schemeClr val="tx1"/>
                </a:solidFill>
              </a:rPr>
              <a:t>Signal Detection Theory</a:t>
            </a:r>
          </a:p>
        </p:txBody>
      </p:sp>
      <p:sp>
        <p:nvSpPr>
          <p:cNvPr id="15364" name="Rectangle 4"/>
          <p:cNvSpPr>
            <a:spLocks noGrp="1"/>
          </p:cNvSpPr>
          <p:nvPr>
            <p:ph idx="1"/>
          </p:nvPr>
        </p:nvSpPr>
        <p:spPr>
          <a:xfrm>
            <a:off x="533400" y="838200"/>
            <a:ext cx="8229600" cy="5943600"/>
          </a:xfrm>
        </p:spPr>
        <p:txBody>
          <a:bodyPr/>
          <a:lstStyle/>
          <a:p>
            <a:r>
              <a:rPr lang="en-US" altLang="en-US" dirty="0" smtClean="0">
                <a:solidFill>
                  <a:schemeClr val="tx1"/>
                </a:solidFill>
              </a:rPr>
              <a:t>Overview of Signal Detection Theory (SDT)</a:t>
            </a:r>
          </a:p>
          <a:p>
            <a:pPr lvl="1"/>
            <a:r>
              <a:rPr lang="en-US" altLang="en-US" dirty="0" smtClean="0">
                <a:solidFill>
                  <a:schemeClr val="tx1"/>
                </a:solidFill>
              </a:rPr>
              <a:t>Involves situations where</a:t>
            </a:r>
          </a:p>
          <a:p>
            <a:pPr lvl="2"/>
            <a:r>
              <a:rPr lang="en-US" altLang="en-US" dirty="0" smtClean="0">
                <a:solidFill>
                  <a:schemeClr val="tx1"/>
                </a:solidFill>
              </a:rPr>
              <a:t>Two discrete situations exist: signal / no signal</a:t>
            </a:r>
          </a:p>
          <a:p>
            <a:pPr lvl="2"/>
            <a:r>
              <a:rPr lang="en-US" altLang="en-US" dirty="0" smtClean="0">
                <a:solidFill>
                  <a:schemeClr val="tx1"/>
                </a:solidFill>
              </a:rPr>
              <a:t>Situations cannot be easily discriminated</a:t>
            </a:r>
          </a:p>
          <a:p>
            <a:pPr lvl="1"/>
            <a:r>
              <a:rPr lang="en-US" altLang="en-US" dirty="0" smtClean="0">
                <a:solidFill>
                  <a:schemeClr val="tx1"/>
                </a:solidFill>
              </a:rPr>
              <a:t>Examples:</a:t>
            </a:r>
          </a:p>
          <a:p>
            <a:pPr lvl="2"/>
            <a:r>
              <a:rPr lang="en-US" altLang="en-US" dirty="0" smtClean="0">
                <a:solidFill>
                  <a:schemeClr val="tx1"/>
                </a:solidFill>
              </a:rPr>
              <a:t>Detecting cavity on tooth x-ray</a:t>
            </a:r>
          </a:p>
          <a:p>
            <a:pPr lvl="2"/>
            <a:r>
              <a:rPr lang="en-US" altLang="en-US" dirty="0" smtClean="0">
                <a:solidFill>
                  <a:schemeClr val="tx1"/>
                </a:solidFill>
              </a:rPr>
              <a:t>Detecting defective component in a factory </a:t>
            </a:r>
          </a:p>
          <a:p>
            <a:pPr lvl="2"/>
            <a:r>
              <a:rPr lang="en-US" altLang="en-US" dirty="0" smtClean="0">
                <a:solidFill>
                  <a:schemeClr val="tx1"/>
                </a:solidFill>
              </a:rPr>
              <a:t>Detecting rain in weather forecast</a:t>
            </a:r>
          </a:p>
          <a:p>
            <a:endParaRPr lang="en-US" altLang="en-US" dirty="0" smtClean="0">
              <a:solidFill>
                <a:schemeClr val="tx1"/>
              </a:solidFill>
            </a:endParaRPr>
          </a:p>
          <a:p>
            <a:r>
              <a:rPr lang="en-US" altLang="en-US" dirty="0" smtClean="0">
                <a:solidFill>
                  <a:schemeClr val="tx1"/>
                </a:solidFill>
              </a:rPr>
              <a:t>Concepts Associated with SDT</a:t>
            </a:r>
          </a:p>
          <a:p>
            <a:pPr marL="800100" lvl="1" indent="-342900">
              <a:buFont typeface="+mj-lt"/>
              <a:buAutoNum type="arabicPeriod"/>
            </a:pPr>
            <a:r>
              <a:rPr lang="en-US" altLang="en-US" dirty="0" smtClean="0">
                <a:solidFill>
                  <a:schemeClr val="tx1"/>
                </a:solidFill>
              </a:rPr>
              <a:t>Concept of noise</a:t>
            </a:r>
          </a:p>
          <a:p>
            <a:pPr marL="800100" lvl="1" indent="-342900">
              <a:buFont typeface="+mj-lt"/>
              <a:buAutoNum type="arabicPeriod"/>
            </a:pPr>
            <a:r>
              <a:rPr lang="en-US" altLang="en-US" dirty="0" smtClean="0">
                <a:solidFill>
                  <a:schemeClr val="tx1"/>
                </a:solidFill>
              </a:rPr>
              <a:t>Possible outcomes</a:t>
            </a:r>
          </a:p>
          <a:p>
            <a:pPr marL="800100" lvl="1" indent="-342900">
              <a:buFont typeface="+mj-lt"/>
              <a:buAutoNum type="arabicPeriod"/>
            </a:pPr>
            <a:r>
              <a:rPr lang="en-US" altLang="en-US" dirty="0" smtClean="0">
                <a:solidFill>
                  <a:schemeClr val="tx1"/>
                </a:solidFill>
              </a:rPr>
              <a:t>Concept of response criterion</a:t>
            </a:r>
          </a:p>
          <a:p>
            <a:pPr marL="800100" lvl="1" indent="-342900">
              <a:buFont typeface="+mj-lt"/>
              <a:buAutoNum type="arabicPeriod"/>
            </a:pPr>
            <a:r>
              <a:rPr lang="en-US" altLang="en-US" dirty="0" smtClean="0">
                <a:solidFill>
                  <a:schemeClr val="tx1"/>
                </a:solidFill>
              </a:rPr>
              <a:t>Influencing the response criterion</a:t>
            </a:r>
          </a:p>
          <a:p>
            <a:pPr marL="800100" lvl="1" indent="-342900">
              <a:buFont typeface="+mj-lt"/>
              <a:buAutoNum type="arabicPeriod"/>
            </a:pPr>
            <a:r>
              <a:rPr lang="en-US" altLang="en-US" dirty="0" smtClean="0">
                <a:solidFill>
                  <a:schemeClr val="tx1"/>
                </a:solidFill>
              </a:rPr>
              <a:t>Concept of sensitivity</a:t>
            </a:r>
          </a:p>
          <a:p>
            <a:pPr marL="800100" lvl="1" indent="-342900">
              <a:buFont typeface="+mj-lt"/>
              <a:buAutoNum type="arabicPeriod"/>
            </a:pPr>
            <a:r>
              <a:rPr lang="en-US" altLang="en-US" dirty="0" smtClean="0">
                <a:solidFill>
                  <a:schemeClr val="tx1"/>
                </a:solidFill>
              </a:rPr>
              <a:t>Applications of SDT</a:t>
            </a:r>
          </a:p>
        </p:txBody>
      </p:sp>
      <p:sp>
        <p:nvSpPr>
          <p:cNvPr id="2" name="Slide Number Placeholder 1"/>
          <p:cNvSpPr>
            <a:spLocks noGrp="1"/>
          </p:cNvSpPr>
          <p:nvPr>
            <p:ph type="sldNum" sz="quarter" idx="12"/>
          </p:nvPr>
        </p:nvSpPr>
        <p:spPr/>
        <p:txBody>
          <a:bodyPr/>
          <a:lstStyle/>
          <a:p>
            <a:pPr>
              <a:defRPr/>
            </a:pPr>
            <a:fld id="{9E112C66-5F86-4654-B778-8FC0C98289D0}" type="slidenum">
              <a:rPr lang="en-US"/>
              <a:pPr>
                <a:defRPr/>
              </a:pPr>
              <a:t>9</a:t>
            </a:fld>
            <a:endParaRPr lang="en-US"/>
          </a:p>
        </p:txBody>
      </p:sp>
      <p:sp>
        <p:nvSpPr>
          <p:cNvPr id="15366" name="Rectangle 1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68" name="Rectangle 16"/>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69" name="Rectangle 1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1" name="Rectangle 2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3" name="Rectangle 23"/>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4" name="Rectangle 2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5" name="Rectangle 2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7" name="Rectangle 2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Tree>
    <p:extLst>
      <p:ext uri="{BB962C8B-B14F-4D97-AF65-F5344CB8AC3E}">
        <p14:creationId xmlns:p14="http://schemas.microsoft.com/office/powerpoint/2010/main" val="1715621304"/>
      </p:ext>
    </p:extLst>
  </p:cSld>
  <p:clrMapOvr>
    <a:masterClrMapping/>
  </p:clrMapOvr>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2.jpeg"/></Relationships>
</file>

<file path=ppt/theme/theme1.xml><?xml version="1.0" encoding="utf-8"?>
<a:theme xmlns:a="http://schemas.openxmlformats.org/drawingml/2006/main" name="2_Concourse">
  <a:themeElements>
    <a:clrScheme name="2_Concourse 1">
      <a:dk1>
        <a:srgbClr val="000000"/>
      </a:dk1>
      <a:lt1>
        <a:srgbClr val="FFFFFF"/>
      </a:lt1>
      <a:dk2>
        <a:srgbClr val="464646"/>
      </a:dk2>
      <a:lt2>
        <a:srgbClr val="DEF5FA"/>
      </a:lt2>
      <a:accent1>
        <a:srgbClr val="2DA2BF"/>
      </a:accent1>
      <a:accent2>
        <a:srgbClr val="DA1F28"/>
      </a:accent2>
      <a:accent3>
        <a:srgbClr val="FFFFFF"/>
      </a:accent3>
      <a:accent4>
        <a:srgbClr val="000000"/>
      </a:accent4>
      <a:accent5>
        <a:srgbClr val="ADCEDC"/>
      </a:accent5>
      <a:accent6>
        <a:srgbClr val="C51B23"/>
      </a:accent6>
      <a:hlink>
        <a:srgbClr val="FF8119"/>
      </a:hlink>
      <a:folHlink>
        <a:srgbClr val="44B9E8"/>
      </a:folHlink>
    </a:clrScheme>
    <a:fontScheme name="2_Concourse">
      <a:majorFont>
        <a:latin typeface="Lucida Sans Unicode"/>
        <a:ea typeface=""/>
        <a:cs typeface=""/>
      </a:majorFont>
      <a:minorFont>
        <a:latin typeface="Lucida Sans Unico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Concourse 1">
        <a:dk1>
          <a:srgbClr val="000000"/>
        </a:dk1>
        <a:lt1>
          <a:srgbClr val="FFFFFF"/>
        </a:lt1>
        <a:dk2>
          <a:srgbClr val="464646"/>
        </a:dk2>
        <a:lt2>
          <a:srgbClr val="DEF5FA"/>
        </a:lt2>
        <a:accent1>
          <a:srgbClr val="2DA2BF"/>
        </a:accent1>
        <a:accent2>
          <a:srgbClr val="DA1F28"/>
        </a:accent2>
        <a:accent3>
          <a:srgbClr val="FFFFFF"/>
        </a:accent3>
        <a:accent4>
          <a:srgbClr val="000000"/>
        </a:accent4>
        <a:accent5>
          <a:srgbClr val="ADCEDC"/>
        </a:accent5>
        <a:accent6>
          <a:srgbClr val="C51B23"/>
        </a:accent6>
        <a:hlink>
          <a:srgbClr val="FF8119"/>
        </a:hlink>
        <a:folHlink>
          <a:srgbClr val="44B9E8"/>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9_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9_Concourse">
      <a:majorFont>
        <a:latin typeface=""/>
        <a:ea typeface=""/>
        <a:cs typeface=""/>
      </a:majorFont>
      <a:minorFont>
        <a:latin typeface=""/>
        <a:ea typeface=""/>
        <a:cs typeface=""/>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3.xml><?xml version="1.0" encoding="utf-8"?>
<a:theme xmlns:a="http://schemas.openxmlformats.org/drawingml/2006/main" name="Executive">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cuti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2.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3.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docProps/app.xml><?xml version="1.0" encoding="utf-8"?>
<Properties xmlns="http://schemas.openxmlformats.org/officeDocument/2006/extended-properties" xmlns:vt="http://schemas.openxmlformats.org/officeDocument/2006/docPropsVTypes">
  <Template>Concourse</Template>
  <TotalTime>3017</TotalTime>
  <Words>1756</Words>
  <Application>Microsoft Office PowerPoint</Application>
  <PresentationFormat>On-screen Show (4:3)</PresentationFormat>
  <Paragraphs>285</Paragraphs>
  <Slides>20</Slides>
  <Notes>19</Notes>
  <HiddenSlides>0</HiddenSlides>
  <MMClips>0</MMClips>
  <ScaleCrop>false</ScaleCrop>
  <HeadingPairs>
    <vt:vector size="4" baseType="variant">
      <vt:variant>
        <vt:lpstr>Theme</vt:lpstr>
      </vt:variant>
      <vt:variant>
        <vt:i4>3</vt:i4>
      </vt:variant>
      <vt:variant>
        <vt:lpstr>Slide Titles</vt:lpstr>
      </vt:variant>
      <vt:variant>
        <vt:i4>20</vt:i4>
      </vt:variant>
    </vt:vector>
  </HeadingPairs>
  <TitlesOfParts>
    <vt:vector size="23" baseType="lpstr">
      <vt:lpstr>2_Concourse</vt:lpstr>
      <vt:lpstr>9_Concourse</vt:lpstr>
      <vt:lpstr>Executive</vt:lpstr>
      <vt:lpstr>King Saud University   College of Engineering  IE – 341: “Human Factors”  Spring – 2016 (2nd Sem. 1436-7H)</vt:lpstr>
      <vt:lpstr>Contents</vt:lpstr>
      <vt:lpstr>PowerPoint Presentation</vt:lpstr>
      <vt:lpstr>A Model of Information Processing</vt:lpstr>
      <vt:lpstr>Cont. A Model of Information Processing</vt:lpstr>
      <vt:lpstr>PowerPoint Presentation</vt:lpstr>
      <vt:lpstr>Perception</vt:lpstr>
      <vt:lpstr>PowerPoint Presentation</vt:lpstr>
      <vt:lpstr>Signal Detection Theory</vt:lpstr>
      <vt:lpstr>Cont. Signal Detection Theory</vt:lpstr>
      <vt:lpstr>Cont. Signal Detection Theory</vt:lpstr>
      <vt:lpstr>Cont. Signal Detection Theory</vt:lpstr>
      <vt:lpstr>Cont. Signal Detection Theory</vt:lpstr>
      <vt:lpstr>Cont. Signal Detection Theory</vt:lpstr>
      <vt:lpstr>Cont. Signal Detection Theory</vt:lpstr>
      <vt:lpstr>Cont. Signal Detection Theory</vt:lpstr>
      <vt:lpstr>Cont. Signal Detection Theory</vt:lpstr>
      <vt:lpstr>Cont. Signal Detection Theory</vt:lpstr>
      <vt:lpstr>Cont. Signal Detection Theory</vt:lpstr>
      <vt:lpstr>Cont. Signal Detection Theory</vt:lpstr>
    </vt:vector>
  </TitlesOfParts>
  <Company>IMedia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Photo Album</dc:title>
  <dc:creator>IMedia</dc:creator>
  <cp:lastModifiedBy>User</cp:lastModifiedBy>
  <cp:revision>408</cp:revision>
  <dcterms:created xsi:type="dcterms:W3CDTF">2008-11-10T19:40:45Z</dcterms:created>
  <dcterms:modified xsi:type="dcterms:W3CDTF">2016-02-27T16:41:40Z</dcterms:modified>
</cp:coreProperties>
</file>