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3"/>
  </p:notesMasterIdLst>
  <p:handoutMasterIdLst>
    <p:handoutMasterId r:id="rId24"/>
  </p:handoutMasterIdLst>
  <p:sldIdLst>
    <p:sldId id="328" r:id="rId4"/>
    <p:sldId id="329" r:id="rId5"/>
    <p:sldId id="330" r:id="rId6"/>
    <p:sldId id="331" r:id="rId7"/>
    <p:sldId id="333" r:id="rId8"/>
    <p:sldId id="334" r:id="rId9"/>
    <p:sldId id="335" r:id="rId10"/>
    <p:sldId id="337" r:id="rId11"/>
    <p:sldId id="338" r:id="rId12"/>
    <p:sldId id="339" r:id="rId13"/>
    <p:sldId id="336" r:id="rId14"/>
    <p:sldId id="347" r:id="rId15"/>
    <p:sldId id="332" r:id="rId16"/>
    <p:sldId id="341" r:id="rId17"/>
    <p:sldId id="340" r:id="rId18"/>
    <p:sldId id="342" r:id="rId19"/>
    <p:sldId id="343" r:id="rId20"/>
    <p:sldId id="344" r:id="rId21"/>
    <p:sldId id="345" r:id="rId22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1589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1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37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48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661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56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24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0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658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7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29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44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6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6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Exercise: show</a:t>
            </a:r>
            <a:r>
              <a:rPr lang="en-US" baseline="0" dirty="0" smtClean="0"/>
              <a:t> slide for a few seconds, then ask a few seconds later what were numbers on screen; numbers below are chunked (3) and so easier to rehearse and keep in Working Memory</a:t>
            </a:r>
          </a:p>
          <a:p>
            <a:r>
              <a:rPr lang="en-US" baseline="0" dirty="0" smtClean="0"/>
              <a:t>Note, same can be done with symbols (e.g. on car plates)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47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7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18/10/2016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</a:t>
            </a:r>
            <a:r>
              <a:rPr lang="en-US" sz="3700" dirty="0" smtClean="0">
                <a:solidFill>
                  <a:schemeClr val="tx1"/>
                </a:solidFill>
              </a:rPr>
              <a:t>– 2016 </a:t>
            </a:r>
            <a:r>
              <a:rPr lang="en-US" sz="3700" dirty="0" smtClean="0">
                <a:solidFill>
                  <a:schemeClr val="tx1"/>
                </a:solidFill>
              </a:rPr>
              <a:t>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</a:t>
            </a:r>
            <a:r>
              <a:rPr lang="en-US" sz="3700" dirty="0" smtClean="0">
                <a:solidFill>
                  <a:schemeClr val="tx1"/>
                </a:solidFill>
              </a:rPr>
              <a:t>. </a:t>
            </a:r>
            <a:r>
              <a:rPr lang="en-US" sz="3700" dirty="0" smtClean="0">
                <a:solidFill>
                  <a:schemeClr val="tx1"/>
                </a:solidFill>
              </a:rPr>
              <a:t>1437-8H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– 5: Memory – Attention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i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Cont. Capacity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of Working Memory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Summary: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Don’t present more than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 of information to remember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Make chunks meaningful (e.g.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055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Provide training on recalling chunked information</a:t>
                </a:r>
              </a:p>
              <a:p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Searching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list (e.g. names) ↑ as list items ↑ linearly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per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item of memory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 items are searched for equally</a:t>
                </a:r>
              </a:p>
              <a:p>
                <a:pPr lvl="1"/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0">
                <a:blip r:embed="rId3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>
                <a:solidFill>
                  <a:schemeClr val="tx1"/>
                </a:solidFill>
              </a:rPr>
              <a:t>Long-term memory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Transferring information from WM to LTM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Transferred by semantic coding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by adding meaning to information + linking to items already in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e.g.: studying for exams: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by repeating material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hard to recall info.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Effective method: semantically encode info.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Ways to recall information from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Analyze, compare, relate to past knowledge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Organizing info. at start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transfer to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organized info. in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recall/retrieve info. from LTM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Using “mnemonics” to organize info.: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use first letter of item in a list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and attach word/image to it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Makes info. retrieval faster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287745"/>
            <a:ext cx="3352800" cy="257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t="19724" r="12775" b="5237"/>
          <a:stretch/>
        </p:blipFill>
        <p:spPr>
          <a:xfrm>
            <a:off x="670560" y="838199"/>
            <a:ext cx="7863840" cy="5972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8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3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Four types of attention tasks / situations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Divided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Sustained 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7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Monitoring several sources of </a:t>
            </a:r>
            <a:r>
              <a:rPr lang="en-US" dirty="0" smtClean="0">
                <a:solidFill>
                  <a:schemeClr val="tx1"/>
                </a:solidFill>
              </a:rPr>
              <a:t>info. (aka channels) to </a:t>
            </a:r>
            <a:r>
              <a:rPr lang="en-US" dirty="0">
                <a:solidFill>
                  <a:schemeClr val="tx1"/>
                </a:solidFill>
              </a:rPr>
              <a:t>perform a single task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A pilot scanning the </a:t>
            </a:r>
            <a:r>
              <a:rPr lang="en-US" dirty="0" smtClean="0">
                <a:solidFill>
                  <a:schemeClr val="tx1"/>
                </a:solidFill>
              </a:rPr>
              <a:t>instruments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player looking for opening in soccer field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selective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 as few channels to be scanned for signals as possible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Tell user which channel is more important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effective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Reduce level of stress on person 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scan more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Show person where signal is more likely to show up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Train person on how to scan effectively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channels: keep close together (to scan easier)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Auditory channels: make sure they don’t mask each other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Attending one source of information and </a:t>
            </a:r>
            <a:r>
              <a:rPr lang="en-US" dirty="0" smtClean="0">
                <a:solidFill>
                  <a:schemeClr val="tx1"/>
                </a:solidFill>
              </a:rPr>
              <a:t>excluding </a:t>
            </a:r>
            <a:r>
              <a:rPr lang="en-US" dirty="0">
                <a:solidFill>
                  <a:schemeClr val="tx1"/>
                </a:solidFill>
              </a:rPr>
              <a:t>other 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trying to read while someone is talking on the phone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listening to a person talk in a crowded, noisy </a:t>
            </a:r>
            <a:r>
              <a:rPr lang="en-US" dirty="0" smtClean="0">
                <a:solidFill>
                  <a:schemeClr val="tx1"/>
                </a:solidFill>
              </a:rPr>
              <a:t>gathering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focused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competing channels as distinct as possible from 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Separate (in physical space) competing channels from </a:t>
            </a:r>
            <a:r>
              <a:rPr lang="en-US" dirty="0">
                <a:solidFill>
                  <a:schemeClr val="tx1"/>
                </a:solidFill>
              </a:rPr>
              <a:t>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Reduce number of competing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channel of interest (vs. competing channels)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Larger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Brighter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Louder, etc.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solidFill>
                  <a:schemeClr val="tx1"/>
                </a:solidFill>
              </a:rPr>
              <a:t>Divided attention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Paying attention to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Two </a:t>
            </a:r>
            <a:r>
              <a:rPr lang="en-US" dirty="0">
                <a:solidFill>
                  <a:schemeClr val="tx1"/>
                </a:solidFill>
              </a:rPr>
              <a:t>(or more) sources of </a:t>
            </a:r>
            <a:r>
              <a:rPr lang="en-US" dirty="0" smtClean="0">
                <a:solidFill>
                  <a:schemeClr val="tx1"/>
                </a:solidFill>
              </a:rPr>
              <a:t>information,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Perform </a:t>
            </a:r>
            <a:r>
              <a:rPr lang="en-US" dirty="0">
                <a:solidFill>
                  <a:schemeClr val="tx1"/>
                </a:solidFill>
              </a:rPr>
              <a:t>two (or more) tasks </a:t>
            </a:r>
            <a:r>
              <a:rPr lang="en-US" dirty="0" smtClean="0">
                <a:solidFill>
                  <a:schemeClr val="tx1"/>
                </a:solidFill>
              </a:rPr>
              <a:t>simultaneously </a:t>
            </a:r>
            <a:r>
              <a:rPr lang="en-US" dirty="0">
                <a:solidFill>
                  <a:schemeClr val="tx1"/>
                </a:solidFill>
              </a:rPr>
              <a:t>(aka time-sharing)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driving a car while talking to a </a:t>
            </a:r>
            <a:r>
              <a:rPr lang="en-US" dirty="0" smtClean="0">
                <a:solidFill>
                  <a:schemeClr val="tx1"/>
                </a:solidFill>
              </a:rPr>
              <a:t>passenger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Driving: visual input and manual response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Talking: auditory input and vocal responses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eating </a:t>
            </a:r>
            <a:r>
              <a:rPr lang="en-US" dirty="0">
                <a:solidFill>
                  <a:schemeClr val="tx1"/>
                </a:solidFill>
              </a:rPr>
              <a:t>dinner while watching </a:t>
            </a:r>
            <a:r>
              <a:rPr lang="en-US" dirty="0" smtClean="0">
                <a:solidFill>
                  <a:schemeClr val="tx1"/>
                </a:solidFill>
              </a:rPr>
              <a:t>evening news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Theories existing to explain performance in divided attention: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Single-resource theories: 1 source of resources, shared by all mental processes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Multiple-resource theories: multiple, independent resource </a:t>
            </a:r>
            <a:r>
              <a:rPr lang="en-US" dirty="0" smtClean="0">
                <a:solidFill>
                  <a:schemeClr val="tx1"/>
                </a:solidFill>
              </a:rPr>
              <a:t>pools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divided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Minimize as much as possible sources of information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Decrease as much as possible difficulty of tasks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tasks as different as possible in terms of input/output modes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Good way to divide attention: prioritize tasks relatively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4"/>
                </a:pPr>
                <a:r>
                  <a:rPr lang="en-US" dirty="0" smtClean="0">
                    <a:solidFill>
                      <a:schemeClr val="tx1"/>
                    </a:solidFill>
                  </a:rPr>
                  <a:t>Sustained attention (aka monitoring, vigilance)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Attention </a:t>
                </a:r>
                <a:r>
                  <a:rPr lang="en-US" dirty="0">
                    <a:solidFill>
                      <a:schemeClr val="tx1"/>
                    </a:solidFill>
                  </a:rPr>
                  <a:t>over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long period </a:t>
                </a:r>
                <a:r>
                  <a:rPr lang="en-US" dirty="0">
                    <a:solidFill>
                      <a:schemeClr val="tx1"/>
                    </a:solidFill>
                  </a:rPr>
                  <a:t>of time to detect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infrequently </a:t>
                </a:r>
                <a:r>
                  <a:rPr lang="en-US" dirty="0">
                    <a:solidFill>
                      <a:schemeClr val="tx1"/>
                    </a:solidFill>
                  </a:rPr>
                  <a:t>occurring signals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</a:t>
                </a:r>
                <a:r>
                  <a:rPr lang="en-US" dirty="0">
                    <a:solidFill>
                      <a:schemeClr val="tx1"/>
                    </a:solidFill>
                  </a:rPr>
                  <a:t>security guards viewing TV monitors for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 intruder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air </a:t>
                </a:r>
                <a:r>
                  <a:rPr lang="en-US" dirty="0">
                    <a:solidFill>
                      <a:schemeClr val="tx1"/>
                    </a:solidFill>
                  </a:rPr>
                  <a:t>defense radar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operator </a:t>
                </a:r>
                <a:r>
                  <a:rPr lang="en-US" dirty="0">
                    <a:solidFill>
                      <a:schemeClr val="tx1"/>
                    </a:solidFill>
                  </a:rPr>
                  <a:t>waiting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to see missile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inspector </a:t>
                </a:r>
                <a:r>
                  <a:rPr lang="en-US" dirty="0">
                    <a:solidFill>
                      <a:schemeClr val="tx1"/>
                    </a:solidFill>
                  </a:rPr>
                  <a:t>on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assembly </a:t>
                </a:r>
                <a:r>
                  <a:rPr lang="en-US" dirty="0">
                    <a:solidFill>
                      <a:schemeClr val="tx1"/>
                    </a:solidFill>
                  </a:rPr>
                  <a:t>line looking for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defect </a:t>
                </a:r>
                <a:r>
                  <a:rPr lang="en-US" dirty="0">
                    <a:solidFill>
                      <a:schemeClr val="tx1"/>
                    </a:solidFill>
                  </a:rPr>
                  <a:t>in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endless </a:t>
                </a:r>
                <a:r>
                  <a:rPr lang="en-US" dirty="0">
                    <a:solidFill>
                      <a:schemeClr val="tx1"/>
                    </a:solidFill>
                  </a:rPr>
                  <a:t>line of products moving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by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Vigilance decrement: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speed of signal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accuracy of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Occurs for first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of “vigil” (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see next slide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Improving vigilance: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Scheduled rest breaks, task variation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Increase conspicuity of signal (e.g. make it larger, brighter, etc.)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Insert false signals to see how operator will respond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Motivation (i.e. show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importance of task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altLang="en-US" dirty="0">
                    <a:solidFill>
                      <a:schemeClr val="tx1"/>
                    </a:solidFill>
                  </a:rPr>
                  <a:t>Stimulants (e.g. coffee)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 noise, temp., illumination, other environmental factors: optimum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  <a:blipFill rotWithShape="0">
                <a:blip r:embed="rId3"/>
                <a:stretch>
                  <a:fillRect l="-1185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6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0" t="8103" r="9493" b="14356"/>
          <a:stretch/>
        </p:blipFill>
        <p:spPr>
          <a:xfrm>
            <a:off x="616717" y="860425"/>
            <a:ext cx="8222483" cy="5997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6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Memory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Memory: storage of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Memory Subsystems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Sensory storage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Working memory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Long-term memory</a:t>
            </a:r>
          </a:p>
          <a:p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 here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Each of 3 subsystems (</a:t>
            </a:r>
            <a:r>
              <a:rPr lang="en-US" altLang="en-US" i="1" dirty="0" smtClean="0">
                <a:solidFill>
                  <a:schemeClr val="tx1"/>
                </a:solidFill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How information is coded in each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Practical applications in each subsystem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5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8" t="8988" r="7510" b="14423"/>
          <a:stretch/>
        </p:blipFill>
        <p:spPr>
          <a:xfrm>
            <a:off x="685800" y="1484313"/>
            <a:ext cx="7772400" cy="5297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126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Sensory Storage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Mechanism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Part of each sensory channel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Keeps record of stimulus for short period after stimulus is finished then fades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Allows further processing of stimulus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visual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“iconic storage”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Lasts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auditory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“echoic storage”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Last: few seconds</a:t>
                </a:r>
              </a:p>
              <a:p>
                <a:pPr lvl="2"/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Representation: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not coded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Info. kept in original representation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Sensory representation cannot be prolonged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To keep for longer time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transfer to working memory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  <a:blipFill rotWithShape="0">
                <a:blip r:embed="rId3"/>
                <a:stretch>
                  <a:fillRect l="-1175" t="-821" b="-20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Working Memory (aka Short-term memory)</a:t>
            </a:r>
          </a:p>
          <a:p>
            <a:pPr marL="457200" indent="-457200">
              <a:buFont typeface="+mj-lt"/>
              <a:buAutoNum type="arabicPeriod" startAt="2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coded as 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Phonetic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Semantic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all 3 can exist at same time in WM for particular stimulus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and phonetic codes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or auditory representations of stimuli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Generated: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Internally from </a:t>
            </a:r>
            <a:r>
              <a:rPr lang="en-US" altLang="en-US" dirty="0">
                <a:solidFill>
                  <a:schemeClr val="tx1"/>
                </a:solidFill>
              </a:rPr>
              <a:t>long-term </a:t>
            </a:r>
            <a:r>
              <a:rPr lang="en-US" altLang="en-US" dirty="0" smtClean="0">
                <a:solidFill>
                  <a:schemeClr val="tx1"/>
                </a:solidFill>
              </a:rPr>
              <a:t>memory (without hearing or seeing)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Using opposite stimulus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e.g. when seeing word </a:t>
            </a:r>
            <a:r>
              <a:rPr lang="en-US" altLang="en-US" i="1" dirty="0" smtClean="0">
                <a:solidFill>
                  <a:schemeClr val="tx1"/>
                </a:solidFill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coded as sound (the word)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hearing the word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code/picture of dog </a:t>
            </a: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Semantic code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Abstract representations of meaning of stimulus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Important in long-term memory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Capacity of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maintained by rehearsal (i.e. paying attention to process)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Think of four letters (e.g.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J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N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L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Count backwards by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187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What happens? You forget letters after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, why? No rehearsal*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When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list of items in memory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increases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“decay” occurs faster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Due to greater gap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delay in rehearsing each item 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Imp. Q: what is max. # of items that can be held in working memory?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Miller, 1956: “magical number”: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(i.e. 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 items/units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Made of “chunks” of familiar units (e.g. words), i.e.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increases capacity of working memory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3"/>
                <a:r>
                  <a:rPr lang="en-US" altLang="en-US" i="1" dirty="0" smtClean="0">
                    <a:solidFill>
                      <a:schemeClr val="tx1"/>
                    </a:solidFill>
                  </a:rPr>
                  <a:t>C.A.T.D.O.G.R.A.T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.: string of 9 items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But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CAT.DOG.RAT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: 3 chunks (within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limit)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0">
                <a:blip r:embed="rId3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6096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0 5 3 4 2 9 6 7 5 1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3810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055    649   5378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64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5433</TotalTime>
  <Words>1296</Words>
  <Application>Microsoft Office PowerPoint</Application>
  <PresentationFormat>On-screen Show (4:3)</PresentationFormat>
  <Paragraphs>237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2_Concourse</vt:lpstr>
      <vt:lpstr>9_Concourse</vt:lpstr>
      <vt:lpstr>Executive</vt:lpstr>
      <vt:lpstr>King Saud University   College of Engineering  IE – 341: “Human Factors”  Fall – 2016 (1st Sem. 1437-8H)</vt:lpstr>
      <vt:lpstr>Contents</vt:lpstr>
      <vt:lpstr>PowerPoint Presentation</vt:lpstr>
      <vt:lpstr>Memory</vt:lpstr>
      <vt:lpstr>Cont. Memory</vt:lpstr>
      <vt:lpstr>Cont. Memory</vt:lpstr>
      <vt:lpstr>Cont. Memory</vt:lpstr>
      <vt:lpstr>Cont. Memory</vt:lpstr>
      <vt:lpstr>PowerPoint Presentation</vt:lpstr>
      <vt:lpstr>Cont. Memory</vt:lpstr>
      <vt:lpstr>Cont. Memory</vt:lpstr>
      <vt:lpstr>Cont. Memory</vt:lpstr>
      <vt:lpstr>PowerPoint Presentation</vt:lpstr>
      <vt:lpstr>Attention</vt:lpstr>
      <vt:lpstr>Cont. Attention</vt:lpstr>
      <vt:lpstr>Cont. Attention</vt:lpstr>
      <vt:lpstr>Cont. Attention</vt:lpstr>
      <vt:lpstr>Cont. Attention</vt:lpstr>
      <vt:lpstr>Cont. Attention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442</cp:revision>
  <dcterms:created xsi:type="dcterms:W3CDTF">2008-11-10T19:40:45Z</dcterms:created>
  <dcterms:modified xsi:type="dcterms:W3CDTF">2016-10-18T19:16:58Z</dcterms:modified>
</cp:coreProperties>
</file>