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12"/>
  </p:notesMasterIdLst>
  <p:handoutMasterIdLst>
    <p:handoutMasterId r:id="rId13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ww.few.vu.nl/hci/interactive/fitt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Fitts' Law interactive exercise: </a:t>
            </a:r>
            <a:r>
              <a:rPr lang="en-US" altLang="en-US" smtClean="0">
                <a:hlinkClick r:id="rId3"/>
              </a:rPr>
              <a:t>http://fww.few.vu.nl/hci/interactive/fitts/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30/8/2015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2015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Part – I*</a:t>
            </a: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Chapter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Information:</a:t>
            </a:r>
          </a:p>
          <a:p>
            <a:pPr lvl="1"/>
            <a:r>
              <a:rPr lang="en-US" altLang="en-US" smtClean="0"/>
              <a:t>How it can be measured (part I)</a:t>
            </a:r>
          </a:p>
          <a:p>
            <a:pPr lvl="1"/>
            <a:r>
              <a:rPr lang="en-US" altLang="en-US" smtClean="0"/>
              <a:t>How it can be displayed (part II)</a:t>
            </a:r>
          </a:p>
          <a:p>
            <a:pPr lvl="1"/>
            <a:r>
              <a:rPr lang="en-US" altLang="en-US" smtClean="0"/>
              <a:t>How it can be coded (part II)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9117F-C730-420F-91EB-AD0563CFF7C2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Information Theory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Information Processing is AKA:</a:t>
            </a:r>
          </a:p>
          <a:p>
            <a:pPr lvl="1"/>
            <a:r>
              <a:rPr lang="en-US" altLang="en-US" dirty="0" smtClean="0"/>
              <a:t>Cognitive Psychology</a:t>
            </a:r>
          </a:p>
          <a:p>
            <a:pPr lvl="1"/>
            <a:r>
              <a:rPr lang="en-US" altLang="en-US" dirty="0" smtClean="0"/>
              <a:t>Cognitive Engineering</a:t>
            </a:r>
          </a:p>
          <a:p>
            <a:pPr lvl="1"/>
            <a:r>
              <a:rPr lang="en-US" altLang="en-US" dirty="0" smtClean="0"/>
              <a:t>Engineering Psychology</a:t>
            </a:r>
          </a:p>
          <a:p>
            <a:r>
              <a:rPr lang="en-US" altLang="en-US" dirty="0" smtClean="0"/>
              <a:t>Objectives of Information Theory:</a:t>
            </a:r>
          </a:p>
          <a:p>
            <a:pPr lvl="1"/>
            <a:r>
              <a:rPr lang="en-US" altLang="en-US" dirty="0" smtClean="0"/>
              <a:t>Finding an operational definition of information</a:t>
            </a:r>
          </a:p>
          <a:p>
            <a:pPr lvl="1"/>
            <a:r>
              <a:rPr lang="en-US" altLang="en-US" dirty="0" smtClean="0"/>
              <a:t>Finding a method for measuring information</a:t>
            </a:r>
          </a:p>
          <a:p>
            <a:pPr lvl="1"/>
            <a:r>
              <a:rPr lang="en-US" altLang="en-US" dirty="0" smtClean="0"/>
              <a:t>Note,  most concepts of Info. Theory are descriptive (i.e. </a:t>
            </a:r>
            <a:r>
              <a:rPr lang="en-US" altLang="en-US" b="1" dirty="0" smtClean="0"/>
              <a:t>qualitative</a:t>
            </a:r>
            <a:r>
              <a:rPr lang="en-US" altLang="en-US" dirty="0" smtClean="0"/>
              <a:t> vs. </a:t>
            </a:r>
            <a:r>
              <a:rPr lang="en-US" altLang="en-US" b="1" dirty="0" smtClean="0"/>
              <a:t>quantitative</a:t>
            </a:r>
            <a:r>
              <a:rPr lang="en-US" altLang="en-US" dirty="0" smtClean="0"/>
              <a:t>)</a:t>
            </a:r>
          </a:p>
          <a:p>
            <a:r>
              <a:rPr lang="en-US" altLang="en-US" dirty="0" smtClean="0"/>
              <a:t>Information </a:t>
            </a:r>
            <a:r>
              <a:rPr lang="en-US" altLang="en-US" sz="2800" dirty="0" smtClean="0"/>
              <a:t>(</a:t>
            </a:r>
            <a:r>
              <a:rPr lang="en-US" altLang="en-US" sz="2800" dirty="0" err="1" smtClean="0"/>
              <a:t>Def</a:t>
            </a:r>
            <a:r>
              <a:rPr lang="en-US" altLang="en-US" sz="2800" baseline="30000" dirty="0" err="1" smtClean="0"/>
              <a:t>n</a:t>
            </a:r>
            <a:r>
              <a:rPr lang="en-US" altLang="en-US" sz="2800" dirty="0" smtClean="0"/>
              <a:t>):</a:t>
            </a:r>
          </a:p>
          <a:p>
            <a:pPr lvl="1"/>
            <a:r>
              <a:rPr lang="en-US" altLang="en-US" dirty="0" smtClean="0"/>
              <a:t>“Reduction of Uncertainty”</a:t>
            </a:r>
          </a:p>
          <a:p>
            <a:pPr lvl="1"/>
            <a:r>
              <a:rPr lang="en-US" altLang="en-US" dirty="0" smtClean="0"/>
              <a:t>Emphasis is on “highly unlikely” events</a:t>
            </a:r>
          </a:p>
          <a:p>
            <a:pPr lvl="1"/>
            <a:r>
              <a:rPr lang="en-US" altLang="en-US" dirty="0" smtClean="0"/>
              <a:t>Example (information in car):</a:t>
            </a:r>
          </a:p>
          <a:p>
            <a:pPr lvl="2"/>
            <a:r>
              <a:rPr lang="en-US" altLang="en-US" dirty="0" smtClean="0"/>
              <a:t>“Fasten seat belt”: likely event </a:t>
            </a:r>
            <a:r>
              <a:rPr lang="en-US" altLang="en-US" dirty="0" smtClean="0">
                <a:ea typeface="Lucida Sans Unicode" pitchFamily="34" charset="0"/>
                <a:cs typeface="Lucida Sans Unicode" pitchFamily="34" charset="0"/>
              </a:rPr>
              <a:t>⇒ not imp. in Info. Th.</a:t>
            </a:r>
          </a:p>
          <a:p>
            <a:pPr lvl="2"/>
            <a:r>
              <a:rPr lang="en-US" altLang="en-US" dirty="0" smtClean="0">
                <a:ea typeface="Lucida Sans Unicode" pitchFamily="34" charset="0"/>
                <a:cs typeface="Lucida Sans Unicode" pitchFamily="34" charset="0"/>
              </a:rPr>
              <a:t>“Temperature warning”: unlikely event ⇒ imp.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Unit of Measure of Information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Case 1: </a:t>
            </a:r>
            <a:r>
              <a:rPr lang="en-US" altLang="en-US" sz="2800" b="1" smtClean="0">
                <a:ea typeface="Lucida Sans Unicode" pitchFamily="34" charset="0"/>
                <a:cs typeface="Lucida Sans Unicode" pitchFamily="34" charset="0"/>
              </a:rPr>
              <a:t>≥ 1 equally likely alternative events</a:t>
            </a:r>
            <a:r>
              <a:rPr lang="en-US" altLang="en-US" sz="2800" smtClean="0"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smtClean="0">
                <a:ea typeface="Lucida Sans Unicode" pitchFamily="34" charset="0"/>
                <a:cs typeface="Lucida Sans Unicode" pitchFamily="34" charset="0"/>
              </a:rPr>
              <a:t>H </a:t>
            </a: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: amount of information </a:t>
            </a:r>
            <a:r>
              <a:rPr lang="en-US" altLang="en-US" sz="2400" b="1" smtClean="0">
                <a:ea typeface="Lucida Sans Unicode" pitchFamily="34" charset="0"/>
                <a:cs typeface="Lucida Sans Unicode" pitchFamily="34" charset="0"/>
              </a:rPr>
              <a:t>[Bits]</a:t>
            </a:r>
          </a:p>
          <a:p>
            <a:pPr lvl="1"/>
            <a:r>
              <a:rPr lang="en-US" altLang="en-US" sz="2400" i="1" smtClean="0"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: number of equally likely alternatives</a:t>
            </a:r>
          </a:p>
          <a:p>
            <a:pPr lvl="1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e.g.: 2 equally likely alternatives ⇒</a:t>
            </a:r>
            <a:b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 ⇒ </a:t>
            </a:r>
            <a:r>
              <a:rPr lang="en-US" altLang="en-US" sz="2400" b="1" smtClean="0">
                <a:ea typeface="Lucida Sans Unicode" pitchFamily="34" charset="0"/>
                <a:cs typeface="Lucida Sans Unicode" pitchFamily="34" charset="0"/>
              </a:rPr>
              <a:t>Bit</a:t>
            </a: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smtClean="0"/>
              <a:t>(Def</a:t>
            </a:r>
            <a:r>
              <a:rPr lang="en-US" altLang="en-US" sz="2400" baseline="30000" smtClean="0"/>
              <a:t>n</a:t>
            </a:r>
            <a:r>
              <a:rPr lang="en-US" altLang="en-US" sz="2400" smtClean="0"/>
              <a:t>): “amount of info. to decide between </a:t>
            </a:r>
            <a:r>
              <a:rPr lang="en-US" altLang="en-US" sz="2400" b="1" smtClean="0"/>
              <a:t>two</a:t>
            </a:r>
            <a:r>
              <a:rPr lang="en-US" altLang="en-US" sz="2400" smtClean="0"/>
              <a:t> equally likely (i.e. 50%-50%) alternatives”</a:t>
            </a:r>
            <a:endParaRPr lang="en-US" altLang="en-US" sz="2400" smtClean="0"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e.g.: 4 equally likely alternatives⇒                              </a:t>
            </a:r>
          </a:p>
          <a:p>
            <a:pPr lvl="1">
              <a:lnSpc>
                <a:spcPct val="150000"/>
              </a:lnSpc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e.g.: equally likely digits (0-9)⇒</a:t>
            </a:r>
          </a:p>
          <a:p>
            <a:pPr lvl="1">
              <a:lnSpc>
                <a:spcPct val="150000"/>
              </a:lnSpc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e.g.: equally likely letters (a-z)⇒</a:t>
            </a:r>
          </a:p>
          <a:p>
            <a:pPr lvl="1">
              <a:buFont typeface="Verdana" pitchFamily="34" charset="0"/>
              <a:buNone/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Note, for each of above, unit [bit] must be stated.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6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23975"/>
            <a:ext cx="376396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0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337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2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5053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6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149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8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7245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Case 2: </a:t>
            </a:r>
            <a:r>
              <a:rPr lang="en-US" altLang="en-US" sz="2800" b="1" smtClean="0">
                <a:ea typeface="Lucida Sans Unicode" pitchFamily="34" charset="0"/>
                <a:cs typeface="Lucida Sans Unicode" pitchFamily="34" charset="0"/>
              </a:rPr>
              <a:t>≥ 1 non-equally likely alternatives</a:t>
            </a:r>
            <a:r>
              <a:rPr lang="en-US" altLang="en-US" sz="2800" smtClean="0"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smtClean="0"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b="1" smtClean="0"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amount of information [Bits] for single event, i</a:t>
            </a:r>
          </a:p>
          <a:p>
            <a:pPr lvl="1">
              <a:lnSpc>
                <a:spcPct val="150000"/>
              </a:lnSpc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   : probability of occurrence of single event, i</a:t>
            </a:r>
          </a:p>
          <a:p>
            <a:pPr lvl="1">
              <a:lnSpc>
                <a:spcPct val="150000"/>
              </a:lnSpc>
            </a:pP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Note, this is not usually significant</a:t>
            </a:r>
            <a:b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(i.e. for individual event basis)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F152-BEF1-4C9C-904F-C829E3C99E1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39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51460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2371725"/>
            <a:ext cx="2857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2981325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Case 3: </a:t>
            </a:r>
            <a:r>
              <a:rPr lang="en-US" altLang="en-US" sz="2800" b="1" dirty="0" smtClean="0">
                <a:ea typeface="Lucida Sans Unicode" pitchFamily="34" charset="0"/>
                <a:cs typeface="Lucida Sans Unicode" pitchFamily="34" charset="0"/>
              </a:rPr>
              <a:t>Average info. of non-equally likely series of events</a:t>
            </a:r>
            <a:r>
              <a:rPr lang="en-US" altLang="en-US" sz="2800" dirty="0" smtClean="0"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ea typeface="Lucida Sans Unicode" pitchFamily="34" charset="0"/>
                <a:cs typeface="Lucida Sans Unicode" pitchFamily="34" charset="0"/>
              </a:rPr>
              <a:t>     : </a:t>
            </a:r>
            <a:r>
              <a:rPr lang="en-US" altLang="en-US" sz="2400" dirty="0" smtClean="0">
                <a:ea typeface="Lucida Sans Unicode" pitchFamily="34" charset="0"/>
                <a:cs typeface="Lucida Sans Unicode" pitchFamily="34" charset="0"/>
              </a:rPr>
              <a:t>average information [Bits] from all events</a:t>
            </a:r>
          </a:p>
          <a:p>
            <a:pPr lvl="1"/>
            <a:r>
              <a:rPr lang="en-US" altLang="en-US" sz="2400" b="1" dirty="0" smtClean="0"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ea typeface="Lucida Sans Unicode" pitchFamily="34" charset="0"/>
                <a:cs typeface="Lucida Sans Unicode" pitchFamily="34" charset="0"/>
              </a:rPr>
              <a:t>probability of occurrence of single event, </a:t>
            </a:r>
            <a:r>
              <a:rPr lang="en-US" altLang="en-US" sz="2400" dirty="0" err="1" smtClean="0"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ea typeface="Lucida Sans Unicode" pitchFamily="34" charset="0"/>
                <a:cs typeface="Lucida Sans Unicode" pitchFamily="34" charset="0"/>
              </a:rPr>
              <a:t>N </a:t>
            </a:r>
            <a:r>
              <a:rPr lang="en-US" altLang="en-US" sz="2400" dirty="0" smtClean="0">
                <a:ea typeface="Lucida Sans Unicode" pitchFamily="34" charset="0"/>
                <a:cs typeface="Lucida Sans Unicode" pitchFamily="34" charset="0"/>
              </a:rPr>
              <a:t>: num. of non-equally likely alternatives/events</a:t>
            </a:r>
          </a:p>
          <a:p>
            <a:pPr lvl="1"/>
            <a:r>
              <a:rPr lang="en-US" altLang="en-US" sz="2400" dirty="0" smtClean="0">
                <a:ea typeface="Lucida Sans Unicode" pitchFamily="34" charset="0"/>
                <a:cs typeface="Lucida Sans Unicode" pitchFamily="34" charset="0"/>
              </a:rPr>
              <a:t>e.g.: 2 alternatives (</a:t>
            </a:r>
            <a:r>
              <a:rPr lang="en-US" altLang="en-US" sz="2400" i="1" dirty="0" smtClean="0"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ea typeface="Lucida Sans Unicode" pitchFamily="34" charset="0"/>
                <a:cs typeface="Lucida Sans Unicode" pitchFamily="34" charset="0"/>
              </a:rPr>
              <a:t> = 2)</a:t>
            </a:r>
          </a:p>
          <a:p>
            <a:pPr lvl="2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Enemy attacks by land,	p</a:t>
            </a:r>
            <a:r>
              <a:rPr lang="en-US" altLang="en-US" sz="2200" baseline="-25000" dirty="0" smtClean="0"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 0.9</a:t>
            </a:r>
          </a:p>
          <a:p>
            <a:pPr lvl="2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Enemy attacks by sea,	p</a:t>
            </a:r>
            <a:r>
              <a:rPr lang="en-US" altLang="en-US" sz="2200" baseline="-25000" dirty="0" smtClean="0"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 0.1</a:t>
            </a:r>
          </a:p>
          <a:p>
            <a:pPr lvl="2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⇒ </a:t>
            </a:r>
          </a:p>
          <a:p>
            <a:pPr lvl="2"/>
            <a:endParaRPr lang="en-US" altLang="en-US" sz="2000" dirty="0" smtClean="0"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b="1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539D2-2138-47D7-962D-788AA0C5F544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7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8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0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3124200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19225"/>
            <a:ext cx="33528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52725"/>
            <a:ext cx="5238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153025"/>
            <a:ext cx="2981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419725"/>
            <a:ext cx="3952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6210300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Case 4: </a:t>
            </a:r>
            <a:r>
              <a:rPr lang="en-US" altLang="en-US" sz="2800" b="1" smtClean="0">
                <a:ea typeface="Lucida Sans Unicode" pitchFamily="34" charset="0"/>
                <a:cs typeface="Lucida Sans Unicode" pitchFamily="34" charset="0"/>
              </a:rPr>
              <a:t>Redundancy</a:t>
            </a:r>
            <a:r>
              <a:rPr lang="en-US" altLang="en-US" sz="2800" smtClean="0"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pPr lvl="1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If 2 occurrences: equally likely ⇒</a:t>
            </a:r>
          </a:p>
          <a:p>
            <a:pPr lvl="2"/>
            <a:r>
              <a:rPr lang="en-US" altLang="en-US" sz="2200" smtClean="0"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smtClean="0"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= </a:t>
            </a:r>
            <a:r>
              <a:rPr lang="en-US" altLang="en-US" sz="2200" smtClean="0"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smtClean="0"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= 0.5 (i.e. 50 % each)</a:t>
            </a:r>
          </a:p>
          <a:p>
            <a:pPr lvl="2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i="1" smtClean="0"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 = </a:t>
            </a:r>
            <a:r>
              <a:rPr lang="en-US" altLang="en-US" sz="2000" i="1" smtClean="0"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baseline="-25000" smtClean="0">
                <a:ea typeface="Lucida Sans Unicode" pitchFamily="34" charset="0"/>
                <a:cs typeface="Lucida Sans Unicode" pitchFamily="34" charset="0"/>
              </a:rPr>
              <a:t>max </a:t>
            </a:r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= 1</a:t>
            </a:r>
          </a:p>
          <a:p>
            <a:pPr lvl="1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In e.g. in last slide, departure from max. info.</a:t>
            </a:r>
          </a:p>
          <a:p>
            <a:pPr lvl="2"/>
            <a:r>
              <a:rPr lang="en-US" altLang="en-US" sz="2200" smtClean="0">
                <a:ea typeface="Lucida Sans Unicode" pitchFamily="34" charset="0"/>
                <a:cs typeface="Lucida Sans Unicode" pitchFamily="34" charset="0"/>
              </a:rPr>
              <a:t>= 1 – 0.47 = 0.53 = 53%</a:t>
            </a:r>
          </a:p>
          <a:p>
            <a:pPr lvl="1"/>
            <a:endParaRPr lang="en-US" altLang="en-US" sz="2400" i="1" smtClean="0"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smtClean="0">
                <a:ea typeface="Lucida Sans Unicode" pitchFamily="34" charset="0"/>
                <a:cs typeface="Lucida Sans Unicode" pitchFamily="34" charset="0"/>
              </a:rPr>
              <a:t> </a:t>
            </a:r>
          </a:p>
          <a:p>
            <a:pPr lvl="1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Note, as departure from equal prob. ↑ ⇒ %Red. ↑</a:t>
            </a:r>
          </a:p>
          <a:p>
            <a:pPr lvl="1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e.g.: not all English letters equally likely: “th”,“qu”</a:t>
            </a:r>
          </a:p>
          <a:p>
            <a:pPr lvl="2"/>
            <a:r>
              <a:rPr lang="en-US" altLang="en-US" sz="2400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%Red. of English language = 68 %</a:t>
            </a:r>
          </a:p>
          <a:p>
            <a:pPr lvl="2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PS. How about Arabic language?</a:t>
            </a:r>
          </a:p>
          <a:p>
            <a:pPr lvl="1"/>
            <a:endParaRPr lang="en-US" altLang="en-US" sz="260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54BA6-8DF2-4B3A-856D-606E962287BB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4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45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3581400"/>
            <a:ext cx="62341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 smtClean="0">
                <a:ea typeface="Lucida Sans Unicode" pitchFamily="34" charset="0"/>
                <a:cs typeface="Lucida Sans Unicode" pitchFamily="34" charset="0"/>
              </a:rPr>
              <a:t>Experiments: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Subjects: exposed to different </a:t>
            </a:r>
            <a:r>
              <a:rPr lang="en-US" altLang="en-US" sz="2200" b="1" dirty="0" smtClean="0">
                <a:ea typeface="Lucida Sans Unicode" pitchFamily="34" charset="0"/>
                <a:cs typeface="Lucida Sans Unicode" pitchFamily="34" charset="0"/>
              </a:rPr>
              <a:t>stimuli</a:t>
            </a:r>
          </a:p>
          <a:p>
            <a:pPr lvl="1"/>
            <a:r>
              <a:rPr lang="en-US" altLang="en-US" sz="2200" b="1" dirty="0" smtClean="0">
                <a:ea typeface="Lucida Sans Unicode" pitchFamily="34" charset="0"/>
                <a:cs typeface="Lucida Sans Unicode" pitchFamily="34" charset="0"/>
              </a:rPr>
              <a:t>Response</a:t>
            </a:r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 time is measured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e.g. 4 lights – 4 buttons</a:t>
            </a:r>
          </a:p>
          <a:p>
            <a:r>
              <a:rPr lang="en-US" altLang="en-US" sz="2600" i="1" dirty="0" smtClean="0">
                <a:ea typeface="Lucida Sans Unicode" pitchFamily="34" charset="0"/>
                <a:cs typeface="Lucida Sans Unicode" pitchFamily="34" charset="0"/>
              </a:rPr>
              <a:t>Hick </a:t>
            </a:r>
            <a:r>
              <a:rPr lang="en-US" altLang="en-US" sz="2600" dirty="0" smtClean="0">
                <a:ea typeface="Lucida Sans Unicode" pitchFamily="34" charset="0"/>
                <a:cs typeface="Lucida Sans Unicode" pitchFamily="34" charset="0"/>
              </a:rPr>
              <a:t>(1952):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Varied number of stimuli (eq. likely alternatives)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He found:</a:t>
            </a:r>
            <a:endParaRPr lang="en-US" altLang="en-US" sz="2000" dirty="0" smtClean="0">
              <a:ea typeface="Lucida Sans Unicode" pitchFamily="34" charset="0"/>
              <a:cs typeface="Lucida Sans Unicode" pitchFamily="34" charset="0"/>
            </a:endParaRPr>
          </a:p>
          <a:p>
            <a:pPr lvl="2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As # of eq. likely alt. </a:t>
            </a:r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↑ ⇒ reaction time to stimulus ↑ </a:t>
            </a:r>
          </a:p>
          <a:p>
            <a:pPr lvl="2"/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Reaction time vs. Stimulus (in Bits): </a:t>
            </a:r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1900" b="1" dirty="0" smtClean="0">
                <a:ea typeface="Lucida Sans Unicode" pitchFamily="34" charset="0"/>
                <a:cs typeface="Lucida Sans Unicode" pitchFamily="34" charset="0"/>
              </a:rPr>
              <a:t>linear function</a:t>
            </a:r>
          </a:p>
          <a:p>
            <a:r>
              <a:rPr lang="en-US" altLang="en-US" sz="2600" i="1" dirty="0" smtClean="0">
                <a:ea typeface="Lucida Sans Unicode" pitchFamily="34" charset="0"/>
                <a:cs typeface="Lucida Sans Unicode" pitchFamily="34" charset="0"/>
              </a:rPr>
              <a:t>Hyman </a:t>
            </a:r>
            <a:r>
              <a:rPr lang="en-US" altLang="en-US" sz="2600" dirty="0" smtClean="0">
                <a:ea typeface="Lucida Sans Unicode" pitchFamily="34" charset="0"/>
                <a:cs typeface="Lucida Sans Unicode" pitchFamily="34" charset="0"/>
              </a:rPr>
              <a:t>(1953):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Kept number of stimuli (alternatives) fixed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Varied prob. of occurrence of events ⇒ info. Varies</a:t>
            </a:r>
          </a:p>
          <a:p>
            <a:pPr lvl="1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He found: </a:t>
            </a:r>
            <a:r>
              <a:rPr lang="en-US" altLang="en-US" sz="2200" b="1" dirty="0" smtClean="0">
                <a:ea typeface="Lucida Sans Unicode" pitchFamily="34" charset="0"/>
                <a:cs typeface="Lucida Sans Unicode" pitchFamily="34" charset="0"/>
              </a:rPr>
              <a:t>“Hick-Hyman Law”</a:t>
            </a:r>
          </a:p>
          <a:p>
            <a:pPr lvl="2"/>
            <a:r>
              <a:rPr lang="en-US" altLang="en-US" sz="1900" dirty="0" smtClean="0">
                <a:ea typeface="Lucida Sans Unicode" pitchFamily="34" charset="0"/>
                <a:cs typeface="Lucida Sans Unicode" pitchFamily="34" charset="0"/>
              </a:rPr>
              <a:t>AGAIN: Reaction time vs. Stimulus (in Bits):  linear function!</a:t>
            </a:r>
            <a:endParaRPr lang="en-US" altLang="en-US" sz="2000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2399</TotalTime>
  <Words>533</Words>
  <Application>Microsoft Office PowerPoint</Application>
  <PresentationFormat>On-screen Show (4:3)</PresentationFormat>
  <Paragraphs>94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Chapter Overview</vt:lpstr>
      <vt:lpstr>Information Theory</vt:lpstr>
      <vt:lpstr>Unit of Measure of Information</vt:lpstr>
      <vt:lpstr>Cont. Unit of Measure of Information</vt:lpstr>
      <vt:lpstr>Cont. Unit of Measure of Information</vt:lpstr>
      <vt:lpstr>Cont. Unit of Measure of Information</vt:lpstr>
      <vt:lpstr>Choice Reaction Time Experiments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346</cp:revision>
  <dcterms:created xsi:type="dcterms:W3CDTF">2008-11-10T19:40:45Z</dcterms:created>
  <dcterms:modified xsi:type="dcterms:W3CDTF">2015-08-30T19:57:10Z</dcterms:modified>
</cp:coreProperties>
</file>