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66" r:id="rId13"/>
    <p:sldId id="267" r:id="rId14"/>
    <p:sldId id="271" r:id="rId15"/>
    <p:sldId id="270" r:id="rId16"/>
    <p:sldId id="272" r:id="rId17"/>
    <p:sldId id="269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5" r:id="rId38"/>
    <p:sldId id="293" r:id="rId39"/>
    <p:sldId id="294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0EFBD-929D-4D02-8BF8-9A085E3E9B20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C4195-C768-4FB4-A28E-E71228B01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31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C4195-C768-4FB4-A28E-E71228B015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9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052C-4199-4523-952D-310F39FC815A}" type="datetime1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56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ACDC-8573-4AE8-8763-DA33BAC174D0}" type="datetime1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91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00A7-2A2D-4212-B5A7-091CA7341E1B}" type="datetime1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9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1C82-6861-4C6D-A350-6F9C7B948632}" type="datetime1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0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BDC9-93A4-47B7-A25B-6AECF1B24EA8}" type="datetime1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0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A568-C95B-427A-93A3-138FCAA2C6D3}" type="datetime1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54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5FC4-29FB-4034-BC7B-EAA1E16D3128}" type="datetime1">
              <a:rPr lang="en-US" smtClean="0"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9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BBEC-8590-4799-A5B7-5853DF2FA9E3}" type="datetime1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6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13F69-296C-438B-A726-07F782559905}" type="datetime1">
              <a:rPr lang="en-US" smtClean="0"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09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4614-BCB2-4B0D-989D-0EC2403E003E}" type="datetime1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8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E614C-43B4-4710-BDCE-DA1284B9CAD3}" type="datetime1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5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294E8-80E5-4080-9028-F3AE4A862201}" type="datetime1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2816A-D5D7-4B13-B8B5-E32CF03E3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13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13" Type="http://schemas.openxmlformats.org/officeDocument/2006/relationships/image" Target="../media/image69.png"/><Relationship Id="rId3" Type="http://schemas.openxmlformats.org/officeDocument/2006/relationships/image" Target="../media/image59.emf"/><Relationship Id="rId7" Type="http://schemas.openxmlformats.org/officeDocument/2006/relationships/image" Target="../media/image63.emf"/><Relationship Id="rId12" Type="http://schemas.openxmlformats.org/officeDocument/2006/relationships/image" Target="../media/image68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emf"/><Relationship Id="rId9" Type="http://schemas.openxmlformats.org/officeDocument/2006/relationships/image" Target="../media/image65.png"/><Relationship Id="rId1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86.png"/><Relationship Id="rId4" Type="http://schemas.openxmlformats.org/officeDocument/2006/relationships/image" Target="../media/image93.png"/><Relationship Id="rId9" Type="http://schemas.openxmlformats.org/officeDocument/2006/relationships/image" Target="../media/image9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7" Type="http://schemas.openxmlformats.org/officeDocument/2006/relationships/image" Target="../media/image13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emf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40.png"/><Relationship Id="rId5" Type="http://schemas.openxmlformats.org/officeDocument/2006/relationships/image" Target="../media/image32.png"/><Relationship Id="rId10" Type="http://schemas.openxmlformats.org/officeDocument/2006/relationships/image" Target="../media/image39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28875" y="2472652"/>
            <a:ext cx="7778091" cy="7773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Signals and Systems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95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0657" y="298946"/>
            <a:ext cx="2218877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3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6673" y="889557"/>
            <a:ext cx="11790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Sketch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the block diagram representation of the discrete-time system described by the input-output relation.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6673" y="2230632"/>
            <a:ext cx="1752403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037722" y="3927557"/>
            <a:ext cx="6619625" cy="23153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400656" y="2821243"/>
                <a:ext cx="10283385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The output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is obtained by rearranging the input-output equation: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56" y="2821243"/>
                <a:ext cx="10283385" cy="388696"/>
              </a:xfrm>
              <a:prstGeom prst="rect">
                <a:avLst/>
              </a:prstGeom>
              <a:blipFill rotWithShape="0">
                <a:blip r:embed="rId3"/>
                <a:stretch>
                  <a:fillRect l="-533" t="-7813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3459519" y="3430037"/>
                <a:ext cx="4236609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9519" y="3430037"/>
                <a:ext cx="4236609" cy="61093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3541720" y="1620159"/>
                <a:ext cx="4072205" cy="4834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1720" y="1620159"/>
                <a:ext cx="4072205" cy="483466"/>
              </a:xfrm>
              <a:prstGeom prst="rect">
                <a:avLst/>
              </a:prstGeom>
              <a:blipFill rotWithShape="0">
                <a:blip r:embed="rId5"/>
                <a:stretch>
                  <a:fillRect r="-299"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52474" y="154569"/>
            <a:ext cx="6295313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Causal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and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non-causal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systems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56673" y="745180"/>
                <a:ext cx="11823031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A system </a:t>
                </a: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is </a:t>
                </a:r>
                <a:r>
                  <a:rPr lang="en-US" b="1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causal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if its output at any time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𝑛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depends only on present and past inputs [i.e.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,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−1</m:t>
                        </m:r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,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−2</m:t>
                        </m:r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, …]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, but does not depend on future inputs [i.e.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+1</m:t>
                        </m:r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,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+2</m:t>
                        </m:r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, …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].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73" y="745180"/>
                <a:ext cx="11823031" cy="685059"/>
              </a:xfrm>
              <a:prstGeom prst="rect">
                <a:avLst/>
              </a:prstGeom>
              <a:blipFill rotWithShape="0">
                <a:blip r:embed="rId2"/>
                <a:stretch>
                  <a:fillRect l="-412" t="-3540" b="-10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530441" y="1547997"/>
            <a:ext cx="1963999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4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6673" y="2076219"/>
            <a:ext cx="578267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Determine whether the systems described below are causal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737936" y="2615594"/>
            <a:ext cx="4732422" cy="6569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256672" y="3519520"/>
                <a:ext cx="11935327" cy="22286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b="1" dirty="0" smtClean="0">
                    <a:solidFill>
                      <a:srgbClr val="0070C0"/>
                    </a:solidFill>
                    <a:latin typeface="Comic Sans MS" panose="030F0702030302020204" pitchFamily="66" charset="0"/>
                  </a:rPr>
                  <a:t>Solution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US" sz="2800" b="1" dirty="0">
                  <a:solidFill>
                    <a:srgbClr val="0070C0"/>
                  </a:solidFill>
                  <a:latin typeface="Comic Sans MS" panose="030F0702030302020204" pitchFamily="66" charset="0"/>
                </a:endParaRPr>
              </a:p>
              <a:p>
                <a:pPr marL="342900" indent="-342900">
                  <a:lnSpc>
                    <a:spcPct val="107000"/>
                  </a:lnSpc>
                  <a:spcAft>
                    <a:spcPts val="800"/>
                  </a:spcAft>
                  <a:buAutoNum type="alphaLcPeriod"/>
                </a:pP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Since 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&gt;0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the output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depends on the current input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and its past value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−2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</a:t>
                </a:r>
                <a:r>
                  <a:rPr lang="en-US" b="1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the system is causal</a:t>
                </a: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.</a:t>
                </a:r>
              </a:p>
              <a:p>
                <a:pPr marL="342900" indent="-342900">
                  <a:lnSpc>
                    <a:spcPct val="107000"/>
                  </a:lnSpc>
                  <a:spcAft>
                    <a:spcPts val="800"/>
                  </a:spcAft>
                  <a:buAutoNum type="alphaLcPeriod"/>
                </a:pP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b. Since for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&gt;0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the output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depends on the current input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and its future value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</a:t>
                </a:r>
                <a:r>
                  <a:rPr lang="en-US" b="1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the system is </a:t>
                </a:r>
                <a:r>
                  <a:rPr lang="en-US" b="1" i="1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non-causal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72" y="3519520"/>
                <a:ext cx="11935327" cy="2228623"/>
              </a:xfrm>
              <a:prstGeom prst="rect">
                <a:avLst/>
              </a:prstGeom>
              <a:blipFill rotWithShape="0">
                <a:blip r:embed="rId4"/>
                <a:stretch>
                  <a:fillRect l="-1021" t="-2459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6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07874" y="260503"/>
            <a:ext cx="3206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Linear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System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6225" y="1536867"/>
            <a:ext cx="4975951" cy="30456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07747" y="1931507"/>
            <a:ext cx="2042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Continuous system 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3490773" y="1562175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Time, t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719195" y="3958573"/>
            <a:ext cx="2101516" cy="52136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66337" y="3799975"/>
            <a:ext cx="165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discrete system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973528" y="2129773"/>
            <a:ext cx="2101516" cy="52136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777824" y="3343032"/>
            <a:ext cx="1886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Sample number, n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3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9156" y="180292"/>
            <a:ext cx="58897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Linear Systems: Property 1 </a:t>
            </a:r>
          </a:p>
        </p:txBody>
      </p:sp>
      <p:sp>
        <p:nvSpPr>
          <p:cNvPr id="3" name="Rectangle 2"/>
          <p:cNvSpPr/>
          <p:nvPr/>
        </p:nvSpPr>
        <p:spPr>
          <a:xfrm>
            <a:off x="665807" y="1367408"/>
            <a:ext cx="3877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Homogeneity:</a:t>
            </a:r>
            <a:r>
              <a:rPr lang="en-US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 (Deals with amplitude )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1920" y="2154415"/>
            <a:ext cx="4233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00B050"/>
                </a:solidFill>
                <a:latin typeface="Calibri" panose="020F0502020204030204" pitchFamily="34" charset="0"/>
              </a:rPr>
              <a:t>If</a:t>
            </a:r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pt-BR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x[n</a:t>
            </a:r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] </a:t>
            </a:r>
            <a:r>
              <a:rPr lang="pt-BR" dirty="0">
                <a:solidFill>
                  <a:srgbClr val="000000"/>
                </a:solidFill>
                <a:latin typeface="Wingdings" panose="05000000000000000000" pitchFamily="2" charset="2"/>
              </a:rPr>
              <a:t> </a:t>
            </a:r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y[n], </a:t>
            </a:r>
            <a:r>
              <a:rPr lang="pt-BR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  <a:r>
              <a:rPr lang="pt-BR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then</a:t>
            </a:r>
            <a:r>
              <a:rPr lang="pt-BR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 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</a:rPr>
              <a:t>k</a:t>
            </a:r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x[n] </a:t>
            </a:r>
            <a:r>
              <a:rPr lang="pt-BR" dirty="0">
                <a:solidFill>
                  <a:srgbClr val="000000"/>
                </a:solidFill>
                <a:latin typeface="Wingdings" panose="05000000000000000000" pitchFamily="2" charset="2"/>
              </a:rPr>
              <a:t> 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</a:rPr>
              <a:t>k</a:t>
            </a:r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y[n]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36728" y="2104010"/>
            <a:ext cx="157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K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is a constant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263" y="2717106"/>
            <a:ext cx="5179051" cy="33628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65807" y="2005263"/>
            <a:ext cx="4319964" cy="5668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994" y="2840613"/>
            <a:ext cx="5273742" cy="294472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93237"/>
            <a:ext cx="1207970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A digital system </a:t>
            </a:r>
            <a:r>
              <a:rPr lang="en-US" b="1" i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S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 is linear if and only if it satisfy the </a:t>
            </a:r>
            <a:r>
              <a:rPr lang="en-US" i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superposition </a:t>
            </a:r>
            <a:r>
              <a:rPr lang="en-US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principle (Homogeneity and </a:t>
            </a:r>
            <a:r>
              <a:rPr lang="en-US" i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Additivity</a:t>
            </a:r>
            <a:r>
              <a:rPr lang="en-US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)</a:t>
            </a:r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7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9156" y="180292"/>
            <a:ext cx="58897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Linear Systems: Property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2 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9152" y="765067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Additivily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82" y="1279358"/>
            <a:ext cx="5382151" cy="5253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96943" y="910026"/>
            <a:ext cx="26716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Homogeneity &amp; </a:t>
            </a:r>
            <a:r>
              <a:rPr lang="en-US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Additivity</a:t>
            </a:r>
            <a:endParaRPr lang="en-US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(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superposition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principle)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833" y="2707468"/>
            <a:ext cx="5735227" cy="291693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864033" y="1540042"/>
            <a:ext cx="0" cy="4992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42020" y="202694"/>
            <a:ext cx="2581156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5 (a)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4917" y="1020362"/>
            <a:ext cx="230828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Let a digital amplifier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,</a:t>
            </a:r>
          </a:p>
          <a:p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If the inputs are: </a:t>
            </a: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Outputs will be: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003824"/>
            <a:ext cx="1523250" cy="355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472" y="1625781"/>
            <a:ext cx="3401926" cy="2664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2084768"/>
            <a:ext cx="5331376" cy="342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996" y="613887"/>
            <a:ext cx="4091409" cy="11074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725" y="2644141"/>
            <a:ext cx="10626680" cy="89607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6888" y="3756958"/>
            <a:ext cx="4179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If we apply combined input to the system: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6302" y="3756958"/>
            <a:ext cx="4417426" cy="39339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62083" y="4463020"/>
            <a:ext cx="2010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The output will be: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76595" y="4431956"/>
            <a:ext cx="5940676" cy="43146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625389" y="4431956"/>
            <a:ext cx="1791882" cy="43146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262083" y="5010146"/>
            <a:ext cx="5664266" cy="874267"/>
            <a:chOff x="262083" y="5202650"/>
            <a:chExt cx="5664266" cy="874267"/>
          </a:xfrm>
        </p:grpSpPr>
        <p:sp>
          <p:nvSpPr>
            <p:cNvPr id="14" name="Rectangle 13"/>
            <p:cNvSpPr/>
            <p:nvPr/>
          </p:nvSpPr>
          <p:spPr>
            <a:xfrm>
              <a:off x="262083" y="5364426"/>
              <a:ext cx="20024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</a:rPr>
                <a:t>Individual outputs: </a:t>
              </a:r>
              <a:endParaRPr lang="en-US" dirty="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76595" y="5253817"/>
              <a:ext cx="3188249" cy="74593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00979" y="5202650"/>
              <a:ext cx="5625370" cy="874267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79679" y="4875894"/>
            <a:ext cx="981075" cy="75247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13621" y="5885166"/>
            <a:ext cx="4000500" cy="7048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12951" y="4844645"/>
            <a:ext cx="1657350" cy="1228725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1038838" y="6062207"/>
            <a:ext cx="5161560" cy="659435"/>
            <a:chOff x="1095384" y="6062207"/>
            <a:chExt cx="5161560" cy="659435"/>
          </a:xfrm>
        </p:grpSpPr>
        <p:sp>
          <p:nvSpPr>
            <p:cNvPr id="31" name="Rounded Rectangle 30"/>
            <p:cNvSpPr/>
            <p:nvPr/>
          </p:nvSpPr>
          <p:spPr>
            <a:xfrm>
              <a:off x="2840342" y="6237592"/>
              <a:ext cx="1524606" cy="484050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X 10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Arrow Connector 32"/>
            <p:cNvCxnSpPr>
              <a:endCxn id="31" idx="1"/>
            </p:cNvCxnSpPr>
            <p:nvPr/>
          </p:nvCxnSpPr>
          <p:spPr>
            <a:xfrm>
              <a:off x="2005263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4364948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1095384" y="6062207"/>
                  <a:ext cx="163083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5384" y="6062207"/>
                  <a:ext cx="1630831" cy="27699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l="-2612" t="-2174" r="-4478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4496206" y="6099092"/>
                  <a:ext cx="176073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=20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6206" y="6099092"/>
                  <a:ext cx="1760738" cy="276999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l="-2422" t="-4444" r="-4498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9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42020" y="202694"/>
            <a:ext cx="2595582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5 (b)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28182" y="2136692"/>
            <a:ext cx="4510749" cy="622550"/>
            <a:chOff x="1465991" y="6099092"/>
            <a:chExt cx="4510749" cy="622550"/>
          </a:xfrm>
        </p:grpSpPr>
        <p:sp>
          <p:nvSpPr>
            <p:cNvPr id="4" name="Rounded Rectangle 3"/>
            <p:cNvSpPr/>
            <p:nvPr/>
          </p:nvSpPr>
          <p:spPr>
            <a:xfrm>
              <a:off x="2840342" y="6237592"/>
              <a:ext cx="1524606" cy="484050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System 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5" name="Straight Arrow Connector 4"/>
            <p:cNvCxnSpPr>
              <a:endCxn id="4" idx="1"/>
            </p:cNvCxnSpPr>
            <p:nvPr/>
          </p:nvCxnSpPr>
          <p:spPr>
            <a:xfrm>
              <a:off x="2005263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4364948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465991" y="6099092"/>
                  <a:ext cx="137435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5991" y="6099092"/>
                  <a:ext cx="1374351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2212" t="-4444" r="-5310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496206" y="6099092"/>
                  <a:ext cx="148053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6206" y="6099092"/>
                  <a:ext cx="1480534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3704" t="-4444" r="-5350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4483370" y="901450"/>
            <a:ext cx="3883247" cy="622550"/>
            <a:chOff x="2005263" y="6099092"/>
            <a:chExt cx="3883247" cy="622550"/>
          </a:xfrm>
        </p:grpSpPr>
        <p:sp>
          <p:nvSpPr>
            <p:cNvPr id="10" name="Rounded Rectangle 9"/>
            <p:cNvSpPr/>
            <p:nvPr/>
          </p:nvSpPr>
          <p:spPr>
            <a:xfrm>
              <a:off x="2840342" y="6237592"/>
              <a:ext cx="1524606" cy="484050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System 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Arrow Connector 10"/>
            <p:cNvCxnSpPr>
              <a:endCxn id="10" idx="1"/>
            </p:cNvCxnSpPr>
            <p:nvPr/>
          </p:nvCxnSpPr>
          <p:spPr>
            <a:xfrm>
              <a:off x="2005263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364948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207945" y="6099092"/>
                  <a:ext cx="51193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7945" y="6099092"/>
                  <a:ext cx="511935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59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4496206" y="6099092"/>
                  <a:ext cx="13923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6206" y="6099092"/>
                  <a:ext cx="139230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509" t="-4444" r="-5702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6155357" y="2136692"/>
            <a:ext cx="4516969" cy="622550"/>
            <a:chOff x="1465991" y="6099092"/>
            <a:chExt cx="4516969" cy="622550"/>
          </a:xfrm>
        </p:grpSpPr>
        <p:sp>
          <p:nvSpPr>
            <p:cNvPr id="16" name="Rounded Rectangle 15"/>
            <p:cNvSpPr/>
            <p:nvPr/>
          </p:nvSpPr>
          <p:spPr>
            <a:xfrm>
              <a:off x="2840342" y="6237592"/>
              <a:ext cx="1524606" cy="484050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System 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Arrow Connector 16"/>
            <p:cNvCxnSpPr>
              <a:endCxn id="16" idx="1"/>
            </p:cNvCxnSpPr>
            <p:nvPr/>
          </p:nvCxnSpPr>
          <p:spPr>
            <a:xfrm>
              <a:off x="2005263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4364948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1465991" y="6099092"/>
                  <a:ext cx="137435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5991" y="6099092"/>
                  <a:ext cx="1374351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222" t="-4444" r="-5778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4496206" y="6099092"/>
                  <a:ext cx="148675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6206" y="6099092"/>
                  <a:ext cx="1486754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3689" t="-4444" r="-5328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Rectangle 20"/>
          <p:cNvSpPr/>
          <p:nvPr/>
        </p:nvSpPr>
        <p:spPr>
          <a:xfrm>
            <a:off x="660471" y="3196208"/>
            <a:ext cx="1539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If the input is: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2268122" y="3196208"/>
                <a:ext cx="18100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:r>
                  <a:rPr lang="en-US" dirty="0" smtClean="0"/>
                  <a:t>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122" y="3196208"/>
                <a:ext cx="1810047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2694" t="-8197" r="-67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660471" y="3978725"/>
            <a:ext cx="202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Then the output is: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2644237" y="3899161"/>
                <a:ext cx="9232713" cy="9945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=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/>
                          <m:t>4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dirty="0"/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dirty="0"/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dirty="0"/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=16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+16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+4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>
                  <a:tabLst>
                    <a:tab pos="1765300" algn="l"/>
                    <a:tab pos="2165350" algn="l"/>
                    <a:tab pos="280670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237" y="3899161"/>
                <a:ext cx="9232713" cy="99450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051" y="5103257"/>
            <a:ext cx="6034744" cy="112107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22297" y="4892379"/>
            <a:ext cx="904875" cy="93345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66617" y="4988505"/>
            <a:ext cx="2632837" cy="1524960"/>
          </a:xfrm>
          <a:prstGeom prst="rect">
            <a:avLst/>
          </a:prstGeom>
        </p:spPr>
      </p:pic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4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9156" y="180292"/>
            <a:ext cx="58897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Linear Systems: Property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3 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12243" y="765067"/>
            <a:ext cx="2303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Shift (time) Invariance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152" y="1912644"/>
            <a:ext cx="9003696" cy="44555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633" y="1089543"/>
            <a:ext cx="1219200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A system is called </a:t>
            </a:r>
            <a:r>
              <a:rPr lang="en-US" b="1" i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time-invariant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 (or shift-invariant) if its input-output characteristics do not change with time (a shifted input signal will produce a shifted output signal, with the same of shifting amount).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5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42020" y="202694"/>
            <a:ext cx="2581156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6 (a)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97304" y="730916"/>
                <a:ext cx="12094696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1200" dirty="0" smtClean="0">
                  <a:latin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</a:rPr>
                  <a:t>Given the linear system </a:t>
                </a:r>
                <a:r>
                  <a:rPr lang="en-US" dirty="0" smtClean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</m:d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, </a:t>
                </a:r>
                <a:r>
                  <a:rPr lang="en-US" dirty="0">
                    <a:latin typeface="Calibri" panose="020F0502020204030204" pitchFamily="34" charset="0"/>
                  </a:rPr>
                  <a:t>find whether the system is time invariant or not. </a:t>
                </a:r>
                <a:endParaRPr lang="en-US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04" y="730916"/>
                <a:ext cx="12094696" cy="553998"/>
              </a:xfrm>
              <a:prstGeom prst="rect">
                <a:avLst/>
              </a:prstGeom>
              <a:blipFill rotWithShape="0">
                <a:blip r:embed="rId2"/>
                <a:stretch>
                  <a:fillRect l="-454" b="-16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86062" y="1549025"/>
            <a:ext cx="1709122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90991" y="2323871"/>
            <a:ext cx="4483476" cy="640037"/>
            <a:chOff x="2005263" y="6081605"/>
            <a:chExt cx="4483476" cy="640037"/>
          </a:xfrm>
        </p:grpSpPr>
        <p:sp>
          <p:nvSpPr>
            <p:cNvPr id="6" name="Rounded Rectangle 5"/>
            <p:cNvSpPr/>
            <p:nvPr/>
          </p:nvSpPr>
          <p:spPr>
            <a:xfrm>
              <a:off x="2840342" y="6237592"/>
              <a:ext cx="1524606" cy="484050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System 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Arrow Connector 6"/>
            <p:cNvCxnSpPr>
              <a:endCxn id="6" idx="1"/>
            </p:cNvCxnSpPr>
            <p:nvPr/>
          </p:nvCxnSpPr>
          <p:spPr>
            <a:xfrm>
              <a:off x="2005263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4364948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104368" y="6081605"/>
                  <a:ext cx="60471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4368" y="6081605"/>
                  <a:ext cx="604716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5051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4496206" y="6099092"/>
                  <a:ext cx="199253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6206" y="6099092"/>
                  <a:ext cx="1992533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446" t="-2174" r="-3976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Rectangle 10"/>
          <p:cNvSpPr/>
          <p:nvPr/>
        </p:nvSpPr>
        <p:spPr>
          <a:xfrm>
            <a:off x="386062" y="3272191"/>
            <a:ext cx="249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Let the shifted input be: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888373" y="3272191"/>
                <a:ext cx="21639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8373" y="3272191"/>
                <a:ext cx="216399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84371" y="4029982"/>
            <a:ext cx="2616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Therefore system output: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2875165" y="3974186"/>
                <a:ext cx="40893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5165" y="3974186"/>
                <a:ext cx="4089325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40797" y="4787773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Shifting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1290991" y="4766519"/>
                <a:ext cx="21771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991" y="4766519"/>
                <a:ext cx="2177198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3536456" y="4787773"/>
                <a:ext cx="53801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samples leads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−5−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456" y="4787773"/>
                <a:ext cx="5380127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90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6964490" y="3845316"/>
            <a:ext cx="2205469" cy="932894"/>
            <a:chOff x="6964490" y="3845316"/>
            <a:chExt cx="2205469" cy="932894"/>
          </a:xfrm>
        </p:grpSpPr>
        <p:cxnSp>
          <p:nvCxnSpPr>
            <p:cNvPr id="20" name="Straight Arrow Connector 19"/>
            <p:cNvCxnSpPr>
              <a:endCxn id="14" idx="3"/>
            </p:cNvCxnSpPr>
            <p:nvPr/>
          </p:nvCxnSpPr>
          <p:spPr>
            <a:xfrm flipH="1" flipV="1">
              <a:off x="6964490" y="4158852"/>
              <a:ext cx="1952093" cy="18466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8245642" y="4353081"/>
              <a:ext cx="670941" cy="42512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8459700" y="3845316"/>
              <a:ext cx="7102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alibri" panose="020F0502020204030204" pitchFamily="34" charset="0"/>
                </a:rPr>
                <a:t>Equal</a:t>
              </a:r>
              <a:endParaRPr lang="en-US" b="1" dirty="0"/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48028" y="5222465"/>
            <a:ext cx="3585351" cy="1552585"/>
          </a:xfrm>
          <a:prstGeom prst="rect">
            <a:avLst/>
          </a:prstGeom>
        </p:spPr>
      </p:pic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69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42020" y="202694"/>
            <a:ext cx="2595582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6 (b)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0" y="730916"/>
                <a:ext cx="12192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Given the linear system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, find whether the system is time invariant or not. </a:t>
                </a:r>
                <a:endParaRPr lang="en-US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30916"/>
                <a:ext cx="12192000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40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13346" y="1364359"/>
            <a:ext cx="1709122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67907" y="2156692"/>
            <a:ext cx="4207760" cy="640037"/>
            <a:chOff x="2005263" y="6081605"/>
            <a:chExt cx="4207760" cy="640037"/>
          </a:xfrm>
        </p:grpSpPr>
        <p:sp>
          <p:nvSpPr>
            <p:cNvPr id="6" name="Rounded Rectangle 5"/>
            <p:cNvSpPr/>
            <p:nvPr/>
          </p:nvSpPr>
          <p:spPr>
            <a:xfrm>
              <a:off x="2840342" y="6237592"/>
              <a:ext cx="1524606" cy="484050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System 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Arrow Connector 6"/>
            <p:cNvCxnSpPr>
              <a:endCxn id="6" idx="1"/>
            </p:cNvCxnSpPr>
            <p:nvPr/>
          </p:nvCxnSpPr>
          <p:spPr>
            <a:xfrm>
              <a:off x="2005263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4364948" y="6479617"/>
              <a:ext cx="83507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104368" y="6081605"/>
                  <a:ext cx="60471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4368" y="6081605"/>
                  <a:ext cx="604716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5051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4496206" y="6099092"/>
                  <a:ext cx="171681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6206" y="6099092"/>
                  <a:ext cx="1716817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837" t="-4444" r="-4610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Rectangle 10"/>
          <p:cNvSpPr/>
          <p:nvPr/>
        </p:nvSpPr>
        <p:spPr>
          <a:xfrm>
            <a:off x="386062" y="3272191"/>
            <a:ext cx="249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Let the shifted input be: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888373" y="3272191"/>
                <a:ext cx="21639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8373" y="3272191"/>
                <a:ext cx="216399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84371" y="4029982"/>
            <a:ext cx="2616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Therefore system output: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2875165" y="3974186"/>
                <a:ext cx="36661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5165" y="3974186"/>
                <a:ext cx="3666132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40797" y="4787773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Shifting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1290991" y="4766519"/>
                <a:ext cx="19068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991" y="4766519"/>
                <a:ext cx="1906804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3536456" y="4787773"/>
                <a:ext cx="7024936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samples leads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456" y="4787773"/>
                <a:ext cx="7024936" cy="404983"/>
              </a:xfrm>
              <a:prstGeom prst="rect">
                <a:avLst/>
              </a:prstGeom>
              <a:blipFill rotWithShape="0">
                <a:blip r:embed="rId8"/>
                <a:stretch>
                  <a:fillRect l="-694" t="-1493" b="-19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6530918" y="3833625"/>
            <a:ext cx="4274055" cy="932894"/>
            <a:chOff x="6541297" y="3845316"/>
            <a:chExt cx="2598821" cy="932894"/>
          </a:xfrm>
        </p:grpSpPr>
        <p:cxnSp>
          <p:nvCxnSpPr>
            <p:cNvPr id="19" name="Straight Arrow Connector 18"/>
            <p:cNvCxnSpPr>
              <a:endCxn id="14" idx="3"/>
            </p:cNvCxnSpPr>
            <p:nvPr/>
          </p:nvCxnSpPr>
          <p:spPr>
            <a:xfrm flipH="1" flipV="1">
              <a:off x="6541297" y="4158852"/>
              <a:ext cx="2375288" cy="18466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8245642" y="4353081"/>
              <a:ext cx="670941" cy="42512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8459700" y="3845316"/>
              <a:ext cx="6804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Not Equal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04375" y="5334725"/>
            <a:ext cx="3748888" cy="1274622"/>
          </a:xfrm>
          <a:prstGeom prst="rect">
            <a:avLst/>
          </a:prstGeom>
        </p:spPr>
      </p:pic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6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65221" y="769566"/>
                <a:ext cx="1195136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A discrete-time signal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function of an integer variable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en-US" dirty="0"/>
                  <a:t>In the DS processor, the signal is represented by the discrete encoded values with a finite precision.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221" y="769566"/>
                <a:ext cx="11951368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408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929594" y="244461"/>
            <a:ext cx="3015569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Signals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908" y="1488507"/>
            <a:ext cx="3863402" cy="16337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0" y="3344076"/>
                <a:ext cx="5423921" cy="3886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b="1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" panose="02020603060405020304" pitchFamily="18" charset="0"/>
                  </a:rPr>
                  <a:t>Graphical representation of a discrete-time signal</a:t>
                </a:r>
                <a:r>
                  <a:rPr lang="en-US" b="1" dirty="0">
                    <a:effectLst/>
                    <a:latin typeface="Times" panose="02020603060405020304" pitchFamily="18" charset="0"/>
                    <a:ea typeface="Calibri" panose="020F0502020204030204" pitchFamily="34" charset="0"/>
                    <a:cs typeface="Times" panose="0202060306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60405020304" pitchFamily="18" charset="0"/>
                      </a:rPr>
                      <m:t>𝒙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60405020304" pitchFamily="18" charset="0"/>
                      </a:rPr>
                      <m:t>(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60405020304" pitchFamily="18" charset="0"/>
                      </a:rPr>
                      <m:t>𝒏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" panose="02020603060405020304" pitchFamily="18" charset="0"/>
                      </a:rPr>
                      <m:t>)</m:t>
                    </m:r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44076"/>
                <a:ext cx="5423921" cy="388696"/>
              </a:xfrm>
              <a:prstGeom prst="rect">
                <a:avLst/>
              </a:prstGeom>
              <a:blipFill rotWithShape="0">
                <a:blip r:embed="rId5"/>
                <a:stretch>
                  <a:fillRect l="-449" t="-7937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52399" y="5133663"/>
                <a:ext cx="6777790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Mathematically a discrete-time signal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can be determined by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99" y="5133663"/>
                <a:ext cx="6777790" cy="388696"/>
              </a:xfrm>
              <a:prstGeom prst="rect">
                <a:avLst/>
              </a:prstGeom>
              <a:blipFill rotWithShape="0">
                <a:blip r:embed="rId6"/>
                <a:stretch>
                  <a:fillRect l="-719"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1294" y="5588921"/>
            <a:ext cx="4227429" cy="6855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6218" y="1895079"/>
            <a:ext cx="2626623" cy="105331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858567" y="3122182"/>
            <a:ext cx="265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" panose="02020603060405020304" pitchFamily="18" charset="0"/>
              </a:rPr>
              <a:t>Functional representation</a:t>
            </a:r>
          </a:p>
        </p:txBody>
      </p:sp>
      <p:pic>
        <p:nvPicPr>
          <p:cNvPr id="11" name="Picture 10"/>
          <p:cNvPicPr/>
          <p:nvPr/>
        </p:nvPicPr>
        <p:blipFill>
          <a:blip r:embed="rId9"/>
          <a:stretch>
            <a:fillRect/>
          </a:stretch>
        </p:blipFill>
        <p:spPr>
          <a:xfrm>
            <a:off x="7918665" y="1968448"/>
            <a:ext cx="4135883" cy="85971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75700" y="3063273"/>
            <a:ext cx="2359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" panose="02020603060405020304" pitchFamily="18" charset="0"/>
              </a:rPr>
              <a:t>Tabular representation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923123" y="3785535"/>
                <a:ext cx="6761343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  <m:t>…,0 ,</m:t>
                          </m:r>
                          <m:r>
                            <a:rPr lang="en-US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  <m:t>𝟎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  <m:t> ,1 ,4 ,1, 0, 0,…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             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𝑖𝑛𝑓𝑖𝑛𝑖𝑡𝑒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−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𝑑𝑢𝑟𝑎𝑡𝑖𝑜𝑛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𝑠𝑖𝑔𝑛𝑎𝑙</m:t>
                      </m:r>
                    </m:oMath>
                  </m:oMathPara>
                </a14:m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  <m:t>𝟎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" panose="02020603060405020304" pitchFamily="18" charset="0"/>
                            </a:rPr>
                            <m:t> ,−2 ,1 ,4 ,−1, 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                          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𝑓𝑖𝑛𝑖𝑡𝑒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−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𝑑𝑢𝑟𝑎𝑡𝑖𝑜𝑛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" panose="02020603060405020304" pitchFamily="18" charset="0"/>
                        </a:rPr>
                        <m:t>𝑠𝑖𝑔𝑛𝑎𝑙</m:t>
                      </m:r>
                    </m:oMath>
                  </m:oMathPara>
                </a14:m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123" y="3785535"/>
                <a:ext cx="6761343" cy="685059"/>
              </a:xfrm>
              <a:prstGeom prst="rect">
                <a:avLst/>
              </a:prstGeom>
              <a:blipFill rotWithShape="0">
                <a:blip r:embed="rId10"/>
                <a:stretch>
                  <a:fillRect r="-180" b="-44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3923123" y="4500619"/>
            <a:ext cx="541616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" panose="02020603060405020304" pitchFamily="18" charset="0"/>
              </a:rPr>
              <a:t>Sequence representation (bold or arrow for origin n=0)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50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50040" y="180292"/>
            <a:ext cx="4153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Difference Equation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30889" y="988278"/>
            <a:ext cx="119006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 causal, linear, and time invariant system can be represented by a difference equation as follows: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75886" y="1580821"/>
            <a:ext cx="7471861" cy="408400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 rot="16200000">
            <a:off x="3248530" y="681790"/>
            <a:ext cx="609600" cy="3224462"/>
          </a:xfrm>
          <a:prstGeom prst="leftBrace">
            <a:avLst>
              <a:gd name="adj1" fmla="val 68860"/>
              <a:gd name="adj2" fmla="val 5398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6817297" y="681790"/>
            <a:ext cx="609600" cy="3224462"/>
          </a:xfrm>
          <a:prstGeom prst="leftBrace">
            <a:avLst>
              <a:gd name="adj1" fmla="val 68860"/>
              <a:gd name="adj2" fmla="val 5398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87917" y="2703094"/>
            <a:ext cx="962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Outputs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6761750" y="2714944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Inputs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309000" y="3325198"/>
            <a:ext cx="1878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After 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rearranging: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941098" y="3798803"/>
            <a:ext cx="6793230" cy="4363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6556" y="4845841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Finally: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3375861" y="4987423"/>
            <a:ext cx="3843086" cy="86794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187917" y="4684295"/>
            <a:ext cx="4361228" cy="145983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1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49001" y="244461"/>
            <a:ext cx="2119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7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421" y="1036403"/>
            <a:ext cx="1180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Identify non zero system coefficients of the following difference equations.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475" y="2437899"/>
            <a:ext cx="8083967" cy="22964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17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7239" y="0"/>
            <a:ext cx="96391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System Representation Using Impulse Response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815" y="1262563"/>
            <a:ext cx="8763349" cy="15127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937" y="3196397"/>
            <a:ext cx="6633182" cy="124726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1727860" y="5557587"/>
            <a:ext cx="8489304" cy="4902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3210" y="4614612"/>
            <a:ext cx="1352550" cy="9429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261937" y="581140"/>
                <a:ext cx="11785684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A linear time-invariant system (LTI system) can be completely described by its unit-impulse response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h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due to the impulse input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𝛿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with zero initial conditions.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37" y="581140"/>
                <a:ext cx="11785684" cy="685059"/>
              </a:xfrm>
              <a:prstGeom prst="rect">
                <a:avLst/>
              </a:prstGeom>
              <a:blipFill rotWithShape="0">
                <a:blip r:embed="rId6"/>
                <a:stretch>
                  <a:fillRect l="-466" t="-3540" r="-414" b="-10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86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7261" y="160422"/>
            <a:ext cx="2736647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8 (a)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56673" y="904745"/>
                <a:ext cx="11758864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Consider the difference equation with an initial condition</a:t>
                </a:r>
                <a14:m>
                  <m:oMath xmlns:m="http://schemas.openxmlformats.org/officeDocument/2006/math">
                    <m: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−</m:t>
                        </m:r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1</m:t>
                        </m:r>
                      </m:e>
                    </m:d>
                    <m: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=0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73" y="904745"/>
                <a:ext cx="11758864" cy="388696"/>
              </a:xfrm>
              <a:prstGeom prst="rect">
                <a:avLst/>
              </a:prstGeom>
              <a:blipFill rotWithShape="0">
                <a:blip r:embed="rId2"/>
                <a:stretch>
                  <a:fillRect l="-415"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7091649" y="866400"/>
            <a:ext cx="3219450" cy="4270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866273" y="1331786"/>
                <a:ext cx="6096000" cy="11866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a. Determine </a:t>
                </a: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the unit-impulse response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</m:t>
                    </m:r>
                    <m:r>
                      <a:rPr lang="en-US" sz="1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h</m:t>
                    </m:r>
                    <m:d>
                      <m:dPr>
                        <m:ctrlPr>
                          <a:rPr lang="en-US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b. Draw the system block diagram.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c. Write the output using the obtained impulse response.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273" y="1331786"/>
                <a:ext cx="6096000" cy="1186607"/>
              </a:xfrm>
              <a:prstGeom prst="rect">
                <a:avLst/>
              </a:prstGeom>
              <a:blipFill rotWithShape="0">
                <a:blip r:embed="rId4"/>
                <a:stretch>
                  <a:fillRect l="-800" t="-2051"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56673" y="2556738"/>
            <a:ext cx="1553630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49" y="3123305"/>
            <a:ext cx="2555214" cy="4861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3488" y="3689872"/>
            <a:ext cx="8379431" cy="5245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3087" y="4280890"/>
            <a:ext cx="4364173" cy="11068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599" y="5385865"/>
            <a:ext cx="10107193" cy="902640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4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32" y="688644"/>
            <a:ext cx="6318585" cy="19899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01829" y="160422"/>
            <a:ext cx="2751074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8 (b)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94" y="3349038"/>
            <a:ext cx="5715000" cy="1571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653" y="5007642"/>
            <a:ext cx="6210300" cy="628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3128" y="5620248"/>
            <a:ext cx="1009650" cy="581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5466" y="3225213"/>
            <a:ext cx="5124450" cy="16954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11821" y="2696967"/>
            <a:ext cx="1553630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47653" y="2696967"/>
            <a:ext cx="11559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997851" y="2696968"/>
            <a:ext cx="0" cy="3832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41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0408" y="607881"/>
            <a:ext cx="80682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Finite Impulse Response (FIR) system: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40408" y="1568621"/>
                <a:ext cx="10853181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When the difference equation contains no previous outputs,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 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coefficients of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𝑦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−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𝑖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are zero). 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08" y="1568621"/>
                <a:ext cx="10853181" cy="388696"/>
              </a:xfrm>
              <a:prstGeom prst="rect">
                <a:avLst/>
              </a:prstGeom>
              <a:blipFill rotWithShape="0">
                <a:blip r:embed="rId2"/>
                <a:stretch>
                  <a:fillRect l="-449"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40408" y="2941021"/>
            <a:ext cx="84433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Infinite Impulse Response (IIR) system: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240408" y="4034499"/>
                <a:ext cx="11502413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When the difference equation contains previous outputs,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 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coefficients of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𝑦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𝑛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−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𝑖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are not all zero). 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08" y="4034499"/>
                <a:ext cx="11502413" cy="388696"/>
              </a:xfrm>
              <a:prstGeom prst="rect">
                <a:avLst/>
              </a:prstGeom>
              <a:blipFill rotWithShape="0">
                <a:blip r:embed="rId3"/>
                <a:stretch>
                  <a:fillRect l="-424" t="-7813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33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3771" y="164249"/>
            <a:ext cx="31454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BIBO Stability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4241" y="1030523"/>
            <a:ext cx="4769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BIBO: Bounded In and Bounded Out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241" y="1589021"/>
            <a:ext cx="11081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 stable system is one for which every bounded input produces a bounded output.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700" y="2136922"/>
            <a:ext cx="8964308" cy="4779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4240" y="2793432"/>
            <a:ext cx="10054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Let, in the worst case, every input value reaches to maximum value 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M.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2971" y="3423377"/>
            <a:ext cx="7252903" cy="4666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0179" y="3909108"/>
            <a:ext cx="4667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Using absolute values of the impulse responses,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94" y="4375273"/>
            <a:ext cx="9232637" cy="14654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8782" y="5840771"/>
            <a:ext cx="2213335" cy="752534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121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3771" y="164249"/>
            <a:ext cx="31454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BIBO Stability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256675" y="875981"/>
            <a:ext cx="11036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determine whether a system is stable, we apply the following equation: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746" y="1372270"/>
            <a:ext cx="8563222" cy="1178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575" y="3170070"/>
            <a:ext cx="1457325" cy="156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624" y="3241508"/>
            <a:ext cx="2200275" cy="1419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0603" y="4259680"/>
            <a:ext cx="2055874" cy="109739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665872" y="4808376"/>
            <a:ext cx="233285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006477" y="4808376"/>
            <a:ext cx="233285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5824" y="5664518"/>
            <a:ext cx="5978218" cy="41180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7828547" y="5037221"/>
            <a:ext cx="366462" cy="62729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7578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669" y="789892"/>
            <a:ext cx="3122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Given a linear system given by: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677" y="841208"/>
            <a:ext cx="6019589" cy="3180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9669" y="1543871"/>
            <a:ext cx="4851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Which is described by the unit-impulse response: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318" y="1557086"/>
            <a:ext cx="2179714" cy="4024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9669" y="2297850"/>
            <a:ext cx="4600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Determine whether the system is stable or not.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01829" y="160422"/>
            <a:ext cx="2119491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9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1821" y="2696967"/>
            <a:ext cx="1553630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443" y="3254973"/>
            <a:ext cx="4305423" cy="8036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820" y="4214533"/>
            <a:ext cx="8704647" cy="838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301" y="5120199"/>
            <a:ext cx="6343868" cy="1489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7320" y="5460147"/>
            <a:ext cx="2878806" cy="118211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4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47860" y="180291"/>
            <a:ext cx="3986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Convolution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-1" y="924108"/>
                <a:ext cx="1219200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A LTI system can be represented using a digital convolution sum</a:t>
                </a:r>
                <a:r>
                  <a:rPr lang="en-US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. </a:t>
                </a:r>
                <a:r>
                  <a:rPr lang="en-US" dirty="0"/>
                  <a:t>The unit-impulse response </a:t>
                </a:r>
                <a14:m>
                  <m:oMath xmlns:m="http://schemas.openxmlformats.org/officeDocument/2006/math">
                    <m:r>
                      <a:rPr lang="en-US" i="1"/>
                      <m:t>h</m:t>
                    </m:r>
                    <m:r>
                      <a:rPr lang="en-US" i="1"/>
                      <m:t>(</m:t>
                    </m:r>
                    <m:r>
                      <a:rPr lang="en-US" i="1"/>
                      <m:t>𝑛</m:t>
                    </m:r>
                    <m:r>
                      <a:rPr lang="en-US" i="1"/>
                      <m:t>)</m:t>
                    </m:r>
                  </m:oMath>
                </a14:m>
                <a:r>
                  <a:rPr lang="en-US" dirty="0"/>
                  <a:t> relates the system input and output. To find the output sequence </a:t>
                </a:r>
                <a14:m>
                  <m:oMath xmlns:m="http://schemas.openxmlformats.org/officeDocument/2006/math">
                    <m:r>
                      <a:rPr lang="en-US" i="1"/>
                      <m:t>𝑦</m:t>
                    </m:r>
                    <m:r>
                      <a:rPr lang="en-US" i="1"/>
                      <m:t>(</m:t>
                    </m:r>
                    <m:r>
                      <a:rPr lang="en-US" i="1"/>
                      <m:t>𝑛</m:t>
                    </m:r>
                    <m:r>
                      <a:rPr lang="en-US" i="1"/>
                      <m:t>)</m:t>
                    </m:r>
                  </m:oMath>
                </a14:m>
                <a:r>
                  <a:rPr lang="en-US" dirty="0"/>
                  <a:t>  for any input sequence</a:t>
                </a:r>
                <a14:m>
                  <m:oMath xmlns:m="http://schemas.openxmlformats.org/officeDocument/2006/math">
                    <m:r>
                      <a:rPr lang="en-US" i="1"/>
                      <m:t> </m:t>
                    </m:r>
                    <m:r>
                      <a:rPr lang="en-US" i="1"/>
                      <m:t>𝑥</m:t>
                    </m:r>
                    <m:r>
                      <a:rPr lang="en-US" i="1"/>
                      <m:t>(</m:t>
                    </m:r>
                    <m:r>
                      <a:rPr lang="en-US" i="1"/>
                      <m:t>𝑛</m:t>
                    </m:r>
                    <m:r>
                      <a:rPr lang="en-US" i="1"/>
                      <m:t>)</m:t>
                    </m:r>
                  </m:oMath>
                </a14:m>
                <a:r>
                  <a:rPr lang="en-US" dirty="0"/>
                  <a:t>, we use the digital convolution</a:t>
                </a:r>
                <a:r>
                  <a:rPr lang="en-US" dirty="0" smtClean="0"/>
                  <a:t>:</a:t>
                </a:r>
                <a:r>
                  <a:rPr lang="en-US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924108"/>
                <a:ext cx="12192001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400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677" y="1729481"/>
            <a:ext cx="9391423" cy="18479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6437" y="3672262"/>
            <a:ext cx="361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The sequences are interchangeable.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77" y="4271627"/>
            <a:ext cx="6705015" cy="11666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4849" y="4659687"/>
            <a:ext cx="3281200" cy="5700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8578" y="3913006"/>
            <a:ext cx="1830054" cy="366011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5" idx="3"/>
          </p:cNvCxnSpPr>
          <p:nvPr/>
        </p:nvCxnSpPr>
        <p:spPr>
          <a:xfrm>
            <a:off x="3906592" y="3856928"/>
            <a:ext cx="1002292" cy="279539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</p:cNvCxnSpPr>
          <p:nvPr/>
        </p:nvCxnSpPr>
        <p:spPr>
          <a:xfrm>
            <a:off x="3906592" y="3856928"/>
            <a:ext cx="5171986" cy="27476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04073" y="5642174"/>
            <a:ext cx="59127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Convolution sum requires h(n) to be reversed and shifted. </a:t>
            </a: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If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h(n) is the given sequence, h(-n) is the reversed sequence.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38982" y="250820"/>
            <a:ext cx="5384807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Common Digital Sequences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69783" y="1462200"/>
            <a:ext cx="2440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Unit-impulse sequence: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149322" y="1133917"/>
            <a:ext cx="1952068" cy="92661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797967" y="782905"/>
            <a:ext cx="4212307" cy="12824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1512" y="3153369"/>
            <a:ext cx="2130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Unit-step sequence:</a:t>
            </a:r>
            <a:r>
              <a:rPr lang="en-US" sz="1100" dirty="0" smtClean="0">
                <a:effectLst/>
                <a:latin typeface="AdvPSA88A"/>
                <a:ea typeface="Calibri" panose="020F0502020204030204" pitchFamily="34" charset="0"/>
                <a:cs typeface="AdvPSA88A"/>
              </a:rPr>
              <a:t>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232067" y="2764287"/>
            <a:ext cx="2096446" cy="79089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5797967" y="2650082"/>
            <a:ext cx="4356686" cy="135555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671512" y="2378640"/>
            <a:ext cx="10542966" cy="3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1512" y="4201281"/>
            <a:ext cx="10542966" cy="3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12336" y="5118910"/>
            <a:ext cx="233698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Exponential sequence: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490534" y="4976407"/>
                <a:ext cx="23420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𝑎𝑙𝑙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0534" y="4976407"/>
                <a:ext cx="2342051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/>
          <p:nvPr/>
        </p:nvPicPr>
        <p:blipFill>
          <a:blip r:embed="rId8"/>
          <a:stretch>
            <a:fillRect/>
          </a:stretch>
        </p:blipFill>
        <p:spPr>
          <a:xfrm>
            <a:off x="6580144" y="4646244"/>
            <a:ext cx="4023687" cy="154600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102109" y="6137201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0 &lt; a &lt; 1</a:t>
            </a:r>
            <a:endParaRPr lang="en-US" dirty="0"/>
          </a:p>
        </p:txBody>
      </p:sp>
      <p:pic>
        <p:nvPicPr>
          <p:cNvPr id="102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43025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0987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4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42349" y="164250"/>
            <a:ext cx="6439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Reversed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Sequence Example 10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38" y="874044"/>
            <a:ext cx="6669730" cy="22123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87" y="3086389"/>
            <a:ext cx="6975533" cy="358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74402" y="132165"/>
            <a:ext cx="651492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Convolution Using Table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Method</a:t>
            </a:r>
          </a:p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11 (a)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90" y="1209383"/>
            <a:ext cx="9255042" cy="560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27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111205" y="128337"/>
            <a:ext cx="9878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Convolution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Using Table </a:t>
            </a: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Method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11 (b) 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50" y="862513"/>
            <a:ext cx="10340055" cy="587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0685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86230" y="132166"/>
            <a:ext cx="47243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Convolution Properties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7" y="652773"/>
            <a:ext cx="10539663" cy="60962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2862" y="424553"/>
            <a:ext cx="2133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the order in which two signals are convolved makes no difference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047874" y="864296"/>
            <a:ext cx="3128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259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50218" y="164250"/>
            <a:ext cx="4939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Examples of Convolution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99" y="1113589"/>
            <a:ext cx="9929472" cy="524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3749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63015" y="260503"/>
            <a:ext cx="35846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Low Pass Filters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611" y="845278"/>
            <a:ext cx="8303544" cy="5856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928882"/>
            <a:ext cx="16305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(filter's impulse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response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38825" y="1219200"/>
            <a:ext cx="484122" cy="690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290613" y="552890"/>
            <a:ext cx="29013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each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sample in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the output signal being a weighted average of many adjacent points from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the input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signal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removing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high-frequency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components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8364243" y="1019576"/>
            <a:ext cx="7929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04799" y="3992244"/>
            <a:ext cx="1700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Exponential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is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the simplest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recursive filter</a:t>
            </a:r>
            <a:r>
              <a:rPr lang="en-US" dirty="0">
                <a:latin typeface="Times New Roman" panose="02020603050405020304" pitchFamily="18" charset="0"/>
              </a:rPr>
              <a:t>.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162820" y="3630866"/>
            <a:ext cx="649938" cy="361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9610875" y="2826027"/>
            <a:ext cx="24201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The rectangular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pulse is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best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at reducing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noise while maintaining edge</a:t>
            </a:r>
          </a:p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sharpness.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8181474" y="3068914"/>
            <a:ext cx="1372137" cy="260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617948" y="4723074"/>
            <a:ext cx="27292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The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sinc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 function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is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used to separate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one band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of frequencies from another.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055333" y="4885425"/>
            <a:ext cx="1372137" cy="260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6238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96161" y="212376"/>
            <a:ext cx="3570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High Pass Filters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535" y="797151"/>
            <a:ext cx="8491665" cy="58106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18358" y="683490"/>
            <a:ext cx="29276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Typical high-pass filter kernels. These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are formed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by subtracting the corresponding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low-pass filter kernels </a:t>
            </a:r>
            <a:r>
              <a:rPr lang="en-US" dirty="0">
                <a:solidFill>
                  <a:srgbClr val="0070C0"/>
                </a:solidFill>
              </a:rPr>
              <a:t>from a </a:t>
            </a:r>
            <a:r>
              <a:rPr lang="en-US" dirty="0" smtClean="0">
                <a:solidFill>
                  <a:srgbClr val="0070C0"/>
                </a:solidFill>
              </a:rPr>
              <a:t>delta function</a:t>
            </a:r>
            <a:r>
              <a:rPr lang="en-US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569913" y="1099786"/>
            <a:ext cx="7929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5499" y="4055153"/>
            <a:ext cx="28715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The distinguishing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characteristic of high-pass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filter kernels is a spike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surrounded by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many adjacent negative samples</a:t>
            </a:r>
            <a:r>
              <a:rPr lang="en-US" dirty="0">
                <a:latin typeface="Times New Roman" panose="02020603050405020304" pitchFamily="18" charset="0"/>
              </a:rPr>
              <a:t>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771267" y="2951747"/>
            <a:ext cx="1435769" cy="1230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24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0995" y="769935"/>
            <a:ext cx="116178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52525"/>
                </a:solidFill>
                <a:latin typeface="Arial" panose="020B0604020202020204" pitchFamily="34" charset="0"/>
              </a:rPr>
              <a:t>Signal-to-noise ratio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(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en-US" b="1" dirty="0" smtClean="0">
                <a:solidFill>
                  <a:srgbClr val="252525"/>
                </a:solidFill>
                <a:latin typeface="Arial" panose="020B0604020202020204" pitchFamily="34" charset="0"/>
              </a:rPr>
              <a:t>SNR</a:t>
            </a:r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) 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is a measure </a:t>
            </a:r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that compares 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the level of a 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desired </a:t>
            </a:r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signal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to the level of </a:t>
            </a:r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background noise.</a:t>
            </a:r>
          </a:p>
          <a:p>
            <a:endParaRPr lang="en-US" dirty="0" smtClean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 </a:t>
            </a:r>
            <a:r>
              <a:rPr lang="en-US" dirty="0"/>
              <a:t> It is defined as the ratio of signal power to the noise power, often expressed in </a:t>
            </a:r>
            <a:r>
              <a:rPr lang="en-US" dirty="0" smtClean="0"/>
              <a:t>decibels.</a:t>
            </a:r>
            <a:endParaRPr lang="en-US" dirty="0">
              <a:solidFill>
                <a:srgbClr val="252525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88726" y="228419"/>
            <a:ext cx="60965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Signal-to-Noise Ratio (SNR)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27" y="1977606"/>
            <a:ext cx="1779544" cy="7014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996" y="2817077"/>
            <a:ext cx="9949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If the </a:t>
            </a:r>
            <a:r>
              <a:rPr lang="en-US" dirty="0" smtClean="0">
                <a:solidFill>
                  <a:srgbClr val="0B0080"/>
                </a:solidFill>
                <a:latin typeface="Arial" panose="020B0604020202020204" pitchFamily="34" charset="0"/>
              </a:rPr>
              <a:t>variance </a:t>
            </a:r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of 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the signal and noise are known, and the signal is zero-mean: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327" y="3525845"/>
            <a:ext cx="1779544" cy="8076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326" y="4912644"/>
            <a:ext cx="6641253" cy="8945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8517" y="4266313"/>
            <a:ext cx="11742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Because many signals have a very wide </a:t>
            </a:r>
            <a:r>
              <a:rPr lang="en-US" dirty="0" smtClean="0">
                <a:solidFill>
                  <a:srgbClr val="0B0080"/>
                </a:solidFill>
                <a:latin typeface="Arial" panose="020B0604020202020204" pitchFamily="34" charset="0"/>
              </a:rPr>
              <a:t>dynamic range</a:t>
            </a:r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, 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SNRs are often expressed using the </a:t>
            </a:r>
            <a:r>
              <a:rPr lang="en-US" dirty="0" smtClean="0">
                <a:solidFill>
                  <a:srgbClr val="0B0080"/>
                </a:solidFill>
                <a:latin typeface="Arial" panose="020B0604020202020204" pitchFamily="34" charset="0"/>
              </a:rPr>
              <a:t>logarithmic decibel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scale. In decibels, the SNR is defined as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94611" y="5938747"/>
            <a:ext cx="5686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</a:rPr>
              <a:t>A 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</a:rPr>
              <a:t>logarithmic scale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</a:rPr>
              <a:t> is a 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</a:rPr>
              <a:t>nonlinear scale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</a:rPr>
              <a:t> used when there is a large range of quantities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791326" y="5598696"/>
            <a:ext cx="16042" cy="340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14681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188726" y="228419"/>
            <a:ext cx="60965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Signal-to-Noise Ratio (SNR)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329" y="1357603"/>
            <a:ext cx="8413333" cy="53638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" y="813194"/>
            <a:ext cx="12192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The </a:t>
            </a:r>
            <a:r>
              <a:rPr lang="en-US" b="1" dirty="0">
                <a:solidFill>
                  <a:srgbClr val="252525"/>
                </a:solidFill>
                <a:latin typeface="Arial" panose="020B0604020202020204" pitchFamily="34" charset="0"/>
              </a:rPr>
              <a:t>decibel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(</a:t>
            </a:r>
            <a:r>
              <a:rPr lang="en-US" b="1" dirty="0">
                <a:solidFill>
                  <a:srgbClr val="252525"/>
                </a:solidFill>
                <a:latin typeface="Arial" panose="020B0604020202020204" pitchFamily="34" charset="0"/>
              </a:rPr>
              <a:t>dB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) is a </a:t>
            </a:r>
            <a:r>
              <a:rPr lang="en-US" dirty="0" smtClean="0">
                <a:solidFill>
                  <a:srgbClr val="0B0080"/>
                </a:solidFill>
                <a:latin typeface="Arial" panose="020B0604020202020204" pitchFamily="34" charset="0"/>
              </a:rPr>
              <a:t>logarithmic unit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used to express the ratio between two values of a physical </a:t>
            </a:r>
            <a:r>
              <a:rPr lang="en-US" dirty="0" smtClean="0">
                <a:solidFill>
                  <a:srgbClr val="252525"/>
                </a:solidFill>
                <a:latin typeface="Arial" panose="020B0604020202020204" pitchFamily="34" charset="0"/>
              </a:rPr>
              <a:t>quantity, often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en-US" dirty="0" smtClean="0">
                <a:solidFill>
                  <a:srgbClr val="0B0080"/>
                </a:solidFill>
                <a:latin typeface="Arial" panose="020B0604020202020204" pitchFamily="34" charset="0"/>
              </a:rPr>
              <a:t>power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or </a:t>
            </a:r>
            <a:r>
              <a:rPr lang="en-US" dirty="0" smtClean="0">
                <a:solidFill>
                  <a:srgbClr val="0B0080"/>
                </a:solidFill>
                <a:latin typeface="Arial" panose="020B0604020202020204" pitchFamily="34" charset="0"/>
              </a:rPr>
              <a:t>intensity.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3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39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98858" y="180292"/>
            <a:ext cx="2443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Periodicity </a:t>
            </a:r>
          </a:p>
        </p:txBody>
      </p:sp>
      <p:sp>
        <p:nvSpPr>
          <p:cNvPr id="4" name="Rectangle 3"/>
          <p:cNvSpPr/>
          <p:nvPr/>
        </p:nvSpPr>
        <p:spPr>
          <a:xfrm>
            <a:off x="310039" y="547935"/>
            <a:ext cx="2339102" cy="528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Example 12 </a:t>
            </a:r>
            <a:endParaRPr lang="en-US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0039" y="1352962"/>
            <a:ext cx="116734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Consider the following continuous signal for the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current </a:t>
            </a:r>
          </a:p>
          <a:p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which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is sampled at 12.5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ms.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Will the resulting discrete signal be periodic?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507" y="1352962"/>
            <a:ext cx="2009775" cy="38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28" y="2236596"/>
            <a:ext cx="10001714" cy="462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37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33920" y="436966"/>
            <a:ext cx="38988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0" u="none" strike="noStrike" baseline="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Shifted Sequences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195888" y="2081964"/>
            <a:ext cx="7728786" cy="36450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34083" y="1182520"/>
            <a:ext cx="2123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Shifted unit-impulse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7761127" y="1262910"/>
            <a:ext cx="1774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Shifted unit-step</a:t>
            </a:r>
            <a:endParaRPr lang="en-US" b="1" dirty="0"/>
          </a:p>
        </p:txBody>
      </p:sp>
      <p:sp>
        <p:nvSpPr>
          <p:cNvPr id="6" name="Down Arrow 5"/>
          <p:cNvSpPr/>
          <p:nvPr/>
        </p:nvSpPr>
        <p:spPr>
          <a:xfrm>
            <a:off x="4479163" y="1580600"/>
            <a:ext cx="413679" cy="481264"/>
          </a:xfrm>
          <a:prstGeom prst="downArrow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8425904" y="1576276"/>
            <a:ext cx="413679" cy="481264"/>
          </a:xfrm>
          <a:prstGeom prst="downArrow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5366" y="2939534"/>
            <a:ext cx="1442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Right</a:t>
            </a:r>
            <a:r>
              <a:rPr lang="en-US" b="1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shift by</a:t>
            </a:r>
          </a:p>
          <a:p>
            <a:r>
              <a:rPr lang="en-US" b="1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two samples</a:t>
            </a:r>
            <a:endParaRPr lang="en-US" b="1" dirty="0"/>
          </a:p>
        </p:txBody>
      </p:sp>
      <p:sp>
        <p:nvSpPr>
          <p:cNvPr id="9" name="Down Arrow 8"/>
          <p:cNvSpPr/>
          <p:nvPr/>
        </p:nvSpPr>
        <p:spPr>
          <a:xfrm rot="16200000">
            <a:off x="2244793" y="3232203"/>
            <a:ext cx="413679" cy="481264"/>
          </a:xfrm>
          <a:prstGeom prst="downArrow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05559" y="5025009"/>
            <a:ext cx="14427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Left</a:t>
            </a:r>
            <a:r>
              <a:rPr lang="en-US" b="1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shift by</a:t>
            </a:r>
          </a:p>
          <a:p>
            <a:r>
              <a:rPr lang="en-US" b="1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two samples</a:t>
            </a:r>
            <a:endParaRPr lang="en-US" b="1" dirty="0"/>
          </a:p>
        </p:txBody>
      </p:sp>
      <p:sp>
        <p:nvSpPr>
          <p:cNvPr id="11" name="Down Arrow 10"/>
          <p:cNvSpPr/>
          <p:nvPr/>
        </p:nvSpPr>
        <p:spPr>
          <a:xfrm rot="16200000">
            <a:off x="2315235" y="5143658"/>
            <a:ext cx="413679" cy="481264"/>
          </a:xfrm>
          <a:prstGeom prst="downArrow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57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41176" y="260502"/>
            <a:ext cx="22188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1607" y="1598357"/>
            <a:ext cx="427957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i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x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(</a:t>
            </a:r>
            <a:r>
              <a:rPr lang="en-US" dirty="0" smtClean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𝑛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) = δ(</a:t>
            </a:r>
            <a:r>
              <a:rPr lang="en-US" dirty="0" smtClean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𝑛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 + 1) + 0.5 δ (</a:t>
            </a:r>
            <a:r>
              <a:rPr lang="en-US" dirty="0" smtClean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𝑛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 − 1) + 2 </a:t>
            </a:r>
            <a:r>
              <a:rPr lang="en-US" dirty="0" smtClean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𝛿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(</a:t>
            </a:r>
            <a:r>
              <a:rPr lang="en-US" dirty="0" smtClean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𝑛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 − 2).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1607" y="1229025"/>
            <a:ext cx="4332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Sketch this following digital signal sequence,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1607" y="2171719"/>
            <a:ext cx="116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53677" y="3112730"/>
            <a:ext cx="4520334" cy="2342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598" y="631197"/>
            <a:ext cx="4751012" cy="21413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4979" y="2772580"/>
            <a:ext cx="4284249" cy="19493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3794" y="4834180"/>
            <a:ext cx="3926617" cy="1753035"/>
          </a:xfrm>
          <a:prstGeom prst="rect">
            <a:avLst/>
          </a:prstGeom>
        </p:spPr>
      </p:pic>
      <p:sp>
        <p:nvSpPr>
          <p:cNvPr id="10" name="Left Brace 9"/>
          <p:cNvSpPr/>
          <p:nvPr/>
        </p:nvSpPr>
        <p:spPr>
          <a:xfrm>
            <a:off x="5950614" y="1413691"/>
            <a:ext cx="626649" cy="5173524"/>
          </a:xfrm>
          <a:prstGeom prst="leftBrace">
            <a:avLst>
              <a:gd name="adj1" fmla="val 8333"/>
              <a:gd name="adj2" fmla="val 512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92618" y="2969652"/>
            <a:ext cx="4811465" cy="31103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5598695" y="3930877"/>
            <a:ext cx="534823" cy="336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8256" y="1005302"/>
            <a:ext cx="1167825" cy="4822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71894" y="3201563"/>
            <a:ext cx="1574025" cy="5456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90336" y="5266547"/>
            <a:ext cx="1320150" cy="44415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860184" y="923338"/>
            <a:ext cx="1569044" cy="61137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960833" y="3157464"/>
            <a:ext cx="1569044" cy="61137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21559" y="5148539"/>
            <a:ext cx="1569044" cy="61137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27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0267" y="244460"/>
            <a:ext cx="6091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Generation of Digital Signals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70133" y="1164702"/>
                <a:ext cx="11921867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In order to generate the digital sequence from its analog signal function, the analog</a:t>
                </a:r>
                <a:r>
                  <a:rPr lang="en-US" sz="1100" dirty="0">
                    <a:effectLst/>
                    <a:latin typeface="AdvPSA88A"/>
                    <a:ea typeface="Calibri" panose="020F0502020204030204" pitchFamily="34" charset="0"/>
                    <a:cs typeface="AdvPSA88A"/>
                  </a:rPr>
                  <a:t> 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signal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is uniformly sampled at the time interval of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∆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𝑡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=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𝑇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, </a:t>
                </a:r>
                <a:r>
                  <a:rPr lang="en-US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T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is the sampling period.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33" y="1164702"/>
                <a:ext cx="11921867" cy="685059"/>
              </a:xfrm>
              <a:prstGeom prst="rect">
                <a:avLst/>
              </a:prstGeom>
              <a:blipFill rotWithShape="0">
                <a:blip r:embed="rId2"/>
                <a:stretch>
                  <a:fillRect l="-409" t="-3571" r="-460" b="-11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8250" y="2098418"/>
                <a:ext cx="26885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sampling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interval </a:t>
                </a:r>
                <a:r>
                  <a:rPr lang="en-US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∆</m:t>
                    </m:r>
                    <m:r>
                      <a:rPr lang="en-US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𝑡</m:t>
                    </m:r>
                    <m:r>
                      <a:rPr lang="en-US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=</m:t>
                    </m:r>
                    <m:r>
                      <a:rPr lang="en-US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𝑇</m:t>
                    </m:r>
                    <m:r>
                      <a:rPr lang="en-US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50" y="2098418"/>
                <a:ext cx="2688557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04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289971" y="1924443"/>
            <a:ext cx="1941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x(n): digital signal 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x(t): analog signal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52656" y="2770116"/>
                <a:ext cx="2837315" cy="5821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𝑛𝑇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𝑛𝑇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656" y="2770116"/>
                <a:ext cx="2837315" cy="58214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706187" y="2876523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Also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7513" y="2743143"/>
            <a:ext cx="3300376" cy="60912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274" y="0"/>
            <a:ext cx="1843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 2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8146" y="775750"/>
            <a:ext cx="2640300" cy="5329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1203038"/>
            <a:ext cx="149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375" y="1308730"/>
            <a:ext cx="7635270" cy="12793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8250" y="402340"/>
            <a:ext cx="11943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Convert analog signal x(t) into digital signal x(n), when sampling period is 125 microsecond, also plot sample values.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0198" y="2936394"/>
            <a:ext cx="2836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solidFill>
                  <a:srgbClr val="0070C0"/>
                </a:solidFill>
                <a:latin typeface="Calibri" panose="020F0502020204030204" pitchFamily="34" charset="0"/>
              </a:rPr>
              <a:t>The first five sample values: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892" y="3305726"/>
            <a:ext cx="4569751" cy="271566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181600" y="2936394"/>
            <a:ext cx="0" cy="3753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248251" y="1202660"/>
            <a:ext cx="11205812" cy="46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199955" y="2941494"/>
            <a:ext cx="2856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Plot of the digital sequence: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5329949" y="3305726"/>
            <a:ext cx="6509125" cy="311111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12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31609" y="138525"/>
            <a:ext cx="3297698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Digital Systems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0" y="729136"/>
                <a:ext cx="12192000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A digital system </a:t>
                </a: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is 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a device or an algorithm that performs prescribed operations (or transformation) on </a:t>
                </a:r>
                <a:r>
                  <a:rPr lang="en-US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a 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signal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, called the </a:t>
                </a:r>
                <a:r>
                  <a:rPr lang="en-US" b="1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input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or </a:t>
                </a:r>
                <a:r>
                  <a:rPr lang="en-US" b="1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excitation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, to produce another signal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" panose="02020603060405020304" pitchFamily="18" charset="0"/>
                      </a:rPr>
                      <m:t>𝑦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 called the </a:t>
                </a:r>
                <a:r>
                  <a:rPr lang="en-US" b="1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output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or</a:t>
                </a:r>
                <a:r>
                  <a:rPr lang="en-US" b="1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response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" panose="02020603060405020304" pitchFamily="18" charset="0"/>
                  </a:rPr>
                  <a:t> of the system.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29136"/>
                <a:ext cx="12192000" cy="685059"/>
              </a:xfrm>
              <a:prstGeom prst="rect">
                <a:avLst/>
              </a:prstGeom>
              <a:blipFill rotWithShape="0">
                <a:blip r:embed="rId2"/>
                <a:stretch>
                  <a:fillRect l="-400" t="-4464" r="-400" b="-11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819259" y="2170629"/>
            <a:ext cx="1626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transformation</a:t>
            </a:r>
            <a:endParaRPr lang="en-US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072501" y="1710559"/>
            <a:ext cx="7169067" cy="2538548"/>
            <a:chOff x="0" y="0"/>
            <a:chExt cx="5514975" cy="1555193"/>
          </a:xfrm>
        </p:grpSpPr>
        <p:sp>
          <p:nvSpPr>
            <p:cNvPr id="9" name="Rectangle 8"/>
            <p:cNvSpPr/>
            <p:nvPr/>
          </p:nvSpPr>
          <p:spPr>
            <a:xfrm>
              <a:off x="1847850" y="657225"/>
              <a:ext cx="1781175" cy="5905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Digital System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971550" y="971550"/>
              <a:ext cx="895350" cy="952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3629025" y="923925"/>
              <a:ext cx="895350" cy="952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 Box 2"/>
            <p:cNvSpPr txBox="1">
              <a:spLocks noChangeArrowheads="1"/>
            </p:cNvSpPr>
            <p:nvPr/>
          </p:nvSpPr>
          <p:spPr bwMode="auto">
            <a:xfrm>
              <a:off x="147637" y="1135505"/>
              <a:ext cx="1396068" cy="4196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Input signal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(Excitation</a:t>
              </a:r>
              <a:r>
                <a:rPr lang="en-US" sz="12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3759435" y="1115420"/>
              <a:ext cx="1403115" cy="4196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Output signal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(Response</a:t>
              </a:r>
              <a:r>
                <a:rPr lang="en-US" sz="14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0" y="114300"/>
              <a:ext cx="1438275" cy="733425"/>
            </a:xfrm>
            <a:prstGeom prst="rect">
              <a:avLst/>
            </a:prstGeom>
            <a:solidFill>
              <a:srgbClr val="FFFFFF"/>
            </a:solidFill>
            <a:ln w="9525">
              <a:gradFill>
                <a:gsLst>
                  <a:gs pos="4800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3762375" y="0"/>
              <a:ext cx="1752600" cy="762000"/>
            </a:xfrm>
            <a:prstGeom prst="rect">
              <a:avLst/>
            </a:prstGeom>
            <a:solidFill>
              <a:srgbClr val="FFFFFF"/>
            </a:solidFill>
            <a:ln w="9525">
              <a:gradFill>
                <a:gsLst>
                  <a:gs pos="4800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7637" y="847725"/>
                  <a:ext cx="885825" cy="30861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sz="24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" panose="020206030604050203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" panose="02020603060405020304" pitchFamily="18" charset="0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n-US" sz="2400" b="1" i="1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" panose="02020603060405020304" pitchFamily="18" charset="0"/>
                  </a:endParaRPr>
                </a:p>
              </p:txBody>
            </p:sp>
          </mc:Choice>
          <mc:Fallback xmlns="">
            <p:sp>
              <p:nvSpPr>
                <p:cNvPr id="16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7637" y="847725"/>
                  <a:ext cx="885825" cy="30861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4629150" y="819150"/>
                  <a:ext cx="533400" cy="30861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" panose="02020603060405020304" pitchFamily="18" charset="0"/>
                          </a:rPr>
                          <m:t>𝒚</m:t>
                        </m:r>
                        <m:d>
                          <m:dPr>
                            <m:ctrlP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" panose="020206030604050203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" panose="02020603060405020304" pitchFamily="18" charset="0"/>
                              </a:rPr>
                              <m:t>𝒏</m:t>
                            </m:r>
                          </m:e>
                        </m:d>
                      </m:oMath>
                    </m:oMathPara>
                  </a14:m>
                  <a:endParaRPr lang="en-US" sz="24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7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29150" y="819150"/>
                  <a:ext cx="533400" cy="30861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87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Picture 17"/>
          <p:cNvPicPr/>
          <p:nvPr/>
        </p:nvPicPr>
        <p:blipFill>
          <a:blip r:embed="rId5"/>
          <a:stretch>
            <a:fillRect/>
          </a:stretch>
        </p:blipFill>
        <p:spPr>
          <a:xfrm>
            <a:off x="2514887" y="2292872"/>
            <a:ext cx="1611112" cy="741336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6"/>
          <a:stretch>
            <a:fillRect/>
          </a:stretch>
        </p:blipFill>
        <p:spPr>
          <a:xfrm>
            <a:off x="7331235" y="2109434"/>
            <a:ext cx="1910333" cy="78815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4399" y="4251809"/>
            <a:ext cx="1088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omic Sans MS" panose="030F0702030302020204" pitchFamily="66" charset="0"/>
              </a:rPr>
              <a:t>Example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9282" y="4555307"/>
            <a:ext cx="1150583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Determine the response of the following </a:t>
            </a:r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system (mean value of three values)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to the input signal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514399" y="5139845"/>
                <a:ext cx="2844304" cy="7101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−3≤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≤3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0, 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𝑜𝑡h𝑒𝑟𝑤𝑖𝑠𝑒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399" y="5139845"/>
                <a:ext cx="2844304" cy="71019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449598" y="5915707"/>
                <a:ext cx="4066498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98" y="5915707"/>
                <a:ext cx="4066498" cy="6127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5371844" y="5020829"/>
                <a:ext cx="58854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…, 0,3, 2, 1,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1, 2, 3, 0, …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𝑤𝑖𝑡h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=0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𝑏𝑜𝑙𝑑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844" y="5020829"/>
                <a:ext cx="5885457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5406446" y="5931051"/>
                <a:ext cx="4180823" cy="7101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…, 0,1,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2, 1</m:t>
                          </m:r>
                          <m:r>
                            <a:rPr lang="en-US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en-US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1, 2,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1, 0, 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446" y="5931051"/>
                <a:ext cx="4180823" cy="71019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ight Brace 22"/>
          <p:cNvSpPr/>
          <p:nvPr/>
        </p:nvSpPr>
        <p:spPr>
          <a:xfrm>
            <a:off x="4474572" y="5337004"/>
            <a:ext cx="344687" cy="119143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5053263" y="5901261"/>
            <a:ext cx="290409" cy="250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5406446" y="5337004"/>
                <a:ext cx="5391989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(1</m:t>
                              </m:r>
                            </m:e>
                          </m:d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1+0+1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446" y="5337004"/>
                <a:ext cx="5391989" cy="6127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51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8341" y="240632"/>
            <a:ext cx="11593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Block Diagram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Representation of Discrete-Time Systems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19889" y="1442536"/>
            <a:ext cx="3276600" cy="14382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15678" y="2880811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adder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332113" y="2393343"/>
            <a:ext cx="2857500" cy="5905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00109" y="3229762"/>
            <a:ext cx="2024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Constant multiplier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8196513" y="1760552"/>
            <a:ext cx="2819400" cy="13049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744438" y="3065477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signal multiplier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1615678" y="4275179"/>
            <a:ext cx="2590800" cy="5810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23730" y="5114966"/>
            <a:ext cx="1978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unit delay element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6724509" y="4194009"/>
            <a:ext cx="2600325" cy="5715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068191" y="5090525"/>
            <a:ext cx="2256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60405020304" pitchFamily="18" charset="0"/>
              </a:rPr>
              <a:t>unit advance element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2816A-D5D7-4B13-B8B5-E32CF03E39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7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1162</Words>
  <Application>Microsoft Office PowerPoint</Application>
  <PresentationFormat>Widescreen</PresentationFormat>
  <Paragraphs>264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AdvPSA88A</vt:lpstr>
      <vt:lpstr>Arial</vt:lpstr>
      <vt:lpstr>Calibri</vt:lpstr>
      <vt:lpstr>Calibri Light</vt:lpstr>
      <vt:lpstr>Cambria Math</vt:lpstr>
      <vt:lpstr>Comic Sans MS</vt:lpstr>
      <vt:lpstr>Times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</dc:creator>
  <cp:lastModifiedBy>nassim</cp:lastModifiedBy>
  <cp:revision>45</cp:revision>
  <dcterms:created xsi:type="dcterms:W3CDTF">2015-03-01T14:06:27Z</dcterms:created>
  <dcterms:modified xsi:type="dcterms:W3CDTF">2015-03-02T13:25:08Z</dcterms:modified>
</cp:coreProperties>
</file>