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23"/>
  </p:notesMasterIdLst>
  <p:handoutMasterIdLst>
    <p:handoutMasterId r:id="rId24"/>
  </p:handoutMasterIdLst>
  <p:sldIdLst>
    <p:sldId id="334" r:id="rId3"/>
    <p:sldId id="354" r:id="rId4"/>
    <p:sldId id="363" r:id="rId5"/>
    <p:sldId id="356" r:id="rId6"/>
    <p:sldId id="359" r:id="rId7"/>
    <p:sldId id="362" r:id="rId8"/>
    <p:sldId id="378" r:id="rId9"/>
    <p:sldId id="361" r:id="rId10"/>
    <p:sldId id="360" r:id="rId11"/>
    <p:sldId id="375" r:id="rId12"/>
    <p:sldId id="364" r:id="rId13"/>
    <p:sldId id="365" r:id="rId14"/>
    <p:sldId id="366" r:id="rId15"/>
    <p:sldId id="376" r:id="rId16"/>
    <p:sldId id="367" r:id="rId17"/>
    <p:sldId id="368" r:id="rId18"/>
    <p:sldId id="377" r:id="rId19"/>
    <p:sldId id="370" r:id="rId20"/>
    <p:sldId id="371" r:id="rId21"/>
    <p:sldId id="373" r:id="rId22"/>
  </p:sldIdLst>
  <p:sldSz cx="9144000" cy="6858000" type="screen4x3"/>
  <p:notesSz cx="7099300" cy="10234613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2880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53" autoAdjust="0"/>
    <p:restoredTop sz="89873" autoAdjust="0"/>
  </p:normalViewPr>
  <p:slideViewPr>
    <p:cSldViewPr showGuides="1">
      <p:cViewPr varScale="1">
        <p:scale>
          <a:sx n="73" d="100"/>
          <a:sy n="73" d="100"/>
        </p:scale>
        <p:origin x="72" y="756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6" y="2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6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6" y="2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6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2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38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421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555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55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Nitrate ions are easily taken up by the roots of plants</a:t>
            </a:r>
          </a:p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N2 and O2 combine as we burn any fuel at high temperatures, such as in car, truck, and jet engines.</a:t>
            </a:r>
            <a:endParaRPr lang="en-US" i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4665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795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Nitrate ions are easily taken up by the roots of plants</a:t>
            </a:r>
          </a:p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N2 and O2 combine as we burn any fuel at high temperatures, such as in car, truck, and jet engines.</a:t>
            </a:r>
            <a:endParaRPr lang="en-US" i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570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35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59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0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37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93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99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98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51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42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405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>
                <a:solidFill>
                  <a:schemeClr val="tx1"/>
                </a:solidFill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  <a:noFill/>
          <a:ln>
            <a:noFill/>
          </a:ln>
        </p:spPr>
        <p:txBody>
          <a:bodyPr/>
          <a:lstStyle>
            <a:lvl1pPr algn="l">
              <a:defRPr sz="1100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276678"/>
      </p:ext>
    </p:extLst>
  </p:cSld>
  <p:clrMapOvr>
    <a:masterClrMapping/>
  </p:clrMapOvr>
  <p:transition spd="slow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405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101">
                <a:solidFill>
                  <a:schemeClr val="tx1"/>
                </a:solidFill>
              </a:defRPr>
            </a:lvl1pPr>
            <a:lvl2pPr marL="4572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8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72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96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21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45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69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9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101"/>
            </a:lvl1pPr>
            <a:lvl2pPr marL="457242" indent="0">
              <a:buNone/>
              <a:defRPr sz="2776"/>
            </a:lvl2pPr>
            <a:lvl3pPr marL="914484" indent="0">
              <a:buNone/>
              <a:defRPr sz="2401"/>
            </a:lvl3pPr>
            <a:lvl4pPr marL="1371726" indent="0">
              <a:buNone/>
              <a:defRPr sz="2026"/>
            </a:lvl4pPr>
            <a:lvl5pPr marL="1828967" indent="0">
              <a:buNone/>
              <a:defRPr sz="2026"/>
            </a:lvl5pPr>
            <a:lvl6pPr marL="2286210" indent="0">
              <a:buNone/>
              <a:defRPr sz="2026"/>
            </a:lvl6pPr>
            <a:lvl7pPr marL="2743451" indent="0">
              <a:buNone/>
              <a:defRPr sz="2026"/>
            </a:lvl7pPr>
            <a:lvl8pPr marL="3200693" indent="0">
              <a:buNone/>
              <a:defRPr sz="2026"/>
            </a:lvl8pPr>
            <a:lvl9pPr marL="3657935" indent="0">
              <a:buNone/>
              <a:defRPr sz="2026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  <p:sldLayoutId id="214748368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84" rtl="0" eaLnBrk="1" latinLnBrk="0" hangingPunct="1">
        <a:lnSpc>
          <a:spcPct val="85000"/>
        </a:lnSpc>
        <a:spcBef>
          <a:spcPct val="0"/>
        </a:spcBef>
        <a:buNone/>
        <a:tabLst/>
        <a:defRPr sz="330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1" indent="-228621" algn="l" defTabSz="914484" rtl="0" eaLnBrk="1" latinLnBrk="0" hangingPunct="1">
        <a:lnSpc>
          <a:spcPct val="95000"/>
        </a:lnSpc>
        <a:spcBef>
          <a:spcPts val="1400"/>
        </a:spcBef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90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6875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18882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08898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2896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14903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69106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834900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2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84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26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67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51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93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35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4366" y="3581400"/>
            <a:ext cx="5257800" cy="1905000"/>
          </a:xfrm>
        </p:spPr>
        <p:txBody>
          <a:bodyPr>
            <a:normAutofit/>
          </a:bodyPr>
          <a:lstStyle/>
          <a:p>
            <a:r>
              <a:rPr lang="en-US" sz="4000" b="1" smtClean="0"/>
              <a:t>Hydrologic &amp; </a:t>
            </a:r>
            <a:r>
              <a:rPr lang="en-US" sz="4000" b="1" dirty="0" smtClean="0"/>
              <a:t>Nutrients </a:t>
            </a:r>
            <a:r>
              <a:rPr lang="en-US" sz="4000" b="1" dirty="0"/>
              <a:t>Cycle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4366" y="2438400"/>
            <a:ext cx="5029200" cy="98742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800" dirty="0" smtClean="0"/>
              <a:t>GE 302 – Industry and the Environment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Topic </a:t>
            </a:r>
            <a:r>
              <a:rPr lang="en-US" sz="1800" dirty="0"/>
              <a:t>2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434366" y="365322"/>
            <a:ext cx="5399468" cy="1412677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0" indent="0" algn="l" defTabSz="914484" rtl="0" eaLnBrk="1" latinLnBrk="0" hangingPunct="1">
              <a:lnSpc>
                <a:spcPct val="95000"/>
              </a:lnSpc>
              <a:spcBef>
                <a:spcPts val="0"/>
              </a:spcBef>
              <a:buSzPct val="100000"/>
              <a:buFont typeface="Arial" pitchFamily="34" charset="0"/>
              <a:buNone/>
              <a:defRPr sz="210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2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84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726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967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210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451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693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935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800" dirty="0" smtClean="0"/>
              <a:t>Department of Civil Engineering 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College of Engineering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King Saud University</a:t>
            </a:r>
            <a:endParaRPr lang="en-US" sz="1800" dirty="0"/>
          </a:p>
        </p:txBody>
      </p:sp>
      <p:pic>
        <p:nvPicPr>
          <p:cNvPr id="5" name="Picture 2" descr="C:\Users\User\Desktop\شعارات الجامعة 2015\shield-with-whi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24" y="365323"/>
            <a:ext cx="861776" cy="134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3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Natural Water Purification Processes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/>
          </a:bodyPr>
          <a:lstStyle/>
          <a:p>
            <a:r>
              <a:rPr lang="en-US" sz="2400" dirty="0"/>
              <a:t>Throughout the hydrologic cycle, many natural </a:t>
            </a:r>
            <a:r>
              <a:rPr lang="en-US" sz="2400" dirty="0" smtClean="0"/>
              <a:t>processes purify </a:t>
            </a:r>
            <a:r>
              <a:rPr lang="en-US" sz="2400" dirty="0"/>
              <a:t>water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b="1" dirty="0" smtClean="0"/>
              <a:t>Evaporation </a:t>
            </a:r>
            <a:r>
              <a:rPr lang="en-US" sz="2400" b="1" dirty="0"/>
              <a:t>and subsequent </a:t>
            </a:r>
            <a:r>
              <a:rPr lang="en-US" sz="2400" b="1" dirty="0" smtClean="0"/>
              <a:t>precipitation </a:t>
            </a:r>
            <a:r>
              <a:rPr lang="en-US" sz="2400" dirty="0" smtClean="0"/>
              <a:t>act </a:t>
            </a:r>
            <a:r>
              <a:rPr lang="en-US" sz="2400" dirty="0"/>
              <a:t>as a natural distillation process that </a:t>
            </a:r>
            <a:r>
              <a:rPr lang="en-US" sz="2400" dirty="0" smtClean="0"/>
              <a:t>removes impurities </a:t>
            </a:r>
            <a:r>
              <a:rPr lang="en-US" sz="2400" dirty="0"/>
              <a:t>dissolved in water. </a:t>
            </a:r>
            <a:endParaRPr lang="en-US" sz="2400" dirty="0" smtClean="0"/>
          </a:p>
          <a:p>
            <a:pPr lvl="1"/>
            <a:r>
              <a:rPr lang="en-US" sz="2400" dirty="0" smtClean="0"/>
              <a:t>Water </a:t>
            </a:r>
            <a:r>
              <a:rPr lang="en-US" sz="2400" dirty="0"/>
              <a:t>flowing </a:t>
            </a:r>
            <a:r>
              <a:rPr lang="en-US" sz="2400" dirty="0" smtClean="0"/>
              <a:t>above ground </a:t>
            </a:r>
            <a:r>
              <a:rPr lang="en-US" sz="2400" dirty="0"/>
              <a:t>through streams and </a:t>
            </a:r>
            <a:r>
              <a:rPr lang="en-US" sz="2400" dirty="0" smtClean="0"/>
              <a:t>lakes is partially purified by </a:t>
            </a:r>
            <a:r>
              <a:rPr lang="en-US" sz="2400" dirty="0"/>
              <a:t>chemical and biological </a:t>
            </a:r>
            <a:r>
              <a:rPr lang="en-US" sz="2400" dirty="0" smtClean="0"/>
              <a:t>processes (due to natural aeration and decomposer bacteria).</a:t>
            </a:r>
          </a:p>
          <a:p>
            <a:pPr lvl="1"/>
            <a:r>
              <a:rPr lang="en-US" sz="2400" dirty="0"/>
              <a:t>Water </a:t>
            </a:r>
            <a:r>
              <a:rPr lang="en-US" sz="2400" dirty="0" smtClean="0"/>
              <a:t>flowing </a:t>
            </a:r>
            <a:r>
              <a:rPr lang="en-US" sz="2400" dirty="0"/>
              <a:t>below ground in aquifers is naturally </a:t>
            </a:r>
            <a:r>
              <a:rPr lang="en-US" sz="2400" dirty="0" smtClean="0"/>
              <a:t>filtered by soil.</a:t>
            </a:r>
          </a:p>
          <a:p>
            <a:r>
              <a:rPr lang="en-US" sz="2400" dirty="0" smtClean="0"/>
              <a:t>The hydrologic </a:t>
            </a:r>
            <a:r>
              <a:rPr lang="en-US" sz="2400" dirty="0"/>
              <a:t>cycle can be viewed as a cycle of natural renewal of water quality.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79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/>
              <a:t>The Carbon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/>
          </a:bodyPr>
          <a:lstStyle/>
          <a:p>
            <a:r>
              <a:rPr lang="en-US" sz="2400" dirty="0"/>
              <a:t>Carbon is the basic building block </a:t>
            </a:r>
            <a:r>
              <a:rPr lang="en-US" sz="2400" dirty="0" smtClean="0"/>
              <a:t>organic </a:t>
            </a:r>
            <a:r>
              <a:rPr lang="en-US" sz="2400" dirty="0"/>
              <a:t>compounds </a:t>
            </a:r>
            <a:r>
              <a:rPr lang="en-US" sz="2400" dirty="0" smtClean="0"/>
              <a:t>necessary for </a:t>
            </a:r>
            <a:r>
              <a:rPr lang="en-US" sz="2400" dirty="0"/>
              <a:t>life. </a:t>
            </a:r>
            <a:endParaRPr lang="en-US" sz="2400" dirty="0" smtClean="0"/>
          </a:p>
          <a:p>
            <a:r>
              <a:rPr lang="en-US" sz="2400" dirty="0" smtClean="0"/>
              <a:t>Various </a:t>
            </a:r>
            <a:r>
              <a:rPr lang="en-US" sz="2400" dirty="0"/>
              <a:t>compounds of carbon </a:t>
            </a:r>
            <a:r>
              <a:rPr lang="en-US" sz="2400" dirty="0" smtClean="0"/>
              <a:t>circulate through </a:t>
            </a:r>
            <a:r>
              <a:rPr lang="en-US" sz="2400" dirty="0"/>
              <a:t>the biosphere, the atmosphere, and parts of </a:t>
            </a:r>
            <a:r>
              <a:rPr lang="en-US" sz="2400" dirty="0" smtClean="0"/>
              <a:t>the hydrosphere</a:t>
            </a:r>
            <a:r>
              <a:rPr lang="en-US" sz="2400" dirty="0"/>
              <a:t>, in the </a:t>
            </a:r>
            <a:r>
              <a:rPr lang="en-US" sz="2400" b="1" dirty="0"/>
              <a:t>carbon </a:t>
            </a:r>
            <a:r>
              <a:rPr lang="en-US" sz="2400" b="1" dirty="0" smtClean="0"/>
              <a:t>cycle.</a:t>
            </a:r>
          </a:p>
          <a:p>
            <a:r>
              <a:rPr lang="en-US" sz="2400" dirty="0"/>
              <a:t>The carbon cycle is based on </a:t>
            </a:r>
            <a:r>
              <a:rPr lang="en-US" sz="2400" b="1" dirty="0"/>
              <a:t>carbon dioxide </a:t>
            </a:r>
            <a:r>
              <a:rPr lang="en-US" sz="2400" dirty="0"/>
              <a:t>(CO</a:t>
            </a:r>
            <a:r>
              <a:rPr lang="en-US" sz="2400" baseline="-25000" dirty="0"/>
              <a:t>2</a:t>
            </a:r>
            <a:r>
              <a:rPr lang="en-US" sz="2400" dirty="0" smtClean="0"/>
              <a:t>) gas</a:t>
            </a:r>
            <a:r>
              <a:rPr lang="en-US" sz="2400" dirty="0"/>
              <a:t>, which makes up 0.039% of the volume of </a:t>
            </a:r>
            <a:r>
              <a:rPr lang="en-US" sz="2400" dirty="0" smtClean="0"/>
              <a:t>the earth’s </a:t>
            </a:r>
            <a:r>
              <a:rPr lang="en-US" sz="2400" dirty="0"/>
              <a:t>atmosphere and is also dissolved in </a:t>
            </a:r>
            <a:r>
              <a:rPr lang="en-US" sz="2400" dirty="0" smtClean="0"/>
              <a:t>water.</a:t>
            </a:r>
          </a:p>
          <a:p>
            <a:r>
              <a:rPr lang="en-US" sz="2400" dirty="0"/>
              <a:t>Carbon </a:t>
            </a:r>
            <a:r>
              <a:rPr lang="en-US" sz="2400" dirty="0" smtClean="0"/>
              <a:t>dioxide </a:t>
            </a:r>
            <a:r>
              <a:rPr lang="en-US" sz="2400" dirty="0"/>
              <a:t>(along with water vapor in the </a:t>
            </a:r>
            <a:r>
              <a:rPr lang="en-US" sz="2400" dirty="0" smtClean="0"/>
              <a:t>water cycle</a:t>
            </a:r>
            <a:r>
              <a:rPr lang="en-US" sz="2400" dirty="0"/>
              <a:t>)</a:t>
            </a:r>
            <a:r>
              <a:rPr lang="en-US" sz="2400" dirty="0" smtClean="0"/>
              <a:t> is </a:t>
            </a:r>
            <a:r>
              <a:rPr lang="en-US" sz="2400" dirty="0"/>
              <a:t>a key component of the </a:t>
            </a:r>
            <a:r>
              <a:rPr lang="en-US" sz="2400" b="1" dirty="0"/>
              <a:t>atmosphere’s </a:t>
            </a:r>
            <a:r>
              <a:rPr lang="en-US" sz="2400" b="1" dirty="0" smtClean="0"/>
              <a:t>thermostat.</a:t>
            </a:r>
          </a:p>
          <a:p>
            <a:pPr lvl="1"/>
            <a:r>
              <a:rPr lang="en-US" sz="1700" dirty="0"/>
              <a:t>If the carbon cycle removes too much CO</a:t>
            </a:r>
            <a:r>
              <a:rPr lang="en-US" sz="1700" baseline="-25000" dirty="0"/>
              <a:t>2</a:t>
            </a:r>
            <a:r>
              <a:rPr lang="en-US" sz="1700" dirty="0"/>
              <a:t> </a:t>
            </a:r>
            <a:r>
              <a:rPr lang="en-US" sz="1700" dirty="0" smtClean="0"/>
              <a:t>from the atmosphere (</a:t>
            </a:r>
            <a:r>
              <a:rPr lang="en-US" sz="1700" i="1" dirty="0" smtClean="0"/>
              <a:t>Cooler</a:t>
            </a:r>
            <a:r>
              <a:rPr lang="en-US" sz="1700" dirty="0" smtClean="0"/>
              <a:t>)</a:t>
            </a:r>
          </a:p>
          <a:p>
            <a:pPr lvl="1"/>
            <a:r>
              <a:rPr lang="en-US" sz="1700" dirty="0"/>
              <a:t>if </a:t>
            </a:r>
            <a:r>
              <a:rPr lang="en-US" sz="1700" dirty="0" smtClean="0"/>
              <a:t>the carbon </a:t>
            </a:r>
            <a:r>
              <a:rPr lang="en-US" sz="1700" dirty="0"/>
              <a:t>cycle</a:t>
            </a:r>
            <a:r>
              <a:rPr lang="en-US" sz="1700" dirty="0" smtClean="0"/>
              <a:t> generates too </a:t>
            </a:r>
            <a:r>
              <a:rPr lang="en-US" sz="1700" dirty="0"/>
              <a:t>much </a:t>
            </a:r>
            <a:r>
              <a:rPr lang="en-US" sz="1700" dirty="0" smtClean="0"/>
              <a:t>CO</a:t>
            </a:r>
            <a:r>
              <a:rPr lang="en-US" sz="1700" baseline="-25000" dirty="0" smtClean="0"/>
              <a:t>2</a:t>
            </a:r>
            <a:r>
              <a:rPr lang="en-US" sz="1700" dirty="0"/>
              <a:t> </a:t>
            </a:r>
            <a:r>
              <a:rPr lang="en-US" sz="1700" dirty="0" smtClean="0"/>
              <a:t>to the atmosphere (</a:t>
            </a:r>
            <a:r>
              <a:rPr lang="en-US" sz="1700" i="1" dirty="0" smtClean="0"/>
              <a:t>Warmer</a:t>
            </a:r>
            <a:r>
              <a:rPr lang="en-US" sz="170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96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/>
              <a:t>The Carbon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Decomposers release the carbon stored in the bodies </a:t>
            </a:r>
            <a:r>
              <a:rPr lang="en-US" sz="2400" dirty="0" smtClean="0"/>
              <a:t>of dead </a:t>
            </a:r>
            <a:r>
              <a:rPr lang="en-US" sz="2400" dirty="0"/>
              <a:t>organisms on land back into the air as </a:t>
            </a:r>
            <a:r>
              <a:rPr lang="en-US" sz="2400" dirty="0" smtClean="0"/>
              <a:t>CO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In </a:t>
            </a:r>
            <a:r>
              <a:rPr lang="en-US" sz="2400" dirty="0"/>
              <a:t>water, decomposers release carbon that </a:t>
            </a:r>
            <a:r>
              <a:rPr lang="en-US" sz="2400" dirty="0" smtClean="0"/>
              <a:t>can be </a:t>
            </a:r>
            <a:r>
              <a:rPr lang="en-US" sz="2400" dirty="0"/>
              <a:t>stored as insoluble carbonates in bottom sediment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Marine </a:t>
            </a:r>
            <a:r>
              <a:rPr lang="en-US" sz="2400" dirty="0"/>
              <a:t>sediments are the earth’s largest store of carbon. </a:t>
            </a:r>
          </a:p>
          <a:p>
            <a:r>
              <a:rPr lang="en-US" sz="2400" dirty="0"/>
              <a:t>Over millions of years, buried deposits of dead plant matter and bacteria are compressed between a layers of sediment, where high pressure and heat convert them to carbon-containing fossil fuels such as coal, oil, and natural </a:t>
            </a:r>
            <a:r>
              <a:rPr lang="en-US" sz="2400" dirty="0" smtClean="0"/>
              <a:t>gas.</a:t>
            </a:r>
          </a:p>
          <a:p>
            <a:r>
              <a:rPr lang="en-US" sz="2400" dirty="0" smtClean="0"/>
              <a:t>We have extracted </a:t>
            </a:r>
            <a:r>
              <a:rPr lang="en-US" sz="2400" dirty="0"/>
              <a:t>and burned huge quantities of </a:t>
            </a:r>
            <a:r>
              <a:rPr lang="en-US" sz="2400" dirty="0" smtClean="0"/>
              <a:t>fossil fuels </a:t>
            </a:r>
            <a:r>
              <a:rPr lang="en-US" sz="2400" dirty="0"/>
              <a:t>that took millions of years to form. This is why</a:t>
            </a:r>
            <a:r>
              <a:rPr lang="en-US" sz="2400" dirty="0" smtClean="0"/>
              <a:t>, on </a:t>
            </a:r>
            <a:r>
              <a:rPr lang="en-US" sz="2400" dirty="0"/>
              <a:t>a human time scale, fossil fuels are </a:t>
            </a:r>
            <a:r>
              <a:rPr lang="en-US" sz="2400" dirty="0" smtClean="0"/>
              <a:t>nonrenewable resources</a:t>
            </a:r>
            <a:r>
              <a:rPr lang="en-US" sz="24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59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24000" y="90172"/>
            <a:ext cx="7601131" cy="660692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200" y="457200"/>
            <a:ext cx="2057400" cy="304698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Simplified </a:t>
            </a:r>
            <a:r>
              <a:rPr lang="en-US" sz="1600" dirty="0"/>
              <a:t>model illustrates the circulation of various</a:t>
            </a:r>
          </a:p>
          <a:p>
            <a:r>
              <a:rPr lang="en-US" sz="1600" dirty="0"/>
              <a:t>chemical forms of carbon in the global </a:t>
            </a:r>
            <a:r>
              <a:rPr lang="en-US" sz="1600" b="1" dirty="0"/>
              <a:t>carbon cycle</a:t>
            </a:r>
            <a:r>
              <a:rPr lang="en-US" sz="1600" dirty="0"/>
              <a:t>, with major harmful impacts of human activities shown by the</a:t>
            </a:r>
          </a:p>
          <a:p>
            <a:r>
              <a:rPr lang="en-US" sz="1600" dirty="0"/>
              <a:t>red arrows.</a:t>
            </a:r>
          </a:p>
        </p:txBody>
      </p:sp>
    </p:spTree>
    <p:extLst>
      <p:ext uri="{BB962C8B-B14F-4D97-AF65-F5344CB8AC3E}">
        <p14:creationId xmlns:p14="http://schemas.microsoft.com/office/powerpoint/2010/main" val="3809818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533400" y="5791200"/>
            <a:ext cx="8610600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4C9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14C9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Simplified diagram of the carbon cycle</a:t>
            </a:r>
            <a:r>
              <a:rPr lang="en-US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The arrows show the various directions of carbon transfer through the biosphere.</a:t>
            </a:r>
          </a:p>
        </p:txBody>
      </p:sp>
      <p:pic>
        <p:nvPicPr>
          <p:cNvPr id="30723" name="Picture 2" descr="FG_01_00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076" y="152400"/>
            <a:ext cx="6205248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859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/>
              <a:t>The Nitrogen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The major reservoir for nitrogen is the atmosphere</a:t>
            </a:r>
            <a:r>
              <a:rPr lang="en-US" sz="2400" dirty="0" smtClean="0"/>
              <a:t>. Chemically </a:t>
            </a:r>
            <a:r>
              <a:rPr lang="en-US" sz="2400" dirty="0"/>
              <a:t>unreactive </a:t>
            </a:r>
            <a:r>
              <a:rPr lang="en-US" sz="2400" b="1" dirty="0"/>
              <a:t>nitrogen gas</a:t>
            </a:r>
            <a:r>
              <a:rPr lang="en-US" sz="2400" dirty="0"/>
              <a:t> (</a:t>
            </a:r>
            <a:r>
              <a:rPr lang="en-US" sz="2400" b="1" dirty="0"/>
              <a:t>N</a:t>
            </a:r>
            <a:r>
              <a:rPr lang="en-US" sz="2400" b="1" baseline="-25000" dirty="0"/>
              <a:t>2</a:t>
            </a:r>
            <a:r>
              <a:rPr lang="en-US" sz="2400" dirty="0"/>
              <a:t>) makes up 78</a:t>
            </a:r>
            <a:r>
              <a:rPr lang="en-US" sz="2400" dirty="0" smtClean="0"/>
              <a:t>% of </a:t>
            </a:r>
            <a:r>
              <a:rPr lang="en-US" sz="2400" dirty="0"/>
              <a:t>the volume of the atmosphere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Nitrogen </a:t>
            </a:r>
            <a:r>
              <a:rPr lang="en-US" sz="2400" dirty="0"/>
              <a:t>is a </a:t>
            </a:r>
            <a:r>
              <a:rPr lang="en-US" sz="2400" dirty="0" smtClean="0"/>
              <a:t>crucial component </a:t>
            </a:r>
            <a:r>
              <a:rPr lang="en-US" sz="2400" dirty="0"/>
              <a:t>of proteins, many vitamins, and </a:t>
            </a:r>
            <a:r>
              <a:rPr lang="en-US" sz="2400" dirty="0" smtClean="0"/>
              <a:t>nucleic acids </a:t>
            </a:r>
            <a:r>
              <a:rPr lang="en-US" sz="2400" dirty="0"/>
              <a:t>such as </a:t>
            </a:r>
            <a:r>
              <a:rPr lang="en-US" sz="2400" dirty="0" smtClean="0"/>
              <a:t>DNA.</a:t>
            </a:r>
          </a:p>
          <a:p>
            <a:r>
              <a:rPr lang="en-US" sz="2400" dirty="0" smtClean="0"/>
              <a:t>N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b="1" dirty="0"/>
              <a:t>cannot be </a:t>
            </a:r>
            <a:r>
              <a:rPr lang="en-US" sz="2400" dirty="0"/>
              <a:t>absorbed and </a:t>
            </a:r>
            <a:r>
              <a:rPr lang="en-US" sz="2400" b="1" dirty="0" smtClean="0"/>
              <a:t>used directly </a:t>
            </a:r>
            <a:r>
              <a:rPr lang="en-US" sz="2400" dirty="0"/>
              <a:t>as a nutrient by </a:t>
            </a:r>
            <a:r>
              <a:rPr lang="en-US" sz="2400" dirty="0" smtClean="0"/>
              <a:t>plants </a:t>
            </a:r>
            <a:r>
              <a:rPr lang="en-US" sz="2400" dirty="0"/>
              <a:t>or animals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Two </a:t>
            </a:r>
            <a:r>
              <a:rPr lang="en-US" sz="2400" dirty="0"/>
              <a:t>natural processes convert, or fix</a:t>
            </a:r>
            <a:r>
              <a:rPr lang="en-US" sz="2400" dirty="0" smtClean="0"/>
              <a:t>, N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dirty="0"/>
              <a:t>into compounds that plants and animals can use </a:t>
            </a:r>
            <a:r>
              <a:rPr lang="en-US" sz="2400" dirty="0" smtClean="0"/>
              <a:t>as nutrients</a:t>
            </a:r>
            <a:r>
              <a:rPr lang="en-US" sz="2400" dirty="0"/>
              <a:t>. </a:t>
            </a:r>
            <a:endParaRPr lang="en-US" sz="2400" dirty="0" smtClean="0"/>
          </a:p>
          <a:p>
            <a:pPr marL="777269" lvl="1" indent="-457200">
              <a:buFont typeface="+mj-lt"/>
              <a:buAutoNum type="arabicPeriod"/>
            </a:pPr>
            <a:r>
              <a:rPr lang="en-US" sz="2200" b="1" dirty="0" smtClean="0"/>
              <a:t>Electrical </a:t>
            </a:r>
            <a:r>
              <a:rPr lang="en-US" sz="2200" b="1" dirty="0"/>
              <a:t>discharges</a:t>
            </a:r>
            <a:r>
              <a:rPr lang="en-US" sz="2200" dirty="0"/>
              <a:t>, or lightning, </a:t>
            </a:r>
            <a:r>
              <a:rPr lang="en-US" sz="2200" dirty="0" smtClean="0"/>
              <a:t>taking place </a:t>
            </a:r>
            <a:r>
              <a:rPr lang="en-US" sz="2200" dirty="0"/>
              <a:t>in the atmosphere. </a:t>
            </a:r>
            <a:r>
              <a:rPr lang="en-US" sz="2200" dirty="0" smtClean="0"/>
              <a:t> (Nitrogen, N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 smtClean="0">
                <a:sym typeface="Wingdings" panose="05000000000000000000" pitchFamily="2" charset="2"/>
              </a:rPr>
              <a:t> Ammonia, NH</a:t>
            </a:r>
            <a:r>
              <a:rPr lang="en-US" sz="2200" baseline="-25000" dirty="0" smtClean="0">
                <a:sym typeface="Wingdings" panose="05000000000000000000" pitchFamily="2" charset="2"/>
              </a:rPr>
              <a:t>3</a:t>
            </a:r>
            <a:r>
              <a:rPr lang="en-US" sz="2200" dirty="0" smtClean="0"/>
              <a:t>)</a:t>
            </a:r>
          </a:p>
          <a:p>
            <a:pPr marL="777269" lvl="1" indent="-457200">
              <a:buFont typeface="+mj-lt"/>
              <a:buAutoNum type="arabicPeriod"/>
            </a:pPr>
            <a:r>
              <a:rPr lang="en-US" sz="2200" b="1" dirty="0" smtClean="0"/>
              <a:t>Nitrogen fixation </a:t>
            </a:r>
            <a:r>
              <a:rPr lang="en-US" sz="2200" dirty="0" smtClean="0"/>
              <a:t>takes </a:t>
            </a:r>
            <a:r>
              <a:rPr lang="en-US" sz="2200" dirty="0"/>
              <a:t>place </a:t>
            </a:r>
            <a:r>
              <a:rPr lang="en-US" sz="2200" dirty="0" smtClean="0"/>
              <a:t>in aquatic </a:t>
            </a:r>
            <a:r>
              <a:rPr lang="en-US" sz="2200" dirty="0"/>
              <a:t>systems, in soil, and in the roots of some plants</a:t>
            </a:r>
            <a:r>
              <a:rPr lang="en-US" sz="2200" dirty="0" smtClean="0"/>
              <a:t>, where </a:t>
            </a:r>
            <a:r>
              <a:rPr lang="en-US" sz="2200" dirty="0"/>
              <a:t>specialized bacteria, called </a:t>
            </a:r>
            <a:r>
              <a:rPr lang="en-US" sz="2200" b="1" dirty="0"/>
              <a:t>nitrogen-fixing bacteria</a:t>
            </a:r>
            <a:r>
              <a:rPr lang="en-US" sz="2200" dirty="0" smtClean="0"/>
              <a:t>, complete </a:t>
            </a:r>
            <a:r>
              <a:rPr lang="en-US" sz="2200" dirty="0"/>
              <a:t>this </a:t>
            </a:r>
            <a:r>
              <a:rPr lang="en-US" sz="2200" dirty="0" smtClean="0"/>
              <a:t>conversion. (</a:t>
            </a:r>
            <a:r>
              <a:rPr lang="en-US" sz="2200" dirty="0"/>
              <a:t>Nitrogen, N</a:t>
            </a:r>
            <a:r>
              <a:rPr lang="en-US" sz="2200" baseline="-25000" dirty="0"/>
              <a:t>2</a:t>
            </a:r>
            <a:r>
              <a:rPr lang="en-US" sz="2200" dirty="0"/>
              <a:t> </a:t>
            </a:r>
            <a:r>
              <a:rPr lang="en-US" sz="2200" dirty="0">
                <a:sym typeface="Wingdings" panose="05000000000000000000" pitchFamily="2" charset="2"/>
              </a:rPr>
              <a:t> Ammonia, NH</a:t>
            </a:r>
            <a:r>
              <a:rPr lang="en-US" sz="2200" baseline="-25000" dirty="0">
                <a:sym typeface="Wingdings" panose="05000000000000000000" pitchFamily="2" charset="2"/>
              </a:rPr>
              <a:t>3</a:t>
            </a:r>
            <a:r>
              <a:rPr lang="en-US" sz="2200" dirty="0"/>
              <a:t>)</a:t>
            </a:r>
          </a:p>
          <a:p>
            <a:pPr marL="777269" lvl="1" indent="-457200">
              <a:buFont typeface="+mj-lt"/>
              <a:buAutoNum type="arabicPeriod"/>
            </a:pP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19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16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3400" y="5950803"/>
            <a:ext cx="8077200" cy="830997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A simplified </a:t>
            </a:r>
            <a:r>
              <a:rPr lang="en-US" sz="1600" dirty="0"/>
              <a:t>model of the circulation of </a:t>
            </a:r>
            <a:r>
              <a:rPr lang="en-US" sz="1600" dirty="0" smtClean="0"/>
              <a:t>various chemical </a:t>
            </a:r>
            <a:r>
              <a:rPr lang="en-US" sz="1600" dirty="0"/>
              <a:t>forms of nitrogen in the </a:t>
            </a:r>
            <a:r>
              <a:rPr lang="en-US" sz="1600" b="1" dirty="0"/>
              <a:t>nitrogen cycle </a:t>
            </a:r>
            <a:r>
              <a:rPr lang="en-US" sz="1600" dirty="0"/>
              <a:t>in a terrestrial ecosystem, with major harmful human </a:t>
            </a:r>
            <a:r>
              <a:rPr lang="en-US" sz="1600" dirty="0" smtClean="0"/>
              <a:t>impacts shown by the </a:t>
            </a:r>
            <a:r>
              <a:rPr lang="en-US" sz="1600" dirty="0"/>
              <a:t>red arrows.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b="1942"/>
          <a:stretch/>
        </p:blipFill>
        <p:spPr>
          <a:xfrm>
            <a:off x="513806" y="76200"/>
            <a:ext cx="8359156" cy="575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67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81000" y="5867400"/>
            <a:ext cx="8610600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4C9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14C9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r>
              <a:rPr lang="en-US" sz="2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Simplified diagram of the nitrogen cycle</a:t>
            </a:r>
            <a:r>
              <a:rPr lang="en-US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Molecular nitrogen must first be fixed  (combined with oxygen) into the form of nitrate nitrogen before it can be used by plants as a nutrient.</a:t>
            </a:r>
          </a:p>
        </p:txBody>
      </p:sp>
      <p:pic>
        <p:nvPicPr>
          <p:cNvPr id="31747" name="Picture 2" descr="FG_01_00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4834"/>
            <a:ext cx="5834268" cy="569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838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/>
              <a:t>The Phosphorus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88327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Compounds of phosphorous (P) circulate through water</a:t>
            </a:r>
            <a:r>
              <a:rPr lang="en-US" sz="2400" dirty="0" smtClean="0"/>
              <a:t>, the </a:t>
            </a:r>
            <a:r>
              <a:rPr lang="en-US" sz="2400" dirty="0"/>
              <a:t>earth’s crust, and living organisms in the </a:t>
            </a:r>
            <a:r>
              <a:rPr lang="en-US" sz="2400" b="1" dirty="0" smtClean="0"/>
              <a:t>phosphorus cycle</a:t>
            </a:r>
            <a:r>
              <a:rPr lang="en-US" sz="2400" dirty="0" smtClean="0"/>
              <a:t>. The </a:t>
            </a:r>
            <a:r>
              <a:rPr lang="en-US" sz="2400" dirty="0"/>
              <a:t>phosphorus cycle does not include the atmosphere.</a:t>
            </a:r>
          </a:p>
          <a:p>
            <a:r>
              <a:rPr lang="en-US" sz="2400" b="1" dirty="0" smtClean="0"/>
              <a:t>phosphate </a:t>
            </a:r>
            <a:r>
              <a:rPr lang="en-US" sz="2400" b="1" dirty="0"/>
              <a:t>ions </a:t>
            </a:r>
            <a:r>
              <a:rPr lang="en-US" sz="2400" dirty="0"/>
              <a:t>(</a:t>
            </a:r>
            <a:r>
              <a:rPr lang="en-US" sz="2400" dirty="0" smtClean="0"/>
              <a:t>PO</a:t>
            </a:r>
            <a:r>
              <a:rPr lang="en-US" sz="2400" baseline="-25000" dirty="0" smtClean="0"/>
              <a:t>4</a:t>
            </a:r>
            <a:r>
              <a:rPr lang="en-US" sz="2400" baseline="30000" dirty="0" smtClean="0"/>
              <a:t>3 –</a:t>
            </a:r>
            <a:r>
              <a:rPr lang="en-US" sz="2400" dirty="0" smtClean="0"/>
              <a:t>) serve as an </a:t>
            </a:r>
            <a:r>
              <a:rPr lang="en-US" sz="2400" dirty="0"/>
              <a:t>important nutrient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major reservoir for </a:t>
            </a:r>
            <a:r>
              <a:rPr lang="en-US" sz="2400" dirty="0" smtClean="0"/>
              <a:t>phosphorous is </a:t>
            </a:r>
            <a:r>
              <a:rPr lang="en-US" sz="2400" dirty="0"/>
              <a:t>phosphate salts containing phosphate </a:t>
            </a:r>
            <a:r>
              <a:rPr lang="en-US" sz="2400" dirty="0" smtClean="0"/>
              <a:t>ions in </a:t>
            </a:r>
            <a:r>
              <a:rPr lang="en-US" sz="2400" dirty="0"/>
              <a:t>terrestrial </a:t>
            </a:r>
            <a:r>
              <a:rPr lang="en-US" sz="2400" b="1" dirty="0"/>
              <a:t>rock formations </a:t>
            </a:r>
            <a:r>
              <a:rPr lang="en-US" sz="2400" dirty="0"/>
              <a:t>and </a:t>
            </a:r>
            <a:r>
              <a:rPr lang="en-US" sz="2400" b="1" dirty="0"/>
              <a:t>ocean </a:t>
            </a:r>
            <a:r>
              <a:rPr lang="en-US" sz="2400" b="1" dirty="0" smtClean="0"/>
              <a:t>bottom</a:t>
            </a:r>
            <a:r>
              <a:rPr lang="en-US" sz="2400" dirty="0" smtClean="0"/>
              <a:t> </a:t>
            </a:r>
            <a:r>
              <a:rPr lang="en-US" sz="2400" b="1" dirty="0" smtClean="0"/>
              <a:t>sediments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phosphorus cycle is slow compared </a:t>
            </a:r>
            <a:r>
              <a:rPr lang="en-US" sz="2400" dirty="0" smtClean="0"/>
              <a:t>to the </a:t>
            </a:r>
            <a:r>
              <a:rPr lang="en-US" sz="2400" dirty="0"/>
              <a:t>water, carbon, and nitrogen cycles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For both </a:t>
            </a:r>
            <a:r>
              <a:rPr lang="en-US" sz="2400" dirty="0"/>
              <a:t>producers and consumers</a:t>
            </a:r>
            <a:r>
              <a:rPr lang="en-US" sz="2400" dirty="0" smtClean="0"/>
              <a:t>, phosphates </a:t>
            </a:r>
            <a:r>
              <a:rPr lang="en-US" sz="2400" dirty="0"/>
              <a:t>are a component of biologically </a:t>
            </a:r>
            <a:r>
              <a:rPr lang="en-US" sz="2400" dirty="0" smtClean="0"/>
              <a:t>important molecules </a:t>
            </a:r>
            <a:r>
              <a:rPr lang="en-US" sz="2400" dirty="0"/>
              <a:t>such as </a:t>
            </a:r>
            <a:r>
              <a:rPr lang="en-US" sz="2400" b="1" dirty="0"/>
              <a:t>nucleic </a:t>
            </a:r>
            <a:r>
              <a:rPr lang="en-US" sz="2400" b="1" dirty="0" smtClean="0"/>
              <a:t>acids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Because most soils contain little phosphate, the </a:t>
            </a:r>
            <a:r>
              <a:rPr lang="en-US" sz="2400" dirty="0" smtClean="0"/>
              <a:t>lack of </a:t>
            </a:r>
            <a:r>
              <a:rPr lang="en-US" sz="2400" dirty="0"/>
              <a:t>it often </a:t>
            </a:r>
            <a:r>
              <a:rPr lang="en-US" sz="2400" b="1" dirty="0"/>
              <a:t>limits plant growth </a:t>
            </a:r>
            <a:r>
              <a:rPr lang="en-US" sz="2400" dirty="0"/>
              <a:t>on land unless </a:t>
            </a:r>
            <a:r>
              <a:rPr lang="en-US" sz="2400" dirty="0" smtClean="0"/>
              <a:t>phosphorus is applied to </a:t>
            </a:r>
            <a:r>
              <a:rPr lang="en-US" sz="2400" dirty="0"/>
              <a:t>the soil as a fertilizer.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49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19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2752" y="5874603"/>
            <a:ext cx="8077200" cy="830997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a simplified </a:t>
            </a:r>
            <a:r>
              <a:rPr lang="en-US" sz="1600" dirty="0"/>
              <a:t>model of the circulation of various chemical forms of phosphorus</a:t>
            </a:r>
          </a:p>
          <a:p>
            <a:r>
              <a:rPr lang="en-US" sz="1600" dirty="0"/>
              <a:t>(mostly phosphates) in the </a:t>
            </a:r>
            <a:r>
              <a:rPr lang="en-US" sz="1600" b="1" dirty="0"/>
              <a:t>phosphorus cycle</a:t>
            </a:r>
            <a:r>
              <a:rPr lang="en-US" sz="1600" dirty="0"/>
              <a:t>, with major harmful human impacts shown by the red arrows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81000" y="118326"/>
            <a:ext cx="856493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54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303" y="1639389"/>
            <a:ext cx="7772400" cy="1307626"/>
          </a:xfrm>
        </p:spPr>
        <p:txBody>
          <a:bodyPr>
            <a:normAutofit/>
          </a:bodyPr>
          <a:lstStyle/>
          <a:p>
            <a:r>
              <a:rPr lang="en-US" sz="2800" b="1" dirty="0"/>
              <a:t>What Happens to Matter in an Ecosystem?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200400"/>
            <a:ext cx="8610600" cy="3304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Matter, in the form of </a:t>
            </a:r>
            <a:r>
              <a:rPr lang="en-US" sz="2400" dirty="0" smtClean="0"/>
              <a:t>nutrients and water, </a:t>
            </a:r>
            <a:r>
              <a:rPr lang="en-US" sz="2400" dirty="0"/>
              <a:t>cycles within and among </a:t>
            </a:r>
            <a:r>
              <a:rPr lang="en-US" sz="2400" dirty="0" smtClean="0"/>
              <a:t>ecosystems and </a:t>
            </a:r>
            <a:r>
              <a:rPr lang="en-US" sz="2400" dirty="0"/>
              <a:t>the biosphere, and human activities are altering these </a:t>
            </a:r>
            <a:r>
              <a:rPr lang="en-US" sz="2400" dirty="0" smtClean="0"/>
              <a:t>cycles</a:t>
            </a:r>
            <a:r>
              <a:rPr lang="en-US" sz="24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12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685800"/>
          </a:xfrm>
        </p:spPr>
        <p:txBody>
          <a:bodyPr>
            <a:normAutofit/>
          </a:bodyPr>
          <a:lstStyle/>
          <a:p>
            <a:r>
              <a:rPr lang="en-US" sz="3200" b="1" dirty="0"/>
              <a:t>Eutrophication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1"/>
            <a:ext cx="8610600" cy="1905000"/>
          </a:xfrm>
        </p:spPr>
        <p:txBody>
          <a:bodyPr>
            <a:normAutofit/>
          </a:bodyPr>
          <a:lstStyle/>
          <a:p>
            <a:r>
              <a:rPr lang="en-US" sz="2400" b="1" dirty="0"/>
              <a:t>Eutrophication</a:t>
            </a:r>
            <a:r>
              <a:rPr lang="en-US" sz="2400" dirty="0"/>
              <a:t> is a process whereby water bodies, such as lakes, estuaries, or slow-moving streams receive excess </a:t>
            </a:r>
            <a:r>
              <a:rPr lang="en-US" sz="2400" dirty="0" smtClean="0"/>
              <a:t>nutrients (nitrogen and phosphorus) </a:t>
            </a:r>
            <a:r>
              <a:rPr lang="en-US" sz="2400" dirty="0"/>
              <a:t>that stimulate excessive growth of algae or phytoplankton (</a:t>
            </a:r>
            <a:r>
              <a:rPr lang="en-US" sz="2400" b="1" dirty="0"/>
              <a:t>algae blooms</a:t>
            </a:r>
            <a:r>
              <a:rPr lang="en-US" sz="2400" dirty="0" smtClean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936" y="2848090"/>
            <a:ext cx="4215464" cy="329542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2590800"/>
            <a:ext cx="4495800" cy="4130677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This algae bloom reduces dissolved oxygen in the water and after dying its decomposition consume more oxygen and makes water </a:t>
            </a:r>
            <a:r>
              <a:rPr lang="en-US" sz="2400" b="1" dirty="0" smtClean="0"/>
              <a:t>hypoxic</a:t>
            </a:r>
            <a:r>
              <a:rPr lang="en-US" sz="2400" dirty="0" smtClean="0"/>
              <a:t> (water with low concentration of dissolved oxygen).</a:t>
            </a:r>
            <a:r>
              <a:rPr lang="en-US" sz="2000" dirty="0" smtClean="0"/>
              <a:t> </a:t>
            </a:r>
          </a:p>
          <a:p>
            <a:r>
              <a:rPr lang="en-US" sz="2400" dirty="0" err="1" smtClean="0"/>
              <a:t>Hyperoxic</a:t>
            </a:r>
            <a:r>
              <a:rPr lang="en-US" sz="2400" dirty="0" smtClean="0"/>
              <a:t> water is the water with high concentration of oxygen.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90975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05800" cy="1066800"/>
          </a:xfrm>
        </p:spPr>
        <p:txBody>
          <a:bodyPr>
            <a:normAutofit/>
          </a:bodyPr>
          <a:lstStyle/>
          <a:p>
            <a:r>
              <a:rPr lang="en-US" sz="2800" b="1" dirty="0"/>
              <a:t>Nutrients Cycle </a:t>
            </a:r>
            <a:r>
              <a:rPr lang="en-US" sz="2800" b="1" dirty="0" smtClean="0"/>
              <a:t>within and </a:t>
            </a:r>
            <a:r>
              <a:rPr lang="en-US" sz="2800" b="1" dirty="0"/>
              <a:t>among Ecosystems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610600" cy="4981103"/>
          </a:xfrm>
        </p:spPr>
        <p:txBody>
          <a:bodyPr>
            <a:normAutofit/>
          </a:bodyPr>
          <a:lstStyle/>
          <a:p>
            <a:r>
              <a:rPr lang="en-US" sz="2400" dirty="0"/>
              <a:t>The elements and compounds that make up </a:t>
            </a:r>
            <a:r>
              <a:rPr lang="en-US" sz="2400" dirty="0" smtClean="0"/>
              <a:t>nutrients move </a:t>
            </a:r>
            <a:r>
              <a:rPr lang="en-US" sz="2400" dirty="0"/>
              <a:t>continually through air, water, </a:t>
            </a:r>
            <a:r>
              <a:rPr lang="en-US" sz="2400" dirty="0" smtClean="0"/>
              <a:t>soil, and living </a:t>
            </a:r>
            <a:r>
              <a:rPr lang="en-US" sz="2400" dirty="0"/>
              <a:t>organisms within ecosystems, as well as in </a:t>
            </a:r>
            <a:r>
              <a:rPr lang="en-US" sz="2400" dirty="0" smtClean="0"/>
              <a:t>the biosphere </a:t>
            </a:r>
            <a:r>
              <a:rPr lang="en-US" sz="2400" dirty="0"/>
              <a:t>in cycles </a:t>
            </a:r>
            <a:r>
              <a:rPr lang="en-US" sz="2400" dirty="0" smtClean="0"/>
              <a:t>called </a:t>
            </a:r>
            <a:r>
              <a:rPr lang="en-US" sz="2400" b="1" dirty="0" smtClean="0"/>
              <a:t>nutrient cycles, </a:t>
            </a:r>
            <a:r>
              <a:rPr lang="en-US" sz="2400" dirty="0" smtClean="0"/>
              <a:t>or </a:t>
            </a:r>
            <a:r>
              <a:rPr lang="en-US" sz="2400" dirty="0"/>
              <a:t>biogeochemical cycles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These cycles </a:t>
            </a:r>
            <a:r>
              <a:rPr lang="en-US" sz="2400" dirty="0"/>
              <a:t>include the </a:t>
            </a:r>
            <a:r>
              <a:rPr lang="en-US" sz="2400" dirty="0" smtClean="0"/>
              <a:t>hydrologic (water</a:t>
            </a:r>
            <a:r>
              <a:rPr lang="en-US" sz="2400" dirty="0"/>
              <a:t>), carbon, nitrogen, </a:t>
            </a:r>
            <a:r>
              <a:rPr lang="en-US" sz="2400" dirty="0" smtClean="0"/>
              <a:t>and phosphorus cycle.</a:t>
            </a:r>
          </a:p>
          <a:p>
            <a:r>
              <a:rPr lang="en-US" sz="2400" dirty="0"/>
              <a:t>These cycles </a:t>
            </a:r>
            <a:r>
              <a:rPr lang="en-US" sz="2400" dirty="0" smtClean="0"/>
              <a:t>driven </a:t>
            </a:r>
            <a:r>
              <a:rPr lang="en-US" sz="2400" dirty="0"/>
              <a:t>directly or indirectly by incoming </a:t>
            </a:r>
            <a:r>
              <a:rPr lang="en-US" sz="2400" b="1" dirty="0"/>
              <a:t>solar energy </a:t>
            </a:r>
            <a:r>
              <a:rPr lang="en-US" sz="2400" dirty="0"/>
              <a:t>and the </a:t>
            </a:r>
            <a:r>
              <a:rPr lang="en-US" sz="2400" b="1" dirty="0"/>
              <a:t>earth’s gravity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56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hydrologic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b="1" dirty="0" smtClean="0"/>
              <a:t>hydrologic cycle</a:t>
            </a:r>
            <a:r>
              <a:rPr lang="en-US" sz="2400" dirty="0"/>
              <a:t>, or </a:t>
            </a:r>
            <a:r>
              <a:rPr lang="en-US" sz="2400" b="1" dirty="0"/>
              <a:t>water cycle</a:t>
            </a:r>
            <a:r>
              <a:rPr lang="en-US" sz="2400" dirty="0"/>
              <a:t>, collects, purifies, and </a:t>
            </a:r>
            <a:r>
              <a:rPr lang="en-US" sz="2400" dirty="0" smtClean="0"/>
              <a:t>distributes the </a:t>
            </a:r>
            <a:r>
              <a:rPr lang="en-US" sz="2400" dirty="0"/>
              <a:t>earth’s fixed supply of </a:t>
            </a:r>
            <a:r>
              <a:rPr lang="en-US" sz="2400" dirty="0" smtClean="0"/>
              <a:t>water.</a:t>
            </a:r>
          </a:p>
          <a:p>
            <a:r>
              <a:rPr lang="en-US" sz="2400" dirty="0"/>
              <a:t>The water cycle is powered by energy from the </a:t>
            </a:r>
            <a:r>
              <a:rPr lang="en-US" sz="2400" dirty="0" smtClean="0"/>
              <a:t>sun and </a:t>
            </a:r>
            <a:r>
              <a:rPr lang="en-US" sz="2400" dirty="0"/>
              <a:t>involves three major </a:t>
            </a:r>
            <a:r>
              <a:rPr lang="en-US" sz="2400" dirty="0" smtClean="0"/>
              <a:t>processes: </a:t>
            </a:r>
            <a:r>
              <a:rPr lang="en-US" sz="2400" b="1" dirty="0" smtClean="0"/>
              <a:t>evaporation</a:t>
            </a:r>
            <a:r>
              <a:rPr lang="en-US" sz="2400" dirty="0"/>
              <a:t>, </a:t>
            </a:r>
            <a:r>
              <a:rPr lang="en-US" sz="2400" b="1" dirty="0"/>
              <a:t>precipitation</a:t>
            </a:r>
            <a:r>
              <a:rPr lang="en-US" sz="2400" dirty="0" smtClean="0"/>
              <a:t>, and </a:t>
            </a:r>
            <a:r>
              <a:rPr lang="en-US" sz="2400" b="1" dirty="0"/>
              <a:t>transpiration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When </a:t>
            </a:r>
            <a:r>
              <a:rPr lang="en-US" sz="2400" dirty="0"/>
              <a:t>precipitation </a:t>
            </a:r>
            <a:r>
              <a:rPr lang="en-US" sz="2400" dirty="0" smtClean="0"/>
              <a:t>fall on terrestrial </a:t>
            </a:r>
            <a:r>
              <a:rPr lang="en-US" sz="2400" dirty="0"/>
              <a:t>ecosystems </a:t>
            </a:r>
            <a:r>
              <a:rPr lang="en-US" sz="2400" dirty="0" smtClean="0"/>
              <a:t>it:</a:t>
            </a:r>
            <a:endParaRPr lang="en-US" sz="2200" dirty="0" smtClean="0"/>
          </a:p>
          <a:p>
            <a:pPr lvl="1"/>
            <a:r>
              <a:rPr lang="en-US" sz="2200" dirty="0"/>
              <a:t>can become </a:t>
            </a:r>
            <a:r>
              <a:rPr lang="en-US" sz="2200" b="1" dirty="0"/>
              <a:t>surface runoff </a:t>
            </a:r>
            <a:r>
              <a:rPr lang="en-US" sz="2200" dirty="0" smtClean="0"/>
              <a:t>that flows </a:t>
            </a:r>
            <a:r>
              <a:rPr lang="en-US" sz="2200" dirty="0"/>
              <a:t>into </a:t>
            </a:r>
            <a:r>
              <a:rPr lang="en-US" sz="2200" dirty="0" smtClean="0"/>
              <a:t>streams</a:t>
            </a:r>
            <a:r>
              <a:rPr lang="en-US" sz="2200" dirty="0"/>
              <a:t>.</a:t>
            </a:r>
          </a:p>
          <a:p>
            <a:pPr lvl="1"/>
            <a:r>
              <a:rPr lang="en-US" sz="2200" dirty="0"/>
              <a:t>seeps into the upper layers of soils where it is used by </a:t>
            </a:r>
            <a:r>
              <a:rPr lang="en-US" sz="2200" dirty="0" smtClean="0"/>
              <a:t>plants.</a:t>
            </a:r>
          </a:p>
          <a:p>
            <a:pPr lvl="1"/>
            <a:r>
              <a:rPr lang="en-US" sz="2200" dirty="0" smtClean="0"/>
              <a:t>some evaporate from top soil to atmosphere. </a:t>
            </a:r>
          </a:p>
          <a:p>
            <a:pPr lvl="1"/>
            <a:r>
              <a:rPr lang="en-US" sz="2200" dirty="0" smtClean="0"/>
              <a:t>sinks through soil to underground layers of rock, sand, and gravel called aquifers, where it is stored as </a:t>
            </a:r>
            <a:r>
              <a:rPr lang="en-US" sz="2200" b="1" dirty="0" smtClean="0"/>
              <a:t>groundwater</a:t>
            </a:r>
            <a:r>
              <a:rPr lang="en-US" sz="2200" dirty="0" smtClean="0"/>
              <a:t>.</a:t>
            </a:r>
          </a:p>
          <a:p>
            <a:pPr marL="320069" lvl="1" indent="0">
              <a:buNone/>
            </a:pPr>
            <a:endParaRPr lang="en-US" sz="2200" dirty="0"/>
          </a:p>
          <a:p>
            <a:pPr marL="320069" lvl="1" indent="0">
              <a:buNone/>
            </a:pPr>
            <a:endParaRPr lang="en-US" sz="2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70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610600" cy="618807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small amount of the earth’s water ends up in the living components of ecosystems. </a:t>
            </a:r>
            <a:r>
              <a:rPr lang="en-US" sz="2400" dirty="0" smtClean="0"/>
              <a:t>As </a:t>
            </a:r>
            <a:r>
              <a:rPr lang="en-US" sz="2400" dirty="0"/>
              <a:t>producers, plants absorb some of this water through their roots, most of which evaporates from plant leaves back into the atmosphere during </a:t>
            </a:r>
            <a:r>
              <a:rPr lang="en-US" sz="2400" b="1" dirty="0" smtClean="0"/>
              <a:t>transpiration.</a:t>
            </a:r>
          </a:p>
          <a:p>
            <a:endParaRPr lang="en-US" sz="2050" dirty="0"/>
          </a:p>
          <a:p>
            <a:r>
              <a:rPr lang="en-US" sz="2400" dirty="0"/>
              <a:t>Because water dissolves many nutrient compounds</a:t>
            </a:r>
            <a:r>
              <a:rPr lang="en-US" sz="2400" dirty="0" smtClean="0"/>
              <a:t>, it </a:t>
            </a:r>
            <a:r>
              <a:rPr lang="en-US" sz="2400" dirty="0"/>
              <a:t>is a major medium for </a:t>
            </a:r>
            <a:r>
              <a:rPr lang="en-US" sz="2400" b="1" dirty="0"/>
              <a:t>transporting nutrients </a:t>
            </a:r>
            <a:r>
              <a:rPr lang="en-US" sz="2400" dirty="0" smtClean="0"/>
              <a:t>within and </a:t>
            </a:r>
            <a:r>
              <a:rPr lang="en-US" sz="2400" dirty="0"/>
              <a:t>between ecosystems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/>
              <a:t>Only about 0.024% of the earth’s vast water supply is available to humans and other species as liquid freshwater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344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029922" y="100018"/>
            <a:ext cx="7114078" cy="668178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6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939" y="1917415"/>
            <a:ext cx="2057400" cy="304698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Simplified model of the hydrologic cycle, in which water </a:t>
            </a:r>
            <a:r>
              <a:rPr lang="en-US" sz="1600" dirty="0">
                <a:ln w="3175">
                  <a:solidFill>
                    <a:schemeClr val="tx1"/>
                  </a:solidFill>
                </a:ln>
              </a:rPr>
              <a:t>circulates</a:t>
            </a:r>
            <a:r>
              <a:rPr lang="en-US" sz="1600" dirty="0"/>
              <a:t> in various physical forms within the biosphere. Major harmful impacts of human activities are shown by the red arrows and boxes</a:t>
            </a:r>
          </a:p>
        </p:txBody>
      </p:sp>
    </p:spTree>
    <p:extLst>
      <p:ext uri="{BB962C8B-B14F-4D97-AF65-F5344CB8AC3E}">
        <p14:creationId xmlns:p14="http://schemas.microsoft.com/office/powerpoint/2010/main" val="40524116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81865" y="6172200"/>
            <a:ext cx="89154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4C9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14C9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Schematic diagram of the natural hydrologic cycle</a:t>
            </a:r>
            <a:r>
              <a:rPr lang="en-US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The constant circulation of water is powered by energy from the sun and by gravity.</a:t>
            </a:r>
          </a:p>
        </p:txBody>
      </p:sp>
      <p:pic>
        <p:nvPicPr>
          <p:cNvPr id="25603" name="Picture 2" descr="FG_03_0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00" y="23950"/>
            <a:ext cx="5451330" cy="617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595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8382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Human Activity Alter Water Cycle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/>
          </a:bodyPr>
          <a:lstStyle/>
          <a:p>
            <a:r>
              <a:rPr lang="en-US" sz="2400" dirty="0"/>
              <a:t>We alter the water cycle in three major ways (</a:t>
            </a:r>
            <a:r>
              <a:rPr lang="en-US" sz="2400" dirty="0" smtClean="0"/>
              <a:t>see the </a:t>
            </a:r>
            <a:r>
              <a:rPr lang="en-US" sz="2400" dirty="0"/>
              <a:t>red arrows and boxes in </a:t>
            </a:r>
            <a:r>
              <a:rPr lang="en-US" sz="2400" dirty="0" smtClean="0"/>
              <a:t>Figure): </a:t>
            </a:r>
          </a:p>
          <a:p>
            <a:pPr lvl="1"/>
            <a:r>
              <a:rPr lang="en-US" sz="2100" u="sng" dirty="0" smtClean="0"/>
              <a:t>First</a:t>
            </a:r>
            <a:r>
              <a:rPr lang="en-US" sz="2100" i="1" dirty="0"/>
              <a:t>, </a:t>
            </a:r>
            <a:r>
              <a:rPr lang="en-US" sz="2100" dirty="0" smtClean="0"/>
              <a:t>we </a:t>
            </a:r>
            <a:r>
              <a:rPr lang="en-US" sz="2100" b="1" dirty="0" smtClean="0"/>
              <a:t>withdraw </a:t>
            </a:r>
            <a:r>
              <a:rPr lang="en-US" sz="2100" b="1" dirty="0"/>
              <a:t>large quantities of freshwater </a:t>
            </a:r>
            <a:r>
              <a:rPr lang="en-US" sz="2100" dirty="0"/>
              <a:t>from streams</a:t>
            </a:r>
            <a:r>
              <a:rPr lang="en-US" sz="2100" dirty="0" smtClean="0"/>
              <a:t>, lakes</a:t>
            </a:r>
            <a:r>
              <a:rPr lang="en-US" sz="2100" dirty="0"/>
              <a:t>, and aquifers sometimes at rates faster </a:t>
            </a:r>
            <a:r>
              <a:rPr lang="en-US" sz="2100" dirty="0" smtClean="0"/>
              <a:t>than nature can </a:t>
            </a:r>
            <a:r>
              <a:rPr lang="en-US" sz="2100" dirty="0"/>
              <a:t>replace it.</a:t>
            </a:r>
          </a:p>
          <a:p>
            <a:pPr lvl="1"/>
            <a:r>
              <a:rPr lang="en-US" sz="2100" u="sng" dirty="0"/>
              <a:t>Second</a:t>
            </a:r>
            <a:r>
              <a:rPr lang="en-US" sz="2100" i="1" dirty="0"/>
              <a:t>, </a:t>
            </a:r>
            <a:r>
              <a:rPr lang="en-US" sz="2100" dirty="0"/>
              <a:t>we </a:t>
            </a:r>
            <a:r>
              <a:rPr lang="en-US" sz="2100" b="1" dirty="0"/>
              <a:t>clear vegetation from land</a:t>
            </a:r>
            <a:r>
              <a:rPr lang="en-US" sz="2100" dirty="0"/>
              <a:t> for agriculture</a:t>
            </a:r>
            <a:r>
              <a:rPr lang="en-US" sz="2100" dirty="0" smtClean="0"/>
              <a:t>, mining</a:t>
            </a:r>
            <a:r>
              <a:rPr lang="en-US" sz="2100" dirty="0"/>
              <a:t>, road building, and other activities, and </a:t>
            </a:r>
            <a:r>
              <a:rPr lang="en-US" sz="2100" dirty="0" smtClean="0"/>
              <a:t>cover much </a:t>
            </a:r>
            <a:r>
              <a:rPr lang="en-US" sz="2100" dirty="0"/>
              <a:t>of the land with buildings, concrete, and asphalt</a:t>
            </a:r>
            <a:r>
              <a:rPr lang="en-US" sz="2100" dirty="0" smtClean="0"/>
              <a:t>.</a:t>
            </a:r>
          </a:p>
          <a:p>
            <a:pPr marL="320069" lvl="1" indent="0">
              <a:buNone/>
            </a:pPr>
            <a:r>
              <a:rPr lang="en-US" sz="2100" dirty="0" smtClean="0"/>
              <a:t>	This </a:t>
            </a:r>
            <a:r>
              <a:rPr lang="en-US" sz="2100" dirty="0"/>
              <a:t>increases runoff, reduces infiltration that </a:t>
            </a:r>
            <a:r>
              <a:rPr lang="en-US" sz="2100" dirty="0" smtClean="0"/>
              <a:t>would 	normally </a:t>
            </a:r>
            <a:r>
              <a:rPr lang="en-US" sz="2100" dirty="0"/>
              <a:t>recharge groundwater supplies, </a:t>
            </a:r>
            <a:r>
              <a:rPr lang="en-US" sz="2100" dirty="0" smtClean="0"/>
              <a:t>accelerates 	topsoil </a:t>
            </a:r>
            <a:r>
              <a:rPr lang="en-US" sz="2100" dirty="0"/>
              <a:t>erosion, and </a:t>
            </a:r>
            <a:r>
              <a:rPr lang="en-US" sz="2100" dirty="0" smtClean="0"/>
              <a:t>increases </a:t>
            </a:r>
            <a:r>
              <a:rPr lang="en-US" sz="2100" dirty="0"/>
              <a:t>the risk of </a:t>
            </a:r>
            <a:r>
              <a:rPr lang="en-US" sz="2100" dirty="0" smtClean="0"/>
              <a:t>flooding.</a:t>
            </a:r>
          </a:p>
          <a:p>
            <a:pPr lvl="1"/>
            <a:r>
              <a:rPr lang="en-US" sz="2100" u="sng" dirty="0" smtClean="0"/>
              <a:t>Third</a:t>
            </a:r>
            <a:r>
              <a:rPr lang="en-US" sz="2100" dirty="0"/>
              <a:t>, we also increase flooding when we </a:t>
            </a:r>
            <a:r>
              <a:rPr lang="en-US" sz="2100" b="1" dirty="0"/>
              <a:t>drain and fill wetlands</a:t>
            </a:r>
            <a:r>
              <a:rPr lang="en-US" sz="2100" dirty="0"/>
              <a:t> for farming and urban development</a:t>
            </a:r>
            <a:r>
              <a:rPr lang="en-US" sz="2100" dirty="0" smtClean="0"/>
              <a:t>.</a:t>
            </a:r>
          </a:p>
          <a:p>
            <a:pPr marL="320069" lvl="1" indent="0">
              <a:buNone/>
            </a:pPr>
            <a:r>
              <a:rPr lang="en-US" sz="2100" dirty="0" smtClean="0"/>
              <a:t>	wetlands </a:t>
            </a:r>
            <a:r>
              <a:rPr lang="en-US" sz="2100" dirty="0"/>
              <a:t>provide the natural service of flood control, </a:t>
            </a:r>
            <a:r>
              <a:rPr lang="en-US" sz="2100" dirty="0" smtClean="0"/>
              <a:t>	acting </a:t>
            </a:r>
            <a:r>
              <a:rPr lang="en-US" sz="2100" dirty="0"/>
              <a:t>like sponges to absorb and hold overflows of </a:t>
            </a:r>
            <a:r>
              <a:rPr lang="en-US" sz="2100" dirty="0" smtClean="0"/>
              <a:t>	water </a:t>
            </a:r>
            <a:r>
              <a:rPr lang="en-US" sz="2100" dirty="0"/>
              <a:t>from drenching rains or rapidly melting snow.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20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58" b="9184"/>
          <a:stretch/>
        </p:blipFill>
        <p:spPr>
          <a:xfrm>
            <a:off x="76200" y="289560"/>
            <a:ext cx="4526280" cy="329184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00" b="12204"/>
          <a:stretch/>
        </p:blipFill>
        <p:spPr>
          <a:xfrm>
            <a:off x="4752429" y="289560"/>
            <a:ext cx="4338620" cy="32918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" t="5949" r="9222" b="11880"/>
          <a:stretch/>
        </p:blipFill>
        <p:spPr>
          <a:xfrm>
            <a:off x="3909449" y="3717636"/>
            <a:ext cx="5181600" cy="3124200"/>
          </a:xfrm>
          <a:prstGeom prst="rect">
            <a:avLst/>
          </a:prstGeom>
        </p:spPr>
      </p:pic>
      <p:pic>
        <p:nvPicPr>
          <p:cNvPr id="1026" name="Picture 2" descr="Image result for ‫كارثة جدة 2009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7207"/>
          <a:stretch/>
        </p:blipFill>
        <p:spPr bwMode="auto">
          <a:xfrm>
            <a:off x="76200" y="3723552"/>
            <a:ext cx="3657600" cy="237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93133" y="6232105"/>
            <a:ext cx="3169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Jeddah floods, </a:t>
            </a:r>
            <a:r>
              <a:rPr lang="en-US" b="1" dirty="0"/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175378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0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2188</TotalTime>
  <Words>1401</Words>
  <Application>Microsoft Office PowerPoint</Application>
  <PresentationFormat>On-screen Show (4:3)</PresentationFormat>
  <Paragraphs>117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Century Gothic</vt:lpstr>
      <vt:lpstr>Wingdings</vt:lpstr>
      <vt:lpstr>Books 16x9</vt:lpstr>
      <vt:lpstr>Hydrologic &amp; Nutrients Cycle</vt:lpstr>
      <vt:lpstr>What Happens to Matter in an Ecosystem?</vt:lpstr>
      <vt:lpstr>Nutrients Cycle within and among Ecosystems</vt:lpstr>
      <vt:lpstr>The hydrologic cycle</vt:lpstr>
      <vt:lpstr>PowerPoint Presentation</vt:lpstr>
      <vt:lpstr>PowerPoint Presentation</vt:lpstr>
      <vt:lpstr>Schematic diagram of the natural hydrologic cycle.  The constant circulation of water is powered by energy from the sun and by gravity.</vt:lpstr>
      <vt:lpstr>Human Activity Alter Water Cycle</vt:lpstr>
      <vt:lpstr>PowerPoint Presentation</vt:lpstr>
      <vt:lpstr>Natural Water Purification Processes</vt:lpstr>
      <vt:lpstr>The Carbon Cycle</vt:lpstr>
      <vt:lpstr>The Carbon Cycle</vt:lpstr>
      <vt:lpstr>PowerPoint Presentation</vt:lpstr>
      <vt:lpstr>Simplified diagram of the carbon cycle. The arrows show the various directions of carbon transfer through the biosphere.</vt:lpstr>
      <vt:lpstr>The Nitrogen Cycle</vt:lpstr>
      <vt:lpstr>PowerPoint Presentation</vt:lpstr>
      <vt:lpstr>Simplified diagram of the nitrogen cycle. Molecular nitrogen must first be fixed  (combined with oxygen) into the form of nitrate nitrogen before it can be used by plants as a nutrient.</vt:lpstr>
      <vt:lpstr>The Phosphorus Cycle</vt:lpstr>
      <vt:lpstr>PowerPoint Presentation</vt:lpstr>
      <vt:lpstr>Eutrophication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maothman@KSU.EDU.SA</dc:creator>
  <cp:keywords/>
  <cp:lastModifiedBy>Mohamed Othman</cp:lastModifiedBy>
  <cp:revision>218</cp:revision>
  <cp:lastPrinted>2016-10-02T07:46:01Z</cp:lastPrinted>
  <dcterms:created xsi:type="dcterms:W3CDTF">2014-01-30T07:14:29Z</dcterms:created>
  <dcterms:modified xsi:type="dcterms:W3CDTF">2017-02-11T06:08:47Z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