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307" r:id="rId2"/>
    <p:sldId id="321" r:id="rId3"/>
    <p:sldId id="259" r:id="rId4"/>
    <p:sldId id="260" r:id="rId5"/>
    <p:sldId id="261" r:id="rId6"/>
    <p:sldId id="262" r:id="rId7"/>
    <p:sldId id="295" r:id="rId8"/>
    <p:sldId id="264" r:id="rId9"/>
    <p:sldId id="266" r:id="rId10"/>
    <p:sldId id="325" r:id="rId11"/>
    <p:sldId id="268" r:id="rId12"/>
    <p:sldId id="269" r:id="rId13"/>
    <p:sldId id="296" r:id="rId14"/>
    <p:sldId id="272" r:id="rId15"/>
    <p:sldId id="274" r:id="rId16"/>
    <p:sldId id="275" r:id="rId17"/>
    <p:sldId id="297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1367B5-376D-4284-9979-A7D6BF45F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0A98F53-F139-4FF1-A7B9-BEF60CF1CA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073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Methods Engineering: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هندسة الأساليب؛ هندسة طرق العمل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42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what is the difference</a:t>
            </a:r>
            <a:r>
              <a:rPr lang="en-US" baseline="0" dirty="0" smtClean="0"/>
              <a:t> between productivity and efficiency?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351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Lead time: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مدة الانجاز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/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مدة الإتمام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/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فترة الإنتاج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909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</a:t>
            </a:r>
            <a:r>
              <a:rPr lang="en-US" baseline="0" dirty="0" smtClean="0"/>
              <a:t> what is the difference between efficiency and effectiveness? (see 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Facility layout: </a:t>
            </a:r>
            <a:r>
              <a:rPr lang="ar-SA" smtClean="0"/>
              <a:t>تصميم الرافق </a:t>
            </a:r>
            <a:r>
              <a:rPr lang="ar-SA" dirty="0" smtClean="0"/>
              <a:t>/ المصانع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00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the next</a:t>
            </a:r>
            <a:r>
              <a:rPr lang="en-US" baseline="0" dirty="0" smtClean="0"/>
              <a:t> chapter (chapter 3) is dedicated to charting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197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</a:t>
            </a:r>
            <a:r>
              <a:rPr lang="en-US" baseline="0" dirty="0" smtClean="0"/>
              <a:t> motion study will be treated in details in chapter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277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there is a special chapter dedicated to each of these 4 basic work measurement techniques (chapter 5 – 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580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 above is called a “rates</a:t>
            </a:r>
            <a:r>
              <a:rPr lang="en-US" baseline="0" dirty="0" smtClean="0"/>
              <a:t> method” of evaluating design alternatives; There is also a “weights and rates method” (i.e. where features are not all equally-weighted)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70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4565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9492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5033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4600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782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5695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203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0726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713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025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89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0960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1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pic>
        <p:nvPicPr>
          <p:cNvPr id="2054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Methods Engineering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219200"/>
            <a:ext cx="6477000" cy="47244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dirty="0" smtClean="0"/>
          </a:p>
          <a:p>
            <a:pPr marL="457200" indent="-457200" eaLnBrk="1" hangingPunct="1">
              <a:buNone/>
            </a:pPr>
            <a:r>
              <a:rPr lang="en-US" dirty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Evolution and Scope of Methods Engineering 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How to Apply Methods Engineering 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Basic Data Collection and Analysis Techniques – part 2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/>
              <a:t>Automation and Methods Engineering – part 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 startAt="2"/>
            </a:pPr>
            <a:endParaRPr lang="en-US" b="1" dirty="0" smtClean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 smtClean="0"/>
          </a:p>
          <a:p>
            <a:pPr marL="457200" indent="-457200" eaLnBrk="1" hangingPunct="1">
              <a:buFont typeface="+mj-lt"/>
              <a:buAutoNum type="arabicPeriod" startAt="2"/>
            </a:pPr>
            <a:endParaRPr lang="en-US" b="1" dirty="0"/>
          </a:p>
          <a:p>
            <a:pPr marL="457200" indent="-457200" eaLnBrk="1" hangingPunct="1">
              <a:buFont typeface="+mj-lt"/>
              <a:buAutoNum type="arabicPeriod" startAt="2"/>
            </a:pPr>
            <a:r>
              <a:rPr lang="en-US" sz="3200" b="1" i="1" dirty="0"/>
              <a:t>How to Apply Methods Engineering</a:t>
            </a:r>
            <a:endParaRPr lang="en-US" sz="3200" b="1" i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239000" cy="914400"/>
          </a:xfrm>
        </p:spPr>
        <p:txBody>
          <a:bodyPr/>
          <a:lstStyle/>
          <a:p>
            <a:pPr eaLnBrk="1" hangingPunct="1"/>
            <a:r>
              <a:rPr lang="en-US" dirty="0"/>
              <a:t>Introduction to Methods Engineering </a:t>
            </a:r>
            <a:endParaRPr lang="en-US" b="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362200" y="12192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kern="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kern="0" dirty="0" smtClean="0"/>
          </a:p>
        </p:txBody>
      </p:sp>
    </p:spTree>
    <p:extLst>
      <p:ext uri="{BB962C8B-B14F-4D97-AF65-F5344CB8AC3E}">
        <p14:creationId xmlns:p14="http://schemas.microsoft.com/office/powerpoint/2010/main" val="8266037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Systematic Approach </a:t>
            </a:r>
            <a:endParaRPr lang="en-US" b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162800" cy="44958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Define</a:t>
            </a:r>
            <a:r>
              <a:rPr lang="en-US" dirty="0" smtClean="0"/>
              <a:t> the problem and objectives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Analyze</a:t>
            </a:r>
            <a:r>
              <a:rPr lang="en-US" dirty="0" smtClean="0"/>
              <a:t> the problem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Formulate</a:t>
            </a:r>
            <a:r>
              <a:rPr lang="en-US" dirty="0" smtClean="0"/>
              <a:t> alternatives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Evaluate</a:t>
            </a:r>
            <a:r>
              <a:rPr lang="en-US" dirty="0" smtClean="0"/>
              <a:t> alternatives and </a:t>
            </a:r>
            <a:r>
              <a:rPr lang="en-US" b="1" dirty="0" smtClean="0"/>
              <a:t>select</a:t>
            </a:r>
            <a:r>
              <a:rPr lang="en-US" dirty="0" smtClean="0"/>
              <a:t> the best solution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Implement</a:t>
            </a:r>
            <a:r>
              <a:rPr lang="en-US" dirty="0" smtClean="0"/>
              <a:t> the best method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Audit</a:t>
            </a:r>
            <a:r>
              <a:rPr lang="en-US" dirty="0" smtClean="0"/>
              <a:t> the study</a:t>
            </a:r>
          </a:p>
          <a:p>
            <a:pPr marL="914400" lvl="1" indent="-457200" eaLnBrk="1" hangingPunct="1">
              <a:buSzPct val="60000"/>
              <a:buFont typeface="Wingdings" pitchFamily="2" charset="2"/>
              <a:buChar char="n"/>
            </a:pPr>
            <a:r>
              <a:rPr lang="en-US" dirty="0" smtClean="0"/>
              <a:t>A systematic approach is more likely to yield </a:t>
            </a:r>
            <a:r>
              <a:rPr lang="en-US" b="1" dirty="0" smtClean="0"/>
              <a:t>operational improvements</a:t>
            </a:r>
            <a:r>
              <a:rPr lang="en-US" dirty="0" smtClean="0"/>
              <a:t> than an undisciplined approach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Techniques of Methods Engineering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Data gathering and statistical tools</a:t>
            </a:r>
          </a:p>
          <a:p>
            <a:pPr eaLnBrk="1" hangingPunct="1"/>
            <a:r>
              <a:rPr lang="en-US" dirty="0" smtClean="0"/>
              <a:t>Charting and diagramming techniques</a:t>
            </a:r>
          </a:p>
          <a:p>
            <a:pPr eaLnBrk="1" hangingPunct="1"/>
            <a:r>
              <a:rPr lang="en-US" dirty="0" smtClean="0"/>
              <a:t>Motion study and work design</a:t>
            </a:r>
          </a:p>
          <a:p>
            <a:pPr eaLnBrk="1" hangingPunct="1"/>
            <a:r>
              <a:rPr lang="en-US" dirty="0" smtClean="0"/>
              <a:t>Facility layout planning</a:t>
            </a:r>
          </a:p>
          <a:p>
            <a:pPr eaLnBrk="1" hangingPunct="1"/>
            <a:r>
              <a:rPr lang="en-US" dirty="0" smtClean="0"/>
              <a:t>Work measurement techniques</a:t>
            </a:r>
          </a:p>
          <a:p>
            <a:pPr eaLnBrk="1" hangingPunct="1"/>
            <a:r>
              <a:rPr lang="en-US" dirty="0" smtClean="0"/>
              <a:t>New approaches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Charting &amp; Diagramming Techniques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071" y="1295400"/>
            <a:ext cx="2540000" cy="1601656"/>
          </a:xfrm>
          <a:prstGeom prst="rect">
            <a:avLst/>
          </a:prstGeom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Network diagrams </a:t>
            </a:r>
          </a:p>
          <a:p>
            <a:pPr eaLnBrk="1" hangingPunct="1"/>
            <a:r>
              <a:rPr lang="en-US" dirty="0" smtClean="0"/>
              <a:t>Traditional industrial engineering</a:t>
            </a:r>
            <a:br>
              <a:rPr lang="en-US" dirty="0" smtClean="0"/>
            </a:br>
            <a:r>
              <a:rPr lang="en-US" dirty="0" smtClean="0"/>
              <a:t>charting techniques</a:t>
            </a:r>
          </a:p>
          <a:p>
            <a:pPr lvl="1" eaLnBrk="1" hangingPunct="1"/>
            <a:r>
              <a:rPr lang="en-US" dirty="0" smtClean="0"/>
              <a:t>Operation charts</a:t>
            </a:r>
          </a:p>
          <a:p>
            <a:pPr lvl="1" eaLnBrk="1" hangingPunct="1"/>
            <a:r>
              <a:rPr lang="en-US" dirty="0" smtClean="0"/>
              <a:t>Process charts</a:t>
            </a:r>
          </a:p>
          <a:p>
            <a:pPr lvl="1" eaLnBrk="1" hangingPunct="1"/>
            <a:r>
              <a:rPr lang="en-US" dirty="0" smtClean="0"/>
              <a:t>Flow diagrams</a:t>
            </a:r>
          </a:p>
          <a:p>
            <a:pPr eaLnBrk="1" hangingPunct="1"/>
            <a:r>
              <a:rPr lang="en-US" dirty="0" smtClean="0"/>
              <a:t>Block diagrams</a:t>
            </a:r>
          </a:p>
          <a:p>
            <a:pPr eaLnBrk="1" hangingPunct="1"/>
            <a:r>
              <a:rPr lang="en-US" dirty="0" smtClean="0"/>
              <a:t>Process maps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359" y="2865680"/>
            <a:ext cx="2485423" cy="1936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1431"/>
            <a:ext cx="2431881" cy="2016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814" y="5029200"/>
            <a:ext cx="3113523" cy="1828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Motion Study and Work Design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Concerned with </a:t>
            </a:r>
            <a:r>
              <a:rPr lang="en-US" b="1" dirty="0" smtClean="0"/>
              <a:t>basic motions</a:t>
            </a:r>
            <a:r>
              <a:rPr lang="en-US" dirty="0" smtClean="0"/>
              <a:t> of a human worker </a:t>
            </a:r>
            <a:r>
              <a:rPr lang="en-US" b="1" dirty="0" smtClean="0"/>
              <a:t>while performing</a:t>
            </a:r>
            <a:r>
              <a:rPr lang="en-US" dirty="0" smtClean="0"/>
              <a:t> a given task</a:t>
            </a:r>
          </a:p>
          <a:p>
            <a:pPr eaLnBrk="1" hangingPunct="1"/>
            <a:r>
              <a:rPr lang="en-US" dirty="0" smtClean="0"/>
              <a:t>Examples of basic motion elements:</a:t>
            </a:r>
          </a:p>
          <a:p>
            <a:pPr lvl="1" eaLnBrk="1" hangingPunct="1"/>
            <a:r>
              <a:rPr lang="en-US" dirty="0" smtClean="0"/>
              <a:t>Reach</a:t>
            </a:r>
          </a:p>
          <a:p>
            <a:pPr lvl="1" eaLnBrk="1" hangingPunct="1"/>
            <a:r>
              <a:rPr lang="en-US" dirty="0" smtClean="0"/>
              <a:t>Grasp</a:t>
            </a:r>
          </a:p>
          <a:p>
            <a:pPr lvl="1" eaLnBrk="1" hangingPunct="1"/>
            <a:r>
              <a:rPr lang="en-US" dirty="0" smtClean="0"/>
              <a:t>Move</a:t>
            </a:r>
          </a:p>
          <a:p>
            <a:pPr lvl="1" eaLnBrk="1" hangingPunct="1"/>
            <a:r>
              <a:rPr lang="en-US" dirty="0" smtClean="0"/>
              <a:t>Release</a:t>
            </a:r>
          </a:p>
          <a:p>
            <a:pPr eaLnBrk="1" hangingPunct="1"/>
            <a:r>
              <a:rPr lang="en-US" dirty="0" smtClean="0"/>
              <a:t>Guidelines for work design include “principles of motion economy”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Facility Layout Planning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Facility layout</a:t>
            </a:r>
            <a:r>
              <a:rPr lang="en-US" dirty="0" smtClean="0"/>
              <a:t> refers to:</a:t>
            </a:r>
          </a:p>
          <a:p>
            <a:pPr lvl="1" eaLnBrk="1" hangingPunct="1"/>
            <a:r>
              <a:rPr lang="en-US" b="1" dirty="0" smtClean="0"/>
              <a:t>Size </a:t>
            </a:r>
            <a:r>
              <a:rPr lang="en-US" dirty="0" smtClean="0"/>
              <a:t>and </a:t>
            </a:r>
            <a:r>
              <a:rPr lang="en-US" b="1" dirty="0" smtClean="0"/>
              <a:t>shape</a:t>
            </a:r>
            <a:r>
              <a:rPr lang="en-US" dirty="0" smtClean="0"/>
              <a:t> of a facility</a:t>
            </a:r>
          </a:p>
          <a:p>
            <a:pPr lvl="1" eaLnBrk="1" hangingPunct="1"/>
            <a:r>
              <a:rPr lang="en-US" b="1" dirty="0" smtClean="0"/>
              <a:t>Arrangement</a:t>
            </a:r>
            <a:r>
              <a:rPr lang="en-US" dirty="0" smtClean="0"/>
              <a:t> of the different departments and equipment within the facility</a:t>
            </a:r>
          </a:p>
          <a:p>
            <a:pPr eaLnBrk="1" hangingPunct="1"/>
            <a:r>
              <a:rPr lang="en-US" dirty="0" smtClean="0"/>
              <a:t>Problem area includes:</a:t>
            </a:r>
          </a:p>
          <a:p>
            <a:pPr lvl="1" eaLnBrk="1" hangingPunct="1"/>
            <a:r>
              <a:rPr lang="en-US" dirty="0" smtClean="0"/>
              <a:t>Design of a </a:t>
            </a:r>
            <a:r>
              <a:rPr lang="en-US" b="1" dirty="0" smtClean="0"/>
              <a:t>new facility</a:t>
            </a:r>
          </a:p>
          <a:p>
            <a:pPr lvl="1" eaLnBrk="1" hangingPunct="1"/>
            <a:r>
              <a:rPr lang="en-US" b="1" dirty="0" smtClean="0"/>
              <a:t>Installing</a:t>
            </a:r>
            <a:r>
              <a:rPr lang="en-US" dirty="0" smtClean="0"/>
              <a:t> new equipment, </a:t>
            </a:r>
            <a:r>
              <a:rPr lang="en-US" b="1" dirty="0" smtClean="0"/>
              <a:t>retiring</a:t>
            </a:r>
            <a:r>
              <a:rPr lang="en-US" dirty="0" smtClean="0"/>
              <a:t> old equipment</a:t>
            </a:r>
          </a:p>
          <a:p>
            <a:pPr lvl="1" eaLnBrk="1" hangingPunct="1"/>
            <a:r>
              <a:rPr lang="en-US" b="1" dirty="0" smtClean="0"/>
              <a:t>Expanding</a:t>
            </a:r>
            <a:r>
              <a:rPr lang="en-US" dirty="0" smtClean="0"/>
              <a:t> (or contracting) an existing facility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Measurement Techniques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dirty="0" smtClean="0"/>
              <a:t>Four basic work measurement techniques: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Direct time study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Predetermined motion time systems (PMTS)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Standard data systems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Work sampling </a:t>
            </a:r>
          </a:p>
          <a:p>
            <a:pPr marL="533400" indent="-533400" eaLnBrk="1" hangingPunct="1"/>
            <a:r>
              <a:rPr lang="en-US" b="1" dirty="0" smtClean="0"/>
              <a:t>PMTS</a:t>
            </a:r>
            <a:r>
              <a:rPr lang="en-US" dirty="0" smtClean="0"/>
              <a:t> and </a:t>
            </a:r>
            <a:r>
              <a:rPr lang="en-US" b="1" dirty="0" smtClean="0"/>
              <a:t>work sampling</a:t>
            </a:r>
            <a:r>
              <a:rPr lang="en-US" dirty="0" smtClean="0"/>
              <a:t> can be used in methods engineering to make </a:t>
            </a:r>
            <a:r>
              <a:rPr lang="en-US" b="1" dirty="0" smtClean="0"/>
              <a:t>improvements</a:t>
            </a:r>
            <a:r>
              <a:rPr lang="en-US" dirty="0" smtClean="0"/>
              <a:t> in the </a:t>
            </a:r>
            <a:r>
              <a:rPr lang="en-US" b="1" dirty="0" smtClean="0"/>
              <a:t>work methods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 Approaches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Lean production</a:t>
            </a:r>
          </a:p>
          <a:p>
            <a:pPr lvl="1" eaLnBrk="1" hangingPunct="1"/>
            <a:r>
              <a:rPr lang="en-US" dirty="0" smtClean="0"/>
              <a:t>Based on the </a:t>
            </a:r>
            <a:r>
              <a:rPr lang="en-US" b="1" dirty="0" smtClean="0"/>
              <a:t>Toyota production system</a:t>
            </a:r>
          </a:p>
          <a:p>
            <a:pPr lvl="1" eaLnBrk="1" hangingPunct="1"/>
            <a:r>
              <a:rPr lang="en-US" dirty="0" smtClean="0"/>
              <a:t>Embraced by </a:t>
            </a:r>
            <a:r>
              <a:rPr lang="en-US" b="1" dirty="0" smtClean="0"/>
              <a:t>U.S. companies</a:t>
            </a:r>
            <a:r>
              <a:rPr lang="en-US" dirty="0" smtClean="0"/>
              <a:t> due to its success at Toyota</a:t>
            </a:r>
          </a:p>
          <a:p>
            <a:pPr eaLnBrk="1" hangingPunct="1"/>
            <a:r>
              <a:rPr lang="en-US" b="1" dirty="0" smtClean="0"/>
              <a:t>Six Sigma</a:t>
            </a:r>
            <a:r>
              <a:rPr lang="en-US" dirty="0" smtClean="0"/>
              <a:t> and other quality-focused programs</a:t>
            </a:r>
          </a:p>
          <a:p>
            <a:pPr lvl="1" eaLnBrk="1" hangingPunct="1"/>
            <a:r>
              <a:rPr lang="en-US" dirty="0" smtClean="0"/>
              <a:t>Widely adopted in industry for improving </a:t>
            </a:r>
            <a:r>
              <a:rPr lang="en-US" b="1" dirty="0" smtClean="0"/>
              <a:t>quality of work processes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391400" cy="914400"/>
          </a:xfrm>
        </p:spPr>
        <p:txBody>
          <a:bodyPr/>
          <a:lstStyle/>
          <a:p>
            <a:pPr eaLnBrk="1" hangingPunct="1"/>
            <a:r>
              <a:rPr lang="en-US" smtClean="0"/>
              <a:t>Selecting Among Alternative Proposals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Need for a </a:t>
            </a:r>
            <a:r>
              <a:rPr lang="en-US" b="1" dirty="0" smtClean="0"/>
              <a:t>systematic procedure</a:t>
            </a:r>
            <a:r>
              <a:rPr lang="en-US" dirty="0" smtClean="0"/>
              <a:t> to decide among alternative proposals</a:t>
            </a:r>
          </a:p>
          <a:p>
            <a:pPr eaLnBrk="1" hangingPunct="1"/>
            <a:r>
              <a:rPr lang="en-US" dirty="0" smtClean="0"/>
              <a:t>To begin, </a:t>
            </a:r>
            <a:r>
              <a:rPr lang="en-US" b="1" dirty="0" smtClean="0"/>
              <a:t>list</a:t>
            </a:r>
            <a:r>
              <a:rPr lang="en-US" dirty="0" smtClean="0"/>
              <a:t> the technical features and functional specifications for the application</a:t>
            </a:r>
          </a:p>
          <a:p>
            <a:pPr lvl="1" eaLnBrk="1" hangingPunct="1"/>
            <a:r>
              <a:rPr lang="en-US" b="1" dirty="0" smtClean="0"/>
              <a:t>Must features</a:t>
            </a:r>
          </a:p>
          <a:p>
            <a:pPr lvl="1" eaLnBrk="1" hangingPunct="1"/>
            <a:r>
              <a:rPr lang="en-US" b="1" dirty="0" smtClean="0"/>
              <a:t>Desirable features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Criteria matrix to evaluate alternatives</a:t>
            </a:r>
          </a:p>
          <a:p>
            <a:pPr lvl="1" eaLnBrk="1" hangingPunct="1"/>
            <a:r>
              <a:rPr lang="en-US" b="1" dirty="0" smtClean="0"/>
              <a:t>Drop</a:t>
            </a:r>
            <a:r>
              <a:rPr lang="en-US" dirty="0" smtClean="0"/>
              <a:t> candidates that do </a:t>
            </a:r>
            <a:r>
              <a:rPr lang="en-US" b="1" dirty="0" smtClean="0"/>
              <a:t>not satisfy “must features”</a:t>
            </a:r>
          </a:p>
          <a:p>
            <a:pPr lvl="1" eaLnBrk="1" hangingPunct="1"/>
            <a:r>
              <a:rPr lang="en-US" dirty="0" smtClean="0"/>
              <a:t>Develop </a:t>
            </a:r>
            <a:r>
              <a:rPr lang="en-US" b="1" dirty="0" smtClean="0"/>
              <a:t>scores</a:t>
            </a:r>
            <a:r>
              <a:rPr lang="en-US" dirty="0" smtClean="0"/>
              <a:t> for </a:t>
            </a:r>
            <a:r>
              <a:rPr lang="en-US" b="1" dirty="0" smtClean="0"/>
              <a:t>desirable features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Evaluation of Robots for Welding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600200" y="1376363"/>
          <a:ext cx="7010400" cy="461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ocument" r:id="rId4" imgW="6090120" imgH="4005360" progId="Word.Document.8">
                  <p:embed/>
                </p:oleObj>
              </mc:Choice>
              <mc:Fallback>
                <p:oleObj name="Document" r:id="rId4" imgW="6090120" imgH="400536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376363"/>
                        <a:ext cx="7010400" cy="461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Introduction to Methods Engineering 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US" b="1" dirty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sz="3200" b="1" i="1" dirty="0"/>
              <a:t>Evolution and Scope of Methods Engineering</a:t>
            </a:r>
            <a:endParaRPr lang="en-US" sz="3200" b="1" i="1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362200" y="12192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kern="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kern="0" dirty="0" smtClean="0"/>
          </a:p>
        </p:txBody>
      </p:sp>
    </p:spTree>
    <p:extLst>
      <p:ext uri="{BB962C8B-B14F-4D97-AF65-F5344CB8AC3E}">
        <p14:creationId xmlns:p14="http://schemas.microsoft.com/office/powerpoint/2010/main" val="32346248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Engineering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Analysis</a:t>
            </a:r>
            <a:r>
              <a:rPr lang="en-US" dirty="0" smtClean="0"/>
              <a:t> and </a:t>
            </a:r>
            <a:r>
              <a:rPr lang="en-US" b="1" dirty="0" smtClean="0"/>
              <a:t>design</a:t>
            </a:r>
            <a:r>
              <a:rPr lang="en-US" dirty="0" smtClean="0"/>
              <a:t> of </a:t>
            </a:r>
            <a:r>
              <a:rPr lang="en-US" b="1" dirty="0" smtClean="0"/>
              <a:t>work methods and systems</a:t>
            </a:r>
            <a:r>
              <a:rPr lang="en-US" dirty="0" smtClean="0"/>
              <a:t>, including the tooling, equipment, technologies, workplace layout, plant layout, and work environment </a:t>
            </a:r>
          </a:p>
          <a:p>
            <a:pPr eaLnBrk="1" hangingPunct="1"/>
            <a:r>
              <a:rPr lang="en-US" dirty="0" smtClean="0"/>
              <a:t>Other names for methods engineering:</a:t>
            </a:r>
          </a:p>
          <a:p>
            <a:pPr lvl="1" eaLnBrk="1" hangingPunct="1"/>
            <a:r>
              <a:rPr lang="en-US" dirty="0" smtClean="0"/>
              <a:t>Work study</a:t>
            </a:r>
          </a:p>
          <a:p>
            <a:pPr lvl="1" eaLnBrk="1" hangingPunct="1"/>
            <a:r>
              <a:rPr lang="en-US" dirty="0" smtClean="0"/>
              <a:t>Work simplification</a:t>
            </a:r>
          </a:p>
          <a:p>
            <a:pPr lvl="1" eaLnBrk="1" hangingPunct="1"/>
            <a:r>
              <a:rPr lang="en-US" dirty="0" smtClean="0"/>
              <a:t>Methods study</a:t>
            </a:r>
          </a:p>
          <a:p>
            <a:pPr lvl="1" eaLnBrk="1" hangingPunct="1"/>
            <a:r>
              <a:rPr lang="en-US" dirty="0" smtClean="0"/>
              <a:t>Process re-engineering</a:t>
            </a:r>
          </a:p>
          <a:p>
            <a:pPr lvl="1" eaLnBrk="1" hangingPunct="1"/>
            <a:r>
              <a:rPr lang="en-US" dirty="0" smtClean="0"/>
              <a:t>Business process re-engineering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 in Methods Engineering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Increase </a:t>
            </a:r>
            <a:r>
              <a:rPr lang="en-US" b="1" dirty="0" smtClean="0"/>
              <a:t>productivity</a:t>
            </a:r>
            <a:r>
              <a:rPr lang="en-US" dirty="0" smtClean="0"/>
              <a:t> and </a:t>
            </a:r>
            <a:r>
              <a:rPr lang="en-US" b="1" dirty="0" smtClean="0"/>
              <a:t>efficiency</a:t>
            </a:r>
          </a:p>
          <a:p>
            <a:pPr eaLnBrk="1" hangingPunct="1"/>
            <a:r>
              <a:rPr lang="en-US" dirty="0" smtClean="0"/>
              <a:t>Reduce cycle </a:t>
            </a:r>
            <a:r>
              <a:rPr lang="en-US" b="1" dirty="0" smtClean="0"/>
              <a:t>time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Reduce product </a:t>
            </a:r>
            <a:r>
              <a:rPr lang="en-US" b="1" dirty="0" smtClean="0"/>
              <a:t>cost</a:t>
            </a:r>
          </a:p>
          <a:p>
            <a:pPr eaLnBrk="1" hangingPunct="1"/>
            <a:r>
              <a:rPr lang="en-US" dirty="0" smtClean="0"/>
              <a:t>Reduce </a:t>
            </a:r>
            <a:r>
              <a:rPr lang="en-US" b="1" dirty="0" smtClean="0"/>
              <a:t>labor</a:t>
            </a:r>
            <a:r>
              <a:rPr lang="en-US" dirty="0" smtClean="0"/>
              <a:t> content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Objectives</a:t>
            </a:r>
            <a:r>
              <a:rPr lang="en-US" b="1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Improve </a:t>
            </a:r>
            <a:r>
              <a:rPr lang="en-US" b="1" dirty="0" smtClean="0"/>
              <a:t>customer satisfaction</a:t>
            </a:r>
          </a:p>
          <a:p>
            <a:pPr eaLnBrk="1" hangingPunct="1"/>
            <a:r>
              <a:rPr lang="en-US" dirty="0" smtClean="0"/>
              <a:t>Improve product and/or service </a:t>
            </a:r>
            <a:r>
              <a:rPr lang="en-US" b="1" dirty="0" smtClean="0"/>
              <a:t>quality</a:t>
            </a:r>
          </a:p>
          <a:p>
            <a:pPr eaLnBrk="1" hangingPunct="1"/>
            <a:r>
              <a:rPr lang="en-US" dirty="0" smtClean="0"/>
              <a:t>Reduce </a:t>
            </a:r>
            <a:r>
              <a:rPr lang="en-US" b="1" dirty="0" smtClean="0"/>
              <a:t>lead times</a:t>
            </a:r>
            <a:r>
              <a:rPr lang="en-US" dirty="0" smtClean="0"/>
              <a:t> and improve </a:t>
            </a:r>
            <a:r>
              <a:rPr lang="en-US" b="1" dirty="0" smtClean="0"/>
              <a:t>work flow</a:t>
            </a:r>
          </a:p>
          <a:p>
            <a:pPr eaLnBrk="1" hangingPunct="1"/>
            <a:r>
              <a:rPr lang="en-US" dirty="0" smtClean="0"/>
              <a:t>Increase </a:t>
            </a:r>
            <a:r>
              <a:rPr lang="en-US" b="1" dirty="0" smtClean="0"/>
              <a:t>flexibility</a:t>
            </a:r>
            <a:r>
              <a:rPr lang="en-US" dirty="0" smtClean="0"/>
              <a:t> of work system</a:t>
            </a:r>
          </a:p>
          <a:p>
            <a:pPr eaLnBrk="1" hangingPunct="1"/>
            <a:r>
              <a:rPr lang="en-US" dirty="0" smtClean="0"/>
              <a:t>Improve worker </a:t>
            </a:r>
            <a:r>
              <a:rPr lang="en-US" b="1" dirty="0" smtClean="0"/>
              <a:t>safety</a:t>
            </a:r>
          </a:p>
          <a:p>
            <a:pPr eaLnBrk="1" hangingPunct="1"/>
            <a:r>
              <a:rPr lang="en-US" dirty="0" smtClean="0"/>
              <a:t>Apply more </a:t>
            </a:r>
            <a:r>
              <a:rPr lang="en-US" b="1" dirty="0" smtClean="0"/>
              <a:t>ergonomic</a:t>
            </a:r>
            <a:r>
              <a:rPr lang="en-US" dirty="0" smtClean="0"/>
              <a:t> work methods</a:t>
            </a:r>
          </a:p>
          <a:p>
            <a:pPr eaLnBrk="1" hangingPunct="1"/>
            <a:r>
              <a:rPr lang="en-US" dirty="0" smtClean="0"/>
              <a:t>Enhance the </a:t>
            </a:r>
            <a:r>
              <a:rPr lang="en-US" b="1" dirty="0" smtClean="0"/>
              <a:t>environment</a:t>
            </a:r>
            <a:r>
              <a:rPr lang="en-US" dirty="0" smtClean="0"/>
              <a:t> (both inside and outside the facility)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Operations Analysis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Study</a:t>
            </a:r>
            <a:r>
              <a:rPr lang="en-US" dirty="0" smtClean="0"/>
              <a:t> of an operation or group of related </a:t>
            </a:r>
            <a:r>
              <a:rPr lang="en-US" b="1" dirty="0" smtClean="0"/>
              <a:t>operations</a:t>
            </a:r>
            <a:r>
              <a:rPr lang="en-US" dirty="0" smtClean="0"/>
              <a:t> for the purpose of </a:t>
            </a:r>
            <a:r>
              <a:rPr lang="en-US" b="1" dirty="0" smtClean="0"/>
              <a:t>analyzing</a:t>
            </a:r>
            <a:r>
              <a:rPr lang="en-US" dirty="0" smtClean="0"/>
              <a:t> their </a:t>
            </a:r>
            <a:r>
              <a:rPr lang="en-US" b="1" dirty="0" smtClean="0"/>
              <a:t>efficiency</a:t>
            </a:r>
            <a:r>
              <a:rPr lang="en-US" dirty="0" smtClean="0"/>
              <a:t> and </a:t>
            </a:r>
            <a:r>
              <a:rPr lang="en-US" b="1" dirty="0" smtClean="0"/>
              <a:t>effectiveness</a:t>
            </a:r>
            <a:r>
              <a:rPr lang="en-US" dirty="0" smtClean="0"/>
              <a:t> so that </a:t>
            </a:r>
            <a:r>
              <a:rPr lang="en-US" b="1" dirty="0" smtClean="0"/>
              <a:t>improvements</a:t>
            </a:r>
            <a:r>
              <a:rPr lang="en-US" dirty="0" smtClean="0"/>
              <a:t> can be developed </a:t>
            </a:r>
          </a:p>
          <a:p>
            <a:pPr eaLnBrk="1" hangingPunct="1"/>
            <a:r>
              <a:rPr lang="en-US" dirty="0" smtClean="0"/>
              <a:t>Objectives in operations analysis</a:t>
            </a:r>
          </a:p>
          <a:p>
            <a:pPr lvl="1" eaLnBrk="1" hangingPunct="1"/>
            <a:r>
              <a:rPr lang="en-US" dirty="0" smtClean="0"/>
              <a:t>Increase </a:t>
            </a:r>
            <a:r>
              <a:rPr lang="en-US" b="1" dirty="0" smtClean="0"/>
              <a:t>productivity</a:t>
            </a:r>
          </a:p>
          <a:p>
            <a:pPr lvl="1" eaLnBrk="1" hangingPunct="1"/>
            <a:r>
              <a:rPr lang="en-US" dirty="0" smtClean="0"/>
              <a:t>Reduce </a:t>
            </a:r>
            <a:r>
              <a:rPr lang="en-US" b="1" dirty="0" smtClean="0"/>
              <a:t>time</a:t>
            </a:r>
            <a:r>
              <a:rPr lang="en-US" dirty="0" smtClean="0"/>
              <a:t> and </a:t>
            </a:r>
            <a:r>
              <a:rPr lang="en-US" b="1" dirty="0" smtClean="0"/>
              <a:t>cost</a:t>
            </a:r>
          </a:p>
          <a:p>
            <a:pPr lvl="1" eaLnBrk="1" hangingPunct="1"/>
            <a:r>
              <a:rPr lang="en-US" dirty="0" smtClean="0"/>
              <a:t>Improve </a:t>
            </a:r>
            <a:r>
              <a:rPr lang="en-US" b="1" dirty="0" smtClean="0"/>
              <a:t>safety</a:t>
            </a:r>
            <a:r>
              <a:rPr lang="en-US" dirty="0" smtClean="0"/>
              <a:t> and </a:t>
            </a:r>
            <a:r>
              <a:rPr lang="en-US" b="1" dirty="0" smtClean="0"/>
              <a:t>quality</a:t>
            </a:r>
          </a:p>
          <a:p>
            <a:pPr eaLnBrk="1" hangingPunct="1"/>
            <a:r>
              <a:rPr lang="en-US" dirty="0" smtClean="0"/>
              <a:t>Same basic objectives as methods engineering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1600"/>
            <a:ext cx="3134792" cy="16764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Engineering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dirty="0" smtClean="0"/>
              <a:t>Can be divided into two areas: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Methods analysis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Methods design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Analysis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Concerned with the study of an </a:t>
            </a:r>
            <a:r>
              <a:rPr lang="en-US" b="1" dirty="0" smtClean="0"/>
              <a:t>existing method or process</a:t>
            </a:r>
          </a:p>
          <a:p>
            <a:pPr eaLnBrk="1" hangingPunct="1"/>
            <a:r>
              <a:rPr lang="en-US" dirty="0" smtClean="0"/>
              <a:t>Objectives:</a:t>
            </a:r>
          </a:p>
          <a:p>
            <a:pPr lvl="1" eaLnBrk="1" hangingPunct="1"/>
            <a:r>
              <a:rPr lang="en-US" b="1" dirty="0" smtClean="0"/>
              <a:t>Eliminate</a:t>
            </a:r>
            <a:r>
              <a:rPr lang="en-US" dirty="0" smtClean="0"/>
              <a:t> unnecessary and non-value-adding work elements</a:t>
            </a:r>
          </a:p>
          <a:p>
            <a:pPr lvl="1" eaLnBrk="1" hangingPunct="1"/>
            <a:r>
              <a:rPr lang="en-US" b="1" dirty="0" smtClean="0"/>
              <a:t>Combine</a:t>
            </a:r>
            <a:r>
              <a:rPr lang="en-US" dirty="0" smtClean="0"/>
              <a:t> elements and operations</a:t>
            </a:r>
          </a:p>
          <a:p>
            <a:pPr lvl="1" eaLnBrk="1" hangingPunct="1"/>
            <a:r>
              <a:rPr lang="en-US" b="1" dirty="0" smtClean="0"/>
              <a:t>Rearrange</a:t>
            </a:r>
            <a:r>
              <a:rPr lang="en-US" dirty="0" smtClean="0"/>
              <a:t> elements into more </a:t>
            </a:r>
            <a:r>
              <a:rPr lang="en-US" b="1" dirty="0" smtClean="0"/>
              <a:t>logical sequence</a:t>
            </a:r>
          </a:p>
          <a:p>
            <a:pPr lvl="1" eaLnBrk="1" hangingPunct="1"/>
            <a:r>
              <a:rPr lang="en-US" b="1" dirty="0" smtClean="0"/>
              <a:t>Simplify</a:t>
            </a:r>
            <a:r>
              <a:rPr lang="en-US" dirty="0" smtClean="0"/>
              <a:t> remaining elements and operations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Design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dirty="0" smtClean="0"/>
              <a:t>Concerned with either of the following situations: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Design</a:t>
            </a:r>
            <a:r>
              <a:rPr lang="en-US" dirty="0" smtClean="0"/>
              <a:t> of a </a:t>
            </a:r>
            <a:r>
              <a:rPr lang="en-US" b="1" dirty="0" smtClean="0"/>
              <a:t>new method or process</a:t>
            </a:r>
            <a:r>
              <a:rPr lang="en-US" dirty="0" smtClean="0"/>
              <a:t> </a:t>
            </a:r>
          </a:p>
          <a:p>
            <a:pPr marL="914400" lvl="1" indent="-457200" eaLnBrk="1" hangingPunct="1"/>
            <a:r>
              <a:rPr lang="en-US" dirty="0" smtClean="0"/>
              <a:t>Required for new product or service and there is </a:t>
            </a:r>
            <a:r>
              <a:rPr lang="en-US" b="1" dirty="0" smtClean="0"/>
              <a:t>no existing precedent</a:t>
            </a:r>
          </a:p>
          <a:p>
            <a:pPr marL="914400" lvl="1" indent="-457200" eaLnBrk="1" hangingPunct="1"/>
            <a:r>
              <a:rPr lang="en-US" dirty="0" smtClean="0"/>
              <a:t>Method must be </a:t>
            </a:r>
            <a:r>
              <a:rPr lang="en-US" b="1" dirty="0" smtClean="0"/>
              <a:t>designed from scratch</a:t>
            </a:r>
            <a:r>
              <a:rPr lang="en-US" dirty="0" smtClean="0"/>
              <a:t>, using best existing practice for similar operations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Redesign</a:t>
            </a:r>
            <a:r>
              <a:rPr lang="en-US" dirty="0" smtClean="0"/>
              <a:t> of an </a:t>
            </a:r>
            <a:r>
              <a:rPr lang="en-US" b="1" dirty="0" smtClean="0"/>
              <a:t>existing method or process</a:t>
            </a:r>
            <a:r>
              <a:rPr lang="en-US" dirty="0" smtClean="0"/>
              <a:t> based on a preceding methods analysis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956</TotalTime>
  <Words>718</Words>
  <Application>Microsoft Office PowerPoint</Application>
  <PresentationFormat>On-screen Show (4:3)</PresentationFormat>
  <Paragraphs>146</Paragraphs>
  <Slides>19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GrooverWorkSystems</vt:lpstr>
      <vt:lpstr>Document</vt:lpstr>
      <vt:lpstr>Introduction to Methods Engineering </vt:lpstr>
      <vt:lpstr>Introduction to Methods Engineering </vt:lpstr>
      <vt:lpstr>Methods Engineering</vt:lpstr>
      <vt:lpstr>Objectives in Methods Engineering</vt:lpstr>
      <vt:lpstr>Other Objectives </vt:lpstr>
      <vt:lpstr>Operations Analysis</vt:lpstr>
      <vt:lpstr>Methods Engineering</vt:lpstr>
      <vt:lpstr>Methods Analysis</vt:lpstr>
      <vt:lpstr>Methods Design</vt:lpstr>
      <vt:lpstr>Introduction to Methods Engineering </vt:lpstr>
      <vt:lpstr>Systematic Approach </vt:lpstr>
      <vt:lpstr>Techniques of Methods Engineering</vt:lpstr>
      <vt:lpstr>Charting &amp; Diagramming Techniques</vt:lpstr>
      <vt:lpstr>Motion Study and Work Design</vt:lpstr>
      <vt:lpstr>Facility Layout Planning</vt:lpstr>
      <vt:lpstr>Work Measurement Techniques</vt:lpstr>
      <vt:lpstr>New Approaches </vt:lpstr>
      <vt:lpstr>Selecting Among Alternative Proposals</vt:lpstr>
      <vt:lpstr>Evaluation of Robots for Welding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Groover</dc:creator>
  <cp:lastModifiedBy>User</cp:lastModifiedBy>
  <cp:revision>42</cp:revision>
  <dcterms:created xsi:type="dcterms:W3CDTF">2005-02-15T10:40:39Z</dcterms:created>
  <dcterms:modified xsi:type="dcterms:W3CDTF">2017-02-13T19:30:28Z</dcterms:modified>
</cp:coreProperties>
</file>