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30"/>
  </p:notesMasterIdLst>
  <p:handoutMasterIdLst>
    <p:handoutMasterId r:id="rId31"/>
  </p:handoutMasterIdLst>
  <p:sldIdLst>
    <p:sldId id="307" r:id="rId2"/>
    <p:sldId id="326" r:id="rId3"/>
    <p:sldId id="301" r:id="rId4"/>
    <p:sldId id="302" r:id="rId5"/>
    <p:sldId id="309" r:id="rId6"/>
    <p:sldId id="318" r:id="rId7"/>
    <p:sldId id="310" r:id="rId8"/>
    <p:sldId id="320" r:id="rId9"/>
    <p:sldId id="313" r:id="rId10"/>
    <p:sldId id="329" r:id="rId11"/>
    <p:sldId id="304" r:id="rId12"/>
    <p:sldId id="305" r:id="rId13"/>
    <p:sldId id="314" r:id="rId14"/>
    <p:sldId id="328" r:id="rId15"/>
    <p:sldId id="319" r:id="rId16"/>
    <p:sldId id="315" r:id="rId17"/>
    <p:sldId id="308" r:id="rId18"/>
    <p:sldId id="316" r:id="rId19"/>
    <p:sldId id="327" r:id="rId20"/>
    <p:sldId id="285" r:id="rId21"/>
    <p:sldId id="286" r:id="rId22"/>
    <p:sldId id="287" r:id="rId23"/>
    <p:sldId id="288" r:id="rId24"/>
    <p:sldId id="289" r:id="rId25"/>
    <p:sldId id="299" r:id="rId26"/>
    <p:sldId id="290" r:id="rId27"/>
    <p:sldId id="291" r:id="rId28"/>
    <p:sldId id="317" r:id="rId29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106" d="100"/>
          <a:sy n="106" d="100"/>
        </p:scale>
        <p:origin x="-176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0" d="100"/>
        <a:sy n="11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44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44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9C1367B5-376D-4284-9979-A7D6BF45F4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9830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42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54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1054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54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70A98F53-F139-4FF1-A7B9-BEF60CF1CA2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80739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Methods Engineering: </a:t>
            </a:r>
            <a:r>
              <a:rPr lang="ar-SA" sz="1200" b="0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هندسة الأساليب؛ هندسة طرق العمل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A98F53-F139-4FF1-A7B9-BEF60CF1CA21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04293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Burr:</a:t>
            </a:r>
            <a:r>
              <a:rPr lang="en-US" baseline="0" dirty="0" smtClean="0"/>
              <a:t> a </a:t>
            </a:r>
            <a:r>
              <a:rPr lang="en-US" b="1" baseline="0" dirty="0" smtClean="0"/>
              <a:t>rough edge</a:t>
            </a:r>
            <a:r>
              <a:rPr lang="en-US" baseline="0" dirty="0" smtClean="0"/>
              <a:t> or ridge left on an object (especially of metal) </a:t>
            </a:r>
            <a:r>
              <a:rPr lang="en-US" b="1" baseline="0" dirty="0" smtClean="0"/>
              <a:t>by the action of a tool or machine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A98F53-F139-4FF1-A7B9-BEF60CF1CA21}" type="slidenum">
              <a:rPr lang="en-GB" smtClean="0"/>
              <a:pPr>
                <a:defRPr/>
              </a:pPr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464935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Remember in</a:t>
            </a:r>
            <a:r>
              <a:rPr lang="en-US" baseline="0" dirty="0" smtClean="0"/>
              <a:t> manufacturing processes 2 course: two types of carbides: Tungsten and titanium carbides; </a:t>
            </a:r>
            <a:r>
              <a:rPr lang="en-US" b="1" baseline="0" dirty="0" smtClean="0"/>
              <a:t>as Co content increases</a:t>
            </a:r>
            <a:r>
              <a:rPr lang="en-US" baseline="0" dirty="0" smtClean="0"/>
              <a:t> (typically: 6-16%) </a:t>
            </a:r>
            <a:r>
              <a:rPr lang="en-US" baseline="0" dirty="0" smtClean="0">
                <a:sym typeface="Symbol"/>
              </a:rPr>
              <a:t> strength, hardness, and </a:t>
            </a:r>
            <a:r>
              <a:rPr lang="en-US" b="1" baseline="0" dirty="0" smtClean="0">
                <a:sym typeface="Symbol"/>
              </a:rPr>
              <a:t>wear resistance of WC ↓</a:t>
            </a:r>
            <a:r>
              <a:rPr lang="en-US" baseline="0" dirty="0" smtClean="0">
                <a:sym typeface="Symbol"/>
              </a:rPr>
              <a:t> but toughness ↑ because of the higher toughness of Co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A98F53-F139-4FF1-A7B9-BEF60CF1CA21}" type="slidenum">
              <a:rPr lang="en-GB" smtClean="0"/>
              <a:pPr>
                <a:defRPr/>
              </a:pPr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164318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Watch video on </a:t>
            </a:r>
            <a:r>
              <a:rPr lang="en-US" b="0" dirty="0" smtClean="0"/>
              <a:t>fishbone diagram: </a:t>
            </a:r>
            <a:r>
              <a:rPr lang="en-US" b="1" dirty="0" smtClean="0"/>
              <a:t>https://youtu.be/BW4qvULMJjs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A98F53-F139-4FF1-A7B9-BEF60CF1CA21}" type="slidenum">
              <a:rPr lang="en-GB" smtClean="0"/>
              <a:pPr>
                <a:defRPr/>
              </a:pPr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463203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Fishbone diagram: links</a:t>
            </a:r>
            <a:r>
              <a:rPr lang="en-US" baseline="0" dirty="0" smtClean="0"/>
              <a:t> </a:t>
            </a:r>
            <a:r>
              <a:rPr lang="en-US" b="1" baseline="0" dirty="0" smtClean="0"/>
              <a:t>problem</a:t>
            </a:r>
            <a:r>
              <a:rPr lang="en-US" baseline="0" dirty="0" smtClean="0"/>
              <a:t>(s) (i.e. fish head) with </a:t>
            </a:r>
            <a:r>
              <a:rPr lang="en-US" b="1" baseline="0" dirty="0" smtClean="0"/>
              <a:t>potential root causes </a:t>
            </a:r>
            <a:r>
              <a:rPr lang="en-US" b="0" baseline="0" dirty="0" smtClean="0"/>
              <a:t>(see arrows), which are grouped by </a:t>
            </a:r>
            <a:r>
              <a:rPr lang="en-US" b="1" baseline="0" dirty="0" smtClean="0"/>
              <a:t>categories</a:t>
            </a:r>
            <a:r>
              <a:rPr lang="en-US" b="0" baseline="0" dirty="0" smtClean="0"/>
              <a:t> </a:t>
            </a:r>
            <a:r>
              <a:rPr lang="en-US" baseline="0" dirty="0" smtClean="0"/>
              <a:t>(shown in boxes)</a:t>
            </a:r>
          </a:p>
          <a:p>
            <a:r>
              <a:rPr lang="en-US" baseline="0" dirty="0" smtClean="0"/>
              <a:t>Note how it is possible that a </a:t>
            </a:r>
            <a:r>
              <a:rPr lang="en-US" b="0" baseline="0" dirty="0" smtClean="0"/>
              <a:t>potential root cause can belong to more than one category (why?)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A98F53-F139-4FF1-A7B9-BEF60CF1CA21}" type="slidenum">
              <a:rPr lang="en-GB" smtClean="0"/>
              <a:pPr>
                <a:defRPr/>
              </a:pPr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36802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Note</a:t>
            </a:r>
            <a:r>
              <a:rPr lang="en-US" baseline="0" dirty="0" smtClean="0"/>
              <a:t> USA doesn’t stand for America (here)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A98F53-F139-4FF1-A7B9-BEF60CF1CA21}" type="slidenum">
              <a:rPr lang="en-GB" smtClean="0"/>
              <a:pPr>
                <a:defRPr/>
              </a:pPr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819989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Refer to handout: “</a:t>
            </a:r>
            <a:r>
              <a:rPr lang="en-US" sz="1200" b="1" i="0" u="none" strike="noStrike" kern="1200" baseline="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rPr>
              <a:t>10 Strategies for Automation and Production Systems”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rPr>
              <a:t> (uploaded to course website)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rPr>
              <a:t>Reference: http://electrical-engineering-portal.com/10-strategies-for-automation-and-production-systems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A98F53-F139-4FF1-A7B9-BEF60CF1CA21}" type="slidenum">
              <a:rPr lang="en-GB" smtClean="0"/>
              <a:pPr>
                <a:defRPr/>
              </a:pPr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322174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Watch video on industrial automation: </a:t>
            </a:r>
            <a:r>
              <a:rPr lang="en-US" b="1" dirty="0" smtClean="0"/>
              <a:t>https://youtu.be/6f-uChX5CVc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A98F53-F139-4FF1-A7B9-BEF60CF1CA21}" type="slidenum">
              <a:rPr lang="en-GB" smtClean="0"/>
              <a:pPr>
                <a:defRPr/>
              </a:pPr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498923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Note how </a:t>
            </a:r>
            <a:r>
              <a:rPr lang="en-US" b="1" dirty="0" smtClean="0"/>
              <a:t>automation increases</a:t>
            </a:r>
            <a:r>
              <a:rPr lang="en-US" dirty="0" smtClean="0"/>
              <a:t> as </a:t>
            </a:r>
            <a:r>
              <a:rPr lang="en-US" b="1" dirty="0" smtClean="0"/>
              <a:t>product demand</a:t>
            </a:r>
            <a:r>
              <a:rPr lang="en-US" dirty="0" smtClean="0"/>
              <a:t> (i.e. also product delivery requirement)</a:t>
            </a:r>
            <a:r>
              <a:rPr lang="en-US" baseline="0" dirty="0" smtClean="0"/>
              <a:t> </a:t>
            </a:r>
            <a:r>
              <a:rPr lang="en-US" b="1" baseline="0" dirty="0" smtClean="0"/>
              <a:t>increases</a:t>
            </a:r>
            <a:r>
              <a:rPr lang="en-US" dirty="0" smtClean="0"/>
              <a:t> </a:t>
            </a:r>
          </a:p>
          <a:p>
            <a:r>
              <a:rPr lang="en-US" smtClean="0"/>
              <a:t>Also</a:t>
            </a:r>
            <a:r>
              <a:rPr lang="en-US" baseline="0" smtClean="0"/>
              <a:t> note, </a:t>
            </a:r>
            <a:r>
              <a:rPr lang="en-US" b="1" baseline="0" smtClean="0"/>
              <a:t>work-in-process</a:t>
            </a:r>
            <a:r>
              <a:rPr lang="en-US" baseline="0" smtClean="0"/>
              <a:t> means </a:t>
            </a:r>
            <a:r>
              <a:rPr lang="en-US" b="1" baseline="0" smtClean="0"/>
              <a:t>work-in-progress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A98F53-F139-4FF1-A7B9-BEF60CF1CA21}" type="slidenum">
              <a:rPr lang="en-GB" smtClean="0"/>
              <a:pPr>
                <a:defRPr/>
              </a:pPr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43104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A98F53-F139-4FF1-A7B9-BEF60CF1CA21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13676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Q: what can you say here about each</a:t>
            </a:r>
            <a:r>
              <a:rPr lang="en-US" baseline="0" dirty="0" smtClean="0"/>
              <a:t> of the following: </a:t>
            </a:r>
            <a:r>
              <a:rPr lang="en-US" b="1" baseline="0" dirty="0" smtClean="0"/>
              <a:t>Shape</a:t>
            </a:r>
            <a:r>
              <a:rPr lang="en-US" baseline="0" dirty="0" smtClean="0"/>
              <a:t> of the distribution (normal), Any </a:t>
            </a:r>
            <a:r>
              <a:rPr lang="en-US" b="1" baseline="0" dirty="0" smtClean="0"/>
              <a:t>central tendency</a:t>
            </a:r>
            <a:r>
              <a:rPr lang="en-US" baseline="0" dirty="0" smtClean="0"/>
              <a:t> in the distribution (yes), Approximations of the </a:t>
            </a:r>
            <a:r>
              <a:rPr lang="en-US" b="1" baseline="0" dirty="0" smtClean="0"/>
              <a:t>mean and mode</a:t>
            </a:r>
            <a:r>
              <a:rPr lang="en-US" baseline="0" dirty="0" smtClean="0"/>
              <a:t>? (see center)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A98F53-F139-4FF1-A7B9-BEF60CF1CA21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7027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Watch video regarding </a:t>
            </a:r>
            <a:r>
              <a:rPr lang="en-US" b="1" dirty="0" smtClean="0"/>
              <a:t>Pareto’s Law</a:t>
            </a:r>
            <a:r>
              <a:rPr lang="en-US" dirty="0" smtClean="0"/>
              <a:t> “80% of the results</a:t>
            </a:r>
            <a:r>
              <a:rPr lang="en-US" baseline="0" dirty="0" smtClean="0"/>
              <a:t> come from 20% of the causes” or “the rich get richer” or “rule of efficiency” (e.g. 20% of the people are doing 80% of the work): </a:t>
            </a:r>
            <a:r>
              <a:rPr lang="en-US" b="1" baseline="0" dirty="0" smtClean="0"/>
              <a:t>https://youtu.be/F-I-BVqMiNI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A98F53-F139-4FF1-A7B9-BEF60CF1CA21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32361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Q: can you interpret the above distribution?</a:t>
            </a:r>
            <a:r>
              <a:rPr lang="en-US" baseline="0" dirty="0" smtClean="0"/>
              <a:t> 20% of the models represent almost 80% (45 + 35) of the relative frequency (e.g. sales)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A98F53-F139-4FF1-A7B9-BEF60CF1CA21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56909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Note that although in</a:t>
            </a:r>
            <a:r>
              <a:rPr lang="en-US" baseline="0" dirty="0" smtClean="0"/>
              <a:t> this case the 80-20 rule does not apply, still the </a:t>
            </a:r>
            <a:r>
              <a:rPr lang="en-US" b="1" baseline="0" dirty="0" smtClean="0"/>
              <a:t>majority</a:t>
            </a:r>
            <a:r>
              <a:rPr lang="en-US" baseline="0" dirty="0" smtClean="0"/>
              <a:t> of the results (around 60%) are due to a </a:t>
            </a:r>
            <a:r>
              <a:rPr lang="en-US" b="1" baseline="0" dirty="0" smtClean="0"/>
              <a:t>minority</a:t>
            </a:r>
            <a:r>
              <a:rPr lang="en-US" baseline="0" dirty="0" smtClean="0"/>
              <a:t> of the causes (only 2/6 or only a third of the causes)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A98F53-F139-4FF1-A7B9-BEF60CF1CA21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80080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Note how it should</a:t>
            </a:r>
            <a:r>
              <a:rPr lang="en-US" baseline="0" dirty="0" smtClean="0"/>
              <a:t> be pointed out that the </a:t>
            </a:r>
            <a:r>
              <a:rPr lang="en-US" b="1" baseline="0" dirty="0" smtClean="0"/>
              <a:t>graphic representation</a:t>
            </a:r>
            <a:r>
              <a:rPr lang="en-US" baseline="0" dirty="0" smtClean="0"/>
              <a:t> may be somewhat deceiving when showing one year’s pie chart to be greater than that of the previous year (see colleges as e.g.)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A98F53-F139-4FF1-A7B9-BEF60CF1CA21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04098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Watch video on check sheets: </a:t>
            </a:r>
            <a:r>
              <a:rPr lang="en-US" b="1" dirty="0" smtClean="0"/>
              <a:t>https://youtu.be/d7ZA_XMmSxc </a:t>
            </a:r>
          </a:p>
          <a:p>
            <a:r>
              <a:rPr lang="en-US" dirty="0" smtClean="0"/>
              <a:t>Note,</a:t>
            </a:r>
            <a:r>
              <a:rPr lang="en-US" baseline="0" dirty="0" smtClean="0"/>
              <a:t> </a:t>
            </a:r>
            <a:r>
              <a:rPr lang="en-US" dirty="0" smtClean="0"/>
              <a:t>Other types of check</a:t>
            </a:r>
            <a:r>
              <a:rPr lang="en-US" baseline="0" dirty="0" smtClean="0"/>
              <a:t> sheets are shown in the video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A98F53-F139-4FF1-A7B9-BEF60CF1CA21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61808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A98F53-F139-4FF1-A7B9-BEF60CF1CA21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61808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>
            <a:spLocks/>
          </p:cNvSpPr>
          <p:nvPr/>
        </p:nvSpPr>
        <p:spPr bwMode="hidden">
          <a:xfrm>
            <a:off x="3175" y="4797425"/>
            <a:ext cx="3417888" cy="2097088"/>
          </a:xfrm>
          <a:custGeom>
            <a:avLst/>
            <a:gdLst/>
            <a:ahLst/>
            <a:cxnLst>
              <a:cxn ang="0">
                <a:pos x="1368" y="358"/>
              </a:cxn>
              <a:cxn ang="0">
                <a:pos x="1197" y="318"/>
              </a:cxn>
              <a:cxn ang="0">
                <a:pos x="1173" y="0"/>
              </a:cxn>
              <a:cxn ang="0">
                <a:pos x="964" y="16"/>
              </a:cxn>
              <a:cxn ang="0">
                <a:pos x="948" y="318"/>
              </a:cxn>
              <a:cxn ang="0">
                <a:pos x="808" y="366"/>
              </a:cxn>
              <a:cxn ang="0">
                <a:pos x="606" y="109"/>
              </a:cxn>
              <a:cxn ang="0">
                <a:pos x="467" y="187"/>
              </a:cxn>
              <a:cxn ang="0">
                <a:pos x="599" y="474"/>
              </a:cxn>
              <a:cxn ang="0">
                <a:pos x="506" y="568"/>
              </a:cxn>
              <a:cxn ang="0">
                <a:pos x="202" y="459"/>
              </a:cxn>
              <a:cxn ang="0">
                <a:pos x="132" y="576"/>
              </a:cxn>
              <a:cxn ang="0">
                <a:pos x="365" y="778"/>
              </a:cxn>
              <a:cxn ang="0">
                <a:pos x="327" y="933"/>
              </a:cxn>
              <a:cxn ang="0">
                <a:pos x="7" y="956"/>
              </a:cxn>
              <a:cxn ang="0">
                <a:pos x="0" y="1128"/>
              </a:cxn>
              <a:cxn ang="0">
                <a:pos x="327" y="1174"/>
              </a:cxn>
              <a:cxn ang="0">
                <a:pos x="358" y="1321"/>
              </a:cxn>
              <a:cxn ang="0">
                <a:pos x="1804" y="1321"/>
              </a:cxn>
              <a:cxn ang="0">
                <a:pos x="1835" y="1158"/>
              </a:cxn>
              <a:cxn ang="0">
                <a:pos x="2153" y="1128"/>
              </a:cxn>
              <a:cxn ang="0">
                <a:pos x="2146" y="964"/>
              </a:cxn>
              <a:cxn ang="0">
                <a:pos x="1827" y="917"/>
              </a:cxn>
              <a:cxn ang="0">
                <a:pos x="1795" y="793"/>
              </a:cxn>
              <a:cxn ang="0">
                <a:pos x="2052" y="615"/>
              </a:cxn>
              <a:cxn ang="0">
                <a:pos x="1967" y="467"/>
              </a:cxn>
              <a:cxn ang="0">
                <a:pos x="1679" y="583"/>
              </a:cxn>
              <a:cxn ang="0">
                <a:pos x="1586" y="490"/>
              </a:cxn>
              <a:cxn ang="0">
                <a:pos x="1733" y="218"/>
              </a:cxn>
              <a:cxn ang="0">
                <a:pos x="1593" y="132"/>
              </a:cxn>
              <a:cxn ang="0">
                <a:pos x="1368" y="358"/>
              </a:cxn>
            </a:cxnLst>
            <a:rect l="0" t="0" r="r" b="b"/>
            <a:pathLst>
              <a:path w="2153" h="1321">
                <a:moveTo>
                  <a:pt x="1368" y="358"/>
                </a:moveTo>
                <a:lnTo>
                  <a:pt x="1197" y="318"/>
                </a:lnTo>
                <a:lnTo>
                  <a:pt x="1173" y="0"/>
                </a:lnTo>
                <a:lnTo>
                  <a:pt x="964" y="16"/>
                </a:lnTo>
                <a:lnTo>
                  <a:pt x="948" y="318"/>
                </a:lnTo>
                <a:lnTo>
                  <a:pt x="808" y="366"/>
                </a:lnTo>
                <a:lnTo>
                  <a:pt x="606" y="109"/>
                </a:lnTo>
                <a:lnTo>
                  <a:pt x="467" y="187"/>
                </a:lnTo>
                <a:lnTo>
                  <a:pt x="599" y="474"/>
                </a:lnTo>
                <a:lnTo>
                  <a:pt x="506" y="568"/>
                </a:lnTo>
                <a:lnTo>
                  <a:pt x="202" y="459"/>
                </a:lnTo>
                <a:lnTo>
                  <a:pt x="132" y="576"/>
                </a:lnTo>
                <a:lnTo>
                  <a:pt x="365" y="778"/>
                </a:lnTo>
                <a:lnTo>
                  <a:pt x="327" y="933"/>
                </a:lnTo>
                <a:lnTo>
                  <a:pt x="7" y="956"/>
                </a:lnTo>
                <a:lnTo>
                  <a:pt x="0" y="1128"/>
                </a:lnTo>
                <a:lnTo>
                  <a:pt x="327" y="1174"/>
                </a:lnTo>
                <a:lnTo>
                  <a:pt x="358" y="1321"/>
                </a:lnTo>
                <a:lnTo>
                  <a:pt x="1804" y="1321"/>
                </a:lnTo>
                <a:lnTo>
                  <a:pt x="1835" y="1158"/>
                </a:lnTo>
                <a:lnTo>
                  <a:pt x="2153" y="1128"/>
                </a:lnTo>
                <a:lnTo>
                  <a:pt x="2146" y="964"/>
                </a:lnTo>
                <a:lnTo>
                  <a:pt x="1827" y="917"/>
                </a:lnTo>
                <a:lnTo>
                  <a:pt x="1795" y="793"/>
                </a:lnTo>
                <a:lnTo>
                  <a:pt x="2052" y="615"/>
                </a:lnTo>
                <a:lnTo>
                  <a:pt x="1967" y="467"/>
                </a:lnTo>
                <a:lnTo>
                  <a:pt x="1679" y="583"/>
                </a:lnTo>
                <a:lnTo>
                  <a:pt x="1586" y="490"/>
                </a:lnTo>
                <a:lnTo>
                  <a:pt x="1733" y="218"/>
                </a:lnTo>
                <a:lnTo>
                  <a:pt x="1593" y="132"/>
                </a:lnTo>
                <a:lnTo>
                  <a:pt x="1368" y="358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0745652"/>
      </p:ext>
    </p:extLst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800" i="0" smtClean="0"/>
            </a:lvl1pPr>
          </a:lstStyle>
          <a:p>
            <a:pPr>
              <a:defRPr/>
            </a:pPr>
            <a:r>
              <a:rPr lang="en-US"/>
              <a:t>Work Systems and the Methods, Measurement, and Management of Work</a:t>
            </a:r>
          </a:p>
          <a:p>
            <a:pPr>
              <a:defRPr/>
            </a:pPr>
            <a:r>
              <a:rPr lang="en-US"/>
              <a:t>by Mikell P. Groover, ISBN 0-13-140650-7.</a:t>
            </a:r>
          </a:p>
          <a:p>
            <a:pPr>
              <a:defRPr/>
            </a:pPr>
            <a:r>
              <a:rPr lang="en-US"/>
              <a:t>©2007 Pearson Education, Inc., Upper Saddle River, NJ.  All rights reserved.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694923"/>
      </p:ext>
    </p:extLst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00" y="228600"/>
            <a:ext cx="179070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400" y="228600"/>
            <a:ext cx="52197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800" i="0" smtClean="0"/>
            </a:lvl1pPr>
          </a:lstStyle>
          <a:p>
            <a:pPr>
              <a:defRPr/>
            </a:pPr>
            <a:r>
              <a:rPr lang="en-US"/>
              <a:t>Work Systems and the Methods, Measurement, and Management of Work</a:t>
            </a:r>
          </a:p>
          <a:p>
            <a:pPr>
              <a:defRPr/>
            </a:pPr>
            <a:r>
              <a:rPr lang="en-US"/>
              <a:t>by Mikell P. Groover, ISBN 0-13-140650-7.</a:t>
            </a:r>
          </a:p>
          <a:p>
            <a:pPr>
              <a:defRPr/>
            </a:pPr>
            <a:r>
              <a:rPr lang="en-US"/>
              <a:t>©2007 Pearson Education, Inc., Upper Saddle River, NJ.  All rights reserved.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25033"/>
      </p:ext>
    </p:extLst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800" i="0" smtClean="0"/>
            </a:lvl1pPr>
          </a:lstStyle>
          <a:p>
            <a:pPr>
              <a:defRPr/>
            </a:pPr>
            <a:r>
              <a:rPr lang="en-US"/>
              <a:t>Work Systems and the Methods, Measurement, and Management of Work</a:t>
            </a:r>
          </a:p>
          <a:p>
            <a:pPr>
              <a:defRPr/>
            </a:pPr>
            <a:r>
              <a:rPr lang="en-US"/>
              <a:t>by Mikell P. Groover, ISBN 0-13-140650-7.</a:t>
            </a:r>
          </a:p>
          <a:p>
            <a:pPr>
              <a:defRPr/>
            </a:pPr>
            <a:r>
              <a:rPr lang="en-US"/>
              <a:t>©2007 Pearson Education, Inc., Upper Saddle River, NJ.  All rights reserved.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646008"/>
      </p:ext>
    </p:extLst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800" i="0" smtClean="0"/>
            </a:lvl1pPr>
          </a:lstStyle>
          <a:p>
            <a:pPr>
              <a:defRPr/>
            </a:pPr>
            <a:r>
              <a:rPr lang="en-US"/>
              <a:t>Work Systems and the Methods, Measurement, and Management of Work</a:t>
            </a:r>
          </a:p>
          <a:p>
            <a:pPr>
              <a:defRPr/>
            </a:pPr>
            <a:r>
              <a:rPr lang="en-US"/>
              <a:t>by Mikell P. Groover, ISBN 0-13-140650-7.</a:t>
            </a:r>
          </a:p>
          <a:p>
            <a:pPr>
              <a:defRPr/>
            </a:pPr>
            <a:r>
              <a:rPr lang="en-US"/>
              <a:t>©2007 Pearson Education, Inc., Upper Saddle River, NJ.  All rights reserved.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947826"/>
      </p:ext>
    </p:extLst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05000" y="1447800"/>
            <a:ext cx="33909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48300" y="1447800"/>
            <a:ext cx="33909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800" i="0" smtClean="0"/>
            </a:lvl1pPr>
          </a:lstStyle>
          <a:p>
            <a:pPr>
              <a:defRPr/>
            </a:pPr>
            <a:r>
              <a:rPr lang="en-US"/>
              <a:t>Work Systems and the Methods, Measurement, and Management of Work</a:t>
            </a:r>
          </a:p>
          <a:p>
            <a:pPr>
              <a:defRPr/>
            </a:pPr>
            <a:r>
              <a:rPr lang="en-US"/>
              <a:t>by Mikell P. Groover, ISBN 0-13-140650-7.</a:t>
            </a:r>
          </a:p>
          <a:p>
            <a:pPr>
              <a:defRPr/>
            </a:pPr>
            <a:r>
              <a:rPr lang="en-US"/>
              <a:t>©2007 Pearson Education, Inc., Upper Saddle River, NJ.  All rights reserved.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9835695"/>
      </p:ext>
    </p:extLst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800" i="0" smtClean="0"/>
            </a:lvl1pPr>
          </a:lstStyle>
          <a:p>
            <a:pPr>
              <a:defRPr/>
            </a:pPr>
            <a:r>
              <a:rPr lang="en-US"/>
              <a:t>Work Systems and the Methods, Measurement, and Management of Work</a:t>
            </a:r>
          </a:p>
          <a:p>
            <a:pPr>
              <a:defRPr/>
            </a:pPr>
            <a:r>
              <a:rPr lang="en-US"/>
              <a:t>by Mikell P. Groover, ISBN 0-13-140650-7.</a:t>
            </a:r>
          </a:p>
          <a:p>
            <a:pPr>
              <a:defRPr/>
            </a:pPr>
            <a:r>
              <a:rPr lang="en-US"/>
              <a:t>©2007 Pearson Education, Inc., Upper Saddle River, NJ.  All rights reserved.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882031"/>
      </p:ext>
    </p:extLst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800" i="0" smtClean="0"/>
            </a:lvl1pPr>
          </a:lstStyle>
          <a:p>
            <a:pPr>
              <a:defRPr/>
            </a:pPr>
            <a:r>
              <a:rPr lang="en-US"/>
              <a:t>Work Systems and the Methods, Measurement, and Management of Work</a:t>
            </a:r>
          </a:p>
          <a:p>
            <a:pPr>
              <a:defRPr/>
            </a:pPr>
            <a:r>
              <a:rPr lang="en-US"/>
              <a:t>by Mikell P. Groover, ISBN 0-13-140650-7.</a:t>
            </a:r>
          </a:p>
          <a:p>
            <a:pPr>
              <a:defRPr/>
            </a:pPr>
            <a:r>
              <a:rPr lang="en-US"/>
              <a:t>©2007 Pearson Education, Inc., Upper Saddle River, NJ.  All rights reserved.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0307269"/>
      </p:ext>
    </p:extLst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800" i="0" smtClean="0"/>
            </a:lvl1pPr>
          </a:lstStyle>
          <a:p>
            <a:pPr>
              <a:defRPr/>
            </a:pPr>
            <a:r>
              <a:rPr lang="en-US"/>
              <a:t>Work Systems and the Methods, Measurement, and Management of Work</a:t>
            </a:r>
          </a:p>
          <a:p>
            <a:pPr>
              <a:defRPr/>
            </a:pPr>
            <a:r>
              <a:rPr lang="en-US"/>
              <a:t>by Mikell P. Groover, ISBN 0-13-140650-7.</a:t>
            </a:r>
          </a:p>
          <a:p>
            <a:pPr>
              <a:defRPr/>
            </a:pPr>
            <a:r>
              <a:rPr lang="en-US"/>
              <a:t>©2007 Pearson Education, Inc., Upper Saddle River, NJ.  All rights reserved.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577132"/>
      </p:ext>
    </p:extLst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800" i="0" smtClean="0"/>
            </a:lvl1pPr>
          </a:lstStyle>
          <a:p>
            <a:pPr>
              <a:defRPr/>
            </a:pPr>
            <a:r>
              <a:rPr lang="en-US"/>
              <a:t>Work Systems and the Methods, Measurement, and Management of Work</a:t>
            </a:r>
          </a:p>
          <a:p>
            <a:pPr>
              <a:defRPr/>
            </a:pPr>
            <a:r>
              <a:rPr lang="en-US"/>
              <a:t>by Mikell P. Groover, ISBN 0-13-140650-7.</a:t>
            </a:r>
          </a:p>
          <a:p>
            <a:pPr>
              <a:defRPr/>
            </a:pPr>
            <a:r>
              <a:rPr lang="en-US"/>
              <a:t>©2007 Pearson Education, Inc., Upper Saddle River, NJ.  All rights reserved.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370253"/>
      </p:ext>
    </p:extLst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800" i="0" smtClean="0"/>
            </a:lvl1pPr>
          </a:lstStyle>
          <a:p>
            <a:pPr>
              <a:defRPr/>
            </a:pPr>
            <a:r>
              <a:rPr lang="en-US"/>
              <a:t>Work Systems and the Methods, Measurement, and Management of Work</a:t>
            </a:r>
          </a:p>
          <a:p>
            <a:pPr>
              <a:defRPr/>
            </a:pPr>
            <a:r>
              <a:rPr lang="en-US"/>
              <a:t>by Mikell P. Groover, ISBN 0-13-140650-7.</a:t>
            </a:r>
          </a:p>
          <a:p>
            <a:pPr>
              <a:defRPr/>
            </a:pPr>
            <a:r>
              <a:rPr lang="en-US"/>
              <a:t>©2007 Pearson Education, Inc., Upper Saddle River, NJ.  All rights reserved.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7548897"/>
      </p:ext>
    </p:extLst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76400" y="228600"/>
            <a:ext cx="71628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05000" y="1447800"/>
            <a:ext cx="693420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8852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81000" y="6096000"/>
            <a:ext cx="8458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800" i="1" smtClean="0">
                <a:solidFill>
                  <a:schemeClr val="folHlink"/>
                </a:solidFill>
                <a:latin typeface="+mn-lt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Work Systems and the Methods, Measurement, and Management of Work</a:t>
            </a:r>
          </a:p>
          <a:p>
            <a:pPr>
              <a:defRPr/>
            </a:pPr>
            <a:r>
              <a:rPr lang="en-US"/>
              <a:t>by Mikell P. Groover, ISBN 0-13-140650-7.</a:t>
            </a:r>
          </a:p>
          <a:p>
            <a:pPr>
              <a:defRPr/>
            </a:pPr>
            <a:r>
              <a:rPr lang="en-US"/>
              <a:t>©2007 Pearson Education, Inc., Upper Saddle River, NJ.  All rights reserved.</a:t>
            </a:r>
          </a:p>
          <a:p>
            <a:pPr>
              <a:defRPr/>
            </a:pPr>
            <a:endParaRPr lang="en-US" sz="1200"/>
          </a:p>
        </p:txBody>
      </p:sp>
      <p:sp>
        <p:nvSpPr>
          <p:cNvPr id="78853" name="Line 5"/>
          <p:cNvSpPr>
            <a:spLocks noChangeShapeType="1"/>
          </p:cNvSpPr>
          <p:nvPr/>
        </p:nvSpPr>
        <p:spPr bwMode="auto">
          <a:xfrm>
            <a:off x="1219200" y="1219200"/>
            <a:ext cx="7620000" cy="0"/>
          </a:xfrm>
          <a:prstGeom prst="line">
            <a:avLst/>
          </a:prstGeom>
          <a:noFill/>
          <a:ln w="25400">
            <a:solidFill>
              <a:srgbClr val="006699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>
              <a:defRPr/>
            </a:pPr>
            <a:endParaRPr lang="en-US"/>
          </a:p>
        </p:txBody>
      </p:sp>
      <p:pic>
        <p:nvPicPr>
          <p:cNvPr id="2054" name="Picture 6" descr="stopwatch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8600"/>
            <a:ext cx="131445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ransition advClick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6699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6699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6699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6699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6699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rgbClr val="006699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rgbClr val="006699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rgbClr val="006699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rgbClr val="006699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66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009900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9900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9900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9900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d7ZA_XMmSxc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BW4qvULMJjs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6f-uChX5CVc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erriam-webster.com/dictionary/Pareto?pronunciation&amp;lang=en_us&amp;dir=bix&amp;file=bixpar02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youtu.be/F-I-BVqMiNI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Introduction to Methods Engineering 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62200" y="1219200"/>
            <a:ext cx="6629400" cy="4724400"/>
          </a:xfrm>
        </p:spPr>
        <p:txBody>
          <a:bodyPr/>
          <a:lstStyle/>
          <a:p>
            <a:pPr marL="457200" indent="-457200" eaLnBrk="1" hangingPunct="1">
              <a:buFont typeface="Wingdings" pitchFamily="2" charset="2"/>
              <a:buNone/>
            </a:pPr>
            <a:r>
              <a:rPr lang="en-US" sz="3200" dirty="0" smtClean="0">
                <a:solidFill>
                  <a:srgbClr val="006699"/>
                </a:solidFill>
              </a:rPr>
              <a:t>	and Operations Analysis</a:t>
            </a:r>
          </a:p>
          <a:p>
            <a:pPr marL="457200" indent="-457200" eaLnBrk="1" hangingPunct="1">
              <a:buFont typeface="Wingdings" pitchFamily="2" charset="2"/>
              <a:buNone/>
            </a:pPr>
            <a:endParaRPr lang="en-US" sz="800" dirty="0" smtClean="0"/>
          </a:p>
          <a:p>
            <a:pPr marL="457200" indent="-457200" eaLnBrk="1" hangingPunct="1">
              <a:buFont typeface="Wingdings" pitchFamily="2" charset="2"/>
              <a:buNone/>
            </a:pPr>
            <a:r>
              <a:rPr lang="en-US" dirty="0" smtClean="0"/>
              <a:t>Sections: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US" dirty="0" smtClean="0"/>
              <a:t>Evolution and Scope of Methods Engineering – part 1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US" dirty="0" smtClean="0"/>
              <a:t>How to Apply Methods Engineering – part 1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US" dirty="0" smtClean="0"/>
              <a:t>Basic Data Collection and Analysis Techniques – part 2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US" dirty="0" smtClean="0"/>
              <a:t>Automation and Methods Engineering – part 2</a:t>
            </a:r>
          </a:p>
          <a:p>
            <a:pPr marL="457200" indent="-457200" eaLnBrk="1" hangingPunct="1"/>
            <a:endParaRPr lang="en-US" dirty="0" smtClean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4. Check Sheet</a:t>
            </a:r>
          </a:p>
        </p:txBody>
      </p:sp>
      <p:sp>
        <p:nvSpPr>
          <p:cNvPr id="37891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1676400" y="1447800"/>
            <a:ext cx="7391400" cy="51054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b="1" dirty="0" smtClean="0"/>
              <a:t>Data collection tool</a:t>
            </a:r>
            <a:r>
              <a:rPr lang="en-US" dirty="0" smtClean="0"/>
              <a:t> generally used in </a:t>
            </a:r>
            <a:r>
              <a:rPr lang="en-US" b="1" dirty="0" smtClean="0"/>
              <a:t>preliminary stages</a:t>
            </a:r>
            <a:r>
              <a:rPr lang="en-US" dirty="0" smtClean="0"/>
              <a:t> of a study of a </a:t>
            </a:r>
            <a:r>
              <a:rPr lang="en-US" b="1" dirty="0" smtClean="0">
                <a:hlinkClick r:id="rId3"/>
              </a:rPr>
              <a:t>quality problem</a:t>
            </a:r>
            <a:r>
              <a:rPr lang="en-US" b="1" dirty="0" smtClean="0"/>
              <a:t> </a:t>
            </a:r>
            <a:r>
              <a:rPr lang="en-US" dirty="0" smtClean="0"/>
              <a:t>(video)</a:t>
            </a:r>
          </a:p>
          <a:p>
            <a:pPr eaLnBrk="1" hangingPunct="1"/>
            <a:r>
              <a:rPr lang="en-US" dirty="0" smtClean="0"/>
              <a:t>Data often </a:t>
            </a:r>
            <a:r>
              <a:rPr lang="en-US" b="1" dirty="0" smtClean="0"/>
              <a:t>entered by worker as check marks</a:t>
            </a:r>
            <a:r>
              <a:rPr lang="en-US" dirty="0" smtClean="0"/>
              <a:t> in a given category</a:t>
            </a:r>
          </a:p>
          <a:p>
            <a:pPr eaLnBrk="1" hangingPunct="1"/>
            <a:r>
              <a:rPr lang="en-US" dirty="0" smtClean="0"/>
              <a:t>Examples:</a:t>
            </a:r>
          </a:p>
          <a:p>
            <a:pPr lvl="1" eaLnBrk="1" hangingPunct="1"/>
            <a:r>
              <a:rPr lang="en-US" b="1" dirty="0" smtClean="0"/>
              <a:t>Process distribution</a:t>
            </a:r>
            <a:r>
              <a:rPr lang="en-US" dirty="0" smtClean="0"/>
              <a:t> check sheet - data on </a:t>
            </a:r>
            <a:r>
              <a:rPr lang="en-US" i="1" dirty="0" smtClean="0"/>
              <a:t>process variability</a:t>
            </a:r>
          </a:p>
          <a:p>
            <a:pPr lvl="1" eaLnBrk="1" hangingPunct="1"/>
            <a:r>
              <a:rPr lang="en-US" b="1" dirty="0" smtClean="0"/>
              <a:t>Defective item</a:t>
            </a:r>
            <a:r>
              <a:rPr lang="en-US" dirty="0" smtClean="0"/>
              <a:t> check sheet – </a:t>
            </a:r>
            <a:r>
              <a:rPr lang="en-US" i="1" dirty="0" smtClean="0"/>
              <a:t>types and frequencies of defects</a:t>
            </a:r>
            <a:r>
              <a:rPr lang="en-US" dirty="0" smtClean="0"/>
              <a:t> on the product</a:t>
            </a:r>
          </a:p>
          <a:p>
            <a:pPr lvl="1" eaLnBrk="1" hangingPunct="1"/>
            <a:r>
              <a:rPr lang="en-US" b="1" dirty="0" smtClean="0"/>
              <a:t>Defect location</a:t>
            </a:r>
            <a:r>
              <a:rPr lang="en-US" dirty="0" smtClean="0"/>
              <a:t> check sheet </a:t>
            </a:r>
            <a:r>
              <a:rPr lang="en-US" dirty="0"/>
              <a:t>–  </a:t>
            </a:r>
            <a:r>
              <a:rPr lang="en-US" i="1" dirty="0" smtClean="0"/>
              <a:t>where defects occur</a:t>
            </a:r>
            <a:r>
              <a:rPr lang="en-US" dirty="0" smtClean="0"/>
              <a:t> on the product</a:t>
            </a:r>
          </a:p>
        </p:txBody>
      </p:sp>
    </p:spTree>
    <p:extLst>
      <p:ext uri="{BB962C8B-B14F-4D97-AF65-F5344CB8AC3E}">
        <p14:creationId xmlns:p14="http://schemas.microsoft.com/office/powerpoint/2010/main" val="2668906189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Check Sheet</a:t>
            </a:r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1560116"/>
            <a:ext cx="7467600" cy="4764484"/>
          </a:xfr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5. Defect Concentration Diagram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mtClean="0"/>
              <a:t>A drawing of the product (all relevant views), onto which the locations and frequencies of various defect types are added</a:t>
            </a:r>
          </a:p>
          <a:p>
            <a:pPr eaLnBrk="1" hangingPunct="1"/>
            <a:r>
              <a:rPr lang="en-US" smtClean="0"/>
              <a:t>Useful for analyzing the causes of product or part defects</a:t>
            </a:r>
          </a:p>
          <a:p>
            <a:pPr eaLnBrk="1" hangingPunct="1"/>
            <a:r>
              <a:rPr lang="en-US" smtClean="0"/>
              <a:t>By analyzing the defect types and corresponding locations, the underlying causes of the defects can possibly be identified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Defect Concentration Diagram</a:t>
            </a:r>
          </a:p>
        </p:txBody>
      </p:sp>
      <p:pic>
        <p:nvPicPr>
          <p:cNvPr id="39939" name="Picture 1027" descr="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2438400"/>
            <a:ext cx="6375400" cy="323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40" name="Text Box 1028"/>
          <p:cNvSpPr txBox="1">
            <a:spLocks noChangeArrowheads="1"/>
          </p:cNvSpPr>
          <p:nvPr/>
        </p:nvSpPr>
        <p:spPr bwMode="auto">
          <a:xfrm>
            <a:off x="1752600" y="1447800"/>
            <a:ext cx="65532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>
                <a:latin typeface="Arial" charset="0"/>
              </a:rPr>
              <a:t>Four views of refrigerator showing locations of surface defects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Defect Concentration Diagram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600200"/>
            <a:ext cx="7325166" cy="48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1533459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6. Scatter Diagrams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dirty="0" smtClean="0"/>
              <a:t>An </a:t>
            </a:r>
            <a:r>
              <a:rPr lang="en-US" b="1" dirty="0" smtClean="0"/>
              <a:t>x-y plot</a:t>
            </a:r>
            <a:r>
              <a:rPr lang="en-US" dirty="0" smtClean="0"/>
              <a:t> of </a:t>
            </a:r>
            <a:r>
              <a:rPr lang="en-US" b="1" dirty="0" smtClean="0"/>
              <a:t>data collected</a:t>
            </a:r>
            <a:r>
              <a:rPr lang="en-US" dirty="0" smtClean="0"/>
              <a:t> on two variables, where a </a:t>
            </a:r>
            <a:r>
              <a:rPr lang="en-US" b="1" dirty="0" smtClean="0"/>
              <a:t>correlation</a:t>
            </a:r>
            <a:r>
              <a:rPr lang="en-US" dirty="0" smtClean="0"/>
              <a:t> between the variables is </a:t>
            </a:r>
            <a:r>
              <a:rPr lang="en-US" b="1" dirty="0" smtClean="0"/>
              <a:t>suspected</a:t>
            </a:r>
          </a:p>
          <a:p>
            <a:pPr eaLnBrk="1" hangingPunct="1"/>
            <a:r>
              <a:rPr lang="en-US" dirty="0" smtClean="0"/>
              <a:t>The data are </a:t>
            </a:r>
            <a:r>
              <a:rPr lang="en-US" b="1" dirty="0" smtClean="0"/>
              <a:t>plotted as pairs</a:t>
            </a:r>
            <a:r>
              <a:rPr lang="en-US" dirty="0" smtClean="0"/>
              <a:t>; for each </a:t>
            </a:r>
            <a:r>
              <a:rPr lang="en-US" i="1" dirty="0" smtClean="0"/>
              <a:t>x</a:t>
            </a:r>
            <a:r>
              <a:rPr lang="en-US" i="1" baseline="-25000" dirty="0" smtClean="0"/>
              <a:t>i</a:t>
            </a:r>
            <a:r>
              <a:rPr lang="en-US" dirty="0" smtClean="0"/>
              <a:t> value, there is a corresponding </a:t>
            </a:r>
            <a:r>
              <a:rPr lang="en-US" i="1" dirty="0" err="1" smtClean="0"/>
              <a:t>y</a:t>
            </a:r>
            <a:r>
              <a:rPr lang="en-US" i="1" baseline="-25000" dirty="0" err="1" smtClean="0"/>
              <a:t>i</a:t>
            </a:r>
            <a:r>
              <a:rPr lang="en-US" dirty="0" smtClean="0"/>
              <a:t> value</a:t>
            </a:r>
          </a:p>
          <a:p>
            <a:pPr eaLnBrk="1" hangingPunct="1"/>
            <a:r>
              <a:rPr lang="en-US" dirty="0" smtClean="0"/>
              <a:t>The shape of the collection of data points often reveals a pattern or </a:t>
            </a:r>
            <a:r>
              <a:rPr lang="en-US" b="1" dirty="0" smtClean="0"/>
              <a:t>relationship</a:t>
            </a:r>
            <a:r>
              <a:rPr lang="en-US" dirty="0" smtClean="0"/>
              <a:t> between the </a:t>
            </a:r>
            <a:r>
              <a:rPr lang="en-US" b="1" dirty="0" smtClean="0"/>
              <a:t>two variables</a:t>
            </a:r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Scatter Diagram</a:t>
            </a:r>
          </a:p>
        </p:txBody>
      </p:sp>
      <p:pic>
        <p:nvPicPr>
          <p:cNvPr id="41987" name="Picture 1028" descr="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1524000"/>
            <a:ext cx="4705350" cy="400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8" name="Text Box 1029"/>
          <p:cNvSpPr txBox="1">
            <a:spLocks noChangeArrowheads="1"/>
          </p:cNvSpPr>
          <p:nvPr/>
        </p:nvSpPr>
        <p:spPr bwMode="auto">
          <a:xfrm>
            <a:off x="838200" y="2209800"/>
            <a:ext cx="2895600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dirty="0">
                <a:latin typeface="Arial" charset="0"/>
              </a:rPr>
              <a:t>Effect of </a:t>
            </a:r>
            <a:r>
              <a:rPr lang="en-US" b="1" dirty="0">
                <a:latin typeface="Arial" charset="0"/>
              </a:rPr>
              <a:t>cobalt content</a:t>
            </a:r>
            <a:r>
              <a:rPr lang="en-US" dirty="0">
                <a:latin typeface="Arial" charset="0"/>
              </a:rPr>
              <a:t> on </a:t>
            </a:r>
            <a:r>
              <a:rPr lang="en-US" b="1" dirty="0">
                <a:latin typeface="Arial" charset="0"/>
              </a:rPr>
              <a:t>wear resistance</a:t>
            </a:r>
            <a:r>
              <a:rPr lang="en-US" dirty="0">
                <a:latin typeface="Arial" charset="0"/>
              </a:rPr>
              <a:t> for a cemented </a:t>
            </a:r>
            <a:r>
              <a:rPr lang="en-US" b="1" dirty="0">
                <a:latin typeface="Arial" charset="0"/>
              </a:rPr>
              <a:t>carbide cutting tool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7. Cause and Effect Diagram</a:t>
            </a:r>
          </a:p>
        </p:txBody>
      </p:sp>
      <p:sp>
        <p:nvSpPr>
          <p:cNvPr id="43011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dirty="0" smtClean="0"/>
              <a:t>A </a:t>
            </a:r>
            <a:r>
              <a:rPr lang="en-US" b="1" dirty="0" smtClean="0"/>
              <a:t>graphical-tabular chart</a:t>
            </a:r>
            <a:r>
              <a:rPr lang="en-US" dirty="0" smtClean="0"/>
              <a:t> used to list and analyze the potential </a:t>
            </a:r>
            <a:r>
              <a:rPr lang="en-US" b="1" dirty="0" smtClean="0"/>
              <a:t>causes of a given problem</a:t>
            </a:r>
          </a:p>
          <a:p>
            <a:pPr eaLnBrk="1" hangingPunct="1"/>
            <a:r>
              <a:rPr lang="en-US" dirty="0" smtClean="0"/>
              <a:t>Can be used to </a:t>
            </a:r>
            <a:r>
              <a:rPr lang="en-US" b="1" dirty="0" smtClean="0"/>
              <a:t>identify</a:t>
            </a:r>
            <a:r>
              <a:rPr lang="en-US" dirty="0" smtClean="0"/>
              <a:t> which causes are most </a:t>
            </a:r>
            <a:r>
              <a:rPr lang="en-US" b="1" dirty="0" smtClean="0"/>
              <a:t>consequential</a:t>
            </a:r>
            <a:r>
              <a:rPr lang="en-US" dirty="0" smtClean="0"/>
              <a:t> and how to take </a:t>
            </a:r>
            <a:r>
              <a:rPr lang="en-US" b="1" dirty="0" smtClean="0"/>
              <a:t>corrective action</a:t>
            </a:r>
            <a:r>
              <a:rPr lang="en-US" dirty="0" smtClean="0"/>
              <a:t> against them</a:t>
            </a:r>
          </a:p>
          <a:p>
            <a:pPr eaLnBrk="1" hangingPunct="1"/>
            <a:r>
              <a:rPr lang="en-US" dirty="0" smtClean="0"/>
              <a:t>Also known as a “</a:t>
            </a:r>
            <a:r>
              <a:rPr lang="en-US" b="1" dirty="0" smtClean="0">
                <a:hlinkClick r:id="rId3"/>
              </a:rPr>
              <a:t>fishbone diagram</a:t>
            </a:r>
            <a:r>
              <a:rPr lang="en-US" dirty="0" smtClean="0"/>
              <a:t>” (video)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Cause and Effect Diagram</a:t>
            </a:r>
          </a:p>
        </p:txBody>
      </p:sp>
      <p:pic>
        <p:nvPicPr>
          <p:cNvPr id="44035" name="Picture 1027" descr="8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14"/>
          <a:stretch/>
        </p:blipFill>
        <p:spPr bwMode="auto">
          <a:xfrm>
            <a:off x="1676400" y="1408113"/>
            <a:ext cx="7467600" cy="480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28600"/>
            <a:ext cx="7162800" cy="914400"/>
          </a:xfrm>
        </p:spPr>
        <p:txBody>
          <a:bodyPr/>
          <a:lstStyle/>
          <a:p>
            <a:pPr eaLnBrk="1" hangingPunct="1"/>
            <a:r>
              <a:rPr lang="en-US" dirty="0"/>
              <a:t>Introduction to Methods Engineering</a:t>
            </a:r>
            <a:endParaRPr lang="en-US" b="0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38400" y="1447800"/>
            <a:ext cx="6400800" cy="4495800"/>
          </a:xfrm>
        </p:spPr>
        <p:txBody>
          <a:bodyPr/>
          <a:lstStyle/>
          <a:p>
            <a:pPr marL="514350" indent="-514350" eaLnBrk="1" hangingPunct="1">
              <a:buFont typeface="+mj-lt"/>
              <a:buAutoNum type="arabicPeriod" startAt="3"/>
            </a:pPr>
            <a:endParaRPr lang="en-US" sz="3200" b="1" dirty="0" smtClean="0"/>
          </a:p>
          <a:p>
            <a:pPr marL="514350" indent="-514350" eaLnBrk="1" hangingPunct="1">
              <a:buFont typeface="+mj-lt"/>
              <a:buAutoNum type="arabicPeriod" startAt="3"/>
            </a:pPr>
            <a:endParaRPr lang="en-US" sz="3200" b="1" dirty="0"/>
          </a:p>
          <a:p>
            <a:pPr marL="514350" indent="-514350" eaLnBrk="1" hangingPunct="1">
              <a:buFont typeface="+mj-lt"/>
              <a:buAutoNum type="arabicPeriod" startAt="3"/>
            </a:pPr>
            <a:endParaRPr lang="en-US" sz="3200" b="1" dirty="0" smtClean="0"/>
          </a:p>
          <a:p>
            <a:pPr marL="514350" indent="-514350" eaLnBrk="1" hangingPunct="1">
              <a:buFont typeface="+mj-lt"/>
              <a:buAutoNum type="arabicPeriod" startAt="4"/>
            </a:pPr>
            <a:r>
              <a:rPr lang="en-US" sz="3200" b="1" i="1" dirty="0"/>
              <a:t>Automation and Methods Engineering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2362200" y="1219200"/>
            <a:ext cx="64770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66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99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900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900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900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9900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9900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9900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9900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</a:defRPr>
            </a:lvl9pPr>
          </a:lstStyle>
          <a:p>
            <a:pPr marL="457200" indent="-457200" eaLnBrk="1" hangingPunct="1">
              <a:buFont typeface="Wingdings" pitchFamily="2" charset="2"/>
              <a:buNone/>
            </a:pPr>
            <a:r>
              <a:rPr lang="en-US" sz="3200" kern="0" dirty="0" smtClean="0">
                <a:solidFill>
                  <a:srgbClr val="006699"/>
                </a:solidFill>
              </a:rPr>
              <a:t>	and Operations Analysis</a:t>
            </a:r>
          </a:p>
          <a:p>
            <a:pPr marL="457200" indent="-457200" eaLnBrk="1" hangingPunct="1">
              <a:buFont typeface="Wingdings" pitchFamily="2" charset="2"/>
              <a:buNone/>
            </a:pPr>
            <a:endParaRPr lang="en-US" sz="800" kern="0" dirty="0" smtClean="0"/>
          </a:p>
        </p:txBody>
      </p:sp>
    </p:spTree>
    <p:extLst>
      <p:ext uri="{BB962C8B-B14F-4D97-AF65-F5344CB8AC3E}">
        <p14:creationId xmlns:p14="http://schemas.microsoft.com/office/powerpoint/2010/main" val="2660198822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28600"/>
            <a:ext cx="7162800" cy="914400"/>
          </a:xfrm>
        </p:spPr>
        <p:txBody>
          <a:bodyPr/>
          <a:lstStyle/>
          <a:p>
            <a:pPr eaLnBrk="1" hangingPunct="1"/>
            <a:r>
              <a:rPr lang="en-US" dirty="0"/>
              <a:t>Introduction to Methods Engineering</a:t>
            </a:r>
            <a:endParaRPr lang="en-US" b="0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38400" y="1447800"/>
            <a:ext cx="6400800" cy="4495800"/>
          </a:xfrm>
        </p:spPr>
        <p:txBody>
          <a:bodyPr/>
          <a:lstStyle/>
          <a:p>
            <a:pPr marL="514350" indent="-514350" eaLnBrk="1" hangingPunct="1">
              <a:buFont typeface="+mj-lt"/>
              <a:buAutoNum type="arabicPeriod" startAt="3"/>
            </a:pPr>
            <a:endParaRPr lang="en-US" sz="3200" b="1" dirty="0" smtClean="0"/>
          </a:p>
          <a:p>
            <a:pPr marL="514350" indent="-514350" eaLnBrk="1" hangingPunct="1">
              <a:buFont typeface="+mj-lt"/>
              <a:buAutoNum type="arabicPeriod" startAt="3"/>
            </a:pPr>
            <a:endParaRPr lang="en-US" sz="3200" b="1" dirty="0"/>
          </a:p>
          <a:p>
            <a:pPr marL="514350" indent="-514350" eaLnBrk="1" hangingPunct="1">
              <a:buFont typeface="+mj-lt"/>
              <a:buAutoNum type="arabicPeriod" startAt="3"/>
            </a:pPr>
            <a:endParaRPr lang="en-US" sz="3200" b="1" dirty="0" smtClean="0"/>
          </a:p>
          <a:p>
            <a:pPr marL="514350" indent="-514350" eaLnBrk="1" hangingPunct="1">
              <a:buFont typeface="+mj-lt"/>
              <a:buAutoNum type="arabicPeriod" startAt="3"/>
            </a:pPr>
            <a:r>
              <a:rPr lang="en-US" sz="3200" b="1" i="1" dirty="0"/>
              <a:t>Basic Data Collection and Analysis </a:t>
            </a:r>
            <a:r>
              <a:rPr lang="en-US" sz="3200" b="1" i="1" dirty="0" smtClean="0"/>
              <a:t>Techniques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2362200" y="1219200"/>
            <a:ext cx="64770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66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99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900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900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900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9900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9900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9900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9900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</a:defRPr>
            </a:lvl9pPr>
          </a:lstStyle>
          <a:p>
            <a:pPr marL="457200" indent="-457200" eaLnBrk="1" hangingPunct="1">
              <a:buFont typeface="Wingdings" pitchFamily="2" charset="2"/>
              <a:buNone/>
            </a:pPr>
            <a:r>
              <a:rPr lang="en-US" sz="3200" kern="0" dirty="0" smtClean="0">
                <a:solidFill>
                  <a:srgbClr val="006699"/>
                </a:solidFill>
              </a:rPr>
              <a:t>	and Operations Analysis</a:t>
            </a:r>
          </a:p>
          <a:p>
            <a:pPr marL="457200" indent="-457200" eaLnBrk="1" hangingPunct="1">
              <a:buFont typeface="Wingdings" pitchFamily="2" charset="2"/>
              <a:buNone/>
            </a:pPr>
            <a:endParaRPr lang="en-US" sz="800" kern="0" dirty="0" smtClean="0"/>
          </a:p>
        </p:txBody>
      </p:sp>
    </p:spTree>
    <p:extLst>
      <p:ext uri="{BB962C8B-B14F-4D97-AF65-F5344CB8AC3E}">
        <p14:creationId xmlns:p14="http://schemas.microsoft.com/office/powerpoint/2010/main" val="1961371323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Methods Engineering and Automation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USA Principle</a:t>
            </a:r>
          </a:p>
          <a:p>
            <a:pPr eaLnBrk="1" hangingPunct="1"/>
            <a:r>
              <a:rPr lang="en-US" dirty="0" smtClean="0"/>
              <a:t>Ten Strategies for Automation</a:t>
            </a:r>
          </a:p>
          <a:p>
            <a:pPr eaLnBrk="1" hangingPunct="1"/>
            <a:r>
              <a:rPr lang="en-US" dirty="0" smtClean="0"/>
              <a:t>Automation Migration Strategy.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USA Principle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33400" indent="-533400" eaLnBrk="1" hangingPunct="1">
              <a:buFont typeface="Wingdings" pitchFamily="2" charset="2"/>
              <a:buAutoNum type="arabicPeriod"/>
            </a:pPr>
            <a:r>
              <a:rPr lang="en-US" b="1" dirty="0" smtClean="0"/>
              <a:t>U</a:t>
            </a:r>
            <a:r>
              <a:rPr lang="en-US" dirty="0" smtClean="0"/>
              <a:t>nderstand the existing process</a:t>
            </a:r>
          </a:p>
          <a:p>
            <a:pPr marL="533400" indent="-533400" eaLnBrk="1" hangingPunct="1">
              <a:buFont typeface="Wingdings" pitchFamily="2" charset="2"/>
              <a:buAutoNum type="arabicPeriod"/>
            </a:pPr>
            <a:r>
              <a:rPr lang="en-US" b="1" dirty="0" smtClean="0"/>
              <a:t>S</a:t>
            </a:r>
            <a:r>
              <a:rPr lang="en-US" dirty="0" smtClean="0"/>
              <a:t>implify the process</a:t>
            </a:r>
          </a:p>
          <a:p>
            <a:pPr marL="533400" indent="-533400" eaLnBrk="1" hangingPunct="1">
              <a:buFont typeface="Wingdings" pitchFamily="2" charset="2"/>
              <a:buAutoNum type="arabicPeriod"/>
            </a:pPr>
            <a:r>
              <a:rPr lang="en-US" b="1" dirty="0" smtClean="0"/>
              <a:t>A</a:t>
            </a:r>
            <a:r>
              <a:rPr lang="en-US" dirty="0" smtClean="0"/>
              <a:t>utomate the process</a:t>
            </a:r>
          </a:p>
        </p:txBody>
      </p:sp>
    </p:spTree>
  </p:cSld>
  <p:clrMapOvr>
    <a:masterClrMapping/>
  </p:clrMapOvr>
  <p:transition advClick="0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Understand the Existing Process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What are the </a:t>
            </a:r>
            <a:r>
              <a:rPr lang="en-US" b="1" dirty="0" smtClean="0"/>
              <a:t>inputs</a:t>
            </a:r>
            <a:r>
              <a:rPr lang="en-US" dirty="0" smtClean="0"/>
              <a:t>? </a:t>
            </a:r>
          </a:p>
          <a:p>
            <a:pPr eaLnBrk="1" hangingPunct="1"/>
            <a:r>
              <a:rPr lang="en-US" dirty="0" smtClean="0"/>
              <a:t>What are the </a:t>
            </a:r>
            <a:r>
              <a:rPr lang="en-US" b="1" dirty="0" smtClean="0"/>
              <a:t>outputs</a:t>
            </a:r>
            <a:r>
              <a:rPr lang="en-US" dirty="0" smtClean="0"/>
              <a:t>? </a:t>
            </a:r>
          </a:p>
          <a:p>
            <a:pPr eaLnBrk="1" hangingPunct="1"/>
            <a:r>
              <a:rPr lang="en-US" dirty="0" smtClean="0"/>
              <a:t>Number and placement of </a:t>
            </a:r>
            <a:r>
              <a:rPr lang="en-US" b="1" dirty="0" smtClean="0"/>
              <a:t>inspections</a:t>
            </a:r>
          </a:p>
          <a:p>
            <a:pPr eaLnBrk="1" hangingPunct="1"/>
            <a:r>
              <a:rPr lang="en-US" dirty="0" smtClean="0"/>
              <a:t>Number of </a:t>
            </a:r>
            <a:r>
              <a:rPr lang="en-US" b="1" dirty="0" smtClean="0"/>
              <a:t>moves </a:t>
            </a:r>
            <a:r>
              <a:rPr lang="en-US" dirty="0" smtClean="0"/>
              <a:t>and </a:t>
            </a:r>
            <a:r>
              <a:rPr lang="en-US" b="1" dirty="0" smtClean="0"/>
              <a:t>delays</a:t>
            </a:r>
            <a:r>
              <a:rPr lang="en-US" dirty="0" smtClean="0"/>
              <a:t> experienced by the work unit</a:t>
            </a:r>
          </a:p>
          <a:p>
            <a:pPr eaLnBrk="1" hangingPunct="1"/>
            <a:r>
              <a:rPr lang="en-US" dirty="0" smtClean="0"/>
              <a:t>Time spent in </a:t>
            </a:r>
            <a:r>
              <a:rPr lang="en-US" b="1" dirty="0" smtClean="0"/>
              <a:t>storage</a:t>
            </a:r>
          </a:p>
        </p:txBody>
      </p:sp>
    </p:spTree>
  </p:cSld>
  <p:clrMapOvr>
    <a:masterClrMapping/>
  </p:clrMapOvr>
  <p:transition advClick="0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Mathematical Models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What are the </a:t>
            </a:r>
            <a:r>
              <a:rPr lang="en-US" b="1" dirty="0" smtClean="0"/>
              <a:t>important output variables</a:t>
            </a:r>
            <a:r>
              <a:rPr lang="en-US" dirty="0" smtClean="0"/>
              <a:t>? </a:t>
            </a:r>
          </a:p>
          <a:p>
            <a:pPr eaLnBrk="1" hangingPunct="1"/>
            <a:r>
              <a:rPr lang="en-US" dirty="0" smtClean="0"/>
              <a:t>How are these output variables </a:t>
            </a:r>
            <a:r>
              <a:rPr lang="en-US" b="1" dirty="0" smtClean="0"/>
              <a:t>affected by inputs</a:t>
            </a:r>
            <a:r>
              <a:rPr lang="en-US" dirty="0" smtClean="0"/>
              <a:t> to the process?</a:t>
            </a:r>
          </a:p>
          <a:p>
            <a:pPr eaLnBrk="1" hangingPunct="1"/>
            <a:r>
              <a:rPr lang="en-US" dirty="0" smtClean="0"/>
              <a:t>Develop </a:t>
            </a:r>
            <a:r>
              <a:rPr lang="en-US" b="1" dirty="0" smtClean="0"/>
              <a:t>mathematical model</a:t>
            </a:r>
            <a:r>
              <a:rPr lang="en-US" dirty="0" smtClean="0"/>
              <a:t> of the process</a:t>
            </a:r>
          </a:p>
        </p:txBody>
      </p:sp>
    </p:spTree>
  </p:cSld>
  <p:clrMapOvr>
    <a:masterClrMapping/>
  </p:clrMapOvr>
  <p:transition advClick="0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Simplify the Process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What is the </a:t>
            </a:r>
            <a:r>
              <a:rPr lang="en-US" b="1" dirty="0" smtClean="0"/>
              <a:t>purpose of </a:t>
            </a:r>
            <a:r>
              <a:rPr lang="en-US" dirty="0" smtClean="0"/>
              <a:t>this </a:t>
            </a:r>
            <a:r>
              <a:rPr lang="en-US" b="1" dirty="0" smtClean="0"/>
              <a:t>operation</a:t>
            </a:r>
            <a:r>
              <a:rPr lang="en-US" dirty="0" smtClean="0"/>
              <a:t> or this transport? </a:t>
            </a:r>
          </a:p>
          <a:p>
            <a:pPr eaLnBrk="1" hangingPunct="1"/>
            <a:r>
              <a:rPr lang="en-US" dirty="0" smtClean="0"/>
              <a:t>Can this step be </a:t>
            </a:r>
            <a:r>
              <a:rPr lang="en-US" b="1" dirty="0" smtClean="0"/>
              <a:t>eliminated</a:t>
            </a:r>
            <a:r>
              <a:rPr lang="en-US" dirty="0" smtClean="0"/>
              <a:t>? </a:t>
            </a:r>
          </a:p>
          <a:p>
            <a:pPr eaLnBrk="1" hangingPunct="1"/>
            <a:r>
              <a:rPr lang="en-US" dirty="0" smtClean="0"/>
              <a:t>Is the most </a:t>
            </a:r>
            <a:r>
              <a:rPr lang="en-US" b="1" dirty="0" smtClean="0"/>
              <a:t>appropriate technology</a:t>
            </a:r>
            <a:r>
              <a:rPr lang="en-US" dirty="0" smtClean="0"/>
              <a:t> being used? </a:t>
            </a:r>
          </a:p>
          <a:p>
            <a:pPr eaLnBrk="1" hangingPunct="1"/>
            <a:r>
              <a:rPr lang="en-US" dirty="0" smtClean="0"/>
              <a:t>How can this step be </a:t>
            </a:r>
            <a:r>
              <a:rPr lang="en-US" b="1" dirty="0" smtClean="0"/>
              <a:t>simplified</a:t>
            </a:r>
            <a:r>
              <a:rPr lang="en-US" dirty="0" smtClean="0"/>
              <a:t>? </a:t>
            </a:r>
          </a:p>
          <a:p>
            <a:pPr eaLnBrk="1" hangingPunct="1"/>
            <a:r>
              <a:rPr lang="en-US" dirty="0" smtClean="0"/>
              <a:t>Can steps be </a:t>
            </a:r>
            <a:r>
              <a:rPr lang="en-US" b="1" dirty="0" smtClean="0"/>
              <a:t>combined</a:t>
            </a:r>
            <a:r>
              <a:rPr lang="en-US" dirty="0" smtClean="0"/>
              <a:t>? </a:t>
            </a:r>
          </a:p>
          <a:p>
            <a:pPr eaLnBrk="1" hangingPunct="1"/>
            <a:r>
              <a:rPr lang="en-US" dirty="0" smtClean="0"/>
              <a:t>Can steps be performed </a:t>
            </a:r>
            <a:r>
              <a:rPr lang="en-US" b="1" dirty="0" smtClean="0"/>
              <a:t>simultaneously</a:t>
            </a:r>
            <a:r>
              <a:rPr lang="en-US" dirty="0" smtClean="0"/>
              <a:t>? </a:t>
            </a:r>
          </a:p>
          <a:p>
            <a:pPr eaLnBrk="1" hangingPunct="1"/>
            <a:r>
              <a:rPr lang="en-US" dirty="0" smtClean="0"/>
              <a:t>Can steps be </a:t>
            </a:r>
            <a:r>
              <a:rPr lang="en-US" b="1" dirty="0" smtClean="0"/>
              <a:t>integrated</a:t>
            </a:r>
            <a:r>
              <a:rPr lang="en-US" dirty="0" smtClean="0"/>
              <a:t> into a </a:t>
            </a:r>
            <a:r>
              <a:rPr lang="en-US" b="1" dirty="0" smtClean="0"/>
              <a:t>manually operated production line</a:t>
            </a:r>
            <a:r>
              <a:rPr lang="en-US" dirty="0" smtClean="0"/>
              <a:t>?</a:t>
            </a:r>
          </a:p>
        </p:txBody>
      </p:sp>
    </p:spTree>
  </p:cSld>
  <p:clrMapOvr>
    <a:masterClrMapping/>
  </p:clrMapOvr>
  <p:transition advClick="0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Automate the Process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If </a:t>
            </a:r>
            <a:r>
              <a:rPr lang="en-US" b="1" dirty="0" smtClean="0"/>
              <a:t>simplification</a:t>
            </a:r>
            <a:r>
              <a:rPr lang="en-US" dirty="0" smtClean="0"/>
              <a:t> is </a:t>
            </a:r>
            <a:r>
              <a:rPr lang="en-US" b="1" dirty="0" smtClean="0"/>
              <a:t>successful</a:t>
            </a:r>
            <a:r>
              <a:rPr lang="en-US" dirty="0" smtClean="0"/>
              <a:t>, </a:t>
            </a:r>
            <a:r>
              <a:rPr lang="en-US" b="1" dirty="0" smtClean="0"/>
              <a:t>automation</a:t>
            </a:r>
            <a:r>
              <a:rPr lang="en-US" dirty="0" smtClean="0"/>
              <a:t> may </a:t>
            </a:r>
            <a:r>
              <a:rPr lang="en-US" b="1" dirty="0" smtClean="0"/>
              <a:t>not</a:t>
            </a:r>
            <a:r>
              <a:rPr lang="en-US" dirty="0" smtClean="0"/>
              <a:t> be </a:t>
            </a:r>
            <a:r>
              <a:rPr lang="en-US" b="1" dirty="0" smtClean="0"/>
              <a:t>necessary</a:t>
            </a:r>
          </a:p>
          <a:p>
            <a:pPr eaLnBrk="1" hangingPunct="1"/>
            <a:r>
              <a:rPr lang="en-US" dirty="0" smtClean="0"/>
              <a:t>Otherwise: automation is necessary</a:t>
            </a:r>
          </a:p>
          <a:p>
            <a:pPr lvl="1" eaLnBrk="1" hangingPunct="1"/>
            <a:r>
              <a:rPr lang="en-US" b="1" dirty="0" smtClean="0"/>
              <a:t>Ten strategies</a:t>
            </a:r>
            <a:r>
              <a:rPr lang="en-US" dirty="0" smtClean="0"/>
              <a:t> for automation</a:t>
            </a:r>
          </a:p>
          <a:p>
            <a:pPr lvl="1" eaLnBrk="1" hangingPunct="1"/>
            <a:r>
              <a:rPr lang="en-US" b="1" dirty="0" smtClean="0"/>
              <a:t>Automation migration</a:t>
            </a:r>
            <a:r>
              <a:rPr lang="en-US" dirty="0" smtClean="0"/>
              <a:t> strategy</a:t>
            </a:r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  <p:transition advClick="0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Ten Strategies for Automation</a:t>
            </a:r>
            <a:r>
              <a:rPr lang="en-US" b="1" smtClean="0"/>
              <a:t> 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33400" indent="-533400" eaLnBrk="1" hangingPunct="1">
              <a:buFont typeface="Wingdings" pitchFamily="2" charset="2"/>
              <a:buAutoNum type="arabicPeriod"/>
            </a:pPr>
            <a:r>
              <a:rPr lang="en-US" i="1" dirty="0" smtClean="0"/>
              <a:t>Specialization</a:t>
            </a:r>
            <a:r>
              <a:rPr lang="en-US" dirty="0" smtClean="0"/>
              <a:t> of operations</a:t>
            </a:r>
          </a:p>
          <a:p>
            <a:pPr marL="533400" indent="-533400" eaLnBrk="1" hangingPunct="1">
              <a:buFont typeface="Wingdings" pitchFamily="2" charset="2"/>
              <a:buAutoNum type="arabicPeriod"/>
            </a:pPr>
            <a:r>
              <a:rPr lang="en-US" i="1" dirty="0" smtClean="0"/>
              <a:t>Combined</a:t>
            </a:r>
            <a:r>
              <a:rPr lang="en-US" dirty="0" smtClean="0"/>
              <a:t> operations </a:t>
            </a:r>
          </a:p>
          <a:p>
            <a:pPr marL="533400" indent="-533400" eaLnBrk="1" hangingPunct="1">
              <a:buFont typeface="Wingdings" pitchFamily="2" charset="2"/>
              <a:buAutoNum type="arabicPeriod"/>
            </a:pPr>
            <a:r>
              <a:rPr lang="en-US" i="1" dirty="0" smtClean="0"/>
              <a:t>Simultaneous</a:t>
            </a:r>
            <a:r>
              <a:rPr lang="en-US" dirty="0" smtClean="0"/>
              <a:t> operations</a:t>
            </a:r>
          </a:p>
          <a:p>
            <a:pPr marL="533400" indent="-533400" eaLnBrk="1" hangingPunct="1">
              <a:buFont typeface="Wingdings" pitchFamily="2" charset="2"/>
              <a:buAutoNum type="arabicPeriod"/>
            </a:pPr>
            <a:r>
              <a:rPr lang="en-US" i="1" dirty="0" smtClean="0"/>
              <a:t>Integration</a:t>
            </a:r>
            <a:r>
              <a:rPr lang="en-US" dirty="0" smtClean="0"/>
              <a:t> of operations</a:t>
            </a:r>
          </a:p>
          <a:p>
            <a:pPr marL="533400" indent="-533400" eaLnBrk="1" hangingPunct="1">
              <a:buFont typeface="Wingdings" pitchFamily="2" charset="2"/>
              <a:buAutoNum type="arabicPeriod"/>
            </a:pPr>
            <a:r>
              <a:rPr lang="en-US" dirty="0" smtClean="0"/>
              <a:t>Increased </a:t>
            </a:r>
            <a:r>
              <a:rPr lang="en-US" i="1" dirty="0" smtClean="0"/>
              <a:t>flexibility</a:t>
            </a:r>
          </a:p>
          <a:p>
            <a:pPr marL="533400" indent="-533400" eaLnBrk="1" hangingPunct="1">
              <a:buFont typeface="Wingdings" pitchFamily="2" charset="2"/>
              <a:buAutoNum type="arabicPeriod"/>
            </a:pPr>
            <a:r>
              <a:rPr lang="en-US" dirty="0" smtClean="0"/>
              <a:t>Improved </a:t>
            </a:r>
            <a:r>
              <a:rPr lang="en-US" i="1" dirty="0" smtClean="0"/>
              <a:t>material handling and storage</a:t>
            </a:r>
            <a:r>
              <a:rPr lang="en-US" dirty="0" smtClean="0"/>
              <a:t> </a:t>
            </a:r>
          </a:p>
          <a:p>
            <a:pPr marL="533400" indent="-533400" eaLnBrk="1" hangingPunct="1">
              <a:buFont typeface="Wingdings" pitchFamily="2" charset="2"/>
              <a:buAutoNum type="arabicPeriod"/>
            </a:pPr>
            <a:r>
              <a:rPr lang="en-US" dirty="0" smtClean="0"/>
              <a:t>On‑line </a:t>
            </a:r>
            <a:r>
              <a:rPr lang="en-US" i="1" dirty="0" smtClean="0"/>
              <a:t>inspection</a:t>
            </a:r>
          </a:p>
          <a:p>
            <a:pPr marL="533400" indent="-533400" eaLnBrk="1" hangingPunct="1">
              <a:buFont typeface="Wingdings" pitchFamily="2" charset="2"/>
              <a:buAutoNum type="arabicPeriod"/>
            </a:pPr>
            <a:r>
              <a:rPr lang="en-US" i="1" dirty="0" smtClean="0"/>
              <a:t>Process control</a:t>
            </a:r>
            <a:r>
              <a:rPr lang="en-US" dirty="0" smtClean="0"/>
              <a:t> and optimization</a:t>
            </a:r>
          </a:p>
          <a:p>
            <a:pPr marL="533400" indent="-533400" eaLnBrk="1" hangingPunct="1">
              <a:buFont typeface="Wingdings" pitchFamily="2" charset="2"/>
              <a:buAutoNum type="arabicPeriod"/>
            </a:pPr>
            <a:r>
              <a:rPr lang="en-US" i="1" dirty="0" smtClean="0"/>
              <a:t>Plant </a:t>
            </a:r>
            <a:r>
              <a:rPr lang="en-US" dirty="0" smtClean="0"/>
              <a:t>operations </a:t>
            </a:r>
            <a:r>
              <a:rPr lang="en-US" i="1" dirty="0" smtClean="0"/>
              <a:t>control</a:t>
            </a:r>
          </a:p>
          <a:p>
            <a:pPr marL="533400" indent="-533400" eaLnBrk="1" hangingPunct="1">
              <a:buFont typeface="Wingdings" pitchFamily="2" charset="2"/>
              <a:buAutoNum type="arabicPeriod"/>
            </a:pPr>
            <a:r>
              <a:rPr lang="en-US" i="1" dirty="0" smtClean="0"/>
              <a:t>Computer integrated manufacturing</a:t>
            </a:r>
            <a:r>
              <a:rPr lang="en-US" dirty="0" smtClean="0"/>
              <a:t> (</a:t>
            </a:r>
            <a:r>
              <a:rPr lang="en-US" b="1" dirty="0" smtClean="0"/>
              <a:t>CIM</a:t>
            </a:r>
            <a:r>
              <a:rPr lang="en-US" dirty="0" smtClean="0"/>
              <a:t>)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Automation Migration Strategy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0" y="1447800"/>
            <a:ext cx="7086600" cy="4495800"/>
          </a:xfrm>
        </p:spPr>
        <p:txBody>
          <a:bodyPr/>
          <a:lstStyle/>
          <a:p>
            <a:pPr eaLnBrk="1" hangingPunct="1"/>
            <a:r>
              <a:rPr lang="en-US" b="1" dirty="0" smtClean="0"/>
              <a:t>Phase 1</a:t>
            </a:r>
            <a:r>
              <a:rPr lang="en-US" dirty="0" smtClean="0"/>
              <a:t>:	</a:t>
            </a:r>
            <a:r>
              <a:rPr lang="en-US" b="1" dirty="0" smtClean="0"/>
              <a:t>Manual production</a:t>
            </a:r>
            <a:r>
              <a:rPr lang="en-US" dirty="0" smtClean="0"/>
              <a:t> using </a:t>
            </a:r>
            <a:r>
              <a:rPr lang="en-US" b="1" dirty="0" smtClean="0"/>
              <a:t>single station manned cells</a:t>
            </a:r>
            <a:r>
              <a:rPr lang="en-US" dirty="0" smtClean="0"/>
              <a:t> operating </a:t>
            </a:r>
            <a:r>
              <a:rPr lang="en-US" b="1" dirty="0" smtClean="0"/>
              <a:t>independently</a:t>
            </a:r>
          </a:p>
          <a:p>
            <a:pPr eaLnBrk="1" hangingPunct="1"/>
            <a:r>
              <a:rPr lang="en-US" b="1" dirty="0" smtClean="0"/>
              <a:t>Phase 2</a:t>
            </a:r>
            <a:r>
              <a:rPr lang="en-US" dirty="0" smtClean="0"/>
              <a:t>:	</a:t>
            </a:r>
            <a:r>
              <a:rPr lang="en-US" b="1" dirty="0" smtClean="0">
                <a:hlinkClick r:id="rId3"/>
              </a:rPr>
              <a:t>Automated production</a:t>
            </a:r>
            <a:r>
              <a:rPr lang="en-US" dirty="0" smtClean="0"/>
              <a:t> using </a:t>
            </a:r>
            <a:r>
              <a:rPr lang="en-US" b="1" dirty="0" smtClean="0"/>
              <a:t>single station automated cells</a:t>
            </a:r>
            <a:r>
              <a:rPr lang="en-US" dirty="0" smtClean="0"/>
              <a:t> operating </a:t>
            </a:r>
            <a:r>
              <a:rPr lang="en-US" b="1" dirty="0" smtClean="0"/>
              <a:t>independently</a:t>
            </a:r>
            <a:r>
              <a:rPr lang="en-US" dirty="0" smtClean="0"/>
              <a:t>.</a:t>
            </a:r>
          </a:p>
          <a:p>
            <a:pPr eaLnBrk="1" hangingPunct="1"/>
            <a:r>
              <a:rPr lang="en-US" b="1" dirty="0" smtClean="0"/>
              <a:t>Phase 3</a:t>
            </a:r>
            <a:r>
              <a:rPr lang="en-US" dirty="0" smtClean="0"/>
              <a:t>:	</a:t>
            </a:r>
            <a:r>
              <a:rPr lang="en-US" b="1" dirty="0" smtClean="0"/>
              <a:t>Automated integrated production</a:t>
            </a:r>
            <a:r>
              <a:rPr lang="en-US" dirty="0" smtClean="0"/>
              <a:t> using a </a:t>
            </a:r>
            <a:r>
              <a:rPr lang="en-US" b="1" dirty="0" smtClean="0"/>
              <a:t>multi-station</a:t>
            </a:r>
            <a:r>
              <a:rPr lang="en-US" dirty="0" smtClean="0"/>
              <a:t> automated system with serial operations and </a:t>
            </a:r>
            <a:r>
              <a:rPr lang="en-US" b="1" dirty="0" smtClean="0"/>
              <a:t>automated transfer</a:t>
            </a:r>
            <a:r>
              <a:rPr lang="en-US" dirty="0" smtClean="0"/>
              <a:t> of work units </a:t>
            </a:r>
            <a:r>
              <a:rPr lang="en-US" b="1" dirty="0" smtClean="0"/>
              <a:t>between stations</a:t>
            </a:r>
            <a:r>
              <a:rPr lang="en-US" dirty="0" smtClean="0"/>
              <a:t>.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Automation Migration Strategy</a:t>
            </a:r>
          </a:p>
        </p:txBody>
      </p:sp>
      <p:pic>
        <p:nvPicPr>
          <p:cNvPr id="53251" name="Picture 3" descr="8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8" t="2000" r="2106" b="2019"/>
          <a:stretch/>
        </p:blipFill>
        <p:spPr bwMode="auto">
          <a:xfrm>
            <a:off x="1775012" y="1407459"/>
            <a:ext cx="5943600" cy="5378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Basic Data Collection &amp; Analysis Tools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57200" indent="-457200" eaLnBrk="1" hangingPunct="1">
              <a:buFontTx/>
              <a:buAutoNum type="arabicPeriod"/>
            </a:pPr>
            <a:r>
              <a:rPr lang="en-US" dirty="0" smtClean="0"/>
              <a:t>Histograms</a:t>
            </a:r>
          </a:p>
          <a:p>
            <a:pPr marL="457200" indent="-457200" eaLnBrk="1" hangingPunct="1">
              <a:buFontTx/>
              <a:buAutoNum type="arabicPeriod"/>
            </a:pPr>
            <a:r>
              <a:rPr lang="en-US" dirty="0" smtClean="0"/>
              <a:t>Pareto charts</a:t>
            </a:r>
          </a:p>
          <a:p>
            <a:pPr marL="457200" indent="-457200" eaLnBrk="1" hangingPunct="1">
              <a:buFontTx/>
              <a:buAutoNum type="arabicPeriod"/>
            </a:pPr>
            <a:r>
              <a:rPr lang="en-US" dirty="0" smtClean="0"/>
              <a:t>Pie charts</a:t>
            </a:r>
          </a:p>
          <a:p>
            <a:pPr marL="457200" indent="-457200" eaLnBrk="1" hangingPunct="1">
              <a:buFontTx/>
              <a:buAutoNum type="arabicPeriod"/>
            </a:pPr>
            <a:r>
              <a:rPr lang="en-US" dirty="0" smtClean="0"/>
              <a:t>Check sheets</a:t>
            </a:r>
          </a:p>
          <a:p>
            <a:pPr marL="457200" indent="-457200" eaLnBrk="1" hangingPunct="1">
              <a:buFontTx/>
              <a:buAutoNum type="arabicPeriod"/>
            </a:pPr>
            <a:r>
              <a:rPr lang="en-US" dirty="0" smtClean="0"/>
              <a:t>Defect concentration diagrams</a:t>
            </a:r>
          </a:p>
          <a:p>
            <a:pPr marL="457200" indent="-457200" eaLnBrk="1" hangingPunct="1">
              <a:buFontTx/>
              <a:buAutoNum type="arabicPeriod"/>
            </a:pPr>
            <a:r>
              <a:rPr lang="en-US" dirty="0" smtClean="0"/>
              <a:t>Scatter diagrams</a:t>
            </a:r>
          </a:p>
          <a:p>
            <a:pPr marL="457200" indent="-457200" eaLnBrk="1" hangingPunct="1">
              <a:buFontTx/>
              <a:buAutoNum type="arabicPeriod"/>
            </a:pPr>
            <a:r>
              <a:rPr lang="en-US" dirty="0" smtClean="0"/>
              <a:t>Cause and effect diagrams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1. Histogram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dirty="0" smtClean="0"/>
              <a:t>A </a:t>
            </a:r>
            <a:r>
              <a:rPr lang="en-US" b="1" dirty="0" smtClean="0"/>
              <a:t>statistical graph</a:t>
            </a:r>
            <a:r>
              <a:rPr lang="en-US" dirty="0" smtClean="0"/>
              <a:t> consisting of </a:t>
            </a:r>
            <a:r>
              <a:rPr lang="en-US" b="1" dirty="0" smtClean="0"/>
              <a:t>bars</a:t>
            </a:r>
            <a:r>
              <a:rPr lang="en-US" dirty="0" smtClean="0"/>
              <a:t> representing different members of a population, in which the length of each bar indicates the </a:t>
            </a:r>
            <a:r>
              <a:rPr lang="en-US" b="1" dirty="0" smtClean="0"/>
              <a:t>frequency</a:t>
            </a:r>
            <a:r>
              <a:rPr lang="en-US" dirty="0" smtClean="0"/>
              <a:t> </a:t>
            </a:r>
            <a:r>
              <a:rPr lang="en-US" b="1" dirty="0" smtClean="0"/>
              <a:t>or relative frequency</a:t>
            </a:r>
            <a:r>
              <a:rPr lang="en-US" dirty="0" smtClean="0"/>
              <a:t> of each member</a:t>
            </a:r>
          </a:p>
          <a:p>
            <a:pPr eaLnBrk="1" hangingPunct="1"/>
            <a:r>
              <a:rPr lang="en-US" dirty="0" smtClean="0"/>
              <a:t>A useful tool because the analyst can quickly visualize the </a:t>
            </a:r>
            <a:r>
              <a:rPr lang="en-US" b="1" dirty="0" smtClean="0"/>
              <a:t>features</a:t>
            </a:r>
            <a:r>
              <a:rPr lang="en-US" dirty="0" smtClean="0"/>
              <a:t> of the </a:t>
            </a:r>
            <a:r>
              <a:rPr lang="en-US" b="1" dirty="0" smtClean="0"/>
              <a:t>data</a:t>
            </a:r>
            <a:r>
              <a:rPr lang="en-US" dirty="0" smtClean="0"/>
              <a:t>, such as:</a:t>
            </a:r>
          </a:p>
          <a:p>
            <a:pPr lvl="1" eaLnBrk="1" hangingPunct="1"/>
            <a:r>
              <a:rPr lang="en-US" b="1" dirty="0" smtClean="0"/>
              <a:t>Shape</a:t>
            </a:r>
            <a:r>
              <a:rPr lang="en-US" dirty="0" smtClean="0"/>
              <a:t> of the distribution</a:t>
            </a:r>
          </a:p>
          <a:p>
            <a:pPr lvl="1" eaLnBrk="1" hangingPunct="1"/>
            <a:r>
              <a:rPr lang="en-US" dirty="0" smtClean="0"/>
              <a:t>Any </a:t>
            </a:r>
            <a:r>
              <a:rPr lang="en-US" b="1" dirty="0" smtClean="0"/>
              <a:t>central tendency</a:t>
            </a:r>
            <a:r>
              <a:rPr lang="en-US" dirty="0" smtClean="0"/>
              <a:t> in the distribution</a:t>
            </a:r>
          </a:p>
          <a:p>
            <a:pPr lvl="1" eaLnBrk="1" hangingPunct="1"/>
            <a:r>
              <a:rPr lang="en-US" dirty="0" smtClean="0"/>
              <a:t>Approximations of the </a:t>
            </a:r>
            <a:r>
              <a:rPr lang="en-US" b="1" dirty="0" smtClean="0"/>
              <a:t>mean </a:t>
            </a:r>
            <a:r>
              <a:rPr lang="en-US" dirty="0" smtClean="0"/>
              <a:t>and </a:t>
            </a:r>
            <a:r>
              <a:rPr lang="en-US" b="1" dirty="0" smtClean="0"/>
              <a:t>mode</a:t>
            </a:r>
          </a:p>
          <a:p>
            <a:pPr lvl="1" eaLnBrk="1" hangingPunct="1"/>
            <a:r>
              <a:rPr lang="en-US" dirty="0" smtClean="0"/>
              <a:t>Amount of </a:t>
            </a:r>
            <a:r>
              <a:rPr lang="en-US" b="1" dirty="0" smtClean="0"/>
              <a:t>scatter</a:t>
            </a:r>
            <a:r>
              <a:rPr lang="en-US" dirty="0" smtClean="0"/>
              <a:t> in the data</a:t>
            </a:r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Histogram for Data Display</a:t>
            </a:r>
          </a:p>
        </p:txBody>
      </p:sp>
      <p:pic>
        <p:nvPicPr>
          <p:cNvPr id="32771" name="Picture 3" descr="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1447799"/>
            <a:ext cx="6553200" cy="5256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2. </a:t>
            </a:r>
            <a:r>
              <a:rPr lang="en-US" dirty="0" smtClean="0">
                <a:hlinkClick r:id="rId3"/>
              </a:rPr>
              <a:t>Pareto</a:t>
            </a:r>
            <a:r>
              <a:rPr lang="en-US" dirty="0" smtClean="0"/>
              <a:t> Chart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dirty="0" smtClean="0"/>
              <a:t>Special form of </a:t>
            </a:r>
            <a:r>
              <a:rPr lang="en-US" b="1" dirty="0" smtClean="0"/>
              <a:t>histogram</a:t>
            </a:r>
            <a:r>
              <a:rPr lang="en-US" dirty="0" smtClean="0"/>
              <a:t> in which </a:t>
            </a:r>
            <a:r>
              <a:rPr lang="en-US" b="1" dirty="0" smtClean="0"/>
              <a:t>attribute data</a:t>
            </a:r>
            <a:r>
              <a:rPr lang="en-US" dirty="0" smtClean="0"/>
              <a:t> are arranged according to some </a:t>
            </a:r>
            <a:r>
              <a:rPr lang="en-US" b="1" dirty="0" smtClean="0"/>
              <a:t>criterion</a:t>
            </a:r>
            <a:r>
              <a:rPr lang="en-US" dirty="0" smtClean="0"/>
              <a:t> such as cost or value</a:t>
            </a:r>
          </a:p>
          <a:p>
            <a:pPr eaLnBrk="1" hangingPunct="1"/>
            <a:r>
              <a:rPr lang="en-US" dirty="0" smtClean="0"/>
              <a:t>Based on </a:t>
            </a:r>
            <a:r>
              <a:rPr lang="en-US" b="1" dirty="0" smtClean="0">
                <a:hlinkClick r:id="rId4"/>
              </a:rPr>
              <a:t>Pareto’s Law</a:t>
            </a:r>
            <a:r>
              <a:rPr lang="en-US" dirty="0" smtClean="0"/>
              <a:t>: “the </a:t>
            </a:r>
            <a:r>
              <a:rPr lang="en-US" b="1" dirty="0" smtClean="0"/>
              <a:t>vital few</a:t>
            </a:r>
            <a:r>
              <a:rPr lang="en-US" dirty="0" smtClean="0"/>
              <a:t> and the </a:t>
            </a:r>
            <a:r>
              <a:rPr lang="en-US" b="1" dirty="0" smtClean="0"/>
              <a:t>trivial many</a:t>
            </a:r>
            <a:r>
              <a:rPr lang="en-US" dirty="0" smtClean="0"/>
              <a:t>” (watch video)*</a:t>
            </a:r>
          </a:p>
          <a:p>
            <a:pPr eaLnBrk="1" hangingPunct="1"/>
            <a:r>
              <a:rPr lang="en-US" dirty="0" smtClean="0"/>
              <a:t>Often identified as the 80%-20% rule</a:t>
            </a:r>
          </a:p>
          <a:p>
            <a:pPr lvl="1" eaLnBrk="1" hangingPunct="1"/>
            <a:r>
              <a:rPr lang="en-US" dirty="0" smtClean="0"/>
              <a:t>80% of a nation’s </a:t>
            </a:r>
            <a:r>
              <a:rPr lang="en-US" b="1" dirty="0" smtClean="0"/>
              <a:t>wealth</a:t>
            </a:r>
            <a:r>
              <a:rPr lang="en-US" dirty="0" smtClean="0"/>
              <a:t> is owned by 20% of the </a:t>
            </a:r>
            <a:r>
              <a:rPr lang="en-US" b="1" dirty="0" smtClean="0"/>
              <a:t>population</a:t>
            </a:r>
          </a:p>
          <a:p>
            <a:pPr lvl="1" eaLnBrk="1" hangingPunct="1"/>
            <a:r>
              <a:rPr lang="en-US" dirty="0" smtClean="0"/>
              <a:t>80% of </a:t>
            </a:r>
            <a:r>
              <a:rPr lang="en-US" b="1" dirty="0" smtClean="0"/>
              <a:t>sales</a:t>
            </a:r>
            <a:r>
              <a:rPr lang="en-US" dirty="0" smtClean="0"/>
              <a:t> are accounted for by 20% of the </a:t>
            </a:r>
            <a:r>
              <a:rPr lang="en-US" b="1" dirty="0" smtClean="0"/>
              <a:t>SKUs </a:t>
            </a:r>
            <a:r>
              <a:rPr lang="en-US" dirty="0"/>
              <a:t>(stock-keeping </a:t>
            </a:r>
            <a:r>
              <a:rPr lang="en-US" dirty="0" smtClean="0"/>
              <a:t>units)</a:t>
            </a:r>
            <a:endParaRPr lang="en-US" b="1" dirty="0" smtClean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Pareto Distribution</a:t>
            </a:r>
          </a:p>
        </p:txBody>
      </p:sp>
      <p:pic>
        <p:nvPicPr>
          <p:cNvPr id="34819" name="Picture 3" descr="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199" y="1524000"/>
            <a:ext cx="7326059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35843" name="Picture 2" descr="Paret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3. Pie Charts</a:t>
            </a:r>
          </a:p>
        </p:txBody>
      </p:sp>
      <p:pic>
        <p:nvPicPr>
          <p:cNvPr id="36867" name="Picture 3" descr="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422525"/>
            <a:ext cx="8724910" cy="390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8" name="Text Box 4"/>
          <p:cNvSpPr txBox="1">
            <a:spLocks noChangeArrowheads="1"/>
          </p:cNvSpPr>
          <p:nvPr/>
        </p:nvSpPr>
        <p:spPr bwMode="auto">
          <a:xfrm>
            <a:off x="1676400" y="1447800"/>
            <a:ext cx="66294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dirty="0">
                <a:latin typeface="Arial" charset="0"/>
              </a:rPr>
              <a:t>Example: </a:t>
            </a:r>
            <a:r>
              <a:rPr lang="en-US" b="1" dirty="0">
                <a:latin typeface="Arial" charset="0"/>
              </a:rPr>
              <a:t>Annual sales revenues</a:t>
            </a:r>
            <a:r>
              <a:rPr lang="en-US" dirty="0">
                <a:latin typeface="Arial" charset="0"/>
              </a:rPr>
              <a:t> and </a:t>
            </a:r>
            <a:r>
              <a:rPr lang="en-US" b="1" dirty="0">
                <a:latin typeface="Arial" charset="0"/>
              </a:rPr>
              <a:t>customer distributions</a:t>
            </a:r>
            <a:r>
              <a:rPr lang="en-US" dirty="0">
                <a:latin typeface="Arial" charset="0"/>
              </a:rPr>
              <a:t> for two years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rooverWorkSystems">
  <a:themeElements>
    <a:clrScheme name="GrooverWorkSystems 3">
      <a:dk1>
        <a:srgbClr val="000000"/>
      </a:dk1>
      <a:lt1>
        <a:srgbClr val="FFFFFF"/>
      </a:lt1>
      <a:dk2>
        <a:srgbClr val="000000"/>
      </a:dk2>
      <a:lt2>
        <a:srgbClr val="EAEAEA"/>
      </a:lt2>
      <a:accent1>
        <a:srgbClr val="DDDDDD"/>
      </a:accent1>
      <a:accent2>
        <a:srgbClr val="B2B2B2"/>
      </a:accent2>
      <a:accent3>
        <a:srgbClr val="FFFFFF"/>
      </a:accent3>
      <a:accent4>
        <a:srgbClr val="000000"/>
      </a:accent4>
      <a:accent5>
        <a:srgbClr val="EBEBEB"/>
      </a:accent5>
      <a:accent6>
        <a:srgbClr val="A1A1A1"/>
      </a:accent6>
      <a:hlink>
        <a:srgbClr val="4D4D4D"/>
      </a:hlink>
      <a:folHlink>
        <a:srgbClr val="969696"/>
      </a:folHlink>
    </a:clrScheme>
    <a:fontScheme name="GrooverWorkSystem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lnDef>
  </a:objectDefaults>
  <a:extraClrSchemeLst>
    <a:extraClrScheme>
      <a:clrScheme name="GrooverWorkSystems 1">
        <a:dk1>
          <a:srgbClr val="000054"/>
        </a:dk1>
        <a:lt1>
          <a:srgbClr val="EAEAEA"/>
        </a:lt1>
        <a:dk2>
          <a:srgbClr val="00007A"/>
        </a:dk2>
        <a:lt2>
          <a:srgbClr val="EBD189"/>
        </a:lt2>
        <a:accent1>
          <a:srgbClr val="FCAB40"/>
        </a:accent1>
        <a:accent2>
          <a:srgbClr val="555BAD"/>
        </a:accent2>
        <a:accent3>
          <a:srgbClr val="AAAABE"/>
        </a:accent3>
        <a:accent4>
          <a:srgbClr val="C8C8C8"/>
        </a:accent4>
        <a:accent5>
          <a:srgbClr val="FDD2AF"/>
        </a:accent5>
        <a:accent6>
          <a:srgbClr val="4C529C"/>
        </a:accent6>
        <a:hlink>
          <a:srgbClr val="B97C01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ooverWorkSystems 2">
        <a:dk1>
          <a:srgbClr val="000000"/>
        </a:dk1>
        <a:lt1>
          <a:srgbClr val="FFFFCC"/>
        </a:lt1>
        <a:dk2>
          <a:srgbClr val="993300"/>
        </a:dk2>
        <a:lt2>
          <a:srgbClr val="EDE1AF"/>
        </a:lt2>
        <a:accent1>
          <a:srgbClr val="CAC0E2"/>
        </a:accent1>
        <a:accent2>
          <a:srgbClr val="DFC977"/>
        </a:accent2>
        <a:accent3>
          <a:srgbClr val="FFFFE2"/>
        </a:accent3>
        <a:accent4>
          <a:srgbClr val="000000"/>
        </a:accent4>
        <a:accent5>
          <a:srgbClr val="E1DCEE"/>
        </a:accent5>
        <a:accent6>
          <a:srgbClr val="CAB66B"/>
        </a:accent6>
        <a:hlink>
          <a:srgbClr val="660033"/>
        </a:hlink>
        <a:folHlink>
          <a:srgbClr val="9933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ooverWorkSystems 3">
        <a:dk1>
          <a:srgbClr val="000000"/>
        </a:dk1>
        <a:lt1>
          <a:srgbClr val="FFFFFF"/>
        </a:lt1>
        <a:dk2>
          <a:srgbClr val="000000"/>
        </a:dk2>
        <a:lt2>
          <a:srgbClr val="EAEAEA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ooverWorkSystems 4">
        <a:dk1>
          <a:srgbClr val="481800"/>
        </a:dk1>
        <a:lt1>
          <a:srgbClr val="EAEAEA"/>
        </a:lt1>
        <a:dk2>
          <a:srgbClr val="762700"/>
        </a:dk2>
        <a:lt2>
          <a:srgbClr val="EBD189"/>
        </a:lt2>
        <a:accent1>
          <a:srgbClr val="FCAB40"/>
        </a:accent1>
        <a:accent2>
          <a:srgbClr val="AD717F"/>
        </a:accent2>
        <a:accent3>
          <a:srgbClr val="BDACAA"/>
        </a:accent3>
        <a:accent4>
          <a:srgbClr val="C8C8C8"/>
        </a:accent4>
        <a:accent5>
          <a:srgbClr val="FDD2AF"/>
        </a:accent5>
        <a:accent6>
          <a:srgbClr val="9C6672"/>
        </a:accent6>
        <a:hlink>
          <a:srgbClr val="FFFF99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ooverWorkSystems 5">
        <a:dk1>
          <a:srgbClr val="330066"/>
        </a:dk1>
        <a:lt1>
          <a:srgbClr val="EAEAEA"/>
        </a:lt1>
        <a:dk2>
          <a:srgbClr val="4E009C"/>
        </a:dk2>
        <a:lt2>
          <a:srgbClr val="EBD189"/>
        </a:lt2>
        <a:accent1>
          <a:srgbClr val="FCAB40"/>
        </a:accent1>
        <a:accent2>
          <a:srgbClr val="8871BB"/>
        </a:accent2>
        <a:accent3>
          <a:srgbClr val="B2AACB"/>
        </a:accent3>
        <a:accent4>
          <a:srgbClr val="C8C8C8"/>
        </a:accent4>
        <a:accent5>
          <a:srgbClr val="FDD2AF"/>
        </a:accent5>
        <a:accent6>
          <a:srgbClr val="7B66A9"/>
        </a:accent6>
        <a:hlink>
          <a:srgbClr val="99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ooverWorkSystems 6">
        <a:dk1>
          <a:srgbClr val="454425"/>
        </a:dk1>
        <a:lt1>
          <a:srgbClr val="EAEAEA"/>
        </a:lt1>
        <a:dk2>
          <a:srgbClr val="4D6A2A"/>
        </a:dk2>
        <a:lt2>
          <a:srgbClr val="EBD189"/>
        </a:lt2>
        <a:accent1>
          <a:srgbClr val="FCAB40"/>
        </a:accent1>
        <a:accent2>
          <a:srgbClr val="A59E79"/>
        </a:accent2>
        <a:accent3>
          <a:srgbClr val="B2B9AC"/>
        </a:accent3>
        <a:accent4>
          <a:srgbClr val="C8C8C8"/>
        </a:accent4>
        <a:accent5>
          <a:srgbClr val="FDD2AF"/>
        </a:accent5>
        <a:accent6>
          <a:srgbClr val="958F6D"/>
        </a:accent6>
        <a:hlink>
          <a:srgbClr val="FFCC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ooverWorkSystems 7">
        <a:dk1>
          <a:srgbClr val="3C2924"/>
        </a:dk1>
        <a:lt1>
          <a:srgbClr val="EAEAEA"/>
        </a:lt1>
        <a:dk2>
          <a:srgbClr val="0D0A46"/>
        </a:dk2>
        <a:lt2>
          <a:srgbClr val="EBD189"/>
        </a:lt2>
        <a:accent1>
          <a:srgbClr val="FCAB40"/>
        </a:accent1>
        <a:accent2>
          <a:srgbClr val="633D4E"/>
        </a:accent2>
        <a:accent3>
          <a:srgbClr val="AAAAB0"/>
        </a:accent3>
        <a:accent4>
          <a:srgbClr val="C8C8C8"/>
        </a:accent4>
        <a:accent5>
          <a:srgbClr val="FDD2AF"/>
        </a:accent5>
        <a:accent6>
          <a:srgbClr val="593646"/>
        </a:accent6>
        <a:hlink>
          <a:srgbClr val="FFCC66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C:\WINDOWS\Application Data\Microsoft\Templates\GrooverWorkSystems.pot</Template>
  <TotalTime>1099</TotalTime>
  <Words>1142</Words>
  <Application>Microsoft Office PowerPoint</Application>
  <PresentationFormat>On-screen Show (4:3)</PresentationFormat>
  <Paragraphs>154</Paragraphs>
  <Slides>28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GrooverWorkSystems</vt:lpstr>
      <vt:lpstr>Introduction to Methods Engineering </vt:lpstr>
      <vt:lpstr>Introduction to Methods Engineering</vt:lpstr>
      <vt:lpstr>Basic Data Collection &amp; Analysis Tools</vt:lpstr>
      <vt:lpstr>1. Histogram</vt:lpstr>
      <vt:lpstr>Histogram for Data Display</vt:lpstr>
      <vt:lpstr>2. Pareto Chart</vt:lpstr>
      <vt:lpstr>Pareto Distribution</vt:lpstr>
      <vt:lpstr>PowerPoint Presentation</vt:lpstr>
      <vt:lpstr>3. Pie Charts</vt:lpstr>
      <vt:lpstr>4. Check Sheet</vt:lpstr>
      <vt:lpstr>Check Sheet</vt:lpstr>
      <vt:lpstr>5. Defect Concentration Diagram</vt:lpstr>
      <vt:lpstr>Defect Concentration Diagram</vt:lpstr>
      <vt:lpstr>Defect Concentration Diagram</vt:lpstr>
      <vt:lpstr>6. Scatter Diagrams</vt:lpstr>
      <vt:lpstr>Scatter Diagram</vt:lpstr>
      <vt:lpstr>7. Cause and Effect Diagram</vt:lpstr>
      <vt:lpstr>Cause and Effect Diagram</vt:lpstr>
      <vt:lpstr>Introduction to Methods Engineering</vt:lpstr>
      <vt:lpstr>Methods Engineering and Automation</vt:lpstr>
      <vt:lpstr>USA Principle</vt:lpstr>
      <vt:lpstr>Understand the Existing Process</vt:lpstr>
      <vt:lpstr>Mathematical Models</vt:lpstr>
      <vt:lpstr>Simplify the Process</vt:lpstr>
      <vt:lpstr>Automate the Process</vt:lpstr>
      <vt:lpstr>Ten Strategies for Automation </vt:lpstr>
      <vt:lpstr>Automation Migration Strategy</vt:lpstr>
      <vt:lpstr>Automation Migration Strategy</vt:lpstr>
    </vt:vector>
  </TitlesOfParts>
  <Company>Lehigh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8</dc:title>
  <dc:creator>Groover</dc:creator>
  <cp:lastModifiedBy>User</cp:lastModifiedBy>
  <cp:revision>62</cp:revision>
  <dcterms:created xsi:type="dcterms:W3CDTF">2005-02-15T10:40:39Z</dcterms:created>
  <dcterms:modified xsi:type="dcterms:W3CDTF">2017-02-18T14:13:44Z</dcterms:modified>
</cp:coreProperties>
</file>