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21"/>
  </p:notesMasterIdLst>
  <p:sldIdLst>
    <p:sldId id="280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</p:sldIdLst>
  <p:sldSz cx="9144000" cy="6858000" type="screen4x3"/>
  <p:notesSz cx="6858000" cy="9144000"/>
  <p:embeddedFontLst>
    <p:embeddedFont>
      <p:font typeface="Berlin Sans FB Demi" pitchFamily="34" charset="0"/>
      <p:bold r:id="rId22"/>
    </p:embeddedFont>
    <p:embeddedFont>
      <p:font typeface="Arial Black" pitchFamily="34" charset="0"/>
      <p:regular r:id="rId23"/>
    </p:embeddedFont>
    <p:embeddedFont>
      <p:font typeface="Albertus Medium" pitchFamily="34" charset="0"/>
      <p:regular r:id="rId24"/>
      <p:italic r:id="rId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CCCC"/>
    <a:srgbClr val="000099"/>
    <a:srgbClr val="FFFF00"/>
    <a:srgbClr val="008000"/>
    <a:srgbClr val="A50021"/>
    <a:srgbClr val="CC0000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17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E0E4C-37B1-4AB6-982D-10D4246FBCCC}" type="doc">
      <dgm:prSet loTypeId="urn:microsoft.com/office/officeart/2005/8/layout/cycle2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C84DDCD-0845-4231-8A58-8044414CB925}">
      <dgm:prSet phldrT="[نص]" custT="1"/>
      <dgm:spPr>
        <a:solidFill>
          <a:srgbClr val="00CC00"/>
        </a:solidFill>
      </dgm:spPr>
      <dgm:t>
        <a:bodyPr/>
        <a:lstStyle/>
        <a:p>
          <a:pPr algn="ctr" rtl="0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Information</a:t>
          </a:r>
        </a:p>
        <a:p>
          <a:pPr algn="ctr" rtl="0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Provision</a:t>
          </a:r>
          <a:endParaRPr lang="ar-SA" sz="2000" b="1" kern="1200" spc="-150" dirty="0" smtClean="0">
            <a:solidFill>
              <a:schemeClr val="tx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6E41028-5794-4DBC-95C3-07654A16ADD5}" type="parTrans" cxnId="{0D1250A2-9233-4A34-89CF-45BBBE10B83B}">
      <dgm:prSet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B9703246-0F26-4DB8-9BEF-D72029A54A32}" type="sibTrans" cxnId="{0D1250A2-9233-4A34-89CF-45BBBE10B83B}">
      <dgm:prSet custT="1"/>
      <dgm:spPr>
        <a:solidFill>
          <a:schemeClr val="tx1"/>
        </a:solidFill>
      </dgm:spPr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67F1166E-20D5-4823-AE29-159AD993B6D1}">
      <dgm:prSet phldrT="[نص]" custT="1"/>
      <dgm:spPr>
        <a:solidFill>
          <a:srgbClr val="FF0000"/>
        </a:solidFill>
        <a:ln>
          <a:solidFill>
            <a:schemeClr val="accent1"/>
          </a:solidFill>
        </a:ln>
      </dgm:spPr>
      <dgm:t>
        <a:bodyPr/>
        <a:lstStyle/>
        <a:p>
          <a:pPr algn="ctr" rtl="1"/>
          <a:r>
            <a:rPr lang="en-US" sz="18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Information</a:t>
          </a:r>
        </a:p>
        <a:p>
          <a:pPr algn="ctr" rtl="0"/>
          <a:r>
            <a:rPr lang="en-US" sz="18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Acquisition</a:t>
          </a:r>
          <a:endParaRPr lang="ar-SA" sz="1800" b="1" kern="1200" spc="-15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Simplified Arabic" pitchFamily="2" charset="-78"/>
          </a:endParaRPr>
        </a:p>
      </dgm:t>
    </dgm:pt>
    <dgm:pt modelId="{D780EEB8-AA74-4E4E-B84C-E8E54D31C01E}" type="parTrans" cxnId="{9E080A7B-29B7-4BE7-BA35-59DF12105286}">
      <dgm:prSet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43DF76A8-C268-4586-B7B3-F8CA38B484D5}" type="sibTrans" cxnId="{9E080A7B-29B7-4BE7-BA35-59DF12105286}">
      <dgm:prSet custT="1"/>
      <dgm:spPr>
        <a:solidFill>
          <a:schemeClr val="tx1"/>
        </a:solidFill>
      </dgm:spPr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5700D2CE-AB65-4F6C-AC0E-E9EF8B2AFF67}">
      <dgm:prSet phldrT="[نص]" custT="1"/>
      <dgm:spPr>
        <a:solidFill>
          <a:srgbClr val="C00000"/>
        </a:solidFill>
      </dgm:spPr>
      <dgm:t>
        <a:bodyPr/>
        <a:lstStyle/>
        <a:p>
          <a:pPr algn="ctr" rtl="1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1-t0-1</a:t>
          </a:r>
        </a:p>
        <a:p>
          <a:pPr algn="ctr" rtl="0"/>
          <a:r>
            <a:rPr lang="en-US" sz="18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Communication</a:t>
          </a:r>
          <a:endParaRPr lang="ar-SA" sz="1800" b="1" u="none" kern="1200" spc="-15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Simplified Arabic" pitchFamily="2" charset="-78"/>
          </a:endParaRPr>
        </a:p>
      </dgm:t>
    </dgm:pt>
    <dgm:pt modelId="{E3F7607A-624B-4C3E-B4D1-B2DD7DD2DE77}" type="parTrans" cxnId="{20DCC142-B6D7-4571-B875-F50CEEDDA34E}">
      <dgm:prSet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19877E6E-0C50-40B9-83E4-0A1E00CB135F}" type="sibTrans" cxnId="{20DCC142-B6D7-4571-B875-F50CEEDDA34E}">
      <dgm:prSet custT="1"/>
      <dgm:spPr>
        <a:solidFill>
          <a:schemeClr val="tx1"/>
        </a:solidFill>
      </dgm:spPr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CB5EC233-04C0-4D08-B68E-F1542F1D782D}">
      <dgm:prSet phldrT="[نص]" custT="1"/>
      <dgm:spPr>
        <a:solidFill>
          <a:srgbClr val="FFC000"/>
        </a:solidFill>
      </dgm:spPr>
      <dgm:t>
        <a:bodyPr/>
        <a:lstStyle/>
        <a:p>
          <a:pPr algn="ctr" rtl="1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Logistics and </a:t>
          </a:r>
        </a:p>
        <a:p>
          <a:pPr algn="ctr" rtl="0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Distribution</a:t>
          </a:r>
          <a:endParaRPr lang="ar-SA" sz="2000" b="1" kern="1200" spc="-150" dirty="0">
            <a:effectLst/>
            <a:latin typeface="+mn-lt"/>
            <a:ea typeface="+mn-ea"/>
            <a:cs typeface="Simplified Arabic" pitchFamily="2" charset="-78"/>
          </a:endParaRPr>
        </a:p>
      </dgm:t>
    </dgm:pt>
    <dgm:pt modelId="{14C35715-8E1A-41A2-ACB4-D8D89948564B}" type="parTrans" cxnId="{927E0F3F-C6FC-40C0-9C83-8BF72AAFF373}">
      <dgm:prSet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2B59DD7B-C394-4A6F-AE72-83286BF23938}" type="sibTrans" cxnId="{927E0F3F-C6FC-40C0-9C83-8BF72AAFF373}">
      <dgm:prSet custT="1"/>
      <dgm:spPr>
        <a:solidFill>
          <a:schemeClr val="tx1"/>
        </a:solidFill>
      </dgm:spPr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106E6AEE-4D48-47B5-B49C-995DA84E4409}">
      <dgm:prSet custT="1"/>
      <dgm:spPr>
        <a:solidFill>
          <a:srgbClr val="00B0F0"/>
        </a:solidFill>
      </dgm:spPr>
      <dgm:t>
        <a:bodyPr/>
        <a:lstStyle/>
        <a:p>
          <a:pPr algn="ctr" rtl="1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Pricing and  Transaction</a:t>
          </a:r>
        </a:p>
        <a:p>
          <a:pPr algn="ctr" rtl="0"/>
          <a:r>
            <a:rPr lang="en-US" sz="2000" b="1" kern="1200" spc="-15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Management</a:t>
          </a:r>
          <a:endParaRPr lang="en-US" sz="2000" b="1" kern="1200" spc="-150" dirty="0">
            <a:effectLst/>
            <a:latin typeface="+mn-lt"/>
            <a:ea typeface="+mn-ea"/>
            <a:cs typeface="Simplified Arabic" pitchFamily="2" charset="-78"/>
          </a:endParaRPr>
        </a:p>
      </dgm:t>
    </dgm:pt>
    <dgm:pt modelId="{F6EB9BE5-B158-4AA5-ACA3-A27002A191F3}" type="parTrans" cxnId="{BD8A6035-BEBF-49DD-A6E5-36ADA7F7C35E}">
      <dgm:prSet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D56C6680-EFAE-4C12-8227-4734C39ACF60}" type="sibTrans" cxnId="{BD8A6035-BEBF-49DD-A6E5-36ADA7F7C35E}">
      <dgm:prSet custT="1"/>
      <dgm:spPr/>
      <dgm:t>
        <a:bodyPr/>
        <a:lstStyle/>
        <a:p>
          <a:pPr algn="ctr" rtl="1"/>
          <a:endParaRPr lang="ar-SA" sz="2000">
            <a:cs typeface="Simplified Arabic" pitchFamily="2" charset="-78"/>
          </a:endParaRPr>
        </a:p>
      </dgm:t>
    </dgm:pt>
    <dgm:pt modelId="{E445C76E-1045-40B0-8A01-452E1428194E}" type="pres">
      <dgm:prSet presAssocID="{2DCE0E4C-37B1-4AB6-982D-10D4246FBCC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369C6AB-37D8-443D-A711-4CBFABDB061A}" type="pres">
      <dgm:prSet presAssocID="{CC84DDCD-0845-4231-8A58-8044414CB925}" presName="node" presStyleLbl="node1" presStyleIdx="0" presStyleCnt="5" custScaleX="133448" custScaleY="906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08EC5A-36D5-45A8-8BFB-3ACFF5E55FC9}" type="pres">
      <dgm:prSet presAssocID="{B9703246-0F26-4DB8-9BEF-D72029A54A32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E063210C-327B-476E-BFD1-D888E3FED7AD}" type="pres">
      <dgm:prSet presAssocID="{B9703246-0F26-4DB8-9BEF-D72029A54A32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767CFD7F-7DD4-4E7D-AB91-DBD8325E1258}" type="pres">
      <dgm:prSet presAssocID="{67F1166E-20D5-4823-AE29-159AD993B6D1}" presName="node" presStyleLbl="node1" presStyleIdx="1" presStyleCnt="5" custScaleX="127733" custScaleY="949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9B9496-87D4-413D-9B02-7378011D2526}" type="pres">
      <dgm:prSet presAssocID="{43DF76A8-C268-4586-B7B3-F8CA38B484D5}" presName="sibTrans" presStyleLbl="sibTrans2D1" presStyleIdx="1" presStyleCnt="5" custScaleX="78457" custScaleY="76452"/>
      <dgm:spPr/>
      <dgm:t>
        <a:bodyPr/>
        <a:lstStyle/>
        <a:p>
          <a:pPr rtl="1"/>
          <a:endParaRPr lang="ar-SA"/>
        </a:p>
      </dgm:t>
    </dgm:pt>
    <dgm:pt modelId="{F2EA8AAD-68C1-40D1-8CB3-D26990C349DB}" type="pres">
      <dgm:prSet presAssocID="{43DF76A8-C268-4586-B7B3-F8CA38B484D5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4DAA0681-F93C-48CA-ADA1-ED625716B098}" type="pres">
      <dgm:prSet presAssocID="{5700D2CE-AB65-4F6C-AC0E-E9EF8B2AFF67}" presName="node" presStyleLbl="node1" presStyleIdx="2" presStyleCnt="5" custScaleX="131629" custScaleY="933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928B2-CB65-4EE9-A659-2B196260EFF2}" type="pres">
      <dgm:prSet presAssocID="{19877E6E-0C50-40B9-83E4-0A1E00CB135F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95564AA3-2AE0-4410-9C75-ABE581808072}" type="pres">
      <dgm:prSet presAssocID="{19877E6E-0C50-40B9-83E4-0A1E00CB135F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EA5ADE03-ED03-4242-AF0E-D205B35E589F}" type="pres">
      <dgm:prSet presAssocID="{CB5EC233-04C0-4D08-B68E-F1542F1D782D}" presName="node" presStyleLbl="node1" presStyleIdx="3" presStyleCnt="5" custScaleX="118015" custScaleY="99554" custRadScaleRad="112805" custRadScaleInc="248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C916AB-F798-4256-ABF0-71F663F985B2}" type="pres">
      <dgm:prSet presAssocID="{2B59DD7B-C394-4A6F-AE72-83286BF23938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EB3FB728-1016-46B2-B1D4-77637F5320A4}" type="pres">
      <dgm:prSet presAssocID="{2B59DD7B-C394-4A6F-AE72-83286BF23938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131DA7B1-83E3-4B17-A261-5B6636158434}" type="pres">
      <dgm:prSet presAssocID="{106E6AEE-4D48-47B5-B49C-995DA84E4409}" presName="node" presStyleLbl="node1" presStyleIdx="4" presStyleCnt="5" custScaleX="117601" custScaleY="933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C39EF7-1973-4CAD-9098-E7946E41B916}" type="pres">
      <dgm:prSet presAssocID="{D56C6680-EFAE-4C12-8227-4734C39ACF60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293F795A-DAA0-46F0-96F0-ADE2CE1B1529}" type="pres">
      <dgm:prSet presAssocID="{D56C6680-EFAE-4C12-8227-4734C39ACF60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5993CE66-D07A-4723-BBC7-AD886FB7BC93}" type="presOf" srcId="{2DCE0E4C-37B1-4AB6-982D-10D4246FBCCC}" destId="{E445C76E-1045-40B0-8A01-452E1428194E}" srcOrd="0" destOrd="0" presId="urn:microsoft.com/office/officeart/2005/8/layout/cycle2"/>
    <dgm:cxn modelId="{BD8A6035-BEBF-49DD-A6E5-36ADA7F7C35E}" srcId="{2DCE0E4C-37B1-4AB6-982D-10D4246FBCCC}" destId="{106E6AEE-4D48-47B5-B49C-995DA84E4409}" srcOrd="4" destOrd="0" parTransId="{F6EB9BE5-B158-4AA5-ACA3-A27002A191F3}" sibTransId="{D56C6680-EFAE-4C12-8227-4734C39ACF60}"/>
    <dgm:cxn modelId="{725BCA38-1AC9-4EA9-8FD4-18DDB2070E5A}" type="presOf" srcId="{5700D2CE-AB65-4F6C-AC0E-E9EF8B2AFF67}" destId="{4DAA0681-F93C-48CA-ADA1-ED625716B098}" srcOrd="0" destOrd="0" presId="urn:microsoft.com/office/officeart/2005/8/layout/cycle2"/>
    <dgm:cxn modelId="{209E3492-16C1-4A66-8C25-ACB5D760C733}" type="presOf" srcId="{2B59DD7B-C394-4A6F-AE72-83286BF23938}" destId="{EB3FB728-1016-46B2-B1D4-77637F5320A4}" srcOrd="1" destOrd="0" presId="urn:microsoft.com/office/officeart/2005/8/layout/cycle2"/>
    <dgm:cxn modelId="{24623348-6A2B-4413-A2C6-AC05E51EDA86}" type="presOf" srcId="{67F1166E-20D5-4823-AE29-159AD993B6D1}" destId="{767CFD7F-7DD4-4E7D-AB91-DBD8325E1258}" srcOrd="0" destOrd="0" presId="urn:microsoft.com/office/officeart/2005/8/layout/cycle2"/>
    <dgm:cxn modelId="{FD8D9D8A-9527-420B-BF13-8CC626B0FE8A}" type="presOf" srcId="{D56C6680-EFAE-4C12-8227-4734C39ACF60}" destId="{293F795A-DAA0-46F0-96F0-ADE2CE1B1529}" srcOrd="1" destOrd="0" presId="urn:microsoft.com/office/officeart/2005/8/layout/cycle2"/>
    <dgm:cxn modelId="{0309EE30-6A14-458F-A974-353AFAEB4E88}" type="presOf" srcId="{19877E6E-0C50-40B9-83E4-0A1E00CB135F}" destId="{65A928B2-CB65-4EE9-A659-2B196260EFF2}" srcOrd="0" destOrd="0" presId="urn:microsoft.com/office/officeart/2005/8/layout/cycle2"/>
    <dgm:cxn modelId="{900402CA-DC22-4284-8D00-203523FD449C}" type="presOf" srcId="{B9703246-0F26-4DB8-9BEF-D72029A54A32}" destId="{6E08EC5A-36D5-45A8-8BFB-3ACFF5E55FC9}" srcOrd="0" destOrd="0" presId="urn:microsoft.com/office/officeart/2005/8/layout/cycle2"/>
    <dgm:cxn modelId="{0D1250A2-9233-4A34-89CF-45BBBE10B83B}" srcId="{2DCE0E4C-37B1-4AB6-982D-10D4246FBCCC}" destId="{CC84DDCD-0845-4231-8A58-8044414CB925}" srcOrd="0" destOrd="0" parTransId="{F6E41028-5794-4DBC-95C3-07654A16ADD5}" sibTransId="{B9703246-0F26-4DB8-9BEF-D72029A54A32}"/>
    <dgm:cxn modelId="{927E0F3F-C6FC-40C0-9C83-8BF72AAFF373}" srcId="{2DCE0E4C-37B1-4AB6-982D-10D4246FBCCC}" destId="{CB5EC233-04C0-4D08-B68E-F1542F1D782D}" srcOrd="3" destOrd="0" parTransId="{14C35715-8E1A-41A2-ACB4-D8D89948564B}" sibTransId="{2B59DD7B-C394-4A6F-AE72-83286BF23938}"/>
    <dgm:cxn modelId="{F9071CB9-79BC-43E7-93EF-6091B8790CAF}" type="presOf" srcId="{B9703246-0F26-4DB8-9BEF-D72029A54A32}" destId="{E063210C-327B-476E-BFD1-D888E3FED7AD}" srcOrd="1" destOrd="0" presId="urn:microsoft.com/office/officeart/2005/8/layout/cycle2"/>
    <dgm:cxn modelId="{9E080A7B-29B7-4BE7-BA35-59DF12105286}" srcId="{2DCE0E4C-37B1-4AB6-982D-10D4246FBCCC}" destId="{67F1166E-20D5-4823-AE29-159AD993B6D1}" srcOrd="1" destOrd="0" parTransId="{D780EEB8-AA74-4E4E-B84C-E8E54D31C01E}" sibTransId="{43DF76A8-C268-4586-B7B3-F8CA38B484D5}"/>
    <dgm:cxn modelId="{F4C657AE-EBD9-4D67-9799-36966280379D}" type="presOf" srcId="{D56C6680-EFAE-4C12-8227-4734C39ACF60}" destId="{73C39EF7-1973-4CAD-9098-E7946E41B916}" srcOrd="0" destOrd="0" presId="urn:microsoft.com/office/officeart/2005/8/layout/cycle2"/>
    <dgm:cxn modelId="{4E2E9C53-3632-418D-9C3D-1AF90FF98ADD}" type="presOf" srcId="{43DF76A8-C268-4586-B7B3-F8CA38B484D5}" destId="{F2EA8AAD-68C1-40D1-8CB3-D26990C349DB}" srcOrd="1" destOrd="0" presId="urn:microsoft.com/office/officeart/2005/8/layout/cycle2"/>
    <dgm:cxn modelId="{4377FA38-C335-4E37-B68F-E2AFF4EE4972}" type="presOf" srcId="{2B59DD7B-C394-4A6F-AE72-83286BF23938}" destId="{D4C916AB-F798-4256-ABF0-71F663F985B2}" srcOrd="0" destOrd="0" presId="urn:microsoft.com/office/officeart/2005/8/layout/cycle2"/>
    <dgm:cxn modelId="{20DCC142-B6D7-4571-B875-F50CEEDDA34E}" srcId="{2DCE0E4C-37B1-4AB6-982D-10D4246FBCCC}" destId="{5700D2CE-AB65-4F6C-AC0E-E9EF8B2AFF67}" srcOrd="2" destOrd="0" parTransId="{E3F7607A-624B-4C3E-B4D1-B2DD7DD2DE77}" sibTransId="{19877E6E-0C50-40B9-83E4-0A1E00CB135F}"/>
    <dgm:cxn modelId="{C0E705AD-DF81-44A7-AAA8-910C021CE384}" type="presOf" srcId="{19877E6E-0C50-40B9-83E4-0A1E00CB135F}" destId="{95564AA3-2AE0-4410-9C75-ABE581808072}" srcOrd="1" destOrd="0" presId="urn:microsoft.com/office/officeart/2005/8/layout/cycle2"/>
    <dgm:cxn modelId="{4E6A6651-90AE-4D00-8BCC-6208DD00AAC4}" type="presOf" srcId="{43DF76A8-C268-4586-B7B3-F8CA38B484D5}" destId="{659B9496-87D4-413D-9B02-7378011D2526}" srcOrd="0" destOrd="0" presId="urn:microsoft.com/office/officeart/2005/8/layout/cycle2"/>
    <dgm:cxn modelId="{A9BD96B5-AEED-472A-98B6-70FA4051FD7D}" type="presOf" srcId="{106E6AEE-4D48-47B5-B49C-995DA84E4409}" destId="{131DA7B1-83E3-4B17-A261-5B6636158434}" srcOrd="0" destOrd="0" presId="urn:microsoft.com/office/officeart/2005/8/layout/cycle2"/>
    <dgm:cxn modelId="{6860541D-0280-44EE-A6D5-F79FF7252952}" type="presOf" srcId="{CB5EC233-04C0-4D08-B68E-F1542F1D782D}" destId="{EA5ADE03-ED03-4242-AF0E-D205B35E589F}" srcOrd="0" destOrd="0" presId="urn:microsoft.com/office/officeart/2005/8/layout/cycle2"/>
    <dgm:cxn modelId="{0D90BBA7-1B97-441C-BEF4-CA8C5E8E12EE}" type="presOf" srcId="{CC84DDCD-0845-4231-8A58-8044414CB925}" destId="{3369C6AB-37D8-443D-A711-4CBFABDB061A}" srcOrd="0" destOrd="0" presId="urn:microsoft.com/office/officeart/2005/8/layout/cycle2"/>
    <dgm:cxn modelId="{3BFCC514-1F60-42A7-9F97-88B7693F5805}" type="presParOf" srcId="{E445C76E-1045-40B0-8A01-452E1428194E}" destId="{3369C6AB-37D8-443D-A711-4CBFABDB061A}" srcOrd="0" destOrd="0" presId="urn:microsoft.com/office/officeart/2005/8/layout/cycle2"/>
    <dgm:cxn modelId="{508B4BA3-B603-42B6-BB56-7C3FCBA06F59}" type="presParOf" srcId="{E445C76E-1045-40B0-8A01-452E1428194E}" destId="{6E08EC5A-36D5-45A8-8BFB-3ACFF5E55FC9}" srcOrd="1" destOrd="0" presId="urn:microsoft.com/office/officeart/2005/8/layout/cycle2"/>
    <dgm:cxn modelId="{8A007A3B-F250-4747-A1A1-58CD1922348F}" type="presParOf" srcId="{6E08EC5A-36D5-45A8-8BFB-3ACFF5E55FC9}" destId="{E063210C-327B-476E-BFD1-D888E3FED7AD}" srcOrd="0" destOrd="0" presId="urn:microsoft.com/office/officeart/2005/8/layout/cycle2"/>
    <dgm:cxn modelId="{FF74A8F0-A6C4-4A2A-AE05-33657C3F0EA8}" type="presParOf" srcId="{E445C76E-1045-40B0-8A01-452E1428194E}" destId="{767CFD7F-7DD4-4E7D-AB91-DBD8325E1258}" srcOrd="2" destOrd="0" presId="urn:microsoft.com/office/officeart/2005/8/layout/cycle2"/>
    <dgm:cxn modelId="{79327D28-9444-4FD6-8CAF-B3C5EE4A79DD}" type="presParOf" srcId="{E445C76E-1045-40B0-8A01-452E1428194E}" destId="{659B9496-87D4-413D-9B02-7378011D2526}" srcOrd="3" destOrd="0" presId="urn:microsoft.com/office/officeart/2005/8/layout/cycle2"/>
    <dgm:cxn modelId="{07B5833F-154C-4C8D-9EB6-A7599B5BBC63}" type="presParOf" srcId="{659B9496-87D4-413D-9B02-7378011D2526}" destId="{F2EA8AAD-68C1-40D1-8CB3-D26990C349DB}" srcOrd="0" destOrd="0" presId="urn:microsoft.com/office/officeart/2005/8/layout/cycle2"/>
    <dgm:cxn modelId="{A8F650EE-973B-489E-ACA0-FA2315281D97}" type="presParOf" srcId="{E445C76E-1045-40B0-8A01-452E1428194E}" destId="{4DAA0681-F93C-48CA-ADA1-ED625716B098}" srcOrd="4" destOrd="0" presId="urn:microsoft.com/office/officeart/2005/8/layout/cycle2"/>
    <dgm:cxn modelId="{9E08601C-A7BB-4E0B-88E7-6C244A817675}" type="presParOf" srcId="{E445C76E-1045-40B0-8A01-452E1428194E}" destId="{65A928B2-CB65-4EE9-A659-2B196260EFF2}" srcOrd="5" destOrd="0" presId="urn:microsoft.com/office/officeart/2005/8/layout/cycle2"/>
    <dgm:cxn modelId="{0755674E-284D-4FFC-A72B-C0B025C57AA7}" type="presParOf" srcId="{65A928B2-CB65-4EE9-A659-2B196260EFF2}" destId="{95564AA3-2AE0-4410-9C75-ABE581808072}" srcOrd="0" destOrd="0" presId="urn:microsoft.com/office/officeart/2005/8/layout/cycle2"/>
    <dgm:cxn modelId="{84E94B00-F7DB-4BCC-A192-A64D09C9C487}" type="presParOf" srcId="{E445C76E-1045-40B0-8A01-452E1428194E}" destId="{EA5ADE03-ED03-4242-AF0E-D205B35E589F}" srcOrd="6" destOrd="0" presId="urn:microsoft.com/office/officeart/2005/8/layout/cycle2"/>
    <dgm:cxn modelId="{BF9B77D0-A523-41F3-8711-802CAB380B4B}" type="presParOf" srcId="{E445C76E-1045-40B0-8A01-452E1428194E}" destId="{D4C916AB-F798-4256-ABF0-71F663F985B2}" srcOrd="7" destOrd="0" presId="urn:microsoft.com/office/officeart/2005/8/layout/cycle2"/>
    <dgm:cxn modelId="{1A83D817-182F-4F7F-B178-EBC1F337D232}" type="presParOf" srcId="{D4C916AB-F798-4256-ABF0-71F663F985B2}" destId="{EB3FB728-1016-46B2-B1D4-77637F5320A4}" srcOrd="0" destOrd="0" presId="urn:microsoft.com/office/officeart/2005/8/layout/cycle2"/>
    <dgm:cxn modelId="{5E3772FF-37F6-4EBA-8346-CA97B36AF7DC}" type="presParOf" srcId="{E445C76E-1045-40B0-8A01-452E1428194E}" destId="{131DA7B1-83E3-4B17-A261-5B6636158434}" srcOrd="8" destOrd="0" presId="urn:microsoft.com/office/officeart/2005/8/layout/cycle2"/>
    <dgm:cxn modelId="{B4C07342-4007-4512-A730-DF771FF07278}" type="presParOf" srcId="{E445C76E-1045-40B0-8A01-452E1428194E}" destId="{73C39EF7-1973-4CAD-9098-E7946E41B916}" srcOrd="9" destOrd="0" presId="urn:microsoft.com/office/officeart/2005/8/layout/cycle2"/>
    <dgm:cxn modelId="{12D413B2-148C-4A1D-AE05-B42B70BAC267}" type="presParOf" srcId="{73C39EF7-1973-4CAD-9098-E7946E41B916}" destId="{293F795A-DAA0-46F0-96F0-ADE2CE1B1529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A1EA60-BD4B-4B30-BAC9-52C7BE2C17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Details in table # 18.2 p. 721</a:t>
            </a:r>
            <a:endParaRPr lang="en-US" sz="1400" b="1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Electronic marketing activity management (EMAM) framework  assist the classification of how electronic technology are influencing marketing activities</a:t>
            </a:r>
          </a:p>
          <a:p>
            <a:endParaRPr lang="en-US" dirty="0" smtClean="0"/>
          </a:p>
          <a:p>
            <a:r>
              <a:rPr lang="en-US" dirty="0" smtClean="0"/>
              <a:t>Info. Provision:</a:t>
            </a:r>
          </a:p>
          <a:p>
            <a:r>
              <a:rPr lang="en-US" dirty="0" smtClean="0"/>
              <a:t>How we provide information  to our customers</a:t>
            </a:r>
          </a:p>
          <a:p>
            <a:endParaRPr lang="en-US" dirty="0" smtClean="0"/>
          </a:p>
          <a:p>
            <a:r>
              <a:rPr lang="en-US" dirty="0" smtClean="0"/>
              <a:t>Data  and information acquisition:</a:t>
            </a:r>
          </a:p>
          <a:p>
            <a:r>
              <a:rPr lang="en-US" dirty="0" smtClean="0"/>
              <a:t>How we access information about our customers:</a:t>
            </a:r>
          </a:p>
          <a:p>
            <a:endParaRPr lang="en-US" dirty="0" smtClean="0"/>
          </a:p>
          <a:p>
            <a:r>
              <a:rPr lang="en-US" dirty="0" smtClean="0"/>
              <a:t>Communication and relationship management:</a:t>
            </a:r>
          </a:p>
          <a:p>
            <a:r>
              <a:rPr lang="en-US" dirty="0" smtClean="0"/>
              <a:t>How we personally communicate with our customers</a:t>
            </a:r>
          </a:p>
          <a:p>
            <a:endParaRPr lang="en-US" dirty="0" smtClean="0"/>
          </a:p>
          <a:p>
            <a:r>
              <a:rPr lang="en-US" dirty="0" smtClean="0"/>
              <a:t>Transaction management:</a:t>
            </a:r>
          </a:p>
          <a:p>
            <a:r>
              <a:rPr lang="en-US" dirty="0" smtClean="0"/>
              <a:t>How we manage the payment for our  products</a:t>
            </a:r>
          </a:p>
          <a:p>
            <a:endParaRPr lang="en-US" dirty="0" smtClean="0"/>
          </a:p>
          <a:p>
            <a:r>
              <a:rPr lang="en-US" dirty="0" smtClean="0"/>
              <a:t>Distribution and logistics management:</a:t>
            </a:r>
          </a:p>
          <a:p>
            <a:r>
              <a:rPr lang="en-US" dirty="0" smtClean="0"/>
              <a:t>How we deliver our product to our customers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 and disadvantages of blogs table 18.3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p. 730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</a:t>
            </a:r>
          </a:p>
          <a:p>
            <a:r>
              <a:rPr lang="en-US" b="1" dirty="0" smtClean="0"/>
              <a:t>Baines, Paul, Fill, Chris, and Page, Kelly, Marketing, (New York: Oxford University Press Inc., 2008), Ch# 18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This definition acknowledges the use of  a wide array of  electronic resources, both old and new electronic technologies.</a:t>
            </a:r>
            <a:endParaRPr lang="en-US" sz="1400" b="1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For example  a car salesman  talking to a potential customer at the  dealership is an example of non-electronic interactive marketing . In contrast, a telesales operator who takes bookings for  restaurant  tickets via the telephone is an example of electronic interactive marketing.</a:t>
            </a:r>
            <a:endParaRPr lang="en-US" sz="1400" b="1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This excludes the use of electronic broadcast media, and stand-alone  management information system, amongst other.</a:t>
            </a:r>
            <a:endParaRPr lang="en-US" sz="1400" b="1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Electronic Technologies range from basic telephone services to personal computing, and networks to electronic broadcast devices.  See table 18.1, p. 720.</a:t>
            </a:r>
            <a:endParaRPr lang="en-US" sz="1400" b="1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1EA60-BD4B-4B30-BAC9-52C7BE2C17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FD130197-0609-404E-AA2D-21922BF2C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7B7A3FD-3E8E-4E36-B542-32D0804B0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D76EF35-0AFE-49DE-9636-85948F47E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70567E08-ED77-4BEA-B0CF-5FC658C01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D03370D-21DA-4971-A61D-206A0616D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733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DA9AE00-C54F-4065-9E3F-E3B1764AE0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E49C144E-989C-45A6-AE1C-684A0032F0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C84E230B-DAC3-42AE-B629-9C10D9B3C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6DD59BEE-60CB-41F8-BEDD-75FF63794E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32B1B8A9-F2CA-4D6F-B72A-EC006F14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1 - </a:t>
            </a:r>
            <a:fld id="{2902D89D-1606-4548-8B08-E8B0E0B3C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ar-SA">
              <a:solidFill>
                <a:srgbClr val="CC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057400"/>
            <a:ext cx="762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1 - </a:t>
            </a:r>
            <a:fld id="{E274008B-07D2-4EBE-8A95-CDEA0097C2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erlin Sans FB Demi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Clr>
          <a:schemeClr val="tx1"/>
        </a:buClr>
        <a:buChar char="•"/>
        <a:defRPr sz="40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v"/>
        <a:defRPr sz="32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b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Contemporary Issues in Marketing</a:t>
            </a: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6670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Vividness (computer game)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Synchronicity (Skype, Chat service)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Pacing (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MyYahoo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Myspace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Interactivity (browsing a website)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Mode of Transfer </a:t>
            </a:r>
            <a:r>
              <a:rPr lang="en-US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(one-to-one, one-to-many, many-to-many)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Characteristics of New Technology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219200" y="1219200"/>
          <a:ext cx="6629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New Technology and Marketing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Activities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EMAM  framework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Provision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733800" y="25908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Website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352800" y="1295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Advertising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 bwMode="auto">
          <a:xfrm>
            <a:off x="3657600" y="3429000"/>
            <a:ext cx="2057400" cy="8382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Online advertising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شكل بيضاوي 8"/>
          <p:cNvSpPr/>
          <p:nvPr/>
        </p:nvSpPr>
        <p:spPr bwMode="auto">
          <a:xfrm>
            <a:off x="3733800" y="44958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SEM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شكل بيضاوي 9"/>
          <p:cNvSpPr/>
          <p:nvPr/>
        </p:nvSpPr>
        <p:spPr bwMode="auto">
          <a:xfrm>
            <a:off x="3733800" y="54102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SMS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Provision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657600" y="31242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Blogs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352800" y="1295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Public Relations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Provision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581400" y="25146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Examples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352800" y="1295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Sales Promotion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 bwMode="auto">
          <a:xfrm>
            <a:off x="3581400" y="34290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SMS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 bwMode="auto">
          <a:xfrm>
            <a:off x="3581400" y="4267200"/>
            <a:ext cx="19812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advergame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شكل بيضاوي 8"/>
          <p:cNvSpPr/>
          <p:nvPr/>
        </p:nvSpPr>
        <p:spPr bwMode="auto">
          <a:xfrm>
            <a:off x="3581400" y="5105400"/>
            <a:ext cx="1905000" cy="8382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Viral Marketing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Provision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581400" y="31242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TV shows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352800" y="1295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Direct Marketing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 bwMode="auto">
          <a:xfrm>
            <a:off x="3581400" y="4267200"/>
            <a:ext cx="1905000" cy="6858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Email 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Acquisition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581400" y="2971800"/>
            <a:ext cx="1905000" cy="914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Secondary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Research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352800" y="1295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Direct Marketing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 bwMode="auto">
          <a:xfrm>
            <a:off x="3581400" y="4267200"/>
            <a:ext cx="1905000" cy="914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Primary Research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1-to-1  Communication Activities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429000" y="16002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/>
              <a:t>Customer Service</a:t>
            </a:r>
            <a:endParaRPr lang="ar-SA" sz="2000" b="1" dirty="0" smtClean="0"/>
          </a:p>
        </p:txBody>
      </p:sp>
      <p:sp>
        <p:nvSpPr>
          <p:cNvPr id="8" name="شكل بيضاوي 7"/>
          <p:cNvSpPr/>
          <p:nvPr/>
        </p:nvSpPr>
        <p:spPr bwMode="auto">
          <a:xfrm>
            <a:off x="3429000" y="33528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/>
              <a:t>Sales</a:t>
            </a:r>
          </a:p>
          <a:p>
            <a:pPr algn="ctr"/>
            <a:r>
              <a:rPr lang="en-US" sz="2000" b="1" dirty="0" smtClean="0"/>
              <a:t> Force</a:t>
            </a:r>
            <a:endParaRPr lang="ar-SA" sz="2000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914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Distribution and Channels  MGT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276600" y="2362200"/>
            <a:ext cx="2819400" cy="1447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Logistics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/>
              <a:t>Management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1 - </a:t>
            </a:r>
            <a:fld id="{6DD59BEE-60CB-41F8-BEDD-75FF63794E4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914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Pricing and  Transactional MGT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شكل بيضاوي 5"/>
          <p:cNvSpPr/>
          <p:nvPr/>
        </p:nvSpPr>
        <p:spPr bwMode="auto">
          <a:xfrm>
            <a:off x="3200400" y="16002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Price Comparison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شكل بيضاوي 4"/>
          <p:cNvSpPr/>
          <p:nvPr/>
        </p:nvSpPr>
        <p:spPr bwMode="auto">
          <a:xfrm>
            <a:off x="3200400" y="2895600"/>
            <a:ext cx="2438400" cy="990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Online Auctions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 bwMode="auto">
          <a:xfrm>
            <a:off x="3276600" y="3962400"/>
            <a:ext cx="2438400" cy="1066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Retail Revenue MGT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 bwMode="auto">
          <a:xfrm>
            <a:off x="3276600" y="5181600"/>
            <a:ext cx="2438400" cy="1219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Transaction MGT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New Technology 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</a:t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420 MKT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/>
            </a:r>
            <a:b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Electronic Marketing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Interactive marketing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Internet Marketing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Electronic Marketing Activity Management (EMAM)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New Technology  And Marketing</a:t>
            </a: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US" sz="6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038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Emergence of Fiber optics &amp; Microchips which        increases data transfer capacity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 Internet &amp; WWW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Mobile &amp; Cellular Phones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SMS (short messaging services)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- 3G&amp;4G 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Electronic Technology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0" y="2819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Electronic Marketing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Interactive Marketing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Internet Marketing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038600"/>
            <a:ext cx="7772400" cy="1143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 the process of marketing accomplished or facilitated through the application of electronic devices, appliances, tools, techniques, technologies, and or systems (Peterson, 1997).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Electronic Marketing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(E-Marketing)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creating  a situation or mechanism through which a marketer (or stakeholders) interact usually in real time (Fill, Jude, and Prince, 1992).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Interactive Marketing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 a form of electronic marketing limited to the use of only internet-based technologies (e.g. web, email, intranet, extranet, etc.) for marketing activities. 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Internet Marketing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(Online)</a:t>
            </a:r>
            <a:endParaRPr kumimoji="0" lang="en-US" sz="44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276600"/>
            <a:ext cx="77724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Electronic broadcast media devices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Computer and software-based resources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Telephony resources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Network based Resources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In-store resources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Data-capture resources</a:t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382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Categories of Electronic Technologies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erlin Sans FB Demi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633</Words>
  <Application>Microsoft PowerPoint</Application>
  <PresentationFormat>عرض على الشاشة (3:4)‏</PresentationFormat>
  <Paragraphs>132</Paragraphs>
  <Slides>19</Slides>
  <Notes>19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7" baseType="lpstr">
      <vt:lpstr>Arial</vt:lpstr>
      <vt:lpstr>Berlin Sans FB Demi</vt:lpstr>
      <vt:lpstr>Arial Black</vt:lpstr>
      <vt:lpstr>Times New Roman</vt:lpstr>
      <vt:lpstr>Simplified Arabic</vt:lpstr>
      <vt:lpstr>Wingdings</vt:lpstr>
      <vt:lpstr>Albertus Medium</vt:lpstr>
      <vt:lpstr>Default Design</vt:lpstr>
      <vt:lpstr>Marketing  420 MKT Contemporary Issues in Marketing </vt:lpstr>
      <vt:lpstr>   New Technology  And Marketing  420 MKT  </vt:lpstr>
      <vt:lpstr>- Electronic Marketing - Interactive marketing - Internet Marketing - Electronic Marketing Activity Management (EMAM)  </vt:lpstr>
      <vt:lpstr>- Emergence of Fiber optics &amp; Microchips which        increases data transfer capacity -  Internet &amp; WWW - Mobile &amp; Cellular Phones - SMS (short messaging services) - 3G&amp;4G   </vt:lpstr>
      <vt:lpstr>الشريحة 4</vt:lpstr>
      <vt:lpstr>Is the process of marketing accomplished or facilitated through the application of electronic devices, appliances, tools, techniques, technologies, and or systems (Peterson, 1997).  </vt:lpstr>
      <vt:lpstr>It is creating  a situation or mechanism through which a marketer (or stakeholders) interact usually in real time (Fill, Jude, and Prince, 1992).</vt:lpstr>
      <vt:lpstr>Is a form of electronic marketing limited to the use of only internet-based technologies (e.g. web, email, intranet, extranet, etc.) for marketing activities. </vt:lpstr>
      <vt:lpstr>- Electronic broadcast media devices - Computer and software-based resources - Telephony resources - Network based Resources - In-store resources - Data-capture resources </vt:lpstr>
      <vt:lpstr>- Vividness (computer game) - Synchronicity (Skype, Chat service) - Pacing (MyYahoo, Myspace) - Interactivity (browsing a website) - Mode of Transfer (one-to-one, one-to-many, many-to-many)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Company>Louisiana State University - Shreveport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Karen E. James</dc:creator>
  <cp:lastModifiedBy>User</cp:lastModifiedBy>
  <cp:revision>134</cp:revision>
  <dcterms:created xsi:type="dcterms:W3CDTF">2002-11-18T05:23:22Z</dcterms:created>
  <dcterms:modified xsi:type="dcterms:W3CDTF">2012-09-24T19:58:53Z</dcterms:modified>
</cp:coreProperties>
</file>