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Default Extension="fntdata" ContentType="application/x-fontdata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embedTrueTypeFonts="1">
  <p:sldMasterIdLst>
    <p:sldMasterId id="2147483648" r:id="rId1"/>
  </p:sldMasterIdLst>
  <p:notesMasterIdLst>
    <p:notesMasterId r:id="rId21"/>
  </p:notesMasterIdLst>
  <p:sldIdLst>
    <p:sldId id="280" r:id="rId2"/>
    <p:sldId id="282" r:id="rId3"/>
    <p:sldId id="283" r:id="rId4"/>
    <p:sldId id="284" r:id="rId5"/>
    <p:sldId id="285" r:id="rId6"/>
    <p:sldId id="286" r:id="rId7"/>
    <p:sldId id="287" r:id="rId8"/>
    <p:sldId id="288" r:id="rId9"/>
    <p:sldId id="289" r:id="rId10"/>
    <p:sldId id="290" r:id="rId11"/>
    <p:sldId id="291" r:id="rId12"/>
    <p:sldId id="292" r:id="rId13"/>
    <p:sldId id="293" r:id="rId14"/>
    <p:sldId id="294" r:id="rId15"/>
    <p:sldId id="295" r:id="rId16"/>
    <p:sldId id="296" r:id="rId17"/>
    <p:sldId id="297" r:id="rId18"/>
    <p:sldId id="298" r:id="rId19"/>
    <p:sldId id="299" r:id="rId20"/>
  </p:sldIdLst>
  <p:sldSz cx="9144000" cy="6858000" type="screen4x3"/>
  <p:notesSz cx="6858000" cy="9144000"/>
  <p:embeddedFontLst>
    <p:embeddedFont>
      <p:font typeface="Berlin Sans FB Demi" pitchFamily="34" charset="0"/>
      <p:bold r:id="rId22"/>
    </p:embeddedFont>
    <p:embeddedFont>
      <p:font typeface="Arial Black" pitchFamily="34" charset="0"/>
      <p:regular r:id="rId23"/>
    </p:embeddedFont>
    <p:embeddedFont>
      <p:font typeface="Albertus Medium" pitchFamily="34" charset="0"/>
      <p:regular r:id="rId24"/>
      <p:italic r:id="rId25"/>
    </p:embeddedFont>
  </p:embeddedFont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00"/>
    <a:srgbClr val="FFCCCC"/>
    <a:srgbClr val="000099"/>
    <a:srgbClr val="FFFF00"/>
    <a:srgbClr val="008000"/>
    <a:srgbClr val="A50021"/>
    <a:srgbClr val="CC0000"/>
    <a:srgbClr val="00808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inimized" horzBarState="maximized">
    <p:restoredLeft sz="32787"/>
    <p:restoredTop sz="90929"/>
  </p:normalViewPr>
  <p:slideViewPr>
    <p:cSldViewPr>
      <p:cViewPr varScale="1">
        <p:scale>
          <a:sx n="74" d="100"/>
          <a:sy n="74" d="100"/>
        </p:scale>
        <p:origin x="-176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2838" y="-96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font" Target="fonts/font4.fntdata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font" Target="fonts/font2.fntdata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font" Target="fonts/font1.fntdata"/><Relationship Id="rId27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DCE0E4C-37B1-4AB6-982D-10D4246FBCCC}" type="doc">
      <dgm:prSet loTypeId="urn:microsoft.com/office/officeart/2005/8/layout/cycle2" loCatId="cycle" qsTypeId="urn:microsoft.com/office/officeart/2005/8/quickstyle/3d2" qsCatId="3D" csTypeId="urn:microsoft.com/office/officeart/2005/8/colors/colorful3" csCatId="colorful" phldr="1"/>
      <dgm:spPr/>
      <dgm:t>
        <a:bodyPr/>
        <a:lstStyle/>
        <a:p>
          <a:pPr rtl="1"/>
          <a:endParaRPr lang="ar-SA"/>
        </a:p>
      </dgm:t>
    </dgm:pt>
    <dgm:pt modelId="{CC84DDCD-0845-4231-8A58-8044414CB925}">
      <dgm:prSet phldrT="[نص]" custT="1"/>
      <dgm:spPr>
        <a:solidFill>
          <a:srgbClr val="00CC00"/>
        </a:solidFill>
      </dgm:spPr>
      <dgm:t>
        <a:bodyPr/>
        <a:lstStyle/>
        <a:p>
          <a:pPr algn="ctr" rtl="0"/>
          <a:r>
            <a:rPr lang="en-US" sz="20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Information</a:t>
          </a:r>
        </a:p>
        <a:p>
          <a:pPr algn="ctr" rtl="0"/>
          <a:r>
            <a:rPr lang="en-US" sz="20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Provision</a:t>
          </a:r>
          <a:endParaRPr lang="ar-SA" sz="2000" b="1" kern="1200" spc="-150" dirty="0" smtClean="0">
            <a:solidFill>
              <a:schemeClr val="tx1"/>
            </a:solidFill>
            <a:effectLst/>
            <a:latin typeface="Times New Roman" pitchFamily="18" charset="0"/>
            <a:ea typeface="+mn-ea"/>
            <a:cs typeface="Times New Roman" pitchFamily="18" charset="0"/>
          </a:endParaRPr>
        </a:p>
      </dgm:t>
    </dgm:pt>
    <dgm:pt modelId="{F6E41028-5794-4DBC-95C3-07654A16ADD5}" type="parTrans" cxnId="{0D1250A2-9233-4A34-89CF-45BBBE10B83B}">
      <dgm:prSet/>
      <dgm:spPr/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B9703246-0F26-4DB8-9BEF-D72029A54A32}" type="sibTrans" cxnId="{0D1250A2-9233-4A34-89CF-45BBBE10B83B}">
      <dgm:prSet custT="1"/>
      <dgm:spPr>
        <a:solidFill>
          <a:schemeClr val="tx1"/>
        </a:solidFill>
      </dgm:spPr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67F1166E-20D5-4823-AE29-159AD993B6D1}">
      <dgm:prSet phldrT="[نص]" custT="1"/>
      <dgm:spPr>
        <a:solidFill>
          <a:srgbClr val="FF0000"/>
        </a:solidFill>
        <a:ln>
          <a:solidFill>
            <a:schemeClr val="accent1"/>
          </a:solidFill>
        </a:ln>
      </dgm:spPr>
      <dgm:t>
        <a:bodyPr/>
        <a:lstStyle/>
        <a:p>
          <a:pPr algn="ctr" rtl="1"/>
          <a:r>
            <a:rPr lang="en-US" sz="18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Information</a:t>
          </a:r>
        </a:p>
        <a:p>
          <a:pPr algn="ctr" rtl="0"/>
          <a:r>
            <a:rPr lang="en-US" sz="18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Acquisition</a:t>
          </a:r>
          <a:endParaRPr lang="ar-SA" sz="1800" b="1" kern="1200" spc="-150" dirty="0" smtClean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+mn-lt"/>
            <a:ea typeface="+mn-ea"/>
            <a:cs typeface="Simplified Arabic" pitchFamily="2" charset="-78"/>
          </a:endParaRPr>
        </a:p>
      </dgm:t>
    </dgm:pt>
    <dgm:pt modelId="{D780EEB8-AA74-4E4E-B84C-E8E54D31C01E}" type="parTrans" cxnId="{9E080A7B-29B7-4BE7-BA35-59DF12105286}">
      <dgm:prSet/>
      <dgm:spPr/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43DF76A8-C268-4586-B7B3-F8CA38B484D5}" type="sibTrans" cxnId="{9E080A7B-29B7-4BE7-BA35-59DF12105286}">
      <dgm:prSet custT="1"/>
      <dgm:spPr>
        <a:solidFill>
          <a:schemeClr val="tx1"/>
        </a:solidFill>
      </dgm:spPr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5700D2CE-AB65-4F6C-AC0E-E9EF8B2AFF67}">
      <dgm:prSet phldrT="[نص]" custT="1"/>
      <dgm:spPr>
        <a:solidFill>
          <a:srgbClr val="C00000"/>
        </a:solidFill>
      </dgm:spPr>
      <dgm:t>
        <a:bodyPr/>
        <a:lstStyle/>
        <a:p>
          <a:pPr algn="ctr" rtl="1"/>
          <a:r>
            <a:rPr lang="en-US" sz="20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1-t0-1</a:t>
          </a:r>
        </a:p>
        <a:p>
          <a:pPr algn="ctr" rtl="0"/>
          <a:r>
            <a:rPr lang="en-US" sz="18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Communication</a:t>
          </a:r>
          <a:endParaRPr lang="ar-SA" sz="1800" b="1" u="none" kern="1200" spc="-150" dirty="0"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+mn-lt"/>
            <a:ea typeface="+mn-ea"/>
            <a:cs typeface="Simplified Arabic" pitchFamily="2" charset="-78"/>
          </a:endParaRPr>
        </a:p>
      </dgm:t>
    </dgm:pt>
    <dgm:pt modelId="{E3F7607A-624B-4C3E-B4D1-B2DD7DD2DE77}" type="parTrans" cxnId="{20DCC142-B6D7-4571-B875-F50CEEDDA34E}">
      <dgm:prSet/>
      <dgm:spPr/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19877E6E-0C50-40B9-83E4-0A1E00CB135F}" type="sibTrans" cxnId="{20DCC142-B6D7-4571-B875-F50CEEDDA34E}">
      <dgm:prSet custT="1"/>
      <dgm:spPr>
        <a:solidFill>
          <a:schemeClr val="tx1"/>
        </a:solidFill>
      </dgm:spPr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CB5EC233-04C0-4D08-B68E-F1542F1D782D}">
      <dgm:prSet phldrT="[نص]" custT="1"/>
      <dgm:spPr>
        <a:solidFill>
          <a:srgbClr val="FFC000"/>
        </a:solidFill>
      </dgm:spPr>
      <dgm:t>
        <a:bodyPr/>
        <a:lstStyle/>
        <a:p>
          <a:pPr algn="ctr" rtl="1"/>
          <a:r>
            <a:rPr lang="en-US" sz="20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Logistics and </a:t>
          </a:r>
        </a:p>
        <a:p>
          <a:pPr algn="ctr" rtl="0"/>
          <a:r>
            <a:rPr lang="en-US" sz="20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Distribution</a:t>
          </a:r>
          <a:endParaRPr lang="ar-SA" sz="2000" b="1" kern="1200" spc="-150" dirty="0">
            <a:effectLst/>
            <a:latin typeface="+mn-lt"/>
            <a:ea typeface="+mn-ea"/>
            <a:cs typeface="Simplified Arabic" pitchFamily="2" charset="-78"/>
          </a:endParaRPr>
        </a:p>
      </dgm:t>
    </dgm:pt>
    <dgm:pt modelId="{14C35715-8E1A-41A2-ACB4-D8D89948564B}" type="parTrans" cxnId="{927E0F3F-C6FC-40C0-9C83-8BF72AAFF373}">
      <dgm:prSet/>
      <dgm:spPr/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2B59DD7B-C394-4A6F-AE72-83286BF23938}" type="sibTrans" cxnId="{927E0F3F-C6FC-40C0-9C83-8BF72AAFF373}">
      <dgm:prSet custT="1"/>
      <dgm:spPr>
        <a:solidFill>
          <a:schemeClr val="tx1"/>
        </a:solidFill>
      </dgm:spPr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106E6AEE-4D48-47B5-B49C-995DA84E4409}">
      <dgm:prSet custT="1"/>
      <dgm:spPr>
        <a:solidFill>
          <a:srgbClr val="00B0F0"/>
        </a:solidFill>
      </dgm:spPr>
      <dgm:t>
        <a:bodyPr/>
        <a:lstStyle/>
        <a:p>
          <a:pPr algn="ctr" rtl="1"/>
          <a:r>
            <a:rPr lang="en-US" sz="20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Pricing and  Transaction</a:t>
          </a:r>
        </a:p>
        <a:p>
          <a:pPr algn="ctr" rtl="0"/>
          <a:r>
            <a:rPr lang="en-US" sz="2000" b="1" kern="1200" spc="-150" dirty="0" smtClean="0">
              <a:solidFill>
                <a:schemeClr val="tx1"/>
              </a:solidFill>
              <a:effectLst/>
              <a:latin typeface="Times New Roman" pitchFamily="18" charset="0"/>
              <a:ea typeface="+mn-ea"/>
              <a:cs typeface="Times New Roman" pitchFamily="18" charset="0"/>
            </a:rPr>
            <a:t>Management</a:t>
          </a:r>
          <a:endParaRPr lang="en-US" sz="2000" b="1" kern="1200" spc="-150" dirty="0">
            <a:effectLst/>
            <a:latin typeface="+mn-lt"/>
            <a:ea typeface="+mn-ea"/>
            <a:cs typeface="Simplified Arabic" pitchFamily="2" charset="-78"/>
          </a:endParaRPr>
        </a:p>
      </dgm:t>
    </dgm:pt>
    <dgm:pt modelId="{F6EB9BE5-B158-4AA5-ACA3-A27002A191F3}" type="parTrans" cxnId="{BD8A6035-BEBF-49DD-A6E5-36ADA7F7C35E}">
      <dgm:prSet/>
      <dgm:spPr/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D56C6680-EFAE-4C12-8227-4734C39ACF60}" type="sibTrans" cxnId="{BD8A6035-BEBF-49DD-A6E5-36ADA7F7C35E}">
      <dgm:prSet custT="1"/>
      <dgm:spPr/>
      <dgm:t>
        <a:bodyPr/>
        <a:lstStyle/>
        <a:p>
          <a:pPr algn="ctr" rtl="1"/>
          <a:endParaRPr lang="ar-SA" sz="2000">
            <a:cs typeface="Simplified Arabic" pitchFamily="2" charset="-78"/>
          </a:endParaRPr>
        </a:p>
      </dgm:t>
    </dgm:pt>
    <dgm:pt modelId="{E445C76E-1045-40B0-8A01-452E1428194E}" type="pres">
      <dgm:prSet presAssocID="{2DCE0E4C-37B1-4AB6-982D-10D4246FBCCC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pPr rtl="1"/>
          <a:endParaRPr lang="ar-SA"/>
        </a:p>
      </dgm:t>
    </dgm:pt>
    <dgm:pt modelId="{3369C6AB-37D8-443D-A711-4CBFABDB061A}" type="pres">
      <dgm:prSet presAssocID="{CC84DDCD-0845-4231-8A58-8044414CB925}" presName="node" presStyleLbl="node1" presStyleIdx="0" presStyleCnt="5" custScaleX="133448" custScaleY="90613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E08EC5A-36D5-45A8-8BFB-3ACFF5E55FC9}" type="pres">
      <dgm:prSet presAssocID="{B9703246-0F26-4DB8-9BEF-D72029A54A32}" presName="sibTrans" presStyleLbl="sibTrans2D1" presStyleIdx="0" presStyleCnt="5"/>
      <dgm:spPr/>
      <dgm:t>
        <a:bodyPr/>
        <a:lstStyle/>
        <a:p>
          <a:pPr rtl="1"/>
          <a:endParaRPr lang="ar-SA"/>
        </a:p>
      </dgm:t>
    </dgm:pt>
    <dgm:pt modelId="{E063210C-327B-476E-BFD1-D888E3FED7AD}" type="pres">
      <dgm:prSet presAssocID="{B9703246-0F26-4DB8-9BEF-D72029A54A32}" presName="connectorText" presStyleLbl="sibTrans2D1" presStyleIdx="0" presStyleCnt="5"/>
      <dgm:spPr/>
      <dgm:t>
        <a:bodyPr/>
        <a:lstStyle/>
        <a:p>
          <a:pPr rtl="1"/>
          <a:endParaRPr lang="ar-SA"/>
        </a:p>
      </dgm:t>
    </dgm:pt>
    <dgm:pt modelId="{767CFD7F-7DD4-4E7D-AB91-DBD8325E1258}" type="pres">
      <dgm:prSet presAssocID="{67F1166E-20D5-4823-AE29-159AD993B6D1}" presName="node" presStyleLbl="node1" presStyleIdx="1" presStyleCnt="5" custScaleX="127733" custScaleY="94925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59B9496-87D4-413D-9B02-7378011D2526}" type="pres">
      <dgm:prSet presAssocID="{43DF76A8-C268-4586-B7B3-F8CA38B484D5}" presName="sibTrans" presStyleLbl="sibTrans2D1" presStyleIdx="1" presStyleCnt="5" custScaleX="78457" custScaleY="76452"/>
      <dgm:spPr/>
      <dgm:t>
        <a:bodyPr/>
        <a:lstStyle/>
        <a:p>
          <a:pPr rtl="1"/>
          <a:endParaRPr lang="ar-SA"/>
        </a:p>
      </dgm:t>
    </dgm:pt>
    <dgm:pt modelId="{F2EA8AAD-68C1-40D1-8CB3-D26990C349DB}" type="pres">
      <dgm:prSet presAssocID="{43DF76A8-C268-4586-B7B3-F8CA38B484D5}" presName="connectorText" presStyleLbl="sibTrans2D1" presStyleIdx="1" presStyleCnt="5"/>
      <dgm:spPr/>
      <dgm:t>
        <a:bodyPr/>
        <a:lstStyle/>
        <a:p>
          <a:pPr rtl="1"/>
          <a:endParaRPr lang="ar-SA"/>
        </a:p>
      </dgm:t>
    </dgm:pt>
    <dgm:pt modelId="{4DAA0681-F93C-48CA-ADA1-ED625716B098}" type="pres">
      <dgm:prSet presAssocID="{5700D2CE-AB65-4F6C-AC0E-E9EF8B2AFF67}" presName="node" presStyleLbl="node1" presStyleIdx="2" presStyleCnt="5" custScaleX="131629" custScaleY="93381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65A928B2-CB65-4EE9-A659-2B196260EFF2}" type="pres">
      <dgm:prSet presAssocID="{19877E6E-0C50-40B9-83E4-0A1E00CB135F}" presName="sibTrans" presStyleLbl="sibTrans2D1" presStyleIdx="2" presStyleCnt="5"/>
      <dgm:spPr/>
      <dgm:t>
        <a:bodyPr/>
        <a:lstStyle/>
        <a:p>
          <a:pPr rtl="1"/>
          <a:endParaRPr lang="ar-SA"/>
        </a:p>
      </dgm:t>
    </dgm:pt>
    <dgm:pt modelId="{95564AA3-2AE0-4410-9C75-ABE581808072}" type="pres">
      <dgm:prSet presAssocID="{19877E6E-0C50-40B9-83E4-0A1E00CB135F}" presName="connectorText" presStyleLbl="sibTrans2D1" presStyleIdx="2" presStyleCnt="5"/>
      <dgm:spPr/>
      <dgm:t>
        <a:bodyPr/>
        <a:lstStyle/>
        <a:p>
          <a:pPr rtl="1"/>
          <a:endParaRPr lang="ar-SA"/>
        </a:p>
      </dgm:t>
    </dgm:pt>
    <dgm:pt modelId="{EA5ADE03-ED03-4242-AF0E-D205B35E589F}" type="pres">
      <dgm:prSet presAssocID="{CB5EC233-04C0-4D08-B68E-F1542F1D782D}" presName="node" presStyleLbl="node1" presStyleIdx="3" presStyleCnt="5" custScaleX="118015" custScaleY="99554" custRadScaleRad="112805" custRadScaleInc="24860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D4C916AB-F798-4256-ABF0-71F663F985B2}" type="pres">
      <dgm:prSet presAssocID="{2B59DD7B-C394-4A6F-AE72-83286BF23938}" presName="sibTrans" presStyleLbl="sibTrans2D1" presStyleIdx="3" presStyleCnt="5"/>
      <dgm:spPr/>
      <dgm:t>
        <a:bodyPr/>
        <a:lstStyle/>
        <a:p>
          <a:pPr rtl="1"/>
          <a:endParaRPr lang="ar-SA"/>
        </a:p>
      </dgm:t>
    </dgm:pt>
    <dgm:pt modelId="{EB3FB728-1016-46B2-B1D4-77637F5320A4}" type="pres">
      <dgm:prSet presAssocID="{2B59DD7B-C394-4A6F-AE72-83286BF23938}" presName="connectorText" presStyleLbl="sibTrans2D1" presStyleIdx="3" presStyleCnt="5"/>
      <dgm:spPr/>
      <dgm:t>
        <a:bodyPr/>
        <a:lstStyle/>
        <a:p>
          <a:pPr rtl="1"/>
          <a:endParaRPr lang="ar-SA"/>
        </a:p>
      </dgm:t>
    </dgm:pt>
    <dgm:pt modelId="{131DA7B1-83E3-4B17-A261-5B6636158434}" type="pres">
      <dgm:prSet presAssocID="{106E6AEE-4D48-47B5-B49C-995DA84E4409}" presName="node" presStyleLbl="node1" presStyleIdx="4" presStyleCnt="5" custScaleX="117601" custScaleY="93364">
        <dgm:presLayoutVars>
          <dgm:bulletEnabled val="1"/>
        </dgm:presLayoutVars>
      </dgm:prSet>
      <dgm:spPr/>
      <dgm:t>
        <a:bodyPr/>
        <a:lstStyle/>
        <a:p>
          <a:pPr rtl="1"/>
          <a:endParaRPr lang="ar-SA"/>
        </a:p>
      </dgm:t>
    </dgm:pt>
    <dgm:pt modelId="{73C39EF7-1973-4CAD-9098-E7946E41B916}" type="pres">
      <dgm:prSet presAssocID="{D56C6680-EFAE-4C12-8227-4734C39ACF60}" presName="sibTrans" presStyleLbl="sibTrans2D1" presStyleIdx="4" presStyleCnt="5"/>
      <dgm:spPr/>
      <dgm:t>
        <a:bodyPr/>
        <a:lstStyle/>
        <a:p>
          <a:pPr rtl="1"/>
          <a:endParaRPr lang="ar-SA"/>
        </a:p>
      </dgm:t>
    </dgm:pt>
    <dgm:pt modelId="{293F795A-DAA0-46F0-96F0-ADE2CE1B1529}" type="pres">
      <dgm:prSet presAssocID="{D56C6680-EFAE-4C12-8227-4734C39ACF60}" presName="connectorText" presStyleLbl="sibTrans2D1" presStyleIdx="4" presStyleCnt="5"/>
      <dgm:spPr/>
      <dgm:t>
        <a:bodyPr/>
        <a:lstStyle/>
        <a:p>
          <a:pPr rtl="1"/>
          <a:endParaRPr lang="ar-SA"/>
        </a:p>
      </dgm:t>
    </dgm:pt>
  </dgm:ptLst>
  <dgm:cxnLst>
    <dgm:cxn modelId="{5993CE66-D07A-4723-BBC7-AD886FB7BC93}" type="presOf" srcId="{2DCE0E4C-37B1-4AB6-982D-10D4246FBCCC}" destId="{E445C76E-1045-40B0-8A01-452E1428194E}" srcOrd="0" destOrd="0" presId="urn:microsoft.com/office/officeart/2005/8/layout/cycle2"/>
    <dgm:cxn modelId="{BD8A6035-BEBF-49DD-A6E5-36ADA7F7C35E}" srcId="{2DCE0E4C-37B1-4AB6-982D-10D4246FBCCC}" destId="{106E6AEE-4D48-47B5-B49C-995DA84E4409}" srcOrd="4" destOrd="0" parTransId="{F6EB9BE5-B158-4AA5-ACA3-A27002A191F3}" sibTransId="{D56C6680-EFAE-4C12-8227-4734C39ACF60}"/>
    <dgm:cxn modelId="{725BCA38-1AC9-4EA9-8FD4-18DDB2070E5A}" type="presOf" srcId="{5700D2CE-AB65-4F6C-AC0E-E9EF8B2AFF67}" destId="{4DAA0681-F93C-48CA-ADA1-ED625716B098}" srcOrd="0" destOrd="0" presId="urn:microsoft.com/office/officeart/2005/8/layout/cycle2"/>
    <dgm:cxn modelId="{209E3492-16C1-4A66-8C25-ACB5D760C733}" type="presOf" srcId="{2B59DD7B-C394-4A6F-AE72-83286BF23938}" destId="{EB3FB728-1016-46B2-B1D4-77637F5320A4}" srcOrd="1" destOrd="0" presId="urn:microsoft.com/office/officeart/2005/8/layout/cycle2"/>
    <dgm:cxn modelId="{24623348-6A2B-4413-A2C6-AC05E51EDA86}" type="presOf" srcId="{67F1166E-20D5-4823-AE29-159AD993B6D1}" destId="{767CFD7F-7DD4-4E7D-AB91-DBD8325E1258}" srcOrd="0" destOrd="0" presId="urn:microsoft.com/office/officeart/2005/8/layout/cycle2"/>
    <dgm:cxn modelId="{FD8D9D8A-9527-420B-BF13-8CC626B0FE8A}" type="presOf" srcId="{D56C6680-EFAE-4C12-8227-4734C39ACF60}" destId="{293F795A-DAA0-46F0-96F0-ADE2CE1B1529}" srcOrd="1" destOrd="0" presId="urn:microsoft.com/office/officeart/2005/8/layout/cycle2"/>
    <dgm:cxn modelId="{0309EE30-6A14-458F-A974-353AFAEB4E88}" type="presOf" srcId="{19877E6E-0C50-40B9-83E4-0A1E00CB135F}" destId="{65A928B2-CB65-4EE9-A659-2B196260EFF2}" srcOrd="0" destOrd="0" presId="urn:microsoft.com/office/officeart/2005/8/layout/cycle2"/>
    <dgm:cxn modelId="{900402CA-DC22-4284-8D00-203523FD449C}" type="presOf" srcId="{B9703246-0F26-4DB8-9BEF-D72029A54A32}" destId="{6E08EC5A-36D5-45A8-8BFB-3ACFF5E55FC9}" srcOrd="0" destOrd="0" presId="urn:microsoft.com/office/officeart/2005/8/layout/cycle2"/>
    <dgm:cxn modelId="{0D1250A2-9233-4A34-89CF-45BBBE10B83B}" srcId="{2DCE0E4C-37B1-4AB6-982D-10D4246FBCCC}" destId="{CC84DDCD-0845-4231-8A58-8044414CB925}" srcOrd="0" destOrd="0" parTransId="{F6E41028-5794-4DBC-95C3-07654A16ADD5}" sibTransId="{B9703246-0F26-4DB8-9BEF-D72029A54A32}"/>
    <dgm:cxn modelId="{927E0F3F-C6FC-40C0-9C83-8BF72AAFF373}" srcId="{2DCE0E4C-37B1-4AB6-982D-10D4246FBCCC}" destId="{CB5EC233-04C0-4D08-B68E-F1542F1D782D}" srcOrd="3" destOrd="0" parTransId="{14C35715-8E1A-41A2-ACB4-D8D89948564B}" sibTransId="{2B59DD7B-C394-4A6F-AE72-83286BF23938}"/>
    <dgm:cxn modelId="{F9071CB9-79BC-43E7-93EF-6091B8790CAF}" type="presOf" srcId="{B9703246-0F26-4DB8-9BEF-D72029A54A32}" destId="{E063210C-327B-476E-BFD1-D888E3FED7AD}" srcOrd="1" destOrd="0" presId="urn:microsoft.com/office/officeart/2005/8/layout/cycle2"/>
    <dgm:cxn modelId="{9E080A7B-29B7-4BE7-BA35-59DF12105286}" srcId="{2DCE0E4C-37B1-4AB6-982D-10D4246FBCCC}" destId="{67F1166E-20D5-4823-AE29-159AD993B6D1}" srcOrd="1" destOrd="0" parTransId="{D780EEB8-AA74-4E4E-B84C-E8E54D31C01E}" sibTransId="{43DF76A8-C268-4586-B7B3-F8CA38B484D5}"/>
    <dgm:cxn modelId="{F4C657AE-EBD9-4D67-9799-36966280379D}" type="presOf" srcId="{D56C6680-EFAE-4C12-8227-4734C39ACF60}" destId="{73C39EF7-1973-4CAD-9098-E7946E41B916}" srcOrd="0" destOrd="0" presId="urn:microsoft.com/office/officeart/2005/8/layout/cycle2"/>
    <dgm:cxn modelId="{4E2E9C53-3632-418D-9C3D-1AF90FF98ADD}" type="presOf" srcId="{43DF76A8-C268-4586-B7B3-F8CA38B484D5}" destId="{F2EA8AAD-68C1-40D1-8CB3-D26990C349DB}" srcOrd="1" destOrd="0" presId="urn:microsoft.com/office/officeart/2005/8/layout/cycle2"/>
    <dgm:cxn modelId="{4377FA38-C335-4E37-B68F-E2AFF4EE4972}" type="presOf" srcId="{2B59DD7B-C394-4A6F-AE72-83286BF23938}" destId="{D4C916AB-F798-4256-ABF0-71F663F985B2}" srcOrd="0" destOrd="0" presId="urn:microsoft.com/office/officeart/2005/8/layout/cycle2"/>
    <dgm:cxn modelId="{20DCC142-B6D7-4571-B875-F50CEEDDA34E}" srcId="{2DCE0E4C-37B1-4AB6-982D-10D4246FBCCC}" destId="{5700D2CE-AB65-4F6C-AC0E-E9EF8B2AFF67}" srcOrd="2" destOrd="0" parTransId="{E3F7607A-624B-4C3E-B4D1-B2DD7DD2DE77}" sibTransId="{19877E6E-0C50-40B9-83E4-0A1E00CB135F}"/>
    <dgm:cxn modelId="{C0E705AD-DF81-44A7-AAA8-910C021CE384}" type="presOf" srcId="{19877E6E-0C50-40B9-83E4-0A1E00CB135F}" destId="{95564AA3-2AE0-4410-9C75-ABE581808072}" srcOrd="1" destOrd="0" presId="urn:microsoft.com/office/officeart/2005/8/layout/cycle2"/>
    <dgm:cxn modelId="{4E6A6651-90AE-4D00-8BCC-6208DD00AAC4}" type="presOf" srcId="{43DF76A8-C268-4586-B7B3-F8CA38B484D5}" destId="{659B9496-87D4-413D-9B02-7378011D2526}" srcOrd="0" destOrd="0" presId="urn:microsoft.com/office/officeart/2005/8/layout/cycle2"/>
    <dgm:cxn modelId="{A9BD96B5-AEED-472A-98B6-70FA4051FD7D}" type="presOf" srcId="{106E6AEE-4D48-47B5-B49C-995DA84E4409}" destId="{131DA7B1-83E3-4B17-A261-5B6636158434}" srcOrd="0" destOrd="0" presId="urn:microsoft.com/office/officeart/2005/8/layout/cycle2"/>
    <dgm:cxn modelId="{6860541D-0280-44EE-A6D5-F79FF7252952}" type="presOf" srcId="{CB5EC233-04C0-4D08-B68E-F1542F1D782D}" destId="{EA5ADE03-ED03-4242-AF0E-D205B35E589F}" srcOrd="0" destOrd="0" presId="urn:microsoft.com/office/officeart/2005/8/layout/cycle2"/>
    <dgm:cxn modelId="{0D90BBA7-1B97-441C-BEF4-CA8C5E8E12EE}" type="presOf" srcId="{CC84DDCD-0845-4231-8A58-8044414CB925}" destId="{3369C6AB-37D8-443D-A711-4CBFABDB061A}" srcOrd="0" destOrd="0" presId="urn:microsoft.com/office/officeart/2005/8/layout/cycle2"/>
    <dgm:cxn modelId="{3BFCC514-1F60-42A7-9F97-88B7693F5805}" type="presParOf" srcId="{E445C76E-1045-40B0-8A01-452E1428194E}" destId="{3369C6AB-37D8-443D-A711-4CBFABDB061A}" srcOrd="0" destOrd="0" presId="urn:microsoft.com/office/officeart/2005/8/layout/cycle2"/>
    <dgm:cxn modelId="{508B4BA3-B603-42B6-BB56-7C3FCBA06F59}" type="presParOf" srcId="{E445C76E-1045-40B0-8A01-452E1428194E}" destId="{6E08EC5A-36D5-45A8-8BFB-3ACFF5E55FC9}" srcOrd="1" destOrd="0" presId="urn:microsoft.com/office/officeart/2005/8/layout/cycle2"/>
    <dgm:cxn modelId="{8A007A3B-F250-4747-A1A1-58CD1922348F}" type="presParOf" srcId="{6E08EC5A-36D5-45A8-8BFB-3ACFF5E55FC9}" destId="{E063210C-327B-476E-BFD1-D888E3FED7AD}" srcOrd="0" destOrd="0" presId="urn:microsoft.com/office/officeart/2005/8/layout/cycle2"/>
    <dgm:cxn modelId="{FF74A8F0-A6C4-4A2A-AE05-33657C3F0EA8}" type="presParOf" srcId="{E445C76E-1045-40B0-8A01-452E1428194E}" destId="{767CFD7F-7DD4-4E7D-AB91-DBD8325E1258}" srcOrd="2" destOrd="0" presId="urn:microsoft.com/office/officeart/2005/8/layout/cycle2"/>
    <dgm:cxn modelId="{79327D28-9444-4FD6-8CAF-B3C5EE4A79DD}" type="presParOf" srcId="{E445C76E-1045-40B0-8A01-452E1428194E}" destId="{659B9496-87D4-413D-9B02-7378011D2526}" srcOrd="3" destOrd="0" presId="urn:microsoft.com/office/officeart/2005/8/layout/cycle2"/>
    <dgm:cxn modelId="{07B5833F-154C-4C8D-9EB6-A7599B5BBC63}" type="presParOf" srcId="{659B9496-87D4-413D-9B02-7378011D2526}" destId="{F2EA8AAD-68C1-40D1-8CB3-D26990C349DB}" srcOrd="0" destOrd="0" presId="urn:microsoft.com/office/officeart/2005/8/layout/cycle2"/>
    <dgm:cxn modelId="{A8F650EE-973B-489E-ACA0-FA2315281D97}" type="presParOf" srcId="{E445C76E-1045-40B0-8A01-452E1428194E}" destId="{4DAA0681-F93C-48CA-ADA1-ED625716B098}" srcOrd="4" destOrd="0" presId="urn:microsoft.com/office/officeart/2005/8/layout/cycle2"/>
    <dgm:cxn modelId="{9E08601C-A7BB-4E0B-88E7-6C244A817675}" type="presParOf" srcId="{E445C76E-1045-40B0-8A01-452E1428194E}" destId="{65A928B2-CB65-4EE9-A659-2B196260EFF2}" srcOrd="5" destOrd="0" presId="urn:microsoft.com/office/officeart/2005/8/layout/cycle2"/>
    <dgm:cxn modelId="{0755674E-284D-4FFC-A72B-C0B025C57AA7}" type="presParOf" srcId="{65A928B2-CB65-4EE9-A659-2B196260EFF2}" destId="{95564AA3-2AE0-4410-9C75-ABE581808072}" srcOrd="0" destOrd="0" presId="urn:microsoft.com/office/officeart/2005/8/layout/cycle2"/>
    <dgm:cxn modelId="{84E94B00-F7DB-4BCC-A192-A64D09C9C487}" type="presParOf" srcId="{E445C76E-1045-40B0-8A01-452E1428194E}" destId="{EA5ADE03-ED03-4242-AF0E-D205B35E589F}" srcOrd="6" destOrd="0" presId="urn:microsoft.com/office/officeart/2005/8/layout/cycle2"/>
    <dgm:cxn modelId="{BF9B77D0-A523-41F3-8711-802CAB380B4B}" type="presParOf" srcId="{E445C76E-1045-40B0-8A01-452E1428194E}" destId="{D4C916AB-F798-4256-ABF0-71F663F985B2}" srcOrd="7" destOrd="0" presId="urn:microsoft.com/office/officeart/2005/8/layout/cycle2"/>
    <dgm:cxn modelId="{1A83D817-182F-4F7F-B178-EBC1F337D232}" type="presParOf" srcId="{D4C916AB-F798-4256-ABF0-71F663F985B2}" destId="{EB3FB728-1016-46B2-B1D4-77637F5320A4}" srcOrd="0" destOrd="0" presId="urn:microsoft.com/office/officeart/2005/8/layout/cycle2"/>
    <dgm:cxn modelId="{5E3772FF-37F6-4EBA-8346-CA97B36AF7DC}" type="presParOf" srcId="{E445C76E-1045-40B0-8A01-452E1428194E}" destId="{131DA7B1-83E3-4B17-A261-5B6636158434}" srcOrd="8" destOrd="0" presId="urn:microsoft.com/office/officeart/2005/8/layout/cycle2"/>
    <dgm:cxn modelId="{B4C07342-4007-4512-A730-DF771FF07278}" type="presParOf" srcId="{E445C76E-1045-40B0-8A01-452E1428194E}" destId="{73C39EF7-1973-4CAD-9098-E7946E41B916}" srcOrd="9" destOrd="0" presId="urn:microsoft.com/office/officeart/2005/8/layout/cycle2"/>
    <dgm:cxn modelId="{12D413B2-148C-4A1D-AE05-B42B70BAC267}" type="presParOf" srcId="{73C39EF7-1973-4CAD-9098-E7946E41B916}" destId="{293F795A-DAA0-46F0-96F0-ADE2CE1B1529}" srcOrd="0" destOrd="0" presId="urn:microsoft.com/office/officeart/2005/8/layout/cycle2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662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662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663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663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BA1EA60-BD4B-4B30-BAC9-52C7BE2C178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0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400" dirty="0" smtClean="0"/>
              <a:t>Details in table # 18.2 p. 721</a:t>
            </a:r>
            <a:endParaRPr lang="en-US" sz="1400" b="1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Electronic marketing activity management (EMAM) framework  assist the classification of how electronic technology are influencing marketing activities</a:t>
            </a:r>
          </a:p>
          <a:p>
            <a:endParaRPr lang="en-US" dirty="0" smtClean="0"/>
          </a:p>
          <a:p>
            <a:r>
              <a:rPr lang="en-US" dirty="0" smtClean="0"/>
              <a:t>Info. Provision:</a:t>
            </a:r>
          </a:p>
          <a:p>
            <a:r>
              <a:rPr lang="en-US" dirty="0" smtClean="0"/>
              <a:t>How we provide information  to our customers</a:t>
            </a:r>
          </a:p>
          <a:p>
            <a:endParaRPr lang="en-US" dirty="0" smtClean="0"/>
          </a:p>
          <a:p>
            <a:r>
              <a:rPr lang="en-US" dirty="0" smtClean="0"/>
              <a:t>Data  and information acquisition:</a:t>
            </a:r>
          </a:p>
          <a:p>
            <a:r>
              <a:rPr lang="en-US" dirty="0" smtClean="0"/>
              <a:t>How we access information about our customers:</a:t>
            </a:r>
          </a:p>
          <a:p>
            <a:endParaRPr lang="en-US" dirty="0" smtClean="0"/>
          </a:p>
          <a:p>
            <a:r>
              <a:rPr lang="en-US" dirty="0" smtClean="0"/>
              <a:t>Communication and relationship management:</a:t>
            </a:r>
          </a:p>
          <a:p>
            <a:r>
              <a:rPr lang="en-US" dirty="0" smtClean="0"/>
              <a:t>How we personally communicate with our customers</a:t>
            </a:r>
          </a:p>
          <a:p>
            <a:endParaRPr lang="en-US" dirty="0" smtClean="0"/>
          </a:p>
          <a:p>
            <a:r>
              <a:rPr lang="en-US" dirty="0" smtClean="0"/>
              <a:t>Transaction management:</a:t>
            </a:r>
          </a:p>
          <a:p>
            <a:r>
              <a:rPr lang="en-US" dirty="0" smtClean="0"/>
              <a:t>How we manage the payment for our  products</a:t>
            </a:r>
          </a:p>
          <a:p>
            <a:endParaRPr lang="en-US" dirty="0" smtClean="0"/>
          </a:p>
          <a:p>
            <a:r>
              <a:rPr lang="en-US" dirty="0" smtClean="0"/>
              <a:t>Distribution and logistics management:</a:t>
            </a:r>
          </a:p>
          <a:p>
            <a:r>
              <a:rPr lang="en-US" dirty="0" smtClean="0"/>
              <a:t>How we deliver our product to our customers</a:t>
            </a:r>
          </a:p>
          <a:p>
            <a:endParaRPr lang="en-US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Advantages and disadvantages of blogs table 18.3</a:t>
            </a:r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Examples: p. 730</a:t>
            </a:r>
          </a:p>
          <a:p>
            <a:endParaRPr lang="en-US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Examples: p. 730</a:t>
            </a:r>
          </a:p>
          <a:p>
            <a:endParaRPr lang="en-US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Examples: p. 730</a:t>
            </a:r>
          </a:p>
          <a:p>
            <a:endParaRPr lang="en-US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Examples: p. 730</a:t>
            </a:r>
          </a:p>
          <a:p>
            <a:endParaRPr lang="en-US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Examples: p. 730</a:t>
            </a:r>
          </a:p>
          <a:p>
            <a:endParaRPr lang="en-US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Examples: p. 730</a:t>
            </a:r>
          </a:p>
          <a:p>
            <a:endParaRPr lang="en-US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Reference:</a:t>
            </a:r>
          </a:p>
          <a:p>
            <a:r>
              <a:rPr lang="en-US" b="1" dirty="0" smtClean="0"/>
              <a:t>Baines, Paul, Fill, Chris, and Page, Kelly, Marketing, (New York: Oxford University Press Inc., 2008), Ch# 18</a:t>
            </a:r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Reference:</a:t>
            </a:r>
          </a:p>
          <a:p>
            <a:r>
              <a:rPr lang="en-US" b="1" dirty="0" smtClean="0"/>
              <a:t>Baines, Paul, Fill, Chris, and Page, Kelly, Marketing, (New York: Oxford University Press Inc., 2008), Ch# 18</a:t>
            </a:r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Reference:</a:t>
            </a:r>
          </a:p>
          <a:p>
            <a:r>
              <a:rPr lang="en-US" b="1" dirty="0" smtClean="0"/>
              <a:t>Baines, Paul, Fill, Chris, and Page, Kelly, Marketing, (New York: Oxford University Press Inc., 2008), Ch# 18</a:t>
            </a:r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Reference:</a:t>
            </a:r>
          </a:p>
          <a:p>
            <a:r>
              <a:rPr lang="en-US" b="1" dirty="0" smtClean="0"/>
              <a:t>Baines, Paul, Fill, Chris, and Page, Kelly, Marketing, (New York: Oxford University Press Inc., 2008), Ch# 18</a:t>
            </a:r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400" dirty="0" smtClean="0"/>
              <a:t>This definition acknowledges the use of  a wide array of  electronic resources, both old and new electronic technologies.</a:t>
            </a:r>
            <a:endParaRPr lang="en-US" sz="1400" b="1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400" dirty="0" smtClean="0"/>
              <a:t>For example  a car salesman  talking to a potential customer at the  dealership is an example of non-electronic interactive marketing . In contrast, a telesales operator who takes bookings for  restaurant  tickets via the telephone is an example of electronic interactive marketing.</a:t>
            </a:r>
            <a:endParaRPr lang="en-US" sz="1400" b="1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400" dirty="0" smtClean="0"/>
              <a:t>This excludes the use of electronic broadcast media, and stand-alone  management information system, amongst other.</a:t>
            </a:r>
            <a:endParaRPr lang="en-US" sz="1400" b="1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1400" dirty="0" smtClean="0"/>
              <a:t>Electronic Technologies range from basic telephone services to personal computing, and networks to electronic broadcast devices.  See table 18.1, p. 720.</a:t>
            </a:r>
            <a:endParaRPr lang="en-US" sz="1400" b="1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FD130197-0609-404E-AA2D-21922BF2C99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E7B7A3FD-3E8E-4E36-B542-32D0804B06A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7D76EF35-0AFE-49DE-9636-85948F47E64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70567E08-ED77-4BEA-B0CF-5FC658C0161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CD03370D-21DA-4971-A61D-206A0616D25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838200" y="2057400"/>
            <a:ext cx="3733800" cy="4038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724400" y="2057400"/>
            <a:ext cx="3733800" cy="4038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2DA9AE00-C54F-4065-9E3F-E3B1764AE05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عنصر نائب لرقم الشريحة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E49C144E-989C-45A6-AE1C-684A0032F0F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C84E230B-DAC3-42AE-B629-9C10D9B3CC2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عنصر نائب لرقم الشريحة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6DD59BEE-60CB-41F8-BEDD-75FF63794E4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32B1B8A9-F2CA-4D6F-B72A-EC006F1452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2902D89D-1606-4548-8B08-E8B0E0B3CD8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2" name="Rectangle 8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CC0000"/>
          </a:solidFill>
          <a:ln w="381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ar-SA">
              <a:solidFill>
                <a:srgbClr val="CC0000"/>
              </a:solidFill>
            </a:endParaRPr>
          </a:p>
        </p:txBody>
      </p:sp>
      <p:sp>
        <p:nvSpPr>
          <p:cNvPr id="1034" name="Rectangle 10"/>
          <p:cNvSpPr>
            <a:spLocks noChangeArrowheads="1"/>
          </p:cNvSpPr>
          <p:nvPr userDrawn="1"/>
        </p:nvSpPr>
        <p:spPr bwMode="auto">
          <a:xfrm>
            <a:off x="304800" y="304800"/>
            <a:ext cx="8534400" cy="6248400"/>
          </a:xfrm>
          <a:prstGeom prst="rect">
            <a:avLst/>
          </a:prstGeom>
          <a:solidFill>
            <a:schemeClr val="bg1"/>
          </a:solidFill>
          <a:ln w="762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ar-SA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057400"/>
            <a:ext cx="7620000" cy="403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934200" y="6553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/>
              <a:t>1 - </a:t>
            </a:r>
            <a:fld id="{E274008B-07D2-4EBE-8A95-CDEA0097C2D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9pPr>
    </p:titleStyle>
    <p:bodyStyle>
      <a:lvl1pPr marL="342900" indent="-342900" algn="l" rtl="0" fontAlgn="base">
        <a:spcBef>
          <a:spcPct val="30000"/>
        </a:spcBef>
        <a:spcAft>
          <a:spcPct val="0"/>
        </a:spcAft>
        <a:buClr>
          <a:schemeClr val="tx1"/>
        </a:buClr>
        <a:buChar char="•"/>
        <a:defRPr sz="4000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rgbClr val="CC0000"/>
        </a:buClr>
        <a:buFont typeface="Wingdings" pitchFamily="2" charset="2"/>
        <a:buChar char="§"/>
        <a:defRPr sz="36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rgbClr val="CC0000"/>
        </a:buClr>
        <a:buSzPct val="75000"/>
        <a:buFont typeface="Wingdings" pitchFamily="2" charset="2"/>
        <a:buChar char="v"/>
        <a:defRPr sz="3200" i="1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Marketing</a:t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4000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420 MKT</a:t>
            </a:r>
            <a:br>
              <a:rPr lang="en-US" sz="4000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4000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Contemporary Issues in Marketing</a:t>
            </a:r>
            <a:r>
              <a:rPr lang="en-US" sz="6600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/>
            </a:r>
            <a:br>
              <a:rPr lang="en-US" sz="6600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</a:br>
            <a:endParaRPr lang="en-US" sz="6600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838200" y="26670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Vividness (computer game)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Synchronicity (Skype, Chat service)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Pacing (</a:t>
            </a:r>
            <a:r>
              <a:rPr lang="en-US" sz="2800" b="1" dirty="0" err="1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MyYahoo</a:t>
            </a: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b="1" dirty="0" err="1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Myspace</a:t>
            </a: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)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Interactivity (browsing a website)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Mode of Transfer </a:t>
            </a:r>
            <a:r>
              <a:rPr lang="en-US" sz="2800" b="1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(one-to-one, one-to-many, many-to-many)</a:t>
            </a:r>
            <a:endParaRPr lang="en-US" sz="2800" b="1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Characteristics of New Technology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10</a:t>
            </a:fld>
            <a:endParaRPr lang="en-US"/>
          </a:p>
        </p:txBody>
      </p:sp>
      <p:graphicFrame>
        <p:nvGraphicFramePr>
          <p:cNvPr id="3" name="رسم تخطيطي 2"/>
          <p:cNvGraphicFramePr/>
          <p:nvPr/>
        </p:nvGraphicFramePr>
        <p:xfrm>
          <a:off x="1219200" y="1219200"/>
          <a:ext cx="6629400" cy="5181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838200" y="304800"/>
            <a:ext cx="7772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New Technology and Marketing </a:t>
            </a: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Activities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2800" i="1" kern="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rPr>
              <a:t>EMAM  framework</a:t>
            </a: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838200" y="533400"/>
            <a:ext cx="7772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Information Provision</a:t>
            </a: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  <p:sp>
        <p:nvSpPr>
          <p:cNvPr id="5" name="شكل بيضاوي 4"/>
          <p:cNvSpPr/>
          <p:nvPr/>
        </p:nvSpPr>
        <p:spPr bwMode="auto">
          <a:xfrm>
            <a:off x="3733800" y="2590800"/>
            <a:ext cx="1905000" cy="6858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Website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6" name="شكل بيضاوي 5"/>
          <p:cNvSpPr/>
          <p:nvPr/>
        </p:nvSpPr>
        <p:spPr bwMode="auto">
          <a:xfrm>
            <a:off x="3352800" y="1295400"/>
            <a:ext cx="2438400" cy="1066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Advertising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8" name="شكل بيضاوي 7"/>
          <p:cNvSpPr/>
          <p:nvPr/>
        </p:nvSpPr>
        <p:spPr bwMode="auto">
          <a:xfrm>
            <a:off x="3657600" y="3429000"/>
            <a:ext cx="2057400" cy="8382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Online advertising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9" name="شكل بيضاوي 8"/>
          <p:cNvSpPr/>
          <p:nvPr/>
        </p:nvSpPr>
        <p:spPr bwMode="auto">
          <a:xfrm>
            <a:off x="3733800" y="4495800"/>
            <a:ext cx="1905000" cy="6858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SEM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0" name="شكل بيضاوي 9"/>
          <p:cNvSpPr/>
          <p:nvPr/>
        </p:nvSpPr>
        <p:spPr bwMode="auto">
          <a:xfrm>
            <a:off x="3733800" y="5410200"/>
            <a:ext cx="1905000" cy="6858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SMS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12</a:t>
            </a:fld>
            <a:endParaRPr lang="en-US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838200" y="533400"/>
            <a:ext cx="7772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Information Provision</a:t>
            </a: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  <p:sp>
        <p:nvSpPr>
          <p:cNvPr id="5" name="شكل بيضاوي 4"/>
          <p:cNvSpPr/>
          <p:nvPr/>
        </p:nvSpPr>
        <p:spPr bwMode="auto">
          <a:xfrm>
            <a:off x="3657600" y="3124200"/>
            <a:ext cx="1905000" cy="6858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Blogs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6" name="شكل بيضاوي 5"/>
          <p:cNvSpPr/>
          <p:nvPr/>
        </p:nvSpPr>
        <p:spPr bwMode="auto">
          <a:xfrm>
            <a:off x="3352800" y="1295400"/>
            <a:ext cx="2438400" cy="1066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Public Relations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838200" y="533400"/>
            <a:ext cx="7772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Information Provision</a:t>
            </a: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  <p:sp>
        <p:nvSpPr>
          <p:cNvPr id="5" name="شكل بيضاوي 4"/>
          <p:cNvSpPr/>
          <p:nvPr/>
        </p:nvSpPr>
        <p:spPr bwMode="auto">
          <a:xfrm>
            <a:off x="3581400" y="2514600"/>
            <a:ext cx="1905000" cy="6858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Examples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6" name="شكل بيضاوي 5"/>
          <p:cNvSpPr/>
          <p:nvPr/>
        </p:nvSpPr>
        <p:spPr bwMode="auto">
          <a:xfrm>
            <a:off x="3352800" y="1295400"/>
            <a:ext cx="2438400" cy="1066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Sales Promotion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7" name="شكل بيضاوي 6"/>
          <p:cNvSpPr/>
          <p:nvPr/>
        </p:nvSpPr>
        <p:spPr bwMode="auto">
          <a:xfrm>
            <a:off x="3581400" y="3429000"/>
            <a:ext cx="1905000" cy="6858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SMS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8" name="شكل بيضاوي 7"/>
          <p:cNvSpPr/>
          <p:nvPr/>
        </p:nvSpPr>
        <p:spPr bwMode="auto">
          <a:xfrm>
            <a:off x="3581400" y="4267200"/>
            <a:ext cx="1981200" cy="6858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advergame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9" name="شكل بيضاوي 8"/>
          <p:cNvSpPr/>
          <p:nvPr/>
        </p:nvSpPr>
        <p:spPr bwMode="auto">
          <a:xfrm>
            <a:off x="3581400" y="5105400"/>
            <a:ext cx="1905000" cy="8382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Viral Marketing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14</a:t>
            </a:fld>
            <a:endParaRPr lang="en-US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838200" y="533400"/>
            <a:ext cx="7772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Information Provision</a:t>
            </a: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  <p:sp>
        <p:nvSpPr>
          <p:cNvPr id="5" name="شكل بيضاوي 4"/>
          <p:cNvSpPr/>
          <p:nvPr/>
        </p:nvSpPr>
        <p:spPr bwMode="auto">
          <a:xfrm>
            <a:off x="3581400" y="3124200"/>
            <a:ext cx="1905000" cy="6858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TV shows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6" name="شكل بيضاوي 5"/>
          <p:cNvSpPr/>
          <p:nvPr/>
        </p:nvSpPr>
        <p:spPr bwMode="auto">
          <a:xfrm>
            <a:off x="3352800" y="1295400"/>
            <a:ext cx="2438400" cy="1066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Direct Marketing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7" name="شكل بيضاوي 6"/>
          <p:cNvSpPr/>
          <p:nvPr/>
        </p:nvSpPr>
        <p:spPr bwMode="auto">
          <a:xfrm>
            <a:off x="3581400" y="4267200"/>
            <a:ext cx="1905000" cy="6858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Email 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15</a:t>
            </a:fld>
            <a:endParaRPr lang="en-US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838200" y="533400"/>
            <a:ext cx="7772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Information Acquisition</a:t>
            </a: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  <p:sp>
        <p:nvSpPr>
          <p:cNvPr id="5" name="شكل بيضاوي 4"/>
          <p:cNvSpPr/>
          <p:nvPr/>
        </p:nvSpPr>
        <p:spPr bwMode="auto">
          <a:xfrm>
            <a:off x="3581400" y="2971800"/>
            <a:ext cx="1905000" cy="9144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Secondary</a:t>
            </a:r>
            <a:r>
              <a:rPr kumimoji="0" lang="en-US" sz="2000" b="1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 Research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6" name="شكل بيضاوي 5"/>
          <p:cNvSpPr/>
          <p:nvPr/>
        </p:nvSpPr>
        <p:spPr bwMode="auto">
          <a:xfrm>
            <a:off x="3352800" y="1295400"/>
            <a:ext cx="2438400" cy="1066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Direct Marketing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7" name="شكل بيضاوي 6"/>
          <p:cNvSpPr/>
          <p:nvPr/>
        </p:nvSpPr>
        <p:spPr bwMode="auto">
          <a:xfrm>
            <a:off x="3581400" y="4267200"/>
            <a:ext cx="1905000" cy="914400"/>
          </a:xfrm>
          <a:prstGeom prst="ellipse">
            <a:avLst/>
          </a:prstGeom>
          <a:solidFill>
            <a:schemeClr val="bg2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Primary Research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16</a:t>
            </a:fld>
            <a:endParaRPr lang="en-US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838200" y="533400"/>
            <a:ext cx="7772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1-to-1  Communication Activities</a:t>
            </a: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  <p:sp>
        <p:nvSpPr>
          <p:cNvPr id="6" name="شكل بيضاوي 5"/>
          <p:cNvSpPr/>
          <p:nvPr/>
        </p:nvSpPr>
        <p:spPr bwMode="auto">
          <a:xfrm>
            <a:off x="3429000" y="1600200"/>
            <a:ext cx="2438400" cy="1066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2000" b="1" dirty="0" smtClean="0"/>
              <a:t>Customer Service</a:t>
            </a:r>
            <a:endParaRPr lang="ar-SA" sz="2000" b="1" dirty="0" smtClean="0"/>
          </a:p>
        </p:txBody>
      </p:sp>
      <p:sp>
        <p:nvSpPr>
          <p:cNvPr id="8" name="شكل بيضاوي 7"/>
          <p:cNvSpPr/>
          <p:nvPr/>
        </p:nvSpPr>
        <p:spPr bwMode="auto">
          <a:xfrm>
            <a:off x="3429000" y="3352800"/>
            <a:ext cx="2438400" cy="1066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algn="ctr"/>
            <a:r>
              <a:rPr lang="en-US" sz="2000" b="1" dirty="0" smtClean="0"/>
              <a:t>Sales</a:t>
            </a:r>
          </a:p>
          <a:p>
            <a:pPr algn="ctr"/>
            <a:r>
              <a:rPr lang="en-US" sz="2000" b="1" dirty="0" smtClean="0"/>
              <a:t> Force</a:t>
            </a:r>
            <a:endParaRPr lang="ar-SA" sz="2000" b="1" dirty="0" smtClean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17</a:t>
            </a:fld>
            <a:endParaRPr lang="en-US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685800" y="914400"/>
            <a:ext cx="7772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Distribution and Channels  MGT</a:t>
            </a: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  <p:sp>
        <p:nvSpPr>
          <p:cNvPr id="6" name="شكل بيضاوي 5"/>
          <p:cNvSpPr/>
          <p:nvPr/>
        </p:nvSpPr>
        <p:spPr bwMode="auto">
          <a:xfrm>
            <a:off x="3276600" y="2362200"/>
            <a:ext cx="2819400" cy="1447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Logistics </a:t>
            </a: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2000" b="1" dirty="0" smtClean="0"/>
              <a:t>Management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18</a:t>
            </a:fld>
            <a:endParaRPr lang="en-US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 bwMode="auto">
          <a:xfrm>
            <a:off x="685800" y="914400"/>
            <a:ext cx="77724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Pricing and  Transactional MGT</a:t>
            </a:r>
            <a:endParaRPr kumimoji="0" lang="en-US" sz="28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  <p:sp>
        <p:nvSpPr>
          <p:cNvPr id="6" name="شكل بيضاوي 5"/>
          <p:cNvSpPr/>
          <p:nvPr/>
        </p:nvSpPr>
        <p:spPr bwMode="auto">
          <a:xfrm>
            <a:off x="3200400" y="1600200"/>
            <a:ext cx="2438400" cy="1066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Price Comparison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5" name="شكل بيضاوي 4"/>
          <p:cNvSpPr/>
          <p:nvPr/>
        </p:nvSpPr>
        <p:spPr bwMode="auto">
          <a:xfrm>
            <a:off x="3200400" y="2895600"/>
            <a:ext cx="2438400" cy="9906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Online Auctions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7" name="شكل بيضاوي 6"/>
          <p:cNvSpPr/>
          <p:nvPr/>
        </p:nvSpPr>
        <p:spPr bwMode="auto">
          <a:xfrm>
            <a:off x="3276600" y="3962400"/>
            <a:ext cx="2438400" cy="10668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Retail Revenue MGT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8" name="شكل بيضاوي 7"/>
          <p:cNvSpPr/>
          <p:nvPr/>
        </p:nvSpPr>
        <p:spPr bwMode="auto">
          <a:xfrm>
            <a:off x="3276600" y="5181600"/>
            <a:ext cx="2438400" cy="1219200"/>
          </a:xfrm>
          <a:prstGeom prst="ellips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Transaction MGT</a:t>
            </a:r>
            <a:endParaRPr kumimoji="0" lang="ar-S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New Technology </a:t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And</a:t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Marketing</a:t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4000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420 MKT</a:t>
            </a: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6600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/>
            </a:r>
            <a:br>
              <a:rPr lang="en-US" sz="6600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</a:br>
            <a:endParaRPr lang="en-US" sz="6600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36576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Electronic Marketing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Interactive marketing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Internet Marketing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Electronic Marketing Activity Management (EMAM)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New Technology  And Marketing</a:t>
            </a:r>
            <a: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40386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Emergence of Fiber optics &amp; Microchips which        increases data transfer capacity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 Internet &amp; WWW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Mobile &amp; Cellular Phones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SMS (short messaging services)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- 3G&amp;4G 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Electronic Technology</a:t>
            </a: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762000" y="28194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Electronic Marketing</a:t>
            </a:r>
          </a:p>
          <a:p>
            <a:pPr marL="0" marR="0" lvl="0" indent="0" algn="ctr" defTabSz="914400" rtl="0" eaLnBrk="1" fontAlgn="base" latinLnBrk="0" hangingPunct="1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4800" i="1" kern="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rPr>
              <a:t>Interactive Marketing</a:t>
            </a:r>
          </a:p>
          <a:p>
            <a:pPr marL="0" marR="0" lvl="0" indent="0" algn="ctr" defTabSz="914400" rtl="0" eaLnBrk="1" fontAlgn="base" latinLnBrk="0" hangingPunct="1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Internet Marketing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8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4038600"/>
            <a:ext cx="7772400" cy="1143000"/>
          </a:xfrm>
        </p:spPr>
        <p:txBody>
          <a:bodyPr/>
          <a:lstStyle/>
          <a:p>
            <a:pPr algn="just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Is the process of marketing accomplished or facilitated through the application of electronic devices, appliances, tools, techniques, technologies, and or systems (Peterson, 1997).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Electronic Marketing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4400" i="1" kern="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rPr>
              <a:t>(E-Marketing)</a:t>
            </a: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2743200"/>
            <a:ext cx="7772400" cy="1143000"/>
          </a:xfrm>
        </p:spPr>
        <p:txBody>
          <a:bodyPr/>
          <a:lstStyle/>
          <a:p>
            <a:pPr algn="just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It is creating  a situation or mechanism through which a marketer (or stakeholders) interact usually in real time (Fill, Jude, and Prince, 1992).</a:t>
            </a:r>
            <a:endParaRPr lang="en-US" sz="2800" b="1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Interactive Marketing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2743200"/>
            <a:ext cx="7772400" cy="1143000"/>
          </a:xfrm>
        </p:spPr>
        <p:txBody>
          <a:bodyPr/>
          <a:lstStyle/>
          <a:p>
            <a:pPr algn="just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Is a form of electronic marketing limited to the use of only internet-based technologies (e.g. web, email, intranet, extranet, etc.) for marketing activities. </a:t>
            </a:r>
            <a:endParaRPr lang="en-US" sz="2800" b="1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Internet Marketing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4400" i="1" kern="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rPr>
              <a:t>(Online)</a:t>
            </a:r>
            <a:endParaRPr kumimoji="0" lang="en-US" sz="44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838200" y="32766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Electronic broadcast media devices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Computer and software-based resources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Telephony resources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Network based Resources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In-store resources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- Data-capture resources</a:t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Categories of Electronic Technologies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Berlin Sans FB Demi"/>
        <a:ea typeface=""/>
        <a:cs typeface=""/>
      </a:majorFont>
      <a:minorFont>
        <a:latin typeface="Albertus Medium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سمة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741</TotalTime>
  <Words>633</Words>
  <Application>Microsoft PowerPoint</Application>
  <PresentationFormat>عرض على الشاشة (3:4)‏</PresentationFormat>
  <Paragraphs>132</Paragraphs>
  <Slides>19</Slides>
  <Notes>19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7</vt:i4>
      </vt:variant>
      <vt:variant>
        <vt:lpstr>سمة</vt:lpstr>
      </vt:variant>
      <vt:variant>
        <vt:i4>1</vt:i4>
      </vt:variant>
      <vt:variant>
        <vt:lpstr>عناوين الشرائح</vt:lpstr>
      </vt:variant>
      <vt:variant>
        <vt:i4>19</vt:i4>
      </vt:variant>
    </vt:vector>
  </HeadingPairs>
  <TitlesOfParts>
    <vt:vector size="27" baseType="lpstr">
      <vt:lpstr>Arial</vt:lpstr>
      <vt:lpstr>Berlin Sans FB Demi</vt:lpstr>
      <vt:lpstr>Arial Black</vt:lpstr>
      <vt:lpstr>Times New Roman</vt:lpstr>
      <vt:lpstr>Simplified Arabic</vt:lpstr>
      <vt:lpstr>Wingdings</vt:lpstr>
      <vt:lpstr>Albertus Medium</vt:lpstr>
      <vt:lpstr>Default Design</vt:lpstr>
      <vt:lpstr>Marketing  420 MKT Contemporary Issues in Marketing </vt:lpstr>
      <vt:lpstr>   New Technology  And Marketing  420 MKT  </vt:lpstr>
      <vt:lpstr>- Electronic Marketing - Interactive marketing - Internet Marketing - Electronic Marketing Activity Management (EMAM)  </vt:lpstr>
      <vt:lpstr>- Emergence of Fiber optics &amp; Microchips which        increases data transfer capacity -  Internet &amp; WWW - Mobile &amp; Cellular Phones - SMS (short messaging services) - 3G&amp;4G   </vt:lpstr>
      <vt:lpstr>الشريحة 4</vt:lpstr>
      <vt:lpstr>Is the process of marketing accomplished or facilitated through the application of electronic devices, appliances, tools, techniques, technologies, and or systems (Peterson, 1997).  </vt:lpstr>
      <vt:lpstr>It is creating  a situation or mechanism through which a marketer (or stakeholders) interact usually in real time (Fill, Jude, and Prince, 1992).</vt:lpstr>
      <vt:lpstr>Is a form of electronic marketing limited to the use of only internet-based technologies (e.g. web, email, intranet, extranet, etc.) for marketing activities. </vt:lpstr>
      <vt:lpstr>- Electronic broadcast media devices - Computer and software-based resources - Telephony resources - Network based Resources - In-store resources - Data-capture resources </vt:lpstr>
      <vt:lpstr>- Vividness (computer game) - Synchronicity (Skype, Chat service) - Pacing (MyYahoo, Myspace) - Interactivity (browsing a website) - Mode of Transfer (one-to-one, one-to-many, many-to-many)</vt:lpstr>
      <vt:lpstr>الشريحة 10</vt:lpstr>
      <vt:lpstr>الشريحة 11</vt:lpstr>
      <vt:lpstr>الشريحة 12</vt:lpstr>
      <vt:lpstr>الشريحة 13</vt:lpstr>
      <vt:lpstr>الشريحة 14</vt:lpstr>
      <vt:lpstr>الشريحة 15</vt:lpstr>
      <vt:lpstr>الشريحة 16</vt:lpstr>
      <vt:lpstr>الشريحة 17</vt:lpstr>
      <vt:lpstr>الشريحة 18</vt:lpstr>
    </vt:vector>
  </TitlesOfParts>
  <Company>Louisiana State University - Shreveport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Karen E. James</dc:creator>
  <cp:lastModifiedBy>User</cp:lastModifiedBy>
  <cp:revision>134</cp:revision>
  <dcterms:created xsi:type="dcterms:W3CDTF">2002-11-18T05:23:22Z</dcterms:created>
  <dcterms:modified xsi:type="dcterms:W3CDTF">2012-09-24T19:58:53Z</dcterms:modified>
</cp:coreProperties>
</file>

<file path=docProps/thumbnail.jpeg>
</file>