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44" r:id="rId2"/>
    <p:sldId id="345" r:id="rId3"/>
    <p:sldId id="346" r:id="rId4"/>
    <p:sldId id="347" r:id="rId5"/>
    <p:sldId id="381" r:id="rId6"/>
    <p:sldId id="434" r:id="rId7"/>
    <p:sldId id="436" r:id="rId8"/>
    <p:sldId id="437" r:id="rId9"/>
    <p:sldId id="438" r:id="rId10"/>
    <p:sldId id="382" r:id="rId11"/>
    <p:sldId id="439" r:id="rId12"/>
    <p:sldId id="383" r:id="rId13"/>
    <p:sldId id="384" r:id="rId14"/>
    <p:sldId id="385" r:id="rId15"/>
    <p:sldId id="386" r:id="rId16"/>
    <p:sldId id="387"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64" r:id="rId32"/>
    <p:sldId id="365" r:id="rId33"/>
    <p:sldId id="366" r:id="rId34"/>
    <p:sldId id="367" r:id="rId35"/>
    <p:sldId id="368" r:id="rId36"/>
    <p:sldId id="369" r:id="rId37"/>
    <p:sldId id="370" r:id="rId38"/>
    <p:sldId id="371" r:id="rId39"/>
    <p:sldId id="372" r:id="rId40"/>
    <p:sldId id="373" r:id="rId41"/>
    <p:sldId id="374" r:id="rId42"/>
    <p:sldId id="375" r:id="rId43"/>
    <p:sldId id="44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C3385-8729-4E29-BD4B-4F0055DCC471}" type="datetimeFigureOut">
              <a:rPr lang="en-US" smtClean="0"/>
              <a:pPr/>
              <a:t>10/10/2016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1B995C-ACE9-4C74-B013-AFD1883C6954}" type="slidenum">
              <a:rPr lang="en-US" smtClean="0"/>
              <a:pPr/>
              <a:t>‹#›</a:t>
            </a:fld>
            <a:endParaRPr lang="en-US"/>
          </a:p>
        </p:txBody>
      </p:sp>
    </p:spTree>
    <p:extLst>
      <p:ext uri="{BB962C8B-B14F-4D97-AF65-F5344CB8AC3E}">
        <p14:creationId xmlns:p14="http://schemas.microsoft.com/office/powerpoint/2010/main" val="395427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77F05C-2C76-4FE4-BA45-F2EA7040BA10}" type="datetime1">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867B45-4973-4DBE-BD72-28D917B504E6}" type="datetime1">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EFBCB-B9F1-4112-914A-8374AB744B9F}" type="datetime1">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8194A-33DD-4A99-9932-978715A66ED3}" type="datetime1">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AB40D-84E0-4AC5-B7C2-9F38BB885B03}" type="datetime1">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065CCA-73CA-4D32-B0DD-479B58F6AEBE}" type="datetime1">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AD3EB6-9F04-4E5F-9680-76B3FB6EA68B}" type="datetime1">
              <a:rPr lang="en-US" smtClean="0"/>
              <a:pPr/>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D87CF1-3734-401A-8947-BC5CEF1A2219}" type="datetime1">
              <a:rPr lang="en-US" smtClean="0"/>
              <a:pPr/>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7A8E1-1A4F-4F22-A1F2-5EC3846E3A3D}" type="datetime1">
              <a:rPr lang="en-US" smtClean="0"/>
              <a:pPr/>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C2735-4008-40A6-B38A-BED9A34F6187}" type="datetime1">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9F148D-4F53-47E9-92A1-5BEFD0D102E1}" type="datetime1">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97A88-04A7-4889-A12B-0B17B0A4D22B}" type="datetime1">
              <a:rPr lang="en-US" smtClean="0"/>
              <a:pPr/>
              <a:t>10/10/2016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457201"/>
            <a:ext cx="9144000" cy="1143000"/>
          </a:xfrm>
        </p:spPr>
        <p:style>
          <a:lnRef idx="1">
            <a:schemeClr val="accent4"/>
          </a:lnRef>
          <a:fillRef idx="2">
            <a:schemeClr val="accent4"/>
          </a:fillRef>
          <a:effectRef idx="1">
            <a:schemeClr val="accent4"/>
          </a:effectRef>
          <a:fontRef idx="minor">
            <a:schemeClr val="dk1"/>
          </a:fontRef>
        </p:style>
        <p:txBody>
          <a:bodyPr>
            <a:normAutofit/>
          </a:bodyPr>
          <a:lstStyle/>
          <a:p>
            <a:pPr algn="ctr" eaLnBrk="1" hangingPunct="1"/>
            <a:r>
              <a:rPr lang="en-US" sz="3600" b="1" dirty="0" smtClean="0">
                <a:solidFill>
                  <a:srgbClr val="000099"/>
                </a:solidFill>
                <a:latin typeface="Times New Roman" pitchFamily="18" charset="0"/>
                <a:cs typeface="Times New Roman" pitchFamily="18" charset="0"/>
              </a:rPr>
              <a:t>Standards of Clinical Nursing</a:t>
            </a:r>
            <a:r>
              <a:rPr lang="en-US" sz="3600" b="1" u="sng" dirty="0" smtClean="0">
                <a:solidFill>
                  <a:srgbClr val="000099"/>
                </a:solidFill>
                <a:latin typeface="Times New Roman" pitchFamily="18" charset="0"/>
                <a:cs typeface="Times New Roman" pitchFamily="18" charset="0"/>
              </a:rPr>
              <a:t> </a:t>
            </a:r>
            <a:r>
              <a:rPr lang="en-US" sz="3600" b="1" dirty="0" smtClean="0">
                <a:solidFill>
                  <a:srgbClr val="000099"/>
                </a:solidFill>
                <a:latin typeface="Times New Roman" pitchFamily="18" charset="0"/>
                <a:cs typeface="Times New Roman" pitchFamily="18" charset="0"/>
              </a:rPr>
              <a:t>Practice</a:t>
            </a:r>
            <a:endParaRPr lang="en-US" sz="3600" b="1" dirty="0" smtClean="0">
              <a:latin typeface="Times New Roman" pitchFamily="18" charset="0"/>
              <a:cs typeface="Times New Roman" pitchFamily="18" charset="0"/>
            </a:endParaRPr>
          </a:p>
        </p:txBody>
      </p:sp>
      <p:sp>
        <p:nvSpPr>
          <p:cNvPr id="37891" name="Rectangle 3"/>
          <p:cNvSpPr>
            <a:spLocks noGrp="1" noChangeArrowheads="1"/>
          </p:cNvSpPr>
          <p:nvPr>
            <p:ph type="body" idx="1"/>
          </p:nvPr>
        </p:nvSpPr>
        <p:spPr>
          <a:xfrm>
            <a:off x="228600" y="2057400"/>
            <a:ext cx="8458200" cy="4248150"/>
          </a:xfrm>
        </p:spPr>
        <p:txBody>
          <a:bodyPr/>
          <a:lstStyle/>
          <a:p>
            <a:pPr rtl="0" eaLnBrk="1" hangingPunct="1"/>
            <a:r>
              <a:rPr lang="en-US" sz="4000" b="1" dirty="0" smtClean="0">
                <a:cs typeface="Times New Roman" pitchFamily="18" charset="0"/>
              </a:rPr>
              <a:t>Establishing and implementing standards of practice are major functions of a professional organization. </a:t>
            </a:r>
            <a:r>
              <a:rPr lang="en-US" sz="4000" b="1" u="sng" dirty="0" smtClean="0">
                <a:solidFill>
                  <a:srgbClr val="990000"/>
                </a:solidFill>
                <a:cs typeface="Times New Roman" pitchFamily="18" charset="0"/>
              </a:rPr>
              <a:t>The standards</a:t>
            </a:r>
            <a:r>
              <a:rPr lang="en-US" sz="4000" b="1" dirty="0" smtClean="0">
                <a:solidFill>
                  <a:srgbClr val="990000"/>
                </a:solidFill>
                <a:cs typeface="Times New Roman" pitchFamily="18" charset="0"/>
              </a:rPr>
              <a:t>:</a:t>
            </a:r>
          </a:p>
          <a:p>
            <a:pPr marL="0" indent="0" rtl="0" eaLnBrk="1" hangingPunct="1">
              <a:buNone/>
            </a:pPr>
            <a:r>
              <a:rPr lang="en-US" sz="4000" b="1" dirty="0" smtClean="0">
                <a:cs typeface="Times New Roman" pitchFamily="18" charset="0"/>
              </a:rPr>
              <a:t>1. Reflect the values and priorities of the nursing profession.</a:t>
            </a:r>
          </a:p>
          <a:p>
            <a:pPr algn="l" rtl="0" eaLnBrk="1" hangingPunct="1">
              <a:buFont typeface="Wingdings" pitchFamily="2" charset="2"/>
              <a:buNone/>
            </a:pPr>
            <a:endParaRPr lang="en-US" sz="4000" b="1" dirty="0" smtClean="0">
              <a:cs typeface="Times New Roman" pitchFamily="18" charset="0"/>
            </a:endParaRPr>
          </a:p>
        </p:txBody>
      </p:sp>
      <p:sp>
        <p:nvSpPr>
          <p:cNvPr id="2" name="Date Placeholder 1"/>
          <p:cNvSpPr>
            <a:spLocks noGrp="1"/>
          </p:cNvSpPr>
          <p:nvPr>
            <p:ph type="dt" sz="half" idx="10"/>
          </p:nvPr>
        </p:nvSpPr>
        <p:spPr/>
        <p:txBody>
          <a:bodyPr/>
          <a:lstStyle/>
          <a:p>
            <a:fld id="{AB2F7980-D9D0-44B8-81B4-E555FC7F1353}"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3789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fade">
                                      <p:cBhvr>
                                        <p:cTn id="11" dur="1000">
                                          <p:stCondLst>
                                            <p:cond delay="0"/>
                                          </p:stCondLst>
                                        </p:cTn>
                                        <p:tgtEl>
                                          <p:spTgt spid="378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fade">
                                      <p:cBhvr>
                                        <p:cTn id="16" dur="1000">
                                          <p:stCondLst>
                                            <p:cond delay="0"/>
                                          </p:stCondLst>
                                        </p:cTn>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3789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020762"/>
          </a:xfrm>
        </p:spPr>
        <p:style>
          <a:lnRef idx="1">
            <a:schemeClr val="accent4"/>
          </a:lnRef>
          <a:fillRef idx="2">
            <a:schemeClr val="accent4"/>
          </a:fillRef>
          <a:effectRef idx="1">
            <a:schemeClr val="accent4"/>
          </a:effectRef>
          <a:fontRef idx="minor">
            <a:schemeClr val="dk1"/>
          </a:fontRef>
        </p:style>
        <p:txBody>
          <a:bodyPr/>
          <a:lstStyle/>
          <a:p>
            <a:r>
              <a:rPr lang="en-US" sz="4000" dirty="0"/>
              <a:t>Professional Nursing Organizations</a:t>
            </a:r>
          </a:p>
        </p:txBody>
      </p:sp>
      <p:sp>
        <p:nvSpPr>
          <p:cNvPr id="15363" name="Rectangle 3"/>
          <p:cNvSpPr>
            <a:spLocks noGrp="1" noChangeArrowheads="1"/>
          </p:cNvSpPr>
          <p:nvPr>
            <p:ph type="body" idx="1"/>
          </p:nvPr>
        </p:nvSpPr>
        <p:spPr/>
        <p:txBody>
          <a:bodyPr/>
          <a:lstStyle/>
          <a:p>
            <a:r>
              <a:rPr lang="en-US" b="1" dirty="0"/>
              <a:t>American Nurses Association (ANA): </a:t>
            </a:r>
            <a:r>
              <a:rPr lang="en-US" dirty="0"/>
              <a:t>establishes standards of practice, encourages research to advance nursing practice, and represents nursing for legislative actions</a:t>
            </a:r>
          </a:p>
          <a:p>
            <a:r>
              <a:rPr lang="en-US" b="1" dirty="0"/>
              <a:t>National Student Nurses’ Association (NSNA</a:t>
            </a:r>
            <a:r>
              <a:rPr lang="en-US" dirty="0" smtClean="0"/>
              <a:t>)</a:t>
            </a:r>
            <a:endParaRPr lang="en-US" dirty="0"/>
          </a:p>
        </p:txBody>
      </p:sp>
      <p:sp>
        <p:nvSpPr>
          <p:cNvPr id="2" name="Date Placeholder 1"/>
          <p:cNvSpPr>
            <a:spLocks noGrp="1"/>
          </p:cNvSpPr>
          <p:nvPr>
            <p:ph type="dt" sz="half" idx="10"/>
          </p:nvPr>
        </p:nvSpPr>
        <p:spPr/>
        <p:txBody>
          <a:bodyPr/>
          <a:lstStyle/>
          <a:p>
            <a:fld id="{2764AD91-BD95-49EB-98C0-7451C2AB0968}"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868362"/>
          </a:xfrm>
        </p:spPr>
        <p:txBody>
          <a:bodyPr>
            <a:normAutofit/>
          </a:bodyPr>
          <a:lstStyle/>
          <a:p>
            <a:r>
              <a:rPr lang="en-US" sz="3200" b="1" i="1" dirty="0" smtClean="0">
                <a:solidFill>
                  <a:schemeClr val="folHlink"/>
                </a:solidFill>
              </a:rPr>
              <a:t>American </a:t>
            </a:r>
            <a:r>
              <a:rPr lang="en-US" sz="3200" b="1" i="1" dirty="0">
                <a:solidFill>
                  <a:schemeClr val="folHlink"/>
                </a:solidFill>
              </a:rPr>
              <a:t>Nurses Association (ANA</a:t>
            </a:r>
            <a:r>
              <a:rPr lang="en-US" sz="3200" i="1" dirty="0">
                <a:solidFill>
                  <a:schemeClr val="folHlink"/>
                </a:solidFill>
              </a:rPr>
              <a:t>)</a:t>
            </a:r>
            <a:endParaRPr lang="en-US" dirty="0"/>
          </a:p>
        </p:txBody>
      </p:sp>
      <p:sp>
        <p:nvSpPr>
          <p:cNvPr id="30723" name="Rectangle 3"/>
          <p:cNvSpPr>
            <a:spLocks noGrp="1" noChangeArrowheads="1"/>
          </p:cNvSpPr>
          <p:nvPr>
            <p:ph type="body" idx="1"/>
          </p:nvPr>
        </p:nvSpPr>
        <p:spPr/>
        <p:txBody>
          <a:bodyPr/>
          <a:lstStyle/>
          <a:p>
            <a:pPr>
              <a:lnSpc>
                <a:spcPct val="90000"/>
              </a:lnSpc>
            </a:pPr>
            <a:r>
              <a:rPr lang="en-US" sz="2400"/>
              <a:t>Purpose: To improve the quality of nursing care.</a:t>
            </a:r>
          </a:p>
          <a:p>
            <a:pPr>
              <a:lnSpc>
                <a:spcPct val="90000"/>
              </a:lnSpc>
            </a:pPr>
            <a:r>
              <a:rPr lang="en-US" sz="2400"/>
              <a:t>Established 1911.</a:t>
            </a:r>
          </a:p>
          <a:p>
            <a:pPr>
              <a:lnSpc>
                <a:spcPct val="90000"/>
              </a:lnSpc>
            </a:pPr>
            <a:r>
              <a:rPr lang="en-US" sz="2400"/>
              <a:t>Establishes standards for nursing practice.</a:t>
            </a:r>
          </a:p>
          <a:p>
            <a:pPr>
              <a:lnSpc>
                <a:spcPct val="90000"/>
              </a:lnSpc>
            </a:pPr>
            <a:r>
              <a:rPr lang="en-US" sz="2400"/>
              <a:t>Establishes a professional code of ethics.</a:t>
            </a:r>
          </a:p>
          <a:p>
            <a:pPr>
              <a:lnSpc>
                <a:spcPct val="90000"/>
              </a:lnSpc>
            </a:pPr>
            <a:r>
              <a:rPr lang="en-US" sz="2400"/>
              <a:t>Develops educational standards</a:t>
            </a:r>
          </a:p>
          <a:p>
            <a:pPr>
              <a:lnSpc>
                <a:spcPct val="90000"/>
              </a:lnSpc>
            </a:pPr>
            <a:r>
              <a:rPr lang="en-US" sz="2400"/>
              <a:t>Oversees a credentialing system.</a:t>
            </a:r>
          </a:p>
          <a:p>
            <a:pPr>
              <a:lnSpc>
                <a:spcPct val="90000"/>
              </a:lnSpc>
            </a:pPr>
            <a:r>
              <a:rPr lang="en-US" sz="2400"/>
              <a:t>Influences legislation affecting health care.</a:t>
            </a:r>
          </a:p>
          <a:p>
            <a:pPr>
              <a:lnSpc>
                <a:spcPct val="90000"/>
              </a:lnSpc>
            </a:pPr>
            <a:endParaRPr lang="en-US" sz="2800"/>
          </a:p>
          <a:p>
            <a:pPr>
              <a:lnSpc>
                <a:spcPct val="90000"/>
              </a:lnSpc>
              <a:buFont typeface="Wingdings" pitchFamily="2" charset="2"/>
              <a:buNone/>
            </a:pPr>
            <a:r>
              <a:rPr lang="en-US" sz="2800"/>
              <a:t>For RNs only.</a:t>
            </a:r>
          </a:p>
          <a:p>
            <a:pPr>
              <a:lnSpc>
                <a:spcPct val="90000"/>
              </a:lnSpc>
              <a:buFont typeface="Wingdings" pitchFamily="2" charset="2"/>
              <a:buNone/>
            </a:pPr>
            <a:r>
              <a:rPr lang="en-US" sz="2000" i="1"/>
              <a:t>Publications: American Journal of Nursing; American Nurse</a:t>
            </a:r>
            <a:endParaRPr lang="en-US" sz="2800"/>
          </a:p>
          <a:p>
            <a:pPr>
              <a:lnSpc>
                <a:spcPct val="90000"/>
              </a:lnSpc>
              <a:buFont typeface="Wingdings" pitchFamily="2" charset="2"/>
              <a:buNone/>
            </a:pPr>
            <a:endParaRPr lang="en-US" sz="2800"/>
          </a:p>
        </p:txBody>
      </p:sp>
      <p:sp>
        <p:nvSpPr>
          <p:cNvPr id="2" name="Date Placeholder 1"/>
          <p:cNvSpPr>
            <a:spLocks noGrp="1"/>
          </p:cNvSpPr>
          <p:nvPr>
            <p:ph type="dt" sz="half" idx="10"/>
          </p:nvPr>
        </p:nvSpPr>
        <p:spPr/>
        <p:txBody>
          <a:bodyPr/>
          <a:lstStyle/>
          <a:p>
            <a:fld id="{1C404409-A77B-44D8-92B3-03FADABF54AD}"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560888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sz="4000" dirty="0"/>
              <a:t>Professional Nursing Organizations</a:t>
            </a:r>
          </a:p>
        </p:txBody>
      </p:sp>
      <p:sp>
        <p:nvSpPr>
          <p:cNvPr id="17411" name="Rectangle 3"/>
          <p:cNvSpPr>
            <a:spLocks noGrp="1" noChangeArrowheads="1"/>
          </p:cNvSpPr>
          <p:nvPr>
            <p:ph type="body" idx="1"/>
          </p:nvPr>
        </p:nvSpPr>
        <p:spPr/>
        <p:txBody>
          <a:bodyPr/>
          <a:lstStyle/>
          <a:p>
            <a:pPr>
              <a:lnSpc>
                <a:spcPct val="90000"/>
              </a:lnSpc>
            </a:pPr>
            <a:r>
              <a:rPr lang="en-US" sz="2800" b="1" dirty="0"/>
              <a:t>National League for Nursing (NLN): </a:t>
            </a:r>
            <a:r>
              <a:rPr lang="en-US" sz="2800" dirty="0"/>
              <a:t>foster development and improvement of nursing education; voluntary accreditation</a:t>
            </a:r>
          </a:p>
          <a:p>
            <a:pPr>
              <a:lnSpc>
                <a:spcPct val="90000"/>
              </a:lnSpc>
            </a:pPr>
            <a:r>
              <a:rPr lang="en-US" sz="2800" b="1" dirty="0"/>
              <a:t>American Association of Colleges of Nursing </a:t>
            </a:r>
            <a:r>
              <a:rPr lang="en-US" sz="2800" dirty="0"/>
              <a:t>(AACN): national accreditation for collegiate nursing programs</a:t>
            </a:r>
          </a:p>
          <a:p>
            <a:pPr>
              <a:lnSpc>
                <a:spcPct val="90000"/>
              </a:lnSpc>
            </a:pPr>
            <a:r>
              <a:rPr lang="en-US" sz="2800" b="1" dirty="0"/>
              <a:t>International Council of Nurses (ICN)</a:t>
            </a:r>
          </a:p>
          <a:p>
            <a:pPr>
              <a:lnSpc>
                <a:spcPct val="90000"/>
              </a:lnSpc>
            </a:pPr>
            <a:r>
              <a:rPr lang="en-US" sz="2800" b="1" dirty="0"/>
              <a:t>Specialty Nursing Organizations</a:t>
            </a:r>
            <a:r>
              <a:rPr lang="en-US" sz="2800" dirty="0"/>
              <a:t>: Sigma Theta Tau International Honor Society of Nursing</a:t>
            </a:r>
          </a:p>
        </p:txBody>
      </p:sp>
      <p:sp>
        <p:nvSpPr>
          <p:cNvPr id="2" name="Date Placeholder 1"/>
          <p:cNvSpPr>
            <a:spLocks noGrp="1"/>
          </p:cNvSpPr>
          <p:nvPr>
            <p:ph type="dt" sz="half" idx="10"/>
          </p:nvPr>
        </p:nvSpPr>
        <p:spPr/>
        <p:txBody>
          <a:bodyPr/>
          <a:lstStyle/>
          <a:p>
            <a:fld id="{09C6072A-135F-4F4E-89F8-95D52FE2616D}"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274638"/>
            <a:ext cx="9144000" cy="9445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4000" dirty="0"/>
              <a:t>Professional Organizations and Nursing Process</a:t>
            </a:r>
          </a:p>
        </p:txBody>
      </p:sp>
      <p:sp>
        <p:nvSpPr>
          <p:cNvPr id="38915" name="Rectangle 3"/>
          <p:cNvSpPr>
            <a:spLocks noGrp="1" noChangeArrowheads="1"/>
          </p:cNvSpPr>
          <p:nvPr>
            <p:ph type="body" idx="1"/>
          </p:nvPr>
        </p:nvSpPr>
        <p:spPr/>
        <p:txBody>
          <a:bodyPr/>
          <a:lstStyle/>
          <a:p>
            <a:pPr>
              <a:lnSpc>
                <a:spcPct val="90000"/>
              </a:lnSpc>
            </a:pPr>
            <a:r>
              <a:rPr lang="en-US" sz="2800"/>
              <a:t>Term 1</a:t>
            </a:r>
            <a:r>
              <a:rPr lang="en-US" sz="2800" baseline="30000"/>
              <a:t>st</a:t>
            </a:r>
            <a:r>
              <a:rPr lang="en-US" sz="2800"/>
              <a:t> used in 1955</a:t>
            </a:r>
          </a:p>
          <a:p>
            <a:pPr>
              <a:lnSpc>
                <a:spcPct val="90000"/>
              </a:lnSpc>
            </a:pPr>
            <a:r>
              <a:rPr lang="en-US" sz="2800"/>
              <a:t>ANA Standards of Nursing Practice</a:t>
            </a:r>
          </a:p>
          <a:p>
            <a:pPr>
              <a:lnSpc>
                <a:spcPct val="90000"/>
              </a:lnSpc>
            </a:pPr>
            <a:r>
              <a:rPr lang="en-US" sz="2800"/>
              <a:t>Canadian Nurses Association standard of effective use of nursing process</a:t>
            </a:r>
          </a:p>
          <a:p>
            <a:pPr>
              <a:lnSpc>
                <a:spcPct val="90000"/>
              </a:lnSpc>
            </a:pPr>
            <a:r>
              <a:rPr lang="en-US" sz="2800"/>
              <a:t>Joint Commission of Accreditation of Healthcare Organizations requires care documentation according to nursing process</a:t>
            </a:r>
          </a:p>
          <a:p>
            <a:pPr>
              <a:lnSpc>
                <a:spcPct val="90000"/>
              </a:lnSpc>
            </a:pPr>
            <a:r>
              <a:rPr lang="en-US" sz="2800"/>
              <a:t>ANA recommends educational programs incorporate nursing process</a:t>
            </a:r>
          </a:p>
        </p:txBody>
      </p:sp>
      <p:sp>
        <p:nvSpPr>
          <p:cNvPr id="2" name="Date Placeholder 1"/>
          <p:cNvSpPr>
            <a:spLocks noGrp="1"/>
          </p:cNvSpPr>
          <p:nvPr>
            <p:ph type="dt" sz="half" idx="10"/>
          </p:nvPr>
        </p:nvSpPr>
        <p:spPr/>
        <p:txBody>
          <a:bodyPr/>
          <a:lstStyle/>
          <a:p>
            <a:fld id="{2AD33794-B3CA-4CB3-BD1C-994DB8A00189}"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74638"/>
            <a:ext cx="9144000" cy="868362"/>
          </a:xfrm>
        </p:spPr>
        <p:style>
          <a:lnRef idx="1">
            <a:schemeClr val="accent5"/>
          </a:lnRef>
          <a:fillRef idx="2">
            <a:schemeClr val="accent5"/>
          </a:fillRef>
          <a:effectRef idx="1">
            <a:schemeClr val="accent5"/>
          </a:effectRef>
          <a:fontRef idx="minor">
            <a:schemeClr val="dk1"/>
          </a:fontRef>
        </p:style>
        <p:txBody>
          <a:bodyPr/>
          <a:lstStyle/>
          <a:p>
            <a:r>
              <a:rPr lang="en-US" sz="4000" b="1" dirty="0"/>
              <a:t>STAGES OF SKILL ACQUISITION</a:t>
            </a:r>
          </a:p>
        </p:txBody>
      </p:sp>
      <p:sp>
        <p:nvSpPr>
          <p:cNvPr id="32771" name="Rectangle 3"/>
          <p:cNvSpPr>
            <a:spLocks noGrp="1" noChangeArrowheads="1"/>
          </p:cNvSpPr>
          <p:nvPr>
            <p:ph type="body" idx="1"/>
          </p:nvPr>
        </p:nvSpPr>
        <p:spPr/>
        <p:txBody>
          <a:bodyPr>
            <a:normAutofit lnSpcReduction="10000"/>
          </a:bodyPr>
          <a:lstStyle/>
          <a:p>
            <a:pPr>
              <a:lnSpc>
                <a:spcPct val="90000"/>
              </a:lnSpc>
            </a:pPr>
            <a:r>
              <a:rPr lang="en-US" sz="2800" b="1" dirty="0"/>
              <a:t>Novice</a:t>
            </a:r>
          </a:p>
          <a:p>
            <a:pPr lvl="1">
              <a:lnSpc>
                <a:spcPct val="90000"/>
              </a:lnSpc>
            </a:pPr>
            <a:r>
              <a:rPr lang="en-US" sz="2400" b="1" dirty="0"/>
              <a:t>Rule-governed, limited, inflexible</a:t>
            </a:r>
          </a:p>
          <a:p>
            <a:pPr lvl="1">
              <a:lnSpc>
                <a:spcPct val="90000"/>
              </a:lnSpc>
            </a:pPr>
            <a:r>
              <a:rPr lang="en-US" sz="2400" b="1" dirty="0"/>
              <a:t>Total recall mode</a:t>
            </a:r>
          </a:p>
          <a:p>
            <a:pPr>
              <a:lnSpc>
                <a:spcPct val="90000"/>
              </a:lnSpc>
            </a:pPr>
            <a:r>
              <a:rPr lang="en-US" sz="2800" b="1" dirty="0"/>
              <a:t>Advanced Beginner</a:t>
            </a:r>
          </a:p>
          <a:p>
            <a:pPr lvl="1">
              <a:lnSpc>
                <a:spcPct val="90000"/>
              </a:lnSpc>
            </a:pPr>
            <a:r>
              <a:rPr lang="en-US" sz="2400" b="1" dirty="0"/>
              <a:t>Notes recurrent aspects</a:t>
            </a:r>
          </a:p>
          <a:p>
            <a:pPr lvl="1">
              <a:lnSpc>
                <a:spcPct val="90000"/>
              </a:lnSpc>
            </a:pPr>
            <a:r>
              <a:rPr lang="en-US" sz="2400" b="1" dirty="0"/>
              <a:t>Beginning development of professional habits</a:t>
            </a:r>
          </a:p>
          <a:p>
            <a:pPr>
              <a:lnSpc>
                <a:spcPct val="90000"/>
              </a:lnSpc>
            </a:pPr>
            <a:r>
              <a:rPr lang="en-US" sz="2800" b="1" dirty="0"/>
              <a:t>Competent</a:t>
            </a:r>
          </a:p>
          <a:p>
            <a:pPr lvl="1">
              <a:lnSpc>
                <a:spcPct val="90000"/>
              </a:lnSpc>
            </a:pPr>
            <a:r>
              <a:rPr lang="en-US" sz="2400" b="1" dirty="0"/>
              <a:t>Able to recognize own thinking</a:t>
            </a:r>
          </a:p>
          <a:p>
            <a:pPr lvl="1">
              <a:lnSpc>
                <a:spcPct val="90000"/>
              </a:lnSpc>
            </a:pPr>
            <a:r>
              <a:rPr lang="en-US" sz="2400" b="1" dirty="0"/>
              <a:t>Able to analyze problems</a:t>
            </a:r>
          </a:p>
          <a:p>
            <a:pPr lvl="1">
              <a:lnSpc>
                <a:spcPct val="90000"/>
              </a:lnSpc>
            </a:pPr>
            <a:r>
              <a:rPr lang="en-US" sz="2400" b="1" dirty="0"/>
              <a:t>Lacks speed and flexibility of proficient nurse</a:t>
            </a:r>
          </a:p>
          <a:p>
            <a:pPr lvl="1">
              <a:lnSpc>
                <a:spcPct val="90000"/>
              </a:lnSpc>
            </a:pPr>
            <a:r>
              <a:rPr lang="en-US" sz="2400" b="1" dirty="0"/>
              <a:t>2-3 years in setting</a:t>
            </a:r>
          </a:p>
        </p:txBody>
      </p:sp>
      <p:sp>
        <p:nvSpPr>
          <p:cNvPr id="2" name="Date Placeholder 1"/>
          <p:cNvSpPr>
            <a:spLocks noGrp="1"/>
          </p:cNvSpPr>
          <p:nvPr>
            <p:ph type="dt" sz="half" idx="10"/>
          </p:nvPr>
        </p:nvSpPr>
        <p:spPr/>
        <p:txBody>
          <a:bodyPr/>
          <a:lstStyle/>
          <a:p>
            <a:fld id="{7024C9F1-DE51-41FD-8527-E72AF33D37C9}"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r>
              <a:rPr lang="en-US" b="1" dirty="0"/>
              <a:t>Proficient</a:t>
            </a:r>
          </a:p>
          <a:p>
            <a:pPr lvl="1"/>
            <a:r>
              <a:rPr lang="en-US" b="1" dirty="0"/>
              <a:t>Perceives each situation as a whole</a:t>
            </a:r>
          </a:p>
          <a:p>
            <a:pPr lvl="1"/>
            <a:r>
              <a:rPr lang="en-US" b="1" dirty="0"/>
              <a:t>Long-term goals</a:t>
            </a:r>
          </a:p>
          <a:p>
            <a:pPr lvl="1"/>
            <a:r>
              <a:rPr lang="en-US" b="1" dirty="0"/>
              <a:t>Advanced level of critical thinking</a:t>
            </a:r>
          </a:p>
          <a:p>
            <a:pPr lvl="1"/>
            <a:r>
              <a:rPr lang="en-US" b="1" dirty="0"/>
              <a:t>3-5 years in setting</a:t>
            </a:r>
          </a:p>
          <a:p>
            <a:r>
              <a:rPr lang="en-US" b="1" dirty="0"/>
              <a:t>Expert</a:t>
            </a:r>
          </a:p>
          <a:p>
            <a:pPr lvl="1"/>
            <a:r>
              <a:rPr lang="en-US" b="1" dirty="0"/>
              <a:t>Intuitive grasp of situation</a:t>
            </a:r>
          </a:p>
          <a:p>
            <a:pPr lvl="1"/>
            <a:r>
              <a:rPr lang="en-US" b="1" dirty="0"/>
              <a:t>5-15 years in setting</a:t>
            </a:r>
          </a:p>
          <a:p>
            <a:endParaRPr lang="en-US" b="1" dirty="0"/>
          </a:p>
        </p:txBody>
      </p:sp>
      <p:sp>
        <p:nvSpPr>
          <p:cNvPr id="33796" name="Text Box 4"/>
          <p:cNvSpPr txBox="1">
            <a:spLocks noChangeArrowheads="1"/>
          </p:cNvSpPr>
          <p:nvPr/>
        </p:nvSpPr>
        <p:spPr bwMode="auto">
          <a:xfrm>
            <a:off x="3505200" y="6172200"/>
            <a:ext cx="4438650" cy="366713"/>
          </a:xfrm>
          <a:prstGeom prst="rect">
            <a:avLst/>
          </a:prstGeom>
          <a:noFill/>
          <a:ln w="9525">
            <a:noFill/>
            <a:miter lim="800000"/>
            <a:headEnd/>
            <a:tailEnd/>
          </a:ln>
          <a:effectLst/>
        </p:spPr>
        <p:txBody>
          <a:bodyPr wrap="none">
            <a:spAutoFit/>
          </a:bodyPr>
          <a:lstStyle/>
          <a:p>
            <a:r>
              <a:rPr lang="en-US" b="1" dirty="0">
                <a:latin typeface="Arial" charset="0"/>
              </a:rPr>
              <a:t>Patricia Benner: From Novice to Expert</a:t>
            </a:r>
          </a:p>
        </p:txBody>
      </p:sp>
      <p:sp>
        <p:nvSpPr>
          <p:cNvPr id="6" name="Rectangle 2"/>
          <p:cNvSpPr txBox="1">
            <a:spLocks noChangeArrowheads="1"/>
          </p:cNvSpPr>
          <p:nvPr/>
        </p:nvSpPr>
        <p:spPr>
          <a:xfrm>
            <a:off x="0" y="274638"/>
            <a:ext cx="9144000" cy="86836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4000" b="1" smtClean="0"/>
              <a:t>STAGES OF SKILL ACQUISITION</a:t>
            </a:r>
            <a:endParaRPr lang="en-US" sz="4000" b="1" dirty="0"/>
          </a:p>
        </p:txBody>
      </p:sp>
      <p:sp>
        <p:nvSpPr>
          <p:cNvPr id="3" name="Date Placeholder 2"/>
          <p:cNvSpPr>
            <a:spLocks noGrp="1"/>
          </p:cNvSpPr>
          <p:nvPr>
            <p:ph type="dt" sz="half" idx="10"/>
          </p:nvPr>
        </p:nvSpPr>
        <p:spPr/>
        <p:txBody>
          <a:bodyPr/>
          <a:lstStyle/>
          <a:p>
            <a:fld id="{EF07A719-8D0D-42DA-A0D9-825108A4C922}" type="datetime1">
              <a:rPr lang="en-US" smtClean="0"/>
              <a:pPr/>
              <a:t>10/10/2016</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274638"/>
            <a:ext cx="9144000" cy="944562"/>
          </a:xfrm>
        </p:spPr>
        <p:style>
          <a:lnRef idx="1">
            <a:schemeClr val="accent6"/>
          </a:lnRef>
          <a:fillRef idx="2">
            <a:schemeClr val="accent6"/>
          </a:fillRef>
          <a:effectRef idx="1">
            <a:schemeClr val="accent6"/>
          </a:effectRef>
          <a:fontRef idx="minor">
            <a:schemeClr val="dk1"/>
          </a:fontRef>
        </p:style>
        <p:txBody>
          <a:bodyPr/>
          <a:lstStyle/>
          <a:p>
            <a:r>
              <a:rPr lang="en-US" sz="4000" b="1" dirty="0"/>
              <a:t>OBSTACLES</a:t>
            </a:r>
          </a:p>
        </p:txBody>
      </p:sp>
      <p:sp>
        <p:nvSpPr>
          <p:cNvPr id="34819" name="Rectangle 3"/>
          <p:cNvSpPr>
            <a:spLocks noGrp="1" noChangeArrowheads="1"/>
          </p:cNvSpPr>
          <p:nvPr>
            <p:ph type="body" idx="1"/>
          </p:nvPr>
        </p:nvSpPr>
        <p:spPr/>
        <p:txBody>
          <a:bodyPr/>
          <a:lstStyle/>
          <a:p>
            <a:r>
              <a:rPr lang="en-US" b="1" dirty="0"/>
              <a:t>Overuse of habit with questioning “We’ve always done it that way”</a:t>
            </a:r>
          </a:p>
          <a:p>
            <a:r>
              <a:rPr lang="en-US" b="1" dirty="0"/>
              <a:t>Anxiety</a:t>
            </a:r>
          </a:p>
          <a:p>
            <a:r>
              <a:rPr lang="en-US" b="1" dirty="0"/>
              <a:t>Working under deadlines</a:t>
            </a:r>
          </a:p>
          <a:p>
            <a:r>
              <a:rPr lang="en-US" b="1" dirty="0" smtClean="0"/>
              <a:t>Lack </a:t>
            </a:r>
            <a:r>
              <a:rPr lang="en-US" b="1" dirty="0"/>
              <a:t>of confidence in own thinking</a:t>
            </a:r>
          </a:p>
        </p:txBody>
      </p:sp>
      <p:sp>
        <p:nvSpPr>
          <p:cNvPr id="2" name="Date Placeholder 1"/>
          <p:cNvSpPr>
            <a:spLocks noGrp="1"/>
          </p:cNvSpPr>
          <p:nvPr>
            <p:ph type="dt" sz="half" idx="10"/>
          </p:nvPr>
        </p:nvSpPr>
        <p:spPr/>
        <p:txBody>
          <a:bodyPr/>
          <a:lstStyle/>
          <a:p>
            <a:fld id="{1B0225C3-5DD4-46AF-BDAB-5602B6ADCAA5}"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179388" y="1219200"/>
            <a:ext cx="8507412" cy="5449888"/>
          </a:xfrm>
        </p:spPr>
        <p:txBody>
          <a:bodyPr>
            <a:normAutofit/>
          </a:bodyPr>
          <a:lstStyle/>
          <a:p>
            <a:pPr algn="just" rtl="0" eaLnBrk="1" hangingPunct="1"/>
            <a:endParaRPr lang="en-US" sz="4000" dirty="0" smtClean="0">
              <a:solidFill>
                <a:srgbClr val="990000"/>
              </a:solidFill>
              <a:latin typeface="Times New Roman" pitchFamily="18" charset="0"/>
              <a:cs typeface="Times New Roman" pitchFamily="18" charset="0"/>
            </a:endParaRPr>
          </a:p>
          <a:p>
            <a:pPr marL="0" indent="0" rtl="0" eaLnBrk="1" hangingPunct="1">
              <a:buNone/>
            </a:pPr>
            <a:r>
              <a:rPr lang="en-US" sz="3600" dirty="0" smtClean="0">
                <a:solidFill>
                  <a:srgbClr val="990000"/>
                </a:solidFill>
                <a:cs typeface="Times New Roman" pitchFamily="18" charset="0"/>
              </a:rPr>
              <a:t>1. Caregiver</a:t>
            </a:r>
            <a:r>
              <a:rPr lang="en-US" sz="3600" dirty="0" smtClean="0">
                <a:cs typeface="Times New Roman" pitchFamily="18" charset="0"/>
              </a:rPr>
              <a:t> encompasses the physical, psychosocial, developmental, cultural, and spiritual levels. The nursing process provides nurses with a framework for providing care. a nurse may provide care directly or delegate it to other caregivers.</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19" y="76200"/>
            <a:ext cx="9242426"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E749526B-0535-476C-A3E0-1F56C3D3C63C}"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fade">
                                      <p:cBhvr>
                                        <p:cTn id="7" dur="1000"/>
                                        <p:tgtEl>
                                          <p:spTgt spid="41987">
                                            <p:txEl>
                                              <p:pRg st="1" end="1"/>
                                            </p:txEl>
                                          </p:spTgt>
                                        </p:tgtEl>
                                      </p:cBhvr>
                                    </p:animEffect>
                                    <p:anim calcmode="lin" valueType="num">
                                      <p:cBhvr>
                                        <p:cTn id="8"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algn="l" eaLnBrk="1" hangingPunct="1"/>
            <a:r>
              <a:rPr lang="en-US" b="1" dirty="0" smtClean="0">
                <a:solidFill>
                  <a:srgbClr val="000099"/>
                </a:solidFill>
                <a:latin typeface="+mn-lt"/>
                <a:cs typeface="Times New Roman" pitchFamily="18" charset="0"/>
              </a:rPr>
              <a:t>2.Communicator</a:t>
            </a:r>
          </a:p>
        </p:txBody>
      </p:sp>
      <p:sp>
        <p:nvSpPr>
          <p:cNvPr id="43011" name="Rectangle 3"/>
          <p:cNvSpPr>
            <a:spLocks noGrp="1" noChangeArrowheads="1"/>
          </p:cNvSpPr>
          <p:nvPr>
            <p:ph type="body" idx="1"/>
          </p:nvPr>
        </p:nvSpPr>
        <p:spPr>
          <a:xfrm>
            <a:off x="457200" y="1981200"/>
            <a:ext cx="8229600" cy="4543425"/>
          </a:xfrm>
        </p:spPr>
        <p:txBody>
          <a:bodyPr>
            <a:normAutofit/>
          </a:bodyPr>
          <a:lstStyle/>
          <a:p>
            <a:pPr rtl="0" eaLnBrk="1" hangingPunct="1"/>
            <a:r>
              <a:rPr lang="en-US" sz="4000" dirty="0" smtClean="0">
                <a:solidFill>
                  <a:srgbClr val="990000"/>
                </a:solidFill>
                <a:cs typeface="Times New Roman" pitchFamily="18" charset="0"/>
              </a:rPr>
              <a:t>Communication</a:t>
            </a:r>
            <a:r>
              <a:rPr lang="en-US" sz="4000" dirty="0" smtClean="0">
                <a:cs typeface="Times New Roman" pitchFamily="18" charset="0"/>
              </a:rPr>
              <a:t> is integral to all nursing roles. Nurses communicate with the client, support persons, other health professionals, and people in the community.</a:t>
            </a:r>
          </a:p>
        </p:txBody>
      </p:sp>
      <p:sp>
        <p:nvSpPr>
          <p:cNvPr id="2" name="Date Placeholder 1"/>
          <p:cNvSpPr>
            <a:spLocks noGrp="1"/>
          </p:cNvSpPr>
          <p:nvPr>
            <p:ph type="dt" sz="half" idx="10"/>
          </p:nvPr>
        </p:nvSpPr>
        <p:spPr/>
        <p:txBody>
          <a:bodyPr/>
          <a:lstStyle/>
          <a:p>
            <a:fld id="{61AF943D-60D9-42A5-B7C4-56F992D5A73C}"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2000" fill="hold"/>
                                        <p:tgtEl>
                                          <p:spTgt spid="43010"/>
                                        </p:tgtEl>
                                        <p:attrNameLst>
                                          <p:attrName>ppt_w</p:attrName>
                                        </p:attrNameLst>
                                      </p:cBhvr>
                                      <p:tavLst>
                                        <p:tav tm="0">
                                          <p:val>
                                            <p:strVal val="#ppt_w"/>
                                          </p:val>
                                        </p:tav>
                                        <p:tav tm="100000">
                                          <p:val>
                                            <p:strVal val="#ppt_w"/>
                                          </p:val>
                                        </p:tav>
                                      </p:tavLst>
                                    </p:anim>
                                    <p:anim calcmode="lin" valueType="num">
                                      <p:cBhvr>
                                        <p:cTn id="8" dur="2000" fill="hold"/>
                                        <p:tgtEl>
                                          <p:spTgt spid="4301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3010"/>
                                        </p:tgtEl>
                                        <p:attrNameLst>
                                          <p:attrName>ppt_x</p:attrName>
                                        </p:attrNameLst>
                                      </p:cBhvr>
                                      <p:tavLst>
                                        <p:tav tm="0">
                                          <p:val>
                                            <p:strVal val="#ppt_x-.4"/>
                                          </p:val>
                                        </p:tav>
                                        <p:tav tm="100000">
                                          <p:val>
                                            <p:strVal val="#ppt_x"/>
                                          </p:val>
                                        </p:tav>
                                      </p:tavLst>
                                    </p:anim>
                                    <p:anim calcmode="lin" valueType="num">
                                      <p:cBhvr>
                                        <p:cTn id="10" dur="2000" fill="hold"/>
                                        <p:tgtEl>
                                          <p:spTgt spid="4301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3011">
                                            <p:txEl>
                                              <p:pRg st="0" end="0"/>
                                            </p:txEl>
                                          </p:spTgt>
                                        </p:tgtEl>
                                        <p:attrNameLst>
                                          <p:attrName>style.visibility</p:attrName>
                                        </p:attrNameLst>
                                      </p:cBhvr>
                                      <p:to>
                                        <p:strVal val="visible"/>
                                      </p:to>
                                    </p:set>
                                    <p:animEffect transition="in" filter="fade">
                                      <p:cBhvr>
                                        <p:cTn id="15" dur="500">
                                          <p:stCondLst>
                                            <p:cond delay="0"/>
                                          </p:stCondLst>
                                        </p:cTn>
                                        <p:tgtEl>
                                          <p:spTgt spid="43011">
                                            <p:txEl>
                                              <p:pRg st="0" end="0"/>
                                            </p:txEl>
                                          </p:spTgt>
                                        </p:tgtEl>
                                      </p:cBhvr>
                                    </p:animEffect>
                                    <p:anim calcmode="lin" valueType="num">
                                      <p:cBhvr>
                                        <p:cTn id="16" dur="500" fill="hold">
                                          <p:stCondLst>
                                            <p:cond delay="0"/>
                                          </p:stCondLst>
                                        </p:cTn>
                                        <p:tgtEl>
                                          <p:spTgt spid="4301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914400"/>
          </a:xfrm>
        </p:spPr>
        <p:txBody>
          <a:bodyPr>
            <a:noAutofit/>
          </a:bodyPr>
          <a:lstStyle/>
          <a:p>
            <a:pPr algn="l" eaLnBrk="1" hangingPunct="1"/>
            <a:r>
              <a:rPr lang="en-US" sz="5400" b="1" dirty="0" smtClean="0">
                <a:solidFill>
                  <a:srgbClr val="000099"/>
                </a:solidFill>
                <a:latin typeface="Calibri" panose="020F0502020204030204" pitchFamily="34" charset="0"/>
                <a:cs typeface="Calibri" panose="020F0502020204030204" pitchFamily="34" charset="0"/>
              </a:rPr>
              <a:t>3.Teacher</a:t>
            </a:r>
            <a:endParaRPr lang="en-US" sz="7200" dirty="0" smtClean="0">
              <a:latin typeface="Calibri" panose="020F0502020204030204" pitchFamily="34" charset="0"/>
              <a:cs typeface="Calibri" panose="020F0502020204030204" pitchFamily="34" charset="0"/>
            </a:endParaRPr>
          </a:p>
        </p:txBody>
      </p:sp>
      <p:sp>
        <p:nvSpPr>
          <p:cNvPr id="44035" name="Rectangle 3"/>
          <p:cNvSpPr>
            <a:spLocks noGrp="1" noChangeArrowheads="1"/>
          </p:cNvSpPr>
          <p:nvPr>
            <p:ph type="body" idx="1"/>
          </p:nvPr>
        </p:nvSpPr>
        <p:spPr>
          <a:xfrm>
            <a:off x="457200" y="1981200"/>
            <a:ext cx="8229600" cy="4543425"/>
          </a:xfrm>
        </p:spPr>
        <p:txBody>
          <a:bodyPr/>
          <a:lstStyle/>
          <a:p>
            <a:pPr rtl="0" eaLnBrk="1" hangingPunct="1">
              <a:buFont typeface="Wingdings" pitchFamily="2" charset="2"/>
              <a:buNone/>
            </a:pPr>
            <a:r>
              <a:rPr lang="en-US" dirty="0" smtClean="0">
                <a:latin typeface="Times New Roman" pitchFamily="18" charset="0"/>
                <a:cs typeface="Times New Roman" pitchFamily="18" charset="0"/>
              </a:rPr>
              <a:t>		</a:t>
            </a:r>
            <a:r>
              <a:rPr lang="en-US" sz="3600" dirty="0" smtClean="0">
                <a:cs typeface="Times New Roman" pitchFamily="18" charset="0"/>
              </a:rPr>
              <a:t>As </a:t>
            </a:r>
            <a:r>
              <a:rPr lang="en-US" sz="3600" dirty="0" smtClean="0">
                <a:solidFill>
                  <a:srgbClr val="990000"/>
                </a:solidFill>
                <a:cs typeface="Times New Roman" pitchFamily="18" charset="0"/>
              </a:rPr>
              <a:t>a teacher</a:t>
            </a:r>
            <a:r>
              <a:rPr lang="en-US" sz="3600" dirty="0" smtClean="0">
                <a:cs typeface="Times New Roman" pitchFamily="18" charset="0"/>
              </a:rPr>
              <a:t>, the nurse helps clients learn about their health and the health care procedures they need to perform to restore or maintain their health. </a:t>
            </a:r>
          </a:p>
        </p:txBody>
      </p:sp>
      <p:sp>
        <p:nvSpPr>
          <p:cNvPr id="2" name="Date Placeholder 1"/>
          <p:cNvSpPr>
            <a:spLocks noGrp="1"/>
          </p:cNvSpPr>
          <p:nvPr>
            <p:ph type="dt" sz="half" idx="10"/>
          </p:nvPr>
        </p:nvSpPr>
        <p:spPr/>
        <p:txBody>
          <a:bodyPr/>
          <a:lstStyle/>
          <a:p>
            <a:fld id="{6C47BA6F-6983-41D1-AF50-EB10A613E13D}"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2000" fill="hold"/>
                                        <p:tgtEl>
                                          <p:spTgt spid="44034"/>
                                        </p:tgtEl>
                                        <p:attrNameLst>
                                          <p:attrName>ppt_w</p:attrName>
                                        </p:attrNameLst>
                                      </p:cBhvr>
                                      <p:tavLst>
                                        <p:tav tm="0">
                                          <p:val>
                                            <p:strVal val="#ppt_w"/>
                                          </p:val>
                                        </p:tav>
                                        <p:tav tm="100000">
                                          <p:val>
                                            <p:strVal val="#ppt_w"/>
                                          </p:val>
                                        </p:tav>
                                      </p:tavLst>
                                    </p:anim>
                                    <p:anim calcmode="lin" valueType="num">
                                      <p:cBhvr>
                                        <p:cTn id="8" dur="2000" fill="hold"/>
                                        <p:tgtEl>
                                          <p:spTgt spid="440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4034"/>
                                        </p:tgtEl>
                                        <p:attrNameLst>
                                          <p:attrName>ppt_x</p:attrName>
                                        </p:attrNameLst>
                                      </p:cBhvr>
                                      <p:tavLst>
                                        <p:tav tm="0">
                                          <p:val>
                                            <p:strVal val="#ppt_x-.4"/>
                                          </p:val>
                                        </p:tav>
                                        <p:tav tm="100000">
                                          <p:val>
                                            <p:strVal val="#ppt_x"/>
                                          </p:val>
                                        </p:tav>
                                      </p:tavLst>
                                    </p:anim>
                                    <p:anim calcmode="lin" valueType="num">
                                      <p:cBhvr>
                                        <p:cTn id="10" dur="2000" fill="hold"/>
                                        <p:tgtEl>
                                          <p:spTgt spid="440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4035">
                                            <p:txEl>
                                              <p:pRg st="0" end="0"/>
                                            </p:txEl>
                                          </p:spTgt>
                                        </p:tgtEl>
                                        <p:attrNameLst>
                                          <p:attrName>style.visibility</p:attrName>
                                        </p:attrNameLst>
                                      </p:cBhvr>
                                      <p:to>
                                        <p:strVal val="visible"/>
                                      </p:to>
                                    </p:set>
                                    <p:animEffect transition="in" filter="fade">
                                      <p:cBhvr>
                                        <p:cTn id="15" dur="500">
                                          <p:stCondLst>
                                            <p:cond delay="0"/>
                                          </p:stCondLst>
                                        </p:cTn>
                                        <p:tgtEl>
                                          <p:spTgt spid="44035">
                                            <p:txEl>
                                              <p:pRg st="0" end="0"/>
                                            </p:txEl>
                                          </p:spTgt>
                                        </p:tgtEl>
                                      </p:cBhvr>
                                    </p:animEffect>
                                    <p:anim calcmode="lin" valueType="num">
                                      <p:cBhvr>
                                        <p:cTn id="16" dur="500" fill="hold">
                                          <p:stCondLst>
                                            <p:cond delay="0"/>
                                          </p:stCondLst>
                                        </p:cTn>
                                        <p:tgtEl>
                                          <p:spTgt spid="4403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908050"/>
            <a:ext cx="8458200" cy="5616575"/>
          </a:xfrm>
        </p:spPr>
        <p:txBody>
          <a:bodyPr/>
          <a:lstStyle/>
          <a:p>
            <a:pPr marL="0" indent="0" rtl="0" eaLnBrk="1" hangingPunct="1">
              <a:buNone/>
            </a:pPr>
            <a:r>
              <a:rPr lang="en-US" sz="3600" b="1" dirty="0" smtClean="0">
                <a:cs typeface="Times New Roman" pitchFamily="18" charset="0"/>
              </a:rPr>
              <a:t>2.Provide direction for professional nursing practice.</a:t>
            </a:r>
          </a:p>
          <a:p>
            <a:pPr marL="0" indent="0" rtl="0" eaLnBrk="1" hangingPunct="1">
              <a:buNone/>
            </a:pPr>
            <a:r>
              <a:rPr lang="en-US" sz="3600" b="1" dirty="0" smtClean="0">
                <a:cs typeface="Times New Roman" pitchFamily="18" charset="0"/>
              </a:rPr>
              <a:t>3. Provide a framework for the evaluation of nursing practice.</a:t>
            </a:r>
          </a:p>
          <a:p>
            <a:pPr marL="0" indent="0" rtl="0" eaLnBrk="1" hangingPunct="1">
              <a:buNone/>
            </a:pPr>
            <a:r>
              <a:rPr lang="en-US" sz="3600" b="1" dirty="0" smtClean="0">
                <a:cs typeface="Times New Roman" pitchFamily="18" charset="0"/>
              </a:rPr>
              <a:t>4. Define the profession's accountability to the public and client outcomes for which nurses are responsible.</a:t>
            </a:r>
          </a:p>
          <a:p>
            <a:pPr algn="just" eaLnBrk="1" hangingPunct="1"/>
            <a:endParaRPr lang="en-US" sz="4000" b="1" dirty="0" smtClean="0">
              <a:cs typeface="Times New Roman" pitchFamily="18" charset="0"/>
            </a:endParaRPr>
          </a:p>
        </p:txBody>
      </p:sp>
      <p:sp>
        <p:nvSpPr>
          <p:cNvPr id="2" name="Date Placeholder 1"/>
          <p:cNvSpPr>
            <a:spLocks noGrp="1"/>
          </p:cNvSpPr>
          <p:nvPr>
            <p:ph type="dt" sz="half" idx="10"/>
          </p:nvPr>
        </p:nvSpPr>
        <p:spPr/>
        <p:txBody>
          <a:bodyPr/>
          <a:lstStyle/>
          <a:p>
            <a:fld id="{A0F9D237-B7F9-412A-8703-03228C8DE4A0}"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fade">
                                      <p:cBhvr>
                                        <p:cTn id="7" dur="1000"/>
                                        <p:tgtEl>
                                          <p:spTgt spid="79875">
                                            <p:txEl>
                                              <p:pRg st="0" end="0"/>
                                            </p:txEl>
                                          </p:spTgt>
                                        </p:tgtEl>
                                      </p:cBhvr>
                                    </p:animEffect>
                                    <p:anim calcmode="lin" valueType="num">
                                      <p:cBhvr>
                                        <p:cTn id="8" dur="10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98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9875">
                                            <p:txEl>
                                              <p:pRg st="1" end="1"/>
                                            </p:txEl>
                                          </p:spTgt>
                                        </p:tgtEl>
                                        <p:attrNameLst>
                                          <p:attrName>style.visibility</p:attrName>
                                        </p:attrNameLst>
                                      </p:cBhvr>
                                      <p:to>
                                        <p:strVal val="visible"/>
                                      </p:to>
                                    </p:set>
                                    <p:animEffect transition="in" filter="fade">
                                      <p:cBhvr>
                                        <p:cTn id="14" dur="1000"/>
                                        <p:tgtEl>
                                          <p:spTgt spid="79875">
                                            <p:txEl>
                                              <p:pRg st="1" end="1"/>
                                            </p:txEl>
                                          </p:spTgt>
                                        </p:tgtEl>
                                      </p:cBhvr>
                                    </p:animEffect>
                                    <p:anim calcmode="lin" valueType="num">
                                      <p:cBhvr>
                                        <p:cTn id="15" dur="10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98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9875">
                                            <p:txEl>
                                              <p:pRg st="2" end="2"/>
                                            </p:txEl>
                                          </p:spTgt>
                                        </p:tgtEl>
                                        <p:attrNameLst>
                                          <p:attrName>style.visibility</p:attrName>
                                        </p:attrNameLst>
                                      </p:cBhvr>
                                      <p:to>
                                        <p:strVal val="visible"/>
                                      </p:to>
                                    </p:set>
                                    <p:animEffect transition="in" filter="fade">
                                      <p:cBhvr>
                                        <p:cTn id="21" dur="1000"/>
                                        <p:tgtEl>
                                          <p:spTgt spid="79875">
                                            <p:txEl>
                                              <p:pRg st="2" end="2"/>
                                            </p:txEl>
                                          </p:spTgt>
                                        </p:tgtEl>
                                      </p:cBhvr>
                                    </p:animEffect>
                                    <p:anim calcmode="lin" valueType="num">
                                      <p:cBhvr>
                                        <p:cTn id="22" dur="10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98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457201"/>
            <a:ext cx="8229600" cy="914400"/>
          </a:xfrm>
        </p:spPr>
        <p:txBody>
          <a:bodyPr>
            <a:normAutofit/>
          </a:bodyPr>
          <a:lstStyle/>
          <a:p>
            <a:pPr algn="l" eaLnBrk="1" hangingPunct="1"/>
            <a:r>
              <a:rPr lang="en-US" sz="5400" b="1" dirty="0" smtClean="0">
                <a:solidFill>
                  <a:srgbClr val="990000"/>
                </a:solidFill>
                <a:latin typeface="Times New Roman" pitchFamily="18" charset="0"/>
                <a:cs typeface="Times New Roman" pitchFamily="18" charset="0"/>
              </a:rPr>
              <a:t>4. Client advocate</a:t>
            </a:r>
          </a:p>
        </p:txBody>
      </p:sp>
      <p:sp>
        <p:nvSpPr>
          <p:cNvPr id="45059" name="Rectangle 3"/>
          <p:cNvSpPr>
            <a:spLocks noGrp="1" noChangeArrowheads="1"/>
          </p:cNvSpPr>
          <p:nvPr>
            <p:ph type="body" idx="1"/>
          </p:nvPr>
        </p:nvSpPr>
        <p:spPr>
          <a:xfrm>
            <a:off x="250825" y="1981200"/>
            <a:ext cx="8642350" cy="4687888"/>
          </a:xfrm>
        </p:spPr>
        <p:txBody>
          <a:bodyPr/>
          <a:lstStyle/>
          <a:p>
            <a:pPr rtl="0" eaLnBrk="1" hangingPunct="1"/>
            <a:r>
              <a:rPr lang="en-US" b="1" dirty="0" smtClean="0">
                <a:latin typeface="Times New Roman" pitchFamily="18" charset="0"/>
                <a:cs typeface="Times New Roman" pitchFamily="18" charset="0"/>
              </a:rPr>
              <a:t>	</a:t>
            </a:r>
            <a:r>
              <a:rPr lang="en-US" sz="3600" dirty="0" smtClean="0">
                <a:latin typeface="Calibri" panose="020F0502020204030204" pitchFamily="34" charset="0"/>
                <a:cs typeface="Calibri" panose="020F0502020204030204" pitchFamily="34" charset="0"/>
              </a:rPr>
              <a:t>A client advocate acts to protect the client. In this role the nurse may represent the client's needs and wishes to other health professionals, such as relaying the client's wishes for information to the physician. They also assist clients in exercising their rights and help them speak up for themselves</a:t>
            </a:r>
            <a:r>
              <a:rPr lang="en-US" sz="3600" b="1" dirty="0" smtClean="0">
                <a:latin typeface="Times New Roman" pitchFamily="18" charset="0"/>
                <a:cs typeface="Times New Roman" pitchFamily="18" charset="0"/>
              </a:rPr>
              <a:t>.</a:t>
            </a:r>
          </a:p>
        </p:txBody>
      </p:sp>
      <p:sp>
        <p:nvSpPr>
          <p:cNvPr id="2" name="Date Placeholder 1"/>
          <p:cNvSpPr>
            <a:spLocks noGrp="1"/>
          </p:cNvSpPr>
          <p:nvPr>
            <p:ph type="dt" sz="half" idx="10"/>
          </p:nvPr>
        </p:nvSpPr>
        <p:spPr/>
        <p:txBody>
          <a:bodyPr/>
          <a:lstStyle/>
          <a:p>
            <a:fld id="{E1D203CE-0045-49F1-9881-B63163E02DA2}"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800" decel="100000"/>
                                        <p:tgtEl>
                                          <p:spTgt spid="45058"/>
                                        </p:tgtEl>
                                      </p:cBhvr>
                                    </p:animEffect>
                                    <p:anim calcmode="lin" valueType="num">
                                      <p:cBhvr>
                                        <p:cTn id="8" dur="800" decel="100000" fill="hold"/>
                                        <p:tgtEl>
                                          <p:spTgt spid="45058"/>
                                        </p:tgtEl>
                                        <p:attrNameLst>
                                          <p:attrName>style.rotation</p:attrName>
                                        </p:attrNameLst>
                                      </p:cBhvr>
                                      <p:tavLst>
                                        <p:tav tm="0">
                                          <p:val>
                                            <p:fltVal val="-90"/>
                                          </p:val>
                                        </p:tav>
                                        <p:tav tm="100000">
                                          <p:val>
                                            <p:fltVal val="0"/>
                                          </p:val>
                                        </p:tav>
                                      </p:tavLst>
                                    </p:anim>
                                    <p:anim calcmode="lin" valueType="num">
                                      <p:cBhvr>
                                        <p:cTn id="9" dur="800" decel="100000" fill="hold"/>
                                        <p:tgtEl>
                                          <p:spTgt spid="45058"/>
                                        </p:tgtEl>
                                        <p:attrNameLst>
                                          <p:attrName>ppt_x</p:attrName>
                                        </p:attrNameLst>
                                      </p:cBhvr>
                                      <p:tavLst>
                                        <p:tav tm="0">
                                          <p:val>
                                            <p:strVal val="#ppt_x+0.4"/>
                                          </p:val>
                                        </p:tav>
                                        <p:tav tm="100000">
                                          <p:val>
                                            <p:strVal val="#ppt_x-0.05"/>
                                          </p:val>
                                        </p:tav>
                                      </p:tavLst>
                                    </p:anim>
                                    <p:anim calcmode="lin" valueType="num">
                                      <p:cBhvr>
                                        <p:cTn id="10" dur="800" decel="100000" fill="hold"/>
                                        <p:tgtEl>
                                          <p:spTgt spid="450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50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505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5059">
                                            <p:txEl>
                                              <p:pRg st="0" end="0"/>
                                            </p:txEl>
                                          </p:spTgt>
                                        </p:tgtEl>
                                        <p:attrNameLst>
                                          <p:attrName>style.visibility</p:attrName>
                                        </p:attrNameLst>
                                      </p:cBhvr>
                                      <p:to>
                                        <p:strVal val="visible"/>
                                      </p:to>
                                    </p:set>
                                    <p:animEffect transition="in" filter="fade">
                                      <p:cBhvr>
                                        <p:cTn id="17" dur="1000"/>
                                        <p:tgtEl>
                                          <p:spTgt spid="45059">
                                            <p:txEl>
                                              <p:pRg st="0" end="0"/>
                                            </p:txEl>
                                          </p:spTgt>
                                        </p:tgtEl>
                                      </p:cBhvr>
                                    </p:animEffect>
                                    <p:anim calcmode="lin" valueType="num">
                                      <p:cBhvr>
                                        <p:cTn id="18"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229600" cy="2179638"/>
          </a:xfrm>
        </p:spPr>
        <p:txBody>
          <a:bodyPr/>
          <a:lstStyle/>
          <a:p>
            <a:pPr algn="l" eaLnBrk="1" hangingPunct="1"/>
            <a:r>
              <a:rPr lang="en-US" sz="4000" b="1" dirty="0" smtClean="0">
                <a:solidFill>
                  <a:srgbClr val="990000"/>
                </a:solidFill>
                <a:latin typeface="+mn-lt"/>
                <a:cs typeface="Times New Roman" pitchFamily="18" charset="0"/>
              </a:rPr>
              <a:t>5. Counselor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p:txBody>
      </p:sp>
      <p:sp>
        <p:nvSpPr>
          <p:cNvPr id="46083" name="Rectangle 3"/>
          <p:cNvSpPr>
            <a:spLocks noGrp="1" noChangeArrowheads="1"/>
          </p:cNvSpPr>
          <p:nvPr>
            <p:ph type="body" idx="1"/>
          </p:nvPr>
        </p:nvSpPr>
        <p:spPr>
          <a:xfrm>
            <a:off x="457200" y="1981200"/>
            <a:ext cx="8229600" cy="4543425"/>
          </a:xfrm>
        </p:spPr>
        <p:txBody>
          <a:bodyPr/>
          <a:lstStyle/>
          <a:p>
            <a:pPr rtl="0" eaLnBrk="1" hangingPunct="1"/>
            <a:r>
              <a:rPr lang="en-US" sz="3600" dirty="0" smtClean="0">
                <a:solidFill>
                  <a:srgbClr val="000099"/>
                </a:solidFill>
                <a:cs typeface="Times New Roman" pitchFamily="18" charset="0"/>
              </a:rPr>
              <a:t>Counseling</a:t>
            </a:r>
            <a:r>
              <a:rPr lang="en-US" sz="3600" dirty="0" smtClean="0">
                <a:cs typeface="Times New Roman" pitchFamily="18" charset="0"/>
              </a:rPr>
              <a:t> is the process of helping a client to recognize and cope with stressful psychological or social problems, to develop improved interpersonal relationships, and to promote personal growth. It involves providing emotional, intellectual, and psychological support.</a:t>
            </a:r>
            <a:r>
              <a:rPr lang="en-US" sz="3600" dirty="0" smtClean="0"/>
              <a:t> </a:t>
            </a:r>
          </a:p>
        </p:txBody>
      </p:sp>
      <p:sp>
        <p:nvSpPr>
          <p:cNvPr id="2" name="Date Placeholder 1"/>
          <p:cNvSpPr>
            <a:spLocks noGrp="1"/>
          </p:cNvSpPr>
          <p:nvPr>
            <p:ph type="dt" sz="half" idx="10"/>
          </p:nvPr>
        </p:nvSpPr>
        <p:spPr/>
        <p:txBody>
          <a:bodyPr/>
          <a:lstStyle/>
          <a:p>
            <a:fld id="{A8074447-95AD-4173-9DE2-34DD3EC06C05}"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800" decel="100000"/>
                                        <p:tgtEl>
                                          <p:spTgt spid="46082"/>
                                        </p:tgtEl>
                                      </p:cBhvr>
                                    </p:animEffect>
                                    <p:anim calcmode="lin" valueType="num">
                                      <p:cBhvr>
                                        <p:cTn id="8" dur="800" decel="100000" fill="hold"/>
                                        <p:tgtEl>
                                          <p:spTgt spid="46082"/>
                                        </p:tgtEl>
                                        <p:attrNameLst>
                                          <p:attrName>style.rotation</p:attrName>
                                        </p:attrNameLst>
                                      </p:cBhvr>
                                      <p:tavLst>
                                        <p:tav tm="0">
                                          <p:val>
                                            <p:fltVal val="-90"/>
                                          </p:val>
                                        </p:tav>
                                        <p:tav tm="100000">
                                          <p:val>
                                            <p:fltVal val="0"/>
                                          </p:val>
                                        </p:tav>
                                      </p:tavLst>
                                    </p:anim>
                                    <p:anim calcmode="lin" valueType="num">
                                      <p:cBhvr>
                                        <p:cTn id="9" dur="800" decel="100000" fill="hold"/>
                                        <p:tgtEl>
                                          <p:spTgt spid="46082"/>
                                        </p:tgtEl>
                                        <p:attrNameLst>
                                          <p:attrName>ppt_x</p:attrName>
                                        </p:attrNameLst>
                                      </p:cBhvr>
                                      <p:tavLst>
                                        <p:tav tm="0">
                                          <p:val>
                                            <p:strVal val="#ppt_x+0.4"/>
                                          </p:val>
                                        </p:tav>
                                        <p:tav tm="100000">
                                          <p:val>
                                            <p:strVal val="#ppt_x-0.05"/>
                                          </p:val>
                                        </p:tav>
                                      </p:tavLst>
                                    </p:anim>
                                    <p:anim calcmode="lin" valueType="num">
                                      <p:cBhvr>
                                        <p:cTn id="10" dur="800" decel="100000" fill="hold"/>
                                        <p:tgtEl>
                                          <p:spTgt spid="460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0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08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6083">
                                            <p:txEl>
                                              <p:pRg st="0" end="0"/>
                                            </p:txEl>
                                          </p:spTgt>
                                        </p:tgtEl>
                                        <p:attrNameLst>
                                          <p:attrName>style.visibility</p:attrName>
                                        </p:attrNameLst>
                                      </p:cBhvr>
                                      <p:to>
                                        <p:strVal val="visible"/>
                                      </p:to>
                                    </p:set>
                                    <p:animEffect transition="in" filter="fade">
                                      <p:cBhvr>
                                        <p:cTn id="17" dur="1000"/>
                                        <p:tgtEl>
                                          <p:spTgt spid="46083">
                                            <p:txEl>
                                              <p:pRg st="0" end="0"/>
                                            </p:txEl>
                                          </p:spTgt>
                                        </p:tgtEl>
                                      </p:cBhvr>
                                    </p:animEffect>
                                    <p:anim calcmode="lin" valueType="num">
                                      <p:cBhvr>
                                        <p:cTn id="18"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60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lgn="l" eaLnBrk="1" hangingPunct="1"/>
            <a:r>
              <a:rPr lang="en-US" sz="3600" b="1" dirty="0" smtClean="0">
                <a:solidFill>
                  <a:srgbClr val="000099"/>
                </a:solidFill>
                <a:latin typeface="+mn-lt"/>
                <a:cs typeface="Times New Roman" pitchFamily="18" charset="0"/>
              </a:rPr>
              <a:t>6. Change agent</a:t>
            </a:r>
          </a:p>
        </p:txBody>
      </p:sp>
      <p:sp>
        <p:nvSpPr>
          <p:cNvPr id="47107" name="Rectangle 3"/>
          <p:cNvSpPr>
            <a:spLocks noGrp="1" noChangeArrowheads="1"/>
          </p:cNvSpPr>
          <p:nvPr>
            <p:ph type="body" idx="1"/>
          </p:nvPr>
        </p:nvSpPr>
        <p:spPr>
          <a:xfrm>
            <a:off x="250825" y="1981200"/>
            <a:ext cx="8435975" cy="4687888"/>
          </a:xfrm>
        </p:spPr>
        <p:txBody>
          <a:bodyPr/>
          <a:lstStyle/>
          <a:p>
            <a:pPr algn="just" rtl="0" eaLnBrk="1" hangingPunct="1"/>
            <a:r>
              <a:rPr lang="en-US" sz="3600" dirty="0" smtClean="0">
                <a:latin typeface="Calibri" panose="020F0502020204030204" pitchFamily="34" charset="0"/>
                <a:cs typeface="Calibri" panose="020F0502020204030204" pitchFamily="34" charset="0"/>
              </a:rPr>
              <a:t>The nurse acts as a </a:t>
            </a:r>
            <a:r>
              <a:rPr lang="en-US" sz="3600" dirty="0" smtClean="0">
                <a:solidFill>
                  <a:srgbClr val="000099"/>
                </a:solidFill>
                <a:latin typeface="Calibri" panose="020F0502020204030204" pitchFamily="34" charset="0"/>
                <a:cs typeface="Calibri" panose="020F0502020204030204" pitchFamily="34" charset="0"/>
              </a:rPr>
              <a:t>change agent</a:t>
            </a:r>
            <a:r>
              <a:rPr lang="en-US" sz="3600" dirty="0" smtClean="0">
                <a:latin typeface="Calibri" panose="020F0502020204030204" pitchFamily="34" charset="0"/>
                <a:cs typeface="Calibri" panose="020F0502020204030204" pitchFamily="34" charset="0"/>
              </a:rPr>
              <a:t> when assisting others, that is, </a:t>
            </a:r>
            <a:r>
              <a:rPr lang="en-US" sz="3600" dirty="0" smtClean="0">
                <a:solidFill>
                  <a:srgbClr val="000099"/>
                </a:solidFill>
                <a:latin typeface="Calibri" panose="020F0502020204030204" pitchFamily="34" charset="0"/>
                <a:cs typeface="Calibri" panose="020F0502020204030204" pitchFamily="34" charset="0"/>
              </a:rPr>
              <a:t>clients, to make modifications in their own behavior.</a:t>
            </a:r>
            <a:r>
              <a:rPr lang="en-US" sz="3600" dirty="0" smtClean="0">
                <a:latin typeface="Calibri" panose="020F0502020204030204" pitchFamily="34" charset="0"/>
                <a:cs typeface="Calibri" panose="020F0502020204030204" pitchFamily="34" charset="0"/>
              </a:rPr>
              <a:t> Nurses also often act to make </a:t>
            </a:r>
            <a:r>
              <a:rPr lang="en-US" sz="3600" dirty="0" smtClean="0">
                <a:solidFill>
                  <a:srgbClr val="000099"/>
                </a:solidFill>
                <a:latin typeface="Calibri" panose="020F0502020204030204" pitchFamily="34" charset="0"/>
                <a:cs typeface="Calibri" panose="020F0502020204030204" pitchFamily="34" charset="0"/>
              </a:rPr>
              <a:t>changes in a system, such as clinical care,</a:t>
            </a:r>
            <a:r>
              <a:rPr lang="en-US" sz="3600" dirty="0" smtClean="0">
                <a:latin typeface="Calibri" panose="020F0502020204030204" pitchFamily="34" charset="0"/>
                <a:cs typeface="Calibri" panose="020F0502020204030204" pitchFamily="34" charset="0"/>
              </a:rPr>
              <a:t> if it is not helping a client return to health. Nurses are continually dealing with change in the health care system.</a:t>
            </a:r>
            <a:r>
              <a:rPr lang="en-US" sz="3600" b="1" dirty="0" smtClean="0"/>
              <a:t> </a:t>
            </a:r>
          </a:p>
        </p:txBody>
      </p:sp>
      <p:sp>
        <p:nvSpPr>
          <p:cNvPr id="2" name="Date Placeholder 1"/>
          <p:cNvSpPr>
            <a:spLocks noGrp="1"/>
          </p:cNvSpPr>
          <p:nvPr>
            <p:ph type="dt" sz="half" idx="10"/>
          </p:nvPr>
        </p:nvSpPr>
        <p:spPr/>
        <p:txBody>
          <a:bodyPr/>
          <a:lstStyle/>
          <a:p>
            <a:fld id="{BFFB1232-ACF5-4BE9-979E-528028B25081}"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800" decel="100000"/>
                                        <p:tgtEl>
                                          <p:spTgt spid="47106"/>
                                        </p:tgtEl>
                                      </p:cBhvr>
                                    </p:animEffect>
                                    <p:anim calcmode="lin" valueType="num">
                                      <p:cBhvr>
                                        <p:cTn id="8" dur="800" decel="100000" fill="hold"/>
                                        <p:tgtEl>
                                          <p:spTgt spid="47106"/>
                                        </p:tgtEl>
                                        <p:attrNameLst>
                                          <p:attrName>style.rotation</p:attrName>
                                        </p:attrNameLst>
                                      </p:cBhvr>
                                      <p:tavLst>
                                        <p:tav tm="0">
                                          <p:val>
                                            <p:fltVal val="-90"/>
                                          </p:val>
                                        </p:tav>
                                        <p:tav tm="100000">
                                          <p:val>
                                            <p:fltVal val="0"/>
                                          </p:val>
                                        </p:tav>
                                      </p:tavLst>
                                    </p:anim>
                                    <p:anim calcmode="lin" valueType="num">
                                      <p:cBhvr>
                                        <p:cTn id="9" dur="800" decel="100000" fill="hold"/>
                                        <p:tgtEl>
                                          <p:spTgt spid="47106"/>
                                        </p:tgtEl>
                                        <p:attrNameLst>
                                          <p:attrName>ppt_x</p:attrName>
                                        </p:attrNameLst>
                                      </p:cBhvr>
                                      <p:tavLst>
                                        <p:tav tm="0">
                                          <p:val>
                                            <p:strVal val="#ppt_x+0.4"/>
                                          </p:val>
                                        </p:tav>
                                        <p:tav tm="100000">
                                          <p:val>
                                            <p:strVal val="#ppt_x-0.05"/>
                                          </p:val>
                                        </p:tav>
                                      </p:tavLst>
                                    </p:anim>
                                    <p:anim calcmode="lin" valueType="num">
                                      <p:cBhvr>
                                        <p:cTn id="10" dur="800" decel="100000" fill="hold"/>
                                        <p:tgtEl>
                                          <p:spTgt spid="471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71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710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7107">
                                            <p:txEl>
                                              <p:pRg st="0" end="0"/>
                                            </p:txEl>
                                          </p:spTgt>
                                        </p:tgtEl>
                                        <p:attrNameLst>
                                          <p:attrName>style.visibility</p:attrName>
                                        </p:attrNameLst>
                                      </p:cBhvr>
                                      <p:to>
                                        <p:strVal val="visible"/>
                                      </p:to>
                                    </p:set>
                                    <p:animEffect transition="in" filter="fade">
                                      <p:cBhvr>
                                        <p:cTn id="17" dur="1000"/>
                                        <p:tgtEl>
                                          <p:spTgt spid="47107">
                                            <p:txEl>
                                              <p:pRg st="0" end="0"/>
                                            </p:txEl>
                                          </p:spTgt>
                                        </p:tgtEl>
                                      </p:cBhvr>
                                    </p:animEffect>
                                    <p:anim calcmode="lin" valueType="num">
                                      <p:cBhvr>
                                        <p:cTn id="18" dur="1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710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457201"/>
            <a:ext cx="8229600" cy="990600"/>
          </a:xfrm>
        </p:spPr>
        <p:txBody>
          <a:bodyPr>
            <a:noAutofit/>
          </a:bodyPr>
          <a:lstStyle/>
          <a:p>
            <a:pPr algn="l" eaLnBrk="1" hangingPunct="1"/>
            <a:r>
              <a:rPr lang="en-US" sz="4000" b="1" dirty="0" smtClean="0">
                <a:solidFill>
                  <a:srgbClr val="990000"/>
                </a:solidFill>
                <a:latin typeface="Calibri" panose="020F0502020204030204" pitchFamily="34" charset="0"/>
                <a:cs typeface="Calibri" panose="020F0502020204030204" pitchFamily="34" charset="0"/>
              </a:rPr>
              <a:t>7. Leader</a:t>
            </a:r>
            <a:endParaRPr lang="en-US" sz="2000" b="1" dirty="0" smtClean="0">
              <a:latin typeface="Calibri" panose="020F0502020204030204" pitchFamily="34" charset="0"/>
              <a:cs typeface="Calibri" panose="020F0502020204030204" pitchFamily="34" charset="0"/>
            </a:endParaRPr>
          </a:p>
        </p:txBody>
      </p:sp>
      <p:sp>
        <p:nvSpPr>
          <p:cNvPr id="48131" name="Rectangle 3"/>
          <p:cNvSpPr>
            <a:spLocks noGrp="1" noChangeArrowheads="1"/>
          </p:cNvSpPr>
          <p:nvPr>
            <p:ph type="body" idx="1"/>
          </p:nvPr>
        </p:nvSpPr>
        <p:spPr>
          <a:xfrm>
            <a:off x="457200" y="1981200"/>
            <a:ext cx="8229600" cy="4616450"/>
          </a:xfrm>
        </p:spPr>
        <p:txBody>
          <a:bodyPr>
            <a:normAutofit/>
          </a:bodyPr>
          <a:lstStyle/>
          <a:p>
            <a:pPr rtl="0" eaLnBrk="1" hangingPunct="1"/>
            <a:r>
              <a:rPr lang="en-US" sz="3600" dirty="0" smtClean="0">
                <a:solidFill>
                  <a:srgbClr val="000099"/>
                </a:solidFill>
                <a:cs typeface="Times New Roman" pitchFamily="18" charset="0"/>
              </a:rPr>
              <a:t>A leader</a:t>
            </a:r>
            <a:r>
              <a:rPr lang="en-US" sz="3600" dirty="0" smtClean="0">
                <a:cs typeface="Times New Roman" pitchFamily="18" charset="0"/>
              </a:rPr>
              <a:t> influences others to work together to accomplish a specific goal. The leader role can be employed at different levels: individual client, family, groups of clients, colleagues, or the community.</a:t>
            </a:r>
          </a:p>
        </p:txBody>
      </p:sp>
      <p:sp>
        <p:nvSpPr>
          <p:cNvPr id="2" name="Date Placeholder 1"/>
          <p:cNvSpPr>
            <a:spLocks noGrp="1"/>
          </p:cNvSpPr>
          <p:nvPr>
            <p:ph type="dt" sz="half" idx="10"/>
          </p:nvPr>
        </p:nvSpPr>
        <p:spPr/>
        <p:txBody>
          <a:bodyPr/>
          <a:lstStyle/>
          <a:p>
            <a:fld id="{B8F89105-BA11-4658-81B7-44E49A4FB397}"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fade">
                                      <p:cBhvr>
                                        <p:cTn id="7" dur="800" decel="100000"/>
                                        <p:tgtEl>
                                          <p:spTgt spid="48130"/>
                                        </p:tgtEl>
                                      </p:cBhvr>
                                    </p:animEffect>
                                    <p:anim calcmode="lin" valueType="num">
                                      <p:cBhvr>
                                        <p:cTn id="8" dur="800" decel="100000" fill="hold"/>
                                        <p:tgtEl>
                                          <p:spTgt spid="48130"/>
                                        </p:tgtEl>
                                        <p:attrNameLst>
                                          <p:attrName>style.rotation</p:attrName>
                                        </p:attrNameLst>
                                      </p:cBhvr>
                                      <p:tavLst>
                                        <p:tav tm="0">
                                          <p:val>
                                            <p:fltVal val="-90"/>
                                          </p:val>
                                        </p:tav>
                                        <p:tav tm="100000">
                                          <p:val>
                                            <p:fltVal val="0"/>
                                          </p:val>
                                        </p:tav>
                                      </p:tavLst>
                                    </p:anim>
                                    <p:anim calcmode="lin" valueType="num">
                                      <p:cBhvr>
                                        <p:cTn id="9" dur="800" decel="100000" fill="hold"/>
                                        <p:tgtEl>
                                          <p:spTgt spid="48130"/>
                                        </p:tgtEl>
                                        <p:attrNameLst>
                                          <p:attrName>ppt_x</p:attrName>
                                        </p:attrNameLst>
                                      </p:cBhvr>
                                      <p:tavLst>
                                        <p:tav tm="0">
                                          <p:val>
                                            <p:strVal val="#ppt_x+0.4"/>
                                          </p:val>
                                        </p:tav>
                                        <p:tav tm="100000">
                                          <p:val>
                                            <p:strVal val="#ppt_x-0.05"/>
                                          </p:val>
                                        </p:tav>
                                      </p:tavLst>
                                    </p:anim>
                                    <p:anim calcmode="lin" valueType="num">
                                      <p:cBhvr>
                                        <p:cTn id="10" dur="800" decel="100000" fill="hold"/>
                                        <p:tgtEl>
                                          <p:spTgt spid="481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1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13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8131">
                                            <p:txEl>
                                              <p:pRg st="0" end="0"/>
                                            </p:txEl>
                                          </p:spTgt>
                                        </p:tgtEl>
                                        <p:attrNameLst>
                                          <p:attrName>style.visibility</p:attrName>
                                        </p:attrNameLst>
                                      </p:cBhvr>
                                      <p:to>
                                        <p:strVal val="visible"/>
                                      </p:to>
                                    </p:set>
                                    <p:animEffect transition="in" filter="fade">
                                      <p:cBhvr>
                                        <p:cTn id="17" dur="1000"/>
                                        <p:tgtEl>
                                          <p:spTgt spid="48131">
                                            <p:txEl>
                                              <p:pRg st="0" end="0"/>
                                            </p:txEl>
                                          </p:spTgt>
                                        </p:tgtEl>
                                      </p:cBhvr>
                                    </p:animEffect>
                                    <p:anim calcmode="lin" valueType="num">
                                      <p:cBhvr>
                                        <p:cTn id="18" dur="1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81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457201"/>
            <a:ext cx="8229600" cy="990600"/>
          </a:xfrm>
        </p:spPr>
        <p:txBody>
          <a:bodyPr>
            <a:noAutofit/>
          </a:bodyPr>
          <a:lstStyle/>
          <a:p>
            <a:pPr algn="l" eaLnBrk="1" hangingPunct="1"/>
            <a:r>
              <a:rPr lang="en-US" sz="4000" b="1" dirty="0" smtClean="0">
                <a:solidFill>
                  <a:srgbClr val="990000"/>
                </a:solidFill>
                <a:latin typeface="Gill Sans MT" panose="020B0502020104020203" pitchFamily="34" charset="0"/>
                <a:cs typeface="Times New Roman" pitchFamily="18" charset="0"/>
              </a:rPr>
              <a:t>8. Manager</a:t>
            </a:r>
            <a:endParaRPr lang="en-US" sz="2000" dirty="0" smtClean="0">
              <a:latin typeface="Gill Sans MT" panose="020B0502020104020203" pitchFamily="34" charset="0"/>
              <a:cs typeface="Times New Roman" pitchFamily="18" charset="0"/>
            </a:endParaRPr>
          </a:p>
        </p:txBody>
      </p:sp>
      <p:sp>
        <p:nvSpPr>
          <p:cNvPr id="49155" name="Rectangle 3"/>
          <p:cNvSpPr>
            <a:spLocks noGrp="1" noChangeArrowheads="1"/>
          </p:cNvSpPr>
          <p:nvPr>
            <p:ph type="body" idx="1"/>
          </p:nvPr>
        </p:nvSpPr>
        <p:spPr>
          <a:xfrm>
            <a:off x="457200" y="2060575"/>
            <a:ext cx="8229600" cy="4464050"/>
          </a:xfrm>
        </p:spPr>
        <p:txBody>
          <a:bodyPr/>
          <a:lstStyle/>
          <a:p>
            <a:pPr rtl="0" eaLnBrk="1" hangingPunct="1"/>
            <a:r>
              <a:rPr lang="en-US" sz="4000" dirty="0" smtClean="0">
                <a:latin typeface="Calibri" panose="020F0502020204030204" pitchFamily="34" charset="0"/>
                <a:cs typeface="Calibri" panose="020F0502020204030204" pitchFamily="34" charset="0"/>
              </a:rPr>
              <a:t>The nurse manages the nursing care of individuals, families, and communities. The nurse manager </a:t>
            </a:r>
            <a:r>
              <a:rPr lang="en-US" sz="4000" dirty="0" smtClean="0">
                <a:solidFill>
                  <a:srgbClr val="990000"/>
                </a:solidFill>
                <a:latin typeface="Calibri" panose="020F0502020204030204" pitchFamily="34" charset="0"/>
                <a:cs typeface="Calibri" panose="020F0502020204030204" pitchFamily="34" charset="0"/>
              </a:rPr>
              <a:t>also</a:t>
            </a:r>
            <a:r>
              <a:rPr lang="en-US" sz="4000" dirty="0" smtClean="0">
                <a:latin typeface="Calibri" panose="020F0502020204030204" pitchFamily="34" charset="0"/>
                <a:cs typeface="Calibri" panose="020F0502020204030204" pitchFamily="34" charset="0"/>
              </a:rPr>
              <a:t> delegates nursing activities to other nurses, and supervises and evaluates their performance</a:t>
            </a:r>
            <a:r>
              <a:rPr lang="en-US" sz="4000" b="1" dirty="0" smtClean="0">
                <a:latin typeface="Times New Roman" pitchFamily="18" charset="0"/>
                <a:cs typeface="Times New Roman" pitchFamily="18" charset="0"/>
              </a:rPr>
              <a:t>. </a:t>
            </a:r>
          </a:p>
        </p:txBody>
      </p:sp>
      <p:sp>
        <p:nvSpPr>
          <p:cNvPr id="2" name="Date Placeholder 1"/>
          <p:cNvSpPr>
            <a:spLocks noGrp="1"/>
          </p:cNvSpPr>
          <p:nvPr>
            <p:ph type="dt" sz="half" idx="10"/>
          </p:nvPr>
        </p:nvSpPr>
        <p:spPr/>
        <p:txBody>
          <a:bodyPr/>
          <a:lstStyle/>
          <a:p>
            <a:fld id="{7981191D-5E28-4189-9677-4C5F13679EA1}"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800" decel="100000"/>
                                        <p:tgtEl>
                                          <p:spTgt spid="49154"/>
                                        </p:tgtEl>
                                      </p:cBhvr>
                                    </p:animEffect>
                                    <p:anim calcmode="lin" valueType="num">
                                      <p:cBhvr>
                                        <p:cTn id="8" dur="800" decel="100000" fill="hold"/>
                                        <p:tgtEl>
                                          <p:spTgt spid="49154"/>
                                        </p:tgtEl>
                                        <p:attrNameLst>
                                          <p:attrName>style.rotation</p:attrName>
                                        </p:attrNameLst>
                                      </p:cBhvr>
                                      <p:tavLst>
                                        <p:tav tm="0">
                                          <p:val>
                                            <p:fltVal val="-90"/>
                                          </p:val>
                                        </p:tav>
                                        <p:tav tm="100000">
                                          <p:val>
                                            <p:fltVal val="0"/>
                                          </p:val>
                                        </p:tav>
                                      </p:tavLst>
                                    </p:anim>
                                    <p:anim calcmode="lin" valueType="num">
                                      <p:cBhvr>
                                        <p:cTn id="9" dur="800" decel="100000" fill="hold"/>
                                        <p:tgtEl>
                                          <p:spTgt spid="49154"/>
                                        </p:tgtEl>
                                        <p:attrNameLst>
                                          <p:attrName>ppt_x</p:attrName>
                                        </p:attrNameLst>
                                      </p:cBhvr>
                                      <p:tavLst>
                                        <p:tav tm="0">
                                          <p:val>
                                            <p:strVal val="#ppt_x+0.4"/>
                                          </p:val>
                                        </p:tav>
                                        <p:tav tm="100000">
                                          <p:val>
                                            <p:strVal val="#ppt_x-0.05"/>
                                          </p:val>
                                        </p:tav>
                                      </p:tavLst>
                                    </p:anim>
                                    <p:anim calcmode="lin" valueType="num">
                                      <p:cBhvr>
                                        <p:cTn id="10" dur="800" decel="100000" fill="hold"/>
                                        <p:tgtEl>
                                          <p:spTgt spid="491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1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15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9155">
                                            <p:txEl>
                                              <p:pRg st="0" end="0"/>
                                            </p:txEl>
                                          </p:spTgt>
                                        </p:tgtEl>
                                        <p:attrNameLst>
                                          <p:attrName>style.visibility</p:attrName>
                                        </p:attrNameLst>
                                      </p:cBhvr>
                                      <p:to>
                                        <p:strVal val="visible"/>
                                      </p:to>
                                    </p:set>
                                    <p:animEffect transition="in" filter="fade">
                                      <p:cBhvr>
                                        <p:cTn id="17" dur="1000"/>
                                        <p:tgtEl>
                                          <p:spTgt spid="49155">
                                            <p:txEl>
                                              <p:pRg st="0" end="0"/>
                                            </p:txEl>
                                          </p:spTgt>
                                        </p:tgtEl>
                                      </p:cBhvr>
                                    </p:animEffect>
                                    <p:anim calcmode="lin" valueType="num">
                                      <p:cBhvr>
                                        <p:cTn id="18"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91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1412875"/>
            <a:ext cx="8229600" cy="5040313"/>
          </a:xfrm>
        </p:spPr>
        <p:txBody>
          <a:bodyPr/>
          <a:lstStyle/>
          <a:p>
            <a:pPr rtl="0" eaLnBrk="1" hangingPunct="1"/>
            <a:r>
              <a:rPr lang="en-US" sz="4400" dirty="0" smtClean="0">
                <a:solidFill>
                  <a:srgbClr val="990000"/>
                </a:solidFill>
                <a:latin typeface="Calibri" panose="020F0502020204030204" pitchFamily="34" charset="0"/>
                <a:cs typeface="Calibri" panose="020F0502020204030204" pitchFamily="34" charset="0"/>
              </a:rPr>
              <a:t>Managing</a:t>
            </a:r>
            <a:r>
              <a:rPr lang="en-US" sz="4400" dirty="0" smtClean="0">
                <a:latin typeface="Calibri" panose="020F0502020204030204" pitchFamily="34" charset="0"/>
                <a:cs typeface="Calibri" panose="020F0502020204030204" pitchFamily="34" charset="0"/>
              </a:rPr>
              <a:t> requires knowledge about organizational structure and dynamics, authority and accountability, leadership, delegation and supervision and evaluation.</a:t>
            </a:r>
          </a:p>
          <a:p>
            <a:pPr eaLnBrk="1" hangingPunct="1"/>
            <a:endParaRPr lang="en-US" sz="4400" dirty="0" smtClean="0"/>
          </a:p>
        </p:txBody>
      </p:sp>
      <p:sp>
        <p:nvSpPr>
          <p:cNvPr id="2" name="Date Placeholder 1"/>
          <p:cNvSpPr>
            <a:spLocks noGrp="1"/>
          </p:cNvSpPr>
          <p:nvPr>
            <p:ph type="dt" sz="half" idx="10"/>
          </p:nvPr>
        </p:nvSpPr>
        <p:spPr/>
        <p:txBody>
          <a:bodyPr/>
          <a:lstStyle/>
          <a:p>
            <a:fld id="{D036BCE5-0578-4477-8C46-523103ED423A}"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1000"/>
                                        <p:tgtEl>
                                          <p:spTgt spid="80899">
                                            <p:txEl>
                                              <p:pRg st="0" end="0"/>
                                            </p:txEl>
                                          </p:spTgt>
                                        </p:tgtEl>
                                      </p:cBhvr>
                                    </p:animEffect>
                                    <p:anim calcmode="lin" valueType="num">
                                      <p:cBhvr>
                                        <p:cTn id="8" dur="1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08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57200"/>
            <a:ext cx="8229600" cy="990600"/>
          </a:xfrm>
        </p:spPr>
        <p:txBody>
          <a:bodyPr>
            <a:normAutofit/>
          </a:bodyPr>
          <a:lstStyle/>
          <a:p>
            <a:pPr algn="l" eaLnBrk="1" hangingPunct="1"/>
            <a:r>
              <a:rPr lang="en-US" sz="4000" b="1" dirty="0" smtClean="0">
                <a:solidFill>
                  <a:srgbClr val="990000"/>
                </a:solidFill>
                <a:latin typeface="Calibri" panose="020F0502020204030204" pitchFamily="34" charset="0"/>
                <a:cs typeface="Calibri" panose="020F0502020204030204" pitchFamily="34" charset="0"/>
              </a:rPr>
              <a:t>9. Case manager</a:t>
            </a:r>
            <a:endParaRPr lang="en-US" sz="3200" dirty="0" smtClean="0">
              <a:latin typeface="Calibri" panose="020F0502020204030204" pitchFamily="34" charset="0"/>
              <a:cs typeface="Calibri" panose="020F0502020204030204" pitchFamily="34" charset="0"/>
            </a:endParaRPr>
          </a:p>
        </p:txBody>
      </p:sp>
      <p:sp>
        <p:nvSpPr>
          <p:cNvPr id="50179" name="Rectangle 3"/>
          <p:cNvSpPr>
            <a:spLocks noGrp="1" noChangeArrowheads="1"/>
          </p:cNvSpPr>
          <p:nvPr>
            <p:ph type="body" idx="1"/>
          </p:nvPr>
        </p:nvSpPr>
        <p:spPr>
          <a:xfrm>
            <a:off x="457200" y="1981200"/>
            <a:ext cx="8229600" cy="4543425"/>
          </a:xfrm>
        </p:spPr>
        <p:txBody>
          <a:bodyPr/>
          <a:lstStyle/>
          <a:p>
            <a:pPr rtl="0" eaLnBrk="1" hangingPunct="1"/>
            <a:r>
              <a:rPr lang="en-US" sz="4000" dirty="0" smtClean="0">
                <a:solidFill>
                  <a:srgbClr val="000099"/>
                </a:solidFill>
                <a:latin typeface="Calibri" panose="020F0502020204030204" pitchFamily="34" charset="0"/>
                <a:cs typeface="Calibri" panose="020F0502020204030204" pitchFamily="34" charset="0"/>
              </a:rPr>
              <a:t>Nurses case managers</a:t>
            </a:r>
            <a:r>
              <a:rPr lang="en-US" sz="4000" dirty="0" smtClean="0">
                <a:latin typeface="Calibri" panose="020F0502020204030204" pitchFamily="34" charset="0"/>
                <a:cs typeface="Calibri" panose="020F0502020204030204" pitchFamily="34" charset="0"/>
              </a:rPr>
              <a:t> work with the multidisciplinary health care team to measure the effectiveness of the case management plan and to monitor outcomes. Each agency or unit specifies the role of the nurse case manager</a:t>
            </a:r>
            <a:r>
              <a:rPr lang="en-US" sz="2800" dirty="0" smtClean="0">
                <a:latin typeface="Calibri" panose="020F0502020204030204" pitchFamily="34" charset="0"/>
                <a:cs typeface="Calibri" panose="020F0502020204030204" pitchFamily="34" charset="0"/>
              </a:rPr>
              <a:t>.</a:t>
            </a:r>
          </a:p>
        </p:txBody>
      </p:sp>
      <p:sp>
        <p:nvSpPr>
          <p:cNvPr id="2" name="Date Placeholder 1"/>
          <p:cNvSpPr>
            <a:spLocks noGrp="1"/>
          </p:cNvSpPr>
          <p:nvPr>
            <p:ph type="dt" sz="half" idx="10"/>
          </p:nvPr>
        </p:nvSpPr>
        <p:spPr/>
        <p:txBody>
          <a:bodyPr/>
          <a:lstStyle/>
          <a:p>
            <a:fld id="{6D75EF51-6907-45AB-9AD7-CF7E4B04D223}"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5017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0179">
                                            <p:txEl>
                                              <p:pRg st="0" end="0"/>
                                            </p:txEl>
                                          </p:spTgt>
                                        </p:tgtEl>
                                        <p:attrNameLst>
                                          <p:attrName>style.visibility</p:attrName>
                                        </p:attrNameLst>
                                      </p:cBhvr>
                                      <p:to>
                                        <p:strVal val="visible"/>
                                      </p:to>
                                    </p:set>
                                    <p:animEffect transition="in" filter="fade">
                                      <p:cBhvr>
                                        <p:cTn id="11" dur="1000">
                                          <p:stCondLst>
                                            <p:cond delay="0"/>
                                          </p:stCondLst>
                                        </p:cTn>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57200"/>
            <a:ext cx="8229600" cy="1143000"/>
          </a:xfrm>
        </p:spPr>
        <p:txBody>
          <a:bodyPr>
            <a:normAutofit/>
          </a:bodyPr>
          <a:lstStyle/>
          <a:p>
            <a:pPr algn="l" rtl="0" eaLnBrk="1" hangingPunct="1"/>
            <a:r>
              <a:rPr lang="en-US" sz="4000" b="1" dirty="0" smtClean="0">
                <a:solidFill>
                  <a:srgbClr val="990000"/>
                </a:solidFill>
                <a:latin typeface="+mn-lt"/>
                <a:cs typeface="Times New Roman" pitchFamily="18" charset="0"/>
              </a:rPr>
              <a:t>10. Research consumer</a:t>
            </a:r>
            <a:endParaRPr lang="en-US" sz="4000" dirty="0" smtClean="0">
              <a:solidFill>
                <a:srgbClr val="990000"/>
              </a:solidFill>
              <a:latin typeface="+mn-lt"/>
              <a:cs typeface="Times New Roman" pitchFamily="18" charset="0"/>
            </a:endParaRPr>
          </a:p>
        </p:txBody>
      </p:sp>
      <p:sp>
        <p:nvSpPr>
          <p:cNvPr id="51203" name="Rectangle 3"/>
          <p:cNvSpPr>
            <a:spLocks noGrp="1" noChangeArrowheads="1"/>
          </p:cNvSpPr>
          <p:nvPr>
            <p:ph type="body" idx="1"/>
          </p:nvPr>
        </p:nvSpPr>
        <p:spPr>
          <a:xfrm>
            <a:off x="457200" y="1676400"/>
            <a:ext cx="8229600" cy="3600450"/>
          </a:xfrm>
        </p:spPr>
        <p:txBody>
          <a:bodyPr>
            <a:normAutofit/>
          </a:bodyPr>
          <a:lstStyle/>
          <a:p>
            <a:pPr rtl="0" eaLnBrk="1" hangingPunct="1"/>
            <a:r>
              <a:rPr lang="en-US" sz="4400" dirty="0" smtClean="0">
                <a:cs typeface="Times New Roman" pitchFamily="18" charset="0"/>
              </a:rPr>
              <a:t>Nurses often use research to improve client care. In a clinical area, </a:t>
            </a:r>
            <a:r>
              <a:rPr lang="en-US" sz="4400" u="sng" dirty="0" smtClean="0">
                <a:cs typeface="Times New Roman" pitchFamily="18" charset="0"/>
              </a:rPr>
              <a:t>nurses need to:</a:t>
            </a:r>
            <a:endParaRPr lang="en-US" sz="4400" dirty="0" smtClean="0">
              <a:cs typeface="Times New Roman" pitchFamily="18" charset="0"/>
            </a:endParaRPr>
          </a:p>
        </p:txBody>
      </p:sp>
      <p:sp>
        <p:nvSpPr>
          <p:cNvPr id="2" name="Date Placeholder 1"/>
          <p:cNvSpPr>
            <a:spLocks noGrp="1"/>
          </p:cNvSpPr>
          <p:nvPr>
            <p:ph type="dt" sz="half" idx="10"/>
          </p:nvPr>
        </p:nvSpPr>
        <p:spPr/>
        <p:txBody>
          <a:bodyPr/>
          <a:lstStyle/>
          <a:p>
            <a:fld id="{7E6B6F7B-4681-4829-BFF1-2D36A0537D65}"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971550" y="765175"/>
            <a:ext cx="7272338" cy="5759450"/>
          </a:xfrm>
        </p:spPr>
        <p:txBody>
          <a:bodyPr>
            <a:normAutofit/>
          </a:bodyPr>
          <a:lstStyle/>
          <a:p>
            <a:pPr marL="742950" indent="-742950" rtl="0" eaLnBrk="1" hangingPunct="1">
              <a:buFont typeface="+mj-lt"/>
              <a:buAutoNum type="arabicPeriod"/>
            </a:pPr>
            <a:r>
              <a:rPr lang="en-US" sz="4000" dirty="0" smtClean="0">
                <a:latin typeface="Calibri" panose="020F0502020204030204" pitchFamily="34" charset="0"/>
                <a:cs typeface="Calibri" panose="020F0502020204030204" pitchFamily="34" charset="0"/>
              </a:rPr>
              <a:t>Awareness of the process and language of research.</a:t>
            </a:r>
          </a:p>
          <a:p>
            <a:pPr marL="742950" indent="-742950" rtl="0" eaLnBrk="1" hangingPunct="1">
              <a:buFont typeface="+mj-lt"/>
              <a:buAutoNum type="arabicPeriod"/>
            </a:pPr>
            <a:r>
              <a:rPr lang="en-US" sz="4000" dirty="0" smtClean="0">
                <a:latin typeface="Calibri" panose="020F0502020204030204" pitchFamily="34" charset="0"/>
                <a:cs typeface="Calibri" panose="020F0502020204030204" pitchFamily="34" charset="0"/>
              </a:rPr>
              <a:t>Be sensitive to rights of human subjects.</a:t>
            </a:r>
          </a:p>
          <a:p>
            <a:pPr marL="742950" indent="-742950" rtl="0" eaLnBrk="1" hangingPunct="1">
              <a:buFont typeface="+mj-lt"/>
              <a:buAutoNum type="arabicPeriod"/>
            </a:pPr>
            <a:r>
              <a:rPr lang="en-US" sz="4000" dirty="0" smtClean="0">
                <a:latin typeface="Calibri" panose="020F0502020204030204" pitchFamily="34" charset="0"/>
                <a:cs typeface="Calibri" panose="020F0502020204030204" pitchFamily="34" charset="0"/>
              </a:rPr>
              <a:t>Identification of significant researchable problems.</a:t>
            </a:r>
          </a:p>
          <a:p>
            <a:pPr marL="742950" indent="-742950" rtl="0" eaLnBrk="1" hangingPunct="1">
              <a:buFont typeface="+mj-lt"/>
              <a:buAutoNum type="arabicPeriod"/>
            </a:pPr>
            <a:r>
              <a:rPr lang="en-US" sz="4000" dirty="0" smtClean="0">
                <a:latin typeface="Calibri" panose="020F0502020204030204" pitchFamily="34" charset="0"/>
                <a:cs typeface="Calibri" panose="020F0502020204030204" pitchFamily="34" charset="0"/>
              </a:rPr>
              <a:t>Be a discriminating consumer of research findings.</a:t>
            </a:r>
          </a:p>
          <a:p>
            <a:pPr algn="just" eaLnBrk="1" hangingPunct="1"/>
            <a:endParaRPr lang="en-US" sz="4000" b="1"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9113AA74-2378-440F-AC9B-B6BB4BBAB070}"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fade">
                                      <p:cBhvr>
                                        <p:cTn id="7" dur="1000"/>
                                        <p:tgtEl>
                                          <p:spTgt spid="81923">
                                            <p:txEl>
                                              <p:pRg st="0" end="0"/>
                                            </p:txEl>
                                          </p:spTgt>
                                        </p:tgtEl>
                                      </p:cBhvr>
                                    </p:animEffect>
                                    <p:anim calcmode="lin" valueType="num">
                                      <p:cBhvr>
                                        <p:cTn id="8" dur="10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1923">
                                            <p:txEl>
                                              <p:pRg st="1" end="1"/>
                                            </p:txEl>
                                          </p:spTgt>
                                        </p:tgtEl>
                                        <p:attrNameLst>
                                          <p:attrName>style.visibility</p:attrName>
                                        </p:attrNameLst>
                                      </p:cBhvr>
                                      <p:to>
                                        <p:strVal val="visible"/>
                                      </p:to>
                                    </p:set>
                                    <p:animEffect transition="in" filter="fade">
                                      <p:cBhvr>
                                        <p:cTn id="14" dur="1000"/>
                                        <p:tgtEl>
                                          <p:spTgt spid="81923">
                                            <p:txEl>
                                              <p:pRg st="1" end="1"/>
                                            </p:txEl>
                                          </p:spTgt>
                                        </p:tgtEl>
                                      </p:cBhvr>
                                    </p:animEffect>
                                    <p:anim calcmode="lin" valueType="num">
                                      <p:cBhvr>
                                        <p:cTn id="15" dur="10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1923">
                                            <p:txEl>
                                              <p:pRg st="2" end="2"/>
                                            </p:txEl>
                                          </p:spTgt>
                                        </p:tgtEl>
                                        <p:attrNameLst>
                                          <p:attrName>style.visibility</p:attrName>
                                        </p:attrNameLst>
                                      </p:cBhvr>
                                      <p:to>
                                        <p:strVal val="visible"/>
                                      </p:to>
                                    </p:set>
                                    <p:animEffect transition="in" filter="fade">
                                      <p:cBhvr>
                                        <p:cTn id="21" dur="1000"/>
                                        <p:tgtEl>
                                          <p:spTgt spid="81923">
                                            <p:txEl>
                                              <p:pRg st="2" end="2"/>
                                            </p:txEl>
                                          </p:spTgt>
                                        </p:tgtEl>
                                      </p:cBhvr>
                                    </p:animEffect>
                                    <p:anim calcmode="lin" valueType="num">
                                      <p:cBhvr>
                                        <p:cTn id="22" dur="10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1923">
                                            <p:txEl>
                                              <p:pRg st="3" end="3"/>
                                            </p:txEl>
                                          </p:spTgt>
                                        </p:tgtEl>
                                        <p:attrNameLst>
                                          <p:attrName>style.visibility</p:attrName>
                                        </p:attrNameLst>
                                      </p:cBhvr>
                                      <p:to>
                                        <p:strVal val="visible"/>
                                      </p:to>
                                    </p:set>
                                    <p:animEffect transition="in" filter="fade">
                                      <p:cBhvr>
                                        <p:cTn id="28" dur="1000"/>
                                        <p:tgtEl>
                                          <p:spTgt spid="81923">
                                            <p:txEl>
                                              <p:pRg st="3" end="3"/>
                                            </p:txEl>
                                          </p:spTgt>
                                        </p:tgtEl>
                                      </p:cBhvr>
                                    </p:animEffect>
                                    <p:anim calcmode="lin" valueType="num">
                                      <p:cBhvr>
                                        <p:cTn id="29" dur="10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944562"/>
          </a:xfrm>
        </p:spPr>
        <p:style>
          <a:lnRef idx="1">
            <a:schemeClr val="accent5"/>
          </a:lnRef>
          <a:fillRef idx="2">
            <a:schemeClr val="accent5"/>
          </a:fillRef>
          <a:effectRef idx="1">
            <a:schemeClr val="accent5"/>
          </a:effectRef>
          <a:fontRef idx="minor">
            <a:schemeClr val="dk1"/>
          </a:fontRef>
        </p:style>
        <p:txBody>
          <a:bodyPr/>
          <a:lstStyle/>
          <a:p>
            <a:pPr algn="ctr" eaLnBrk="1" hangingPunct="1"/>
            <a:r>
              <a:rPr lang="en-US" sz="5400" b="1" dirty="0" smtClean="0">
                <a:solidFill>
                  <a:srgbClr val="000099"/>
                </a:solidFill>
                <a:latin typeface="Times New Roman" pitchFamily="18" charset="0"/>
                <a:cs typeface="Times New Roman" pitchFamily="18" charset="0"/>
              </a:rPr>
              <a:t>Expanded career roles</a:t>
            </a:r>
          </a:p>
        </p:txBody>
      </p:sp>
      <p:sp>
        <p:nvSpPr>
          <p:cNvPr id="52227" name="Rectangle 3"/>
          <p:cNvSpPr>
            <a:spLocks noGrp="1" noChangeArrowheads="1"/>
          </p:cNvSpPr>
          <p:nvPr>
            <p:ph type="body" idx="1"/>
          </p:nvPr>
        </p:nvSpPr>
        <p:spPr>
          <a:xfrm>
            <a:off x="179388" y="1700213"/>
            <a:ext cx="8713787" cy="4897437"/>
          </a:xfrm>
        </p:spPr>
        <p:txBody>
          <a:bodyPr>
            <a:normAutofit/>
          </a:bodyPr>
          <a:lstStyle/>
          <a:p>
            <a:pPr rtl="0" eaLnBrk="1" hangingPunct="1"/>
            <a:r>
              <a:rPr lang="en-US" sz="4000" dirty="0" smtClean="0">
                <a:cs typeface="Times New Roman" pitchFamily="18" charset="0"/>
              </a:rPr>
              <a:t>such as those of nurse practitioner, clinical nurse specialist, nurse midwife, nurse educator, nurse researcher, and nurse anesthetist, all of which allow greater independence and autonomy. </a:t>
            </a:r>
          </a:p>
        </p:txBody>
      </p:sp>
      <p:sp>
        <p:nvSpPr>
          <p:cNvPr id="2" name="Date Placeholder 1"/>
          <p:cNvSpPr>
            <a:spLocks noGrp="1"/>
          </p:cNvSpPr>
          <p:nvPr>
            <p:ph type="dt" sz="half" idx="10"/>
          </p:nvPr>
        </p:nvSpPr>
        <p:spPr/>
        <p:txBody>
          <a:bodyPr/>
          <a:lstStyle/>
          <a:p>
            <a:fld id="{2E89E0FB-C282-4AC4-9AAA-9358B7F25B50}"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800" decel="100000"/>
                                        <p:tgtEl>
                                          <p:spTgt spid="52226"/>
                                        </p:tgtEl>
                                      </p:cBhvr>
                                    </p:animEffect>
                                    <p:anim calcmode="lin" valueType="num">
                                      <p:cBhvr>
                                        <p:cTn id="8" dur="800" decel="100000" fill="hold"/>
                                        <p:tgtEl>
                                          <p:spTgt spid="52226"/>
                                        </p:tgtEl>
                                        <p:attrNameLst>
                                          <p:attrName>style.rotation</p:attrName>
                                        </p:attrNameLst>
                                      </p:cBhvr>
                                      <p:tavLst>
                                        <p:tav tm="0">
                                          <p:val>
                                            <p:fltVal val="-90"/>
                                          </p:val>
                                        </p:tav>
                                        <p:tav tm="100000">
                                          <p:val>
                                            <p:fltVal val="0"/>
                                          </p:val>
                                        </p:tav>
                                      </p:tavLst>
                                    </p:anim>
                                    <p:anim calcmode="lin" valueType="num">
                                      <p:cBhvr>
                                        <p:cTn id="9" dur="800" decel="100000" fill="hold"/>
                                        <p:tgtEl>
                                          <p:spTgt spid="52226"/>
                                        </p:tgtEl>
                                        <p:attrNameLst>
                                          <p:attrName>ppt_x</p:attrName>
                                        </p:attrNameLst>
                                      </p:cBhvr>
                                      <p:tavLst>
                                        <p:tav tm="0">
                                          <p:val>
                                            <p:strVal val="#ppt_x+0.4"/>
                                          </p:val>
                                        </p:tav>
                                        <p:tav tm="100000">
                                          <p:val>
                                            <p:strVal val="#ppt_x-0.05"/>
                                          </p:val>
                                        </p:tav>
                                      </p:tavLst>
                                    </p:anim>
                                    <p:anim calcmode="lin" valueType="num">
                                      <p:cBhvr>
                                        <p:cTn id="10" dur="800" decel="100000" fill="hold"/>
                                        <p:tgtEl>
                                          <p:spTgt spid="522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22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222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2227">
                                            <p:txEl>
                                              <p:pRg st="0" end="0"/>
                                            </p:txEl>
                                          </p:spTgt>
                                        </p:tgtEl>
                                        <p:attrNameLst>
                                          <p:attrName>style.visibility</p:attrName>
                                        </p:attrNameLst>
                                      </p:cBhvr>
                                      <p:to>
                                        <p:strVal val="visible"/>
                                      </p:to>
                                    </p:set>
                                    <p:animEffect transition="in" filter="fade">
                                      <p:cBhvr>
                                        <p:cTn id="17" dur="1000"/>
                                        <p:tgtEl>
                                          <p:spTgt spid="52227">
                                            <p:txEl>
                                              <p:pRg st="0" end="0"/>
                                            </p:txEl>
                                          </p:spTgt>
                                        </p:tgtEl>
                                      </p:cBhvr>
                                    </p:animEffect>
                                    <p:anim calcmode="lin" valueType="num">
                                      <p:cBhvr>
                                        <p:cTn id="18"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22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457200"/>
            <a:ext cx="8229600" cy="2035175"/>
          </a:xfrm>
        </p:spPr>
        <p:txBody>
          <a:bodyPr/>
          <a:lstStyle/>
          <a:p>
            <a:pPr algn="ctr" eaLnBrk="1" hangingPunct="1"/>
            <a:r>
              <a:rPr lang="en-US" sz="4000" b="1" u="sng" smtClean="0">
                <a:solidFill>
                  <a:srgbClr val="000099"/>
                </a:solidFill>
                <a:latin typeface="Times New Roman" pitchFamily="18" charset="0"/>
                <a:cs typeface="Times New Roman" pitchFamily="18" charset="0"/>
              </a:rPr>
              <a:t>(ANA) Standards of Clinical Nursing Practice:</a:t>
            </a:r>
            <a:r>
              <a:rPr lang="en-US" sz="4000" b="1" smtClean="0">
                <a:solidFill>
                  <a:srgbClr val="000099"/>
                </a:solidFill>
                <a:latin typeface="Times New Roman" pitchFamily="18" charset="0"/>
                <a:cs typeface="Times New Roman" pitchFamily="18" charset="0"/>
              </a:rPr>
              <a:t/>
            </a:r>
            <a:br>
              <a:rPr lang="en-US" sz="4000" b="1" smtClean="0">
                <a:solidFill>
                  <a:srgbClr val="000099"/>
                </a:solidFill>
                <a:latin typeface="Times New Roman" pitchFamily="18" charset="0"/>
                <a:cs typeface="Times New Roman" pitchFamily="18" charset="0"/>
              </a:rPr>
            </a:br>
            <a:endParaRPr lang="en-US" sz="4000" b="1" smtClean="0">
              <a:solidFill>
                <a:srgbClr val="000099"/>
              </a:solidFill>
              <a:latin typeface="Times New Roman" pitchFamily="18" charset="0"/>
              <a:cs typeface="Times New Roman" pitchFamily="18" charset="0"/>
            </a:endParaRPr>
          </a:p>
        </p:txBody>
      </p:sp>
      <p:sp>
        <p:nvSpPr>
          <p:cNvPr id="38915" name="Rectangle 3"/>
          <p:cNvSpPr>
            <a:spLocks noGrp="1" noChangeArrowheads="1"/>
          </p:cNvSpPr>
          <p:nvPr>
            <p:ph type="body" idx="1"/>
          </p:nvPr>
        </p:nvSpPr>
        <p:spPr>
          <a:xfrm>
            <a:off x="179388" y="2060575"/>
            <a:ext cx="8785225" cy="4537075"/>
          </a:xfrm>
        </p:spPr>
        <p:txBody>
          <a:bodyPr>
            <a:normAutofit lnSpcReduction="10000"/>
          </a:bodyPr>
          <a:lstStyle/>
          <a:p>
            <a:pPr marL="812800" indent="-812800" rtl="0" eaLnBrk="1" hangingPunct="1"/>
            <a:r>
              <a:rPr lang="en-US" sz="3600" b="1" dirty="0" smtClean="0">
                <a:solidFill>
                  <a:srgbClr val="990000"/>
                </a:solidFill>
                <a:cs typeface="Times New Roman" pitchFamily="18" charset="0"/>
              </a:rPr>
              <a:t>Assessment:</a:t>
            </a:r>
            <a:r>
              <a:rPr lang="en-US" sz="3600" dirty="0" smtClean="0">
                <a:cs typeface="Times New Roman" pitchFamily="18" charset="0"/>
              </a:rPr>
              <a:t> the nurse collects patient health data.</a:t>
            </a:r>
            <a:endParaRPr lang="en-US" sz="3600" b="1" dirty="0" smtClean="0">
              <a:cs typeface="Times New Roman" pitchFamily="18" charset="0"/>
            </a:endParaRPr>
          </a:p>
          <a:p>
            <a:pPr marL="812800" indent="-812800" rtl="0" eaLnBrk="1" hangingPunct="1"/>
            <a:r>
              <a:rPr lang="en-US" sz="3600" b="1" dirty="0" smtClean="0">
                <a:solidFill>
                  <a:srgbClr val="990000"/>
                </a:solidFill>
                <a:cs typeface="Times New Roman" pitchFamily="18" charset="0"/>
              </a:rPr>
              <a:t>Diagnosis:</a:t>
            </a:r>
            <a:r>
              <a:rPr lang="en-US" sz="3600" dirty="0" smtClean="0">
                <a:cs typeface="Times New Roman" pitchFamily="18" charset="0"/>
              </a:rPr>
              <a:t> the nurse analyzes the assessment data in determining diagnoses.</a:t>
            </a:r>
            <a:endParaRPr lang="en-US" sz="3600" b="1" dirty="0" smtClean="0">
              <a:cs typeface="Times New Roman" pitchFamily="18" charset="0"/>
            </a:endParaRPr>
          </a:p>
          <a:p>
            <a:pPr marL="812800" indent="-812800" rtl="0" eaLnBrk="1" hangingPunct="1"/>
            <a:r>
              <a:rPr lang="en-US" sz="3600" b="1" dirty="0" smtClean="0">
                <a:solidFill>
                  <a:srgbClr val="990000"/>
                </a:solidFill>
                <a:cs typeface="Times New Roman" pitchFamily="18" charset="0"/>
              </a:rPr>
              <a:t>Outcome identification:</a:t>
            </a:r>
            <a:r>
              <a:rPr lang="en-US" sz="3600" dirty="0" smtClean="0">
                <a:cs typeface="Times New Roman" pitchFamily="18" charset="0"/>
              </a:rPr>
              <a:t> The nurse identifies expected outcomes individualized to the patient</a:t>
            </a:r>
            <a:r>
              <a:rPr lang="en-US" sz="3600" dirty="0" smtClean="0">
                <a:latin typeface="Times New Roman" pitchFamily="18" charset="0"/>
                <a:cs typeface="Times New Roman" pitchFamily="18" charset="0"/>
              </a:rPr>
              <a:t>.</a:t>
            </a:r>
          </a:p>
        </p:txBody>
      </p:sp>
      <p:sp>
        <p:nvSpPr>
          <p:cNvPr id="2" name="Date Placeholder 1"/>
          <p:cNvSpPr>
            <a:spLocks noGrp="1"/>
          </p:cNvSpPr>
          <p:nvPr>
            <p:ph type="dt" sz="half" idx="10"/>
          </p:nvPr>
        </p:nvSpPr>
        <p:spPr/>
        <p:txBody>
          <a:bodyPr/>
          <a:lstStyle/>
          <a:p>
            <a:fld id="{E680B30A-AE71-44D7-AC56-FF848F2813A0}"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2000" fill="hold"/>
                                        <p:tgtEl>
                                          <p:spTgt spid="38914"/>
                                        </p:tgtEl>
                                        <p:attrNameLst>
                                          <p:attrName>ppt_w</p:attrName>
                                        </p:attrNameLst>
                                      </p:cBhvr>
                                      <p:tavLst>
                                        <p:tav tm="0">
                                          <p:val>
                                            <p:strVal val="#ppt_w"/>
                                          </p:val>
                                        </p:tav>
                                        <p:tav tm="100000">
                                          <p:val>
                                            <p:strVal val="#ppt_w"/>
                                          </p:val>
                                        </p:tav>
                                      </p:tavLst>
                                    </p:anim>
                                    <p:anim calcmode="lin" valueType="num">
                                      <p:cBhvr>
                                        <p:cTn id="8" dur="2000" fill="hold"/>
                                        <p:tgtEl>
                                          <p:spTgt spid="3891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8914"/>
                                        </p:tgtEl>
                                        <p:attrNameLst>
                                          <p:attrName>ppt_x</p:attrName>
                                        </p:attrNameLst>
                                      </p:cBhvr>
                                      <p:tavLst>
                                        <p:tav tm="0">
                                          <p:val>
                                            <p:strVal val="#ppt_x-.4"/>
                                          </p:val>
                                        </p:tav>
                                        <p:tav tm="100000">
                                          <p:val>
                                            <p:strVal val="#ppt_x"/>
                                          </p:val>
                                        </p:tav>
                                      </p:tavLst>
                                    </p:anim>
                                    <p:anim calcmode="lin" valueType="num">
                                      <p:cBhvr>
                                        <p:cTn id="10" dur="2000" fill="hold"/>
                                        <p:tgtEl>
                                          <p:spTgt spid="3891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8915">
                                            <p:txEl>
                                              <p:pRg st="0" end="0"/>
                                            </p:txEl>
                                          </p:spTgt>
                                        </p:tgtEl>
                                        <p:attrNameLst>
                                          <p:attrName>style.visibility</p:attrName>
                                        </p:attrNameLst>
                                      </p:cBhvr>
                                      <p:to>
                                        <p:strVal val="visible"/>
                                      </p:to>
                                    </p:set>
                                    <p:animEffect transition="in" filter="fade">
                                      <p:cBhvr>
                                        <p:cTn id="15" dur="500">
                                          <p:stCondLst>
                                            <p:cond delay="0"/>
                                          </p:stCondLst>
                                        </p:cTn>
                                        <p:tgtEl>
                                          <p:spTgt spid="38915">
                                            <p:txEl>
                                              <p:pRg st="0" end="0"/>
                                            </p:txEl>
                                          </p:spTgt>
                                        </p:tgtEl>
                                      </p:cBhvr>
                                    </p:animEffect>
                                    <p:anim calcmode="lin" valueType="num">
                                      <p:cBhvr>
                                        <p:cTn id="16" dur="500" fill="hold">
                                          <p:stCondLst>
                                            <p:cond delay="0"/>
                                          </p:stCondLst>
                                        </p:cTn>
                                        <p:tgtEl>
                                          <p:spTgt spid="3891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8915">
                                            <p:txEl>
                                              <p:pRg st="1" end="1"/>
                                            </p:txEl>
                                          </p:spTgt>
                                        </p:tgtEl>
                                        <p:attrNameLst>
                                          <p:attrName>style.visibility</p:attrName>
                                        </p:attrNameLst>
                                      </p:cBhvr>
                                      <p:to>
                                        <p:strVal val="visible"/>
                                      </p:to>
                                    </p:set>
                                    <p:animEffect transition="in" filter="fade">
                                      <p:cBhvr>
                                        <p:cTn id="22" dur="500">
                                          <p:stCondLst>
                                            <p:cond delay="0"/>
                                          </p:stCondLst>
                                        </p:cTn>
                                        <p:tgtEl>
                                          <p:spTgt spid="38915">
                                            <p:txEl>
                                              <p:pRg st="1" end="1"/>
                                            </p:txEl>
                                          </p:spTgt>
                                        </p:tgtEl>
                                      </p:cBhvr>
                                    </p:animEffect>
                                    <p:anim calcmode="lin" valueType="num">
                                      <p:cBhvr>
                                        <p:cTn id="23" dur="500" fill="hold">
                                          <p:stCondLst>
                                            <p:cond delay="0"/>
                                          </p:stCondLst>
                                        </p:cTn>
                                        <p:tgtEl>
                                          <p:spTgt spid="3891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8915">
                                            <p:txEl>
                                              <p:pRg st="2" end="2"/>
                                            </p:txEl>
                                          </p:spTgt>
                                        </p:tgtEl>
                                        <p:attrNameLst>
                                          <p:attrName>style.visibility</p:attrName>
                                        </p:attrNameLst>
                                      </p:cBhvr>
                                      <p:to>
                                        <p:strVal val="visible"/>
                                      </p:to>
                                    </p:set>
                                    <p:animEffect transition="in" filter="fade">
                                      <p:cBhvr>
                                        <p:cTn id="29" dur="500">
                                          <p:stCondLst>
                                            <p:cond delay="0"/>
                                          </p:stCondLst>
                                        </p:cTn>
                                        <p:tgtEl>
                                          <p:spTgt spid="38915">
                                            <p:txEl>
                                              <p:pRg st="2" end="2"/>
                                            </p:txEl>
                                          </p:spTgt>
                                        </p:tgtEl>
                                      </p:cBhvr>
                                    </p:animEffect>
                                    <p:anim calcmode="lin" valueType="num">
                                      <p:cBhvr>
                                        <p:cTn id="30" dur="500" fill="hold">
                                          <p:stCondLst>
                                            <p:cond delay="0"/>
                                          </p:stCondLst>
                                        </p:cTn>
                                        <p:tgtEl>
                                          <p:spTgt spid="38915">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457200"/>
            <a:ext cx="8229600" cy="1219200"/>
          </a:xfrm>
        </p:spPr>
        <p:txBody>
          <a:bodyPr>
            <a:normAutofit/>
          </a:bodyPr>
          <a:lstStyle/>
          <a:p>
            <a:pPr algn="ctr" eaLnBrk="1" hangingPunct="1"/>
            <a:r>
              <a:rPr lang="en-US" b="1" dirty="0" smtClean="0">
                <a:solidFill>
                  <a:srgbClr val="000099"/>
                </a:solidFill>
                <a:latin typeface="Times New Roman" pitchFamily="18" charset="0"/>
                <a:cs typeface="Times New Roman" pitchFamily="18" charset="0"/>
              </a:rPr>
              <a:t>Criteria of a profession</a:t>
            </a:r>
            <a:endParaRPr lang="en-US" b="1" dirty="0" smtClean="0">
              <a:latin typeface="Times New Roman" pitchFamily="18" charset="0"/>
              <a:cs typeface="Times New Roman" pitchFamily="18" charset="0"/>
            </a:endParaRPr>
          </a:p>
        </p:txBody>
      </p:sp>
      <p:sp>
        <p:nvSpPr>
          <p:cNvPr id="53251" name="Rectangle 3"/>
          <p:cNvSpPr>
            <a:spLocks noGrp="1" noChangeArrowheads="1"/>
          </p:cNvSpPr>
          <p:nvPr>
            <p:ph type="body" idx="1"/>
          </p:nvPr>
        </p:nvSpPr>
        <p:spPr>
          <a:xfrm>
            <a:off x="250825" y="1916113"/>
            <a:ext cx="8740775" cy="4537075"/>
          </a:xfrm>
        </p:spPr>
        <p:txBody>
          <a:bodyPr>
            <a:normAutofit lnSpcReduction="10000"/>
          </a:bodyPr>
          <a:lstStyle/>
          <a:p>
            <a:pPr rtl="0" eaLnBrk="1" hangingPunct="1"/>
            <a:r>
              <a:rPr lang="en-US" sz="4000" dirty="0" smtClean="0">
                <a:solidFill>
                  <a:srgbClr val="990000"/>
                </a:solidFill>
                <a:latin typeface="Calibri" panose="020F0502020204030204" pitchFamily="34" charset="0"/>
                <a:cs typeface="Calibri" panose="020F0502020204030204" pitchFamily="34" charset="0"/>
              </a:rPr>
              <a:t>Profession</a:t>
            </a:r>
            <a:r>
              <a:rPr lang="en-US" sz="4000" dirty="0" smtClean="0">
                <a:latin typeface="Calibri" panose="020F0502020204030204" pitchFamily="34" charset="0"/>
                <a:cs typeface="Calibri" panose="020F0502020204030204" pitchFamily="34" charset="0"/>
              </a:rPr>
              <a:t> defined as an occupation that requires extensive education or calling that requires special knowledge, skill, and preparation</a:t>
            </a:r>
            <a:r>
              <a:rPr lang="en-US" sz="4400" dirty="0" smtClean="0">
                <a:latin typeface="Calibri" panose="020F0502020204030204" pitchFamily="34" charset="0"/>
                <a:cs typeface="Calibri" panose="020F0502020204030204" pitchFamily="34" charset="0"/>
              </a:rPr>
              <a:t>. </a:t>
            </a:r>
          </a:p>
          <a:p>
            <a:r>
              <a:rPr lang="en-US" sz="4400" dirty="0">
                <a:latin typeface="Calibri" panose="020F0502020204030204" pitchFamily="34" charset="0"/>
                <a:cs typeface="Calibri" panose="020F0502020204030204" pitchFamily="34" charset="0"/>
              </a:rPr>
              <a:t>A profession is generally distinguished from other kinds of occupations  by:</a:t>
            </a:r>
          </a:p>
          <a:p>
            <a:pPr rtl="0" eaLnBrk="1" hangingPunct="1"/>
            <a:endParaRPr lang="en-US" sz="4400" dirty="0" smtClean="0">
              <a:latin typeface="Calibri" panose="020F0502020204030204" pitchFamily="34" charset="0"/>
              <a:cs typeface="Calibri" panose="020F0502020204030204" pitchFamily="34" charset="0"/>
            </a:endParaRPr>
          </a:p>
        </p:txBody>
      </p:sp>
      <p:sp>
        <p:nvSpPr>
          <p:cNvPr id="2" name="Date Placeholder 1"/>
          <p:cNvSpPr>
            <a:spLocks noGrp="1"/>
          </p:cNvSpPr>
          <p:nvPr>
            <p:ph type="dt" sz="half" idx="10"/>
          </p:nvPr>
        </p:nvSpPr>
        <p:spPr/>
        <p:txBody>
          <a:bodyPr/>
          <a:lstStyle/>
          <a:p>
            <a:fld id="{63C30201-42F1-49C7-8423-0624E6875F9C}"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5325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fade">
                                      <p:cBhvr>
                                        <p:cTn id="11" dur="1000">
                                          <p:stCondLst>
                                            <p:cond delay="0"/>
                                          </p:stCondLst>
                                        </p:cTn>
                                        <p:tgtEl>
                                          <p:spTgt spid="5325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fade">
                                      <p:cBhvr>
                                        <p:cTn id="16" dur="1000">
                                          <p:stCondLst>
                                            <p:cond delay="0"/>
                                          </p:stCondLst>
                                        </p:cTn>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250825" y="1341438"/>
            <a:ext cx="8642350" cy="5183187"/>
          </a:xfrm>
        </p:spPr>
        <p:txBody>
          <a:bodyPr/>
          <a:lstStyle/>
          <a:p>
            <a:pPr algn="l" rtl="0" eaLnBrk="1" hangingPunct="1">
              <a:buFont typeface="Wingdings" pitchFamily="2" charset="2"/>
              <a:buNone/>
            </a:pPr>
            <a:r>
              <a:rPr lang="en-US" sz="3600" b="1" dirty="0" smtClean="0">
                <a:solidFill>
                  <a:srgbClr val="990000"/>
                </a:solidFill>
                <a:latin typeface="Times New Roman" pitchFamily="18" charset="0"/>
                <a:cs typeface="Times New Roman" pitchFamily="18" charset="0"/>
              </a:rPr>
              <a:t>a.</a:t>
            </a:r>
            <a:r>
              <a:rPr lang="en-US" sz="3600" b="1" dirty="0" smtClean="0">
                <a:latin typeface="Times New Roman" pitchFamily="18" charset="0"/>
                <a:cs typeface="Times New Roman" pitchFamily="18" charset="0"/>
              </a:rPr>
              <a:t> </a:t>
            </a:r>
            <a:r>
              <a:rPr lang="en-US" sz="4000" dirty="0" smtClean="0">
                <a:latin typeface="Calibri" panose="020F0502020204030204" pitchFamily="34" charset="0"/>
                <a:cs typeface="Calibri" panose="020F0502020204030204" pitchFamily="34" charset="0"/>
              </a:rPr>
              <a:t>Its requirement of prolonged, specialized training. </a:t>
            </a:r>
          </a:p>
          <a:p>
            <a:pPr algn="l" rtl="0" eaLnBrk="1" hangingPunct="1">
              <a:buFont typeface="Wingdings" pitchFamily="2" charset="2"/>
              <a:buNone/>
            </a:pPr>
            <a:r>
              <a:rPr lang="en-US" sz="4000" dirty="0" smtClean="0">
                <a:solidFill>
                  <a:srgbClr val="990000"/>
                </a:solidFill>
                <a:latin typeface="Calibri" panose="020F0502020204030204" pitchFamily="34" charset="0"/>
                <a:cs typeface="Calibri" panose="020F0502020204030204" pitchFamily="34" charset="0"/>
              </a:rPr>
              <a:t>b.</a:t>
            </a:r>
            <a:r>
              <a:rPr lang="en-US" sz="4000" dirty="0" smtClean="0">
                <a:latin typeface="Calibri" panose="020F0502020204030204" pitchFamily="34" charset="0"/>
                <a:cs typeface="Calibri" panose="020F0502020204030204" pitchFamily="34" charset="0"/>
              </a:rPr>
              <a:t> An orientation of the individual toward service, either to a community or to an organization.</a:t>
            </a:r>
          </a:p>
          <a:p>
            <a:pPr algn="l" rtl="0" eaLnBrk="1" hangingPunct="1">
              <a:buFont typeface="Wingdings" pitchFamily="2" charset="2"/>
              <a:buNone/>
            </a:pPr>
            <a:endParaRPr lang="en-US" sz="4000" b="1"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8567B06E-8E2C-4278-A348-4611C83093AD}"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fade">
                                      <p:cBhvr>
                                        <p:cTn id="7" dur="500">
                                          <p:stCondLst>
                                            <p:cond delay="0"/>
                                          </p:stCondLst>
                                        </p:cTn>
                                        <p:tgtEl>
                                          <p:spTgt spid="83971">
                                            <p:txEl>
                                              <p:pRg st="0" end="0"/>
                                            </p:txEl>
                                          </p:spTgt>
                                        </p:tgtEl>
                                      </p:cBhvr>
                                    </p:animEffect>
                                    <p:anim calcmode="lin" valueType="num">
                                      <p:cBhvr>
                                        <p:cTn id="8" dur="500" fill="hold">
                                          <p:stCondLst>
                                            <p:cond delay="0"/>
                                          </p:stCondLst>
                                        </p:cTn>
                                        <p:tgtEl>
                                          <p:spTgt spid="83971">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83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83971">
                                            <p:txEl>
                                              <p:pRg st="1" end="1"/>
                                            </p:txEl>
                                          </p:spTgt>
                                        </p:tgtEl>
                                        <p:attrNameLst>
                                          <p:attrName>style.visibility</p:attrName>
                                        </p:attrNameLst>
                                      </p:cBhvr>
                                      <p:to>
                                        <p:strVal val="visible"/>
                                      </p:to>
                                    </p:set>
                                    <p:animEffect transition="in" filter="fade">
                                      <p:cBhvr>
                                        <p:cTn id="14" dur="500">
                                          <p:stCondLst>
                                            <p:cond delay="0"/>
                                          </p:stCondLst>
                                        </p:cTn>
                                        <p:tgtEl>
                                          <p:spTgt spid="83971">
                                            <p:txEl>
                                              <p:pRg st="1" end="1"/>
                                            </p:txEl>
                                          </p:spTgt>
                                        </p:tgtEl>
                                      </p:cBhvr>
                                    </p:animEffect>
                                    <p:anim calcmode="lin" valueType="num">
                                      <p:cBhvr>
                                        <p:cTn id="15" dur="500" fill="hold">
                                          <p:stCondLst>
                                            <p:cond delay="0"/>
                                          </p:stCondLst>
                                        </p:cTn>
                                        <p:tgtEl>
                                          <p:spTgt spid="83971">
                                            <p:txEl>
                                              <p:pRg st="1" end="1"/>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839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457200" y="981075"/>
            <a:ext cx="8229600" cy="4886325"/>
          </a:xfrm>
        </p:spPr>
        <p:txBody>
          <a:bodyPr>
            <a:normAutofit/>
          </a:bodyPr>
          <a:lstStyle/>
          <a:p>
            <a:pPr algn="l" rtl="0" eaLnBrk="1" hangingPunct="1">
              <a:buFont typeface="Wingdings" pitchFamily="2" charset="2"/>
              <a:buNone/>
            </a:pPr>
            <a:r>
              <a:rPr lang="en-US" sz="4400" dirty="0" smtClean="0">
                <a:solidFill>
                  <a:srgbClr val="990000"/>
                </a:solidFill>
                <a:latin typeface="Calibri" panose="020F0502020204030204" pitchFamily="34" charset="0"/>
                <a:cs typeface="Calibri" panose="020F0502020204030204" pitchFamily="34" charset="0"/>
              </a:rPr>
              <a:t>c.</a:t>
            </a:r>
            <a:r>
              <a:rPr lang="en-US" sz="4400" dirty="0" smtClean="0">
                <a:latin typeface="Calibri" panose="020F0502020204030204" pitchFamily="34" charset="0"/>
                <a:cs typeface="Calibri" panose="020F0502020204030204" pitchFamily="34" charset="0"/>
              </a:rPr>
              <a:t> Ongoing research </a:t>
            </a:r>
          </a:p>
          <a:p>
            <a:pPr algn="l" rtl="0" eaLnBrk="1" hangingPunct="1">
              <a:buFont typeface="Wingdings" pitchFamily="2" charset="2"/>
              <a:buNone/>
            </a:pPr>
            <a:r>
              <a:rPr lang="en-US" sz="4400" dirty="0" smtClean="0">
                <a:solidFill>
                  <a:srgbClr val="990000"/>
                </a:solidFill>
                <a:latin typeface="Calibri" panose="020F0502020204030204" pitchFamily="34" charset="0"/>
                <a:cs typeface="Calibri" panose="020F0502020204030204" pitchFamily="34" charset="0"/>
              </a:rPr>
              <a:t>d.</a:t>
            </a:r>
            <a:r>
              <a:rPr lang="en-US" sz="4400" dirty="0" smtClean="0">
                <a:latin typeface="Calibri" panose="020F0502020204030204" pitchFamily="34" charset="0"/>
                <a:cs typeface="Calibri" panose="020F0502020204030204" pitchFamily="34" charset="0"/>
              </a:rPr>
              <a:t> Code of ethics.</a:t>
            </a:r>
          </a:p>
          <a:p>
            <a:pPr algn="l" rtl="0" eaLnBrk="1" hangingPunct="1">
              <a:buFont typeface="Wingdings" pitchFamily="2" charset="2"/>
              <a:buNone/>
            </a:pPr>
            <a:r>
              <a:rPr lang="en-US" sz="4400" dirty="0" smtClean="0">
                <a:solidFill>
                  <a:srgbClr val="990000"/>
                </a:solidFill>
                <a:latin typeface="Calibri" panose="020F0502020204030204" pitchFamily="34" charset="0"/>
                <a:cs typeface="Calibri" panose="020F0502020204030204" pitchFamily="34" charset="0"/>
              </a:rPr>
              <a:t>e.</a:t>
            </a:r>
            <a:r>
              <a:rPr lang="en-US" sz="4400" dirty="0" smtClean="0">
                <a:latin typeface="Calibri" panose="020F0502020204030204" pitchFamily="34" charset="0"/>
                <a:cs typeface="Calibri" panose="020F0502020204030204" pitchFamily="34" charset="0"/>
              </a:rPr>
              <a:t> Autonomy.</a:t>
            </a:r>
          </a:p>
          <a:p>
            <a:pPr algn="l" rtl="0" eaLnBrk="1" hangingPunct="1">
              <a:buFont typeface="Wingdings" pitchFamily="2" charset="2"/>
              <a:buNone/>
            </a:pPr>
            <a:r>
              <a:rPr lang="en-US" sz="4400" dirty="0" smtClean="0">
                <a:solidFill>
                  <a:srgbClr val="990000"/>
                </a:solidFill>
                <a:latin typeface="Calibri" panose="020F0502020204030204" pitchFamily="34" charset="0"/>
                <a:cs typeface="Calibri" panose="020F0502020204030204" pitchFamily="34" charset="0"/>
              </a:rPr>
              <a:t>f.</a:t>
            </a:r>
            <a:r>
              <a:rPr lang="en-US" sz="4400" dirty="0" smtClean="0">
                <a:latin typeface="Calibri" panose="020F0502020204030204" pitchFamily="34" charset="0"/>
                <a:cs typeface="Calibri" panose="020F0502020204030204" pitchFamily="34" charset="0"/>
              </a:rPr>
              <a:t> Professional organization</a:t>
            </a:r>
          </a:p>
        </p:txBody>
      </p:sp>
      <p:sp>
        <p:nvSpPr>
          <p:cNvPr id="2" name="Date Placeholder 1"/>
          <p:cNvSpPr>
            <a:spLocks noGrp="1"/>
          </p:cNvSpPr>
          <p:nvPr>
            <p:ph type="dt" sz="half" idx="10"/>
          </p:nvPr>
        </p:nvSpPr>
        <p:spPr/>
        <p:txBody>
          <a:bodyPr/>
          <a:lstStyle/>
          <a:p>
            <a:fld id="{FB988848-E515-4F8D-9C5F-8CB9CB29B379}"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fade">
                                      <p:cBhvr>
                                        <p:cTn id="7" dur="500">
                                          <p:stCondLst>
                                            <p:cond delay="0"/>
                                          </p:stCondLst>
                                        </p:cTn>
                                        <p:tgtEl>
                                          <p:spTgt spid="84995">
                                            <p:txEl>
                                              <p:pRg st="0" end="0"/>
                                            </p:txEl>
                                          </p:spTgt>
                                        </p:tgtEl>
                                      </p:cBhvr>
                                    </p:animEffect>
                                    <p:anim calcmode="lin" valueType="num">
                                      <p:cBhvr>
                                        <p:cTn id="8" dur="500" fill="hold">
                                          <p:stCondLst>
                                            <p:cond delay="0"/>
                                          </p:stCondLst>
                                        </p:cTn>
                                        <p:tgtEl>
                                          <p:spTgt spid="84995">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84995">
                                            <p:txEl>
                                              <p:pRg st="1" end="1"/>
                                            </p:txEl>
                                          </p:spTgt>
                                        </p:tgtEl>
                                        <p:attrNameLst>
                                          <p:attrName>style.visibility</p:attrName>
                                        </p:attrNameLst>
                                      </p:cBhvr>
                                      <p:to>
                                        <p:strVal val="visible"/>
                                      </p:to>
                                    </p:set>
                                    <p:animEffect transition="in" filter="fade">
                                      <p:cBhvr>
                                        <p:cTn id="14" dur="500">
                                          <p:stCondLst>
                                            <p:cond delay="0"/>
                                          </p:stCondLst>
                                        </p:cTn>
                                        <p:tgtEl>
                                          <p:spTgt spid="84995">
                                            <p:txEl>
                                              <p:pRg st="1" end="1"/>
                                            </p:txEl>
                                          </p:spTgt>
                                        </p:tgtEl>
                                      </p:cBhvr>
                                    </p:animEffect>
                                    <p:anim calcmode="lin" valueType="num">
                                      <p:cBhvr>
                                        <p:cTn id="15" dur="500" fill="hold">
                                          <p:stCondLst>
                                            <p:cond delay="0"/>
                                          </p:stCondLst>
                                        </p:cTn>
                                        <p:tgtEl>
                                          <p:spTgt spid="84995">
                                            <p:txEl>
                                              <p:pRg st="1" end="1"/>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84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84995">
                                            <p:txEl>
                                              <p:pRg st="2" end="2"/>
                                            </p:txEl>
                                          </p:spTgt>
                                        </p:tgtEl>
                                        <p:attrNameLst>
                                          <p:attrName>style.visibility</p:attrName>
                                        </p:attrNameLst>
                                      </p:cBhvr>
                                      <p:to>
                                        <p:strVal val="visible"/>
                                      </p:to>
                                    </p:set>
                                    <p:animEffect transition="in" filter="fade">
                                      <p:cBhvr>
                                        <p:cTn id="21" dur="500">
                                          <p:stCondLst>
                                            <p:cond delay="0"/>
                                          </p:stCondLst>
                                        </p:cTn>
                                        <p:tgtEl>
                                          <p:spTgt spid="84995">
                                            <p:txEl>
                                              <p:pRg st="2" end="2"/>
                                            </p:txEl>
                                          </p:spTgt>
                                        </p:tgtEl>
                                      </p:cBhvr>
                                    </p:animEffect>
                                    <p:anim calcmode="lin" valueType="num">
                                      <p:cBhvr>
                                        <p:cTn id="22" dur="500" fill="hold">
                                          <p:stCondLst>
                                            <p:cond delay="0"/>
                                          </p:stCondLst>
                                        </p:cTn>
                                        <p:tgtEl>
                                          <p:spTgt spid="84995">
                                            <p:txEl>
                                              <p:pRg st="2" end="2"/>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84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84995">
                                            <p:txEl>
                                              <p:pRg st="3" end="3"/>
                                            </p:txEl>
                                          </p:spTgt>
                                        </p:tgtEl>
                                        <p:attrNameLst>
                                          <p:attrName>style.visibility</p:attrName>
                                        </p:attrNameLst>
                                      </p:cBhvr>
                                      <p:to>
                                        <p:strVal val="visible"/>
                                      </p:to>
                                    </p:set>
                                    <p:animEffect transition="in" filter="fade">
                                      <p:cBhvr>
                                        <p:cTn id="28" dur="500">
                                          <p:stCondLst>
                                            <p:cond delay="0"/>
                                          </p:stCondLst>
                                        </p:cTn>
                                        <p:tgtEl>
                                          <p:spTgt spid="84995">
                                            <p:txEl>
                                              <p:pRg st="3" end="3"/>
                                            </p:txEl>
                                          </p:spTgt>
                                        </p:tgtEl>
                                      </p:cBhvr>
                                    </p:animEffect>
                                    <p:anim calcmode="lin" valueType="num">
                                      <p:cBhvr>
                                        <p:cTn id="29" dur="500" fill="hold">
                                          <p:stCondLst>
                                            <p:cond delay="0"/>
                                          </p:stCondLst>
                                        </p:cTn>
                                        <p:tgtEl>
                                          <p:spTgt spid="84995">
                                            <p:txEl>
                                              <p:pRg st="3" end="3"/>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849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2438400"/>
            <a:ext cx="9144000" cy="2209800"/>
          </a:xfrm>
        </p:spPr>
        <p:style>
          <a:lnRef idx="1">
            <a:schemeClr val="accent5"/>
          </a:lnRef>
          <a:fillRef idx="2">
            <a:schemeClr val="accent5"/>
          </a:fillRef>
          <a:effectRef idx="1">
            <a:schemeClr val="accent5"/>
          </a:effectRef>
          <a:fontRef idx="minor">
            <a:schemeClr val="dk1"/>
          </a:fontRef>
        </p:style>
        <p:txBody>
          <a:bodyPr>
            <a:normAutofit/>
          </a:bodyPr>
          <a:lstStyle/>
          <a:p>
            <a:pPr algn="ctr" rtl="0" eaLnBrk="1" hangingPunct="1"/>
            <a:r>
              <a:rPr lang="en-US" sz="4800" b="1" dirty="0" smtClean="0">
                <a:solidFill>
                  <a:srgbClr val="990000"/>
                </a:solidFill>
                <a:latin typeface="Times New Roman" pitchFamily="18" charset="0"/>
                <a:cs typeface="Times New Roman" pitchFamily="18" charset="0"/>
              </a:rPr>
              <a:t>Two terms related to profession need to be differentiated</a:t>
            </a:r>
          </a:p>
        </p:txBody>
      </p:sp>
      <p:sp>
        <p:nvSpPr>
          <p:cNvPr id="2" name="Date Placeholder 1"/>
          <p:cNvSpPr>
            <a:spLocks noGrp="1"/>
          </p:cNvSpPr>
          <p:nvPr>
            <p:ph type="dt" sz="half" idx="10"/>
          </p:nvPr>
        </p:nvSpPr>
        <p:spPr/>
        <p:txBody>
          <a:bodyPr/>
          <a:lstStyle/>
          <a:p>
            <a:fld id="{91967CE4-47D1-4BAE-8EE0-CCCFF2B74271}"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5427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457201"/>
            <a:ext cx="9144000" cy="990599"/>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eaLnBrk="1" hangingPunct="1"/>
            <a:r>
              <a:rPr lang="en-US" sz="6000" b="1" dirty="0" smtClean="0">
                <a:solidFill>
                  <a:srgbClr val="000099"/>
                </a:solidFill>
                <a:cs typeface="Times New Roman" pitchFamily="18" charset="0"/>
              </a:rPr>
              <a:t>Professionalism</a:t>
            </a:r>
            <a:endParaRPr lang="en-US" dirty="0" smtClean="0"/>
          </a:p>
        </p:txBody>
      </p:sp>
      <p:sp>
        <p:nvSpPr>
          <p:cNvPr id="87043" name="Rectangle 3"/>
          <p:cNvSpPr>
            <a:spLocks noGrp="1" noChangeArrowheads="1"/>
          </p:cNvSpPr>
          <p:nvPr>
            <p:ph type="body" idx="1"/>
          </p:nvPr>
        </p:nvSpPr>
        <p:spPr>
          <a:xfrm>
            <a:off x="179388" y="2492375"/>
            <a:ext cx="8640762" cy="3960813"/>
          </a:xfrm>
        </p:spPr>
        <p:txBody>
          <a:bodyPr/>
          <a:lstStyle/>
          <a:p>
            <a:pPr rtl="0" eaLnBrk="1" hangingPunct="1">
              <a:buFont typeface="Wingdings" pitchFamily="2" charset="2"/>
              <a:buNone/>
            </a:pPr>
            <a:r>
              <a:rPr lang="en-US" dirty="0" smtClean="0"/>
              <a:t>	</a:t>
            </a:r>
            <a:r>
              <a:rPr lang="en-US" sz="4400" dirty="0" smtClean="0">
                <a:latin typeface="Calibri" panose="020F0502020204030204" pitchFamily="34" charset="0"/>
                <a:cs typeface="Calibri" panose="020F0502020204030204" pitchFamily="34" charset="0"/>
              </a:rPr>
              <a:t>Refers to professional character, spirit, or methods. It is a set of attributes, a way of life that implies responsibility and commitment. </a:t>
            </a:r>
            <a:endParaRPr lang="en-US" sz="4400" u="sng" dirty="0" smtClean="0">
              <a:latin typeface="Calibri" panose="020F0502020204030204" pitchFamily="34" charset="0"/>
              <a:cs typeface="Calibri" panose="020F0502020204030204" pitchFamily="34" charset="0"/>
            </a:endParaRPr>
          </a:p>
          <a:p>
            <a:pPr algn="just" eaLnBrk="1" hangingPunct="1"/>
            <a:endParaRPr lang="en-US" sz="4400" b="1"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DA8A7311-BEAA-4891-B23E-A378C6E99063}"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8704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7043">
                                            <p:txEl>
                                              <p:pRg st="0" end="0"/>
                                            </p:txEl>
                                          </p:spTgt>
                                        </p:tgtEl>
                                        <p:attrNameLst>
                                          <p:attrName>style.visibility</p:attrName>
                                        </p:attrNameLst>
                                      </p:cBhvr>
                                      <p:to>
                                        <p:strVal val="visible"/>
                                      </p:to>
                                    </p:set>
                                    <p:animEffect transition="in" filter="fade">
                                      <p:cBhvr>
                                        <p:cTn id="11" dur="1000">
                                          <p:stCondLst>
                                            <p:cond delay="0"/>
                                          </p:stCondLst>
                                        </p:cTn>
                                        <p:tgtEl>
                                          <p:spTgt spid="870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p:bldP spid="8704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457200"/>
            <a:ext cx="8229600" cy="762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eaLnBrk="1" hangingPunct="1"/>
            <a:r>
              <a:rPr lang="en-US" sz="4800" b="1" dirty="0" smtClean="0">
                <a:solidFill>
                  <a:srgbClr val="000099"/>
                </a:solidFill>
                <a:latin typeface="Times New Roman" pitchFamily="18" charset="0"/>
                <a:cs typeface="Times New Roman" pitchFamily="18" charset="0"/>
              </a:rPr>
              <a:t>Professionalization</a:t>
            </a:r>
            <a:endParaRPr lang="en-US" sz="6000" dirty="0" smtClean="0">
              <a:latin typeface="Times New Roman" pitchFamily="18" charset="0"/>
              <a:cs typeface="Times New Roman" pitchFamily="18" charset="0"/>
            </a:endParaRPr>
          </a:p>
        </p:txBody>
      </p:sp>
      <p:sp>
        <p:nvSpPr>
          <p:cNvPr id="86019" name="Rectangle 3"/>
          <p:cNvSpPr>
            <a:spLocks noGrp="1" noChangeArrowheads="1"/>
          </p:cNvSpPr>
          <p:nvPr>
            <p:ph type="body" idx="1"/>
          </p:nvPr>
        </p:nvSpPr>
        <p:spPr>
          <a:xfrm>
            <a:off x="533400" y="2057400"/>
            <a:ext cx="8229600" cy="3816350"/>
          </a:xfrm>
        </p:spPr>
        <p:txBody>
          <a:bodyPr/>
          <a:lstStyle/>
          <a:p>
            <a:pPr rtl="0" eaLnBrk="1" hangingPunct="1">
              <a:buFont typeface="Wingdings" pitchFamily="2" charset="2"/>
              <a:buNone/>
            </a:pPr>
            <a:r>
              <a:rPr lang="en-US" dirty="0" smtClean="0">
                <a:latin typeface="Times New Roman" pitchFamily="18" charset="0"/>
                <a:cs typeface="Times New Roman" pitchFamily="18" charset="0"/>
              </a:rPr>
              <a:t>	</a:t>
            </a:r>
            <a:r>
              <a:rPr lang="en-US" sz="4800" dirty="0" smtClean="0">
                <a:latin typeface="Calibri" panose="020F0502020204030204" pitchFamily="34" charset="0"/>
                <a:cs typeface="Calibri" panose="020F0502020204030204" pitchFamily="34" charset="0"/>
              </a:rPr>
              <a:t>Is the process of becoming professional, that is, of acquiring characteristics considered to be professional</a:t>
            </a:r>
            <a:r>
              <a:rPr lang="en-US" sz="4800" dirty="0" smtClean="0">
                <a:latin typeface="Times New Roman" pitchFamily="18" charset="0"/>
                <a:cs typeface="Times New Roman" pitchFamily="18" charset="0"/>
              </a:rPr>
              <a:t>.</a:t>
            </a:r>
          </a:p>
          <a:p>
            <a:pPr algn="just" eaLnBrk="1" hangingPunct="1"/>
            <a:endParaRPr lang="en-US" sz="4800" b="1"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6EE4FAFB-3B4D-48CF-BFFA-F16F18962D96}"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fade">
                                      <p:cBhvr>
                                        <p:cTn id="7" dur="800" decel="100000"/>
                                        <p:tgtEl>
                                          <p:spTgt spid="86018"/>
                                        </p:tgtEl>
                                      </p:cBhvr>
                                    </p:animEffect>
                                    <p:anim calcmode="lin" valueType="num">
                                      <p:cBhvr>
                                        <p:cTn id="8" dur="800" decel="100000" fill="hold"/>
                                        <p:tgtEl>
                                          <p:spTgt spid="86018"/>
                                        </p:tgtEl>
                                        <p:attrNameLst>
                                          <p:attrName>style.rotation</p:attrName>
                                        </p:attrNameLst>
                                      </p:cBhvr>
                                      <p:tavLst>
                                        <p:tav tm="0">
                                          <p:val>
                                            <p:fltVal val="-90"/>
                                          </p:val>
                                        </p:tav>
                                        <p:tav tm="100000">
                                          <p:val>
                                            <p:fltVal val="0"/>
                                          </p:val>
                                        </p:tav>
                                      </p:tavLst>
                                    </p:anim>
                                    <p:anim calcmode="lin" valueType="num">
                                      <p:cBhvr>
                                        <p:cTn id="9" dur="800" decel="100000" fill="hold"/>
                                        <p:tgtEl>
                                          <p:spTgt spid="86018"/>
                                        </p:tgtEl>
                                        <p:attrNameLst>
                                          <p:attrName>ppt_x</p:attrName>
                                        </p:attrNameLst>
                                      </p:cBhvr>
                                      <p:tavLst>
                                        <p:tav tm="0">
                                          <p:val>
                                            <p:strVal val="#ppt_x+0.4"/>
                                          </p:val>
                                        </p:tav>
                                        <p:tav tm="100000">
                                          <p:val>
                                            <p:strVal val="#ppt_x-0.05"/>
                                          </p:val>
                                        </p:tav>
                                      </p:tavLst>
                                    </p:anim>
                                    <p:anim calcmode="lin" valueType="num">
                                      <p:cBhvr>
                                        <p:cTn id="10" dur="800" decel="100000" fill="hold"/>
                                        <p:tgtEl>
                                          <p:spTgt spid="860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60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601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6019">
                                            <p:txEl>
                                              <p:pRg st="0" end="0"/>
                                            </p:txEl>
                                          </p:spTgt>
                                        </p:tgtEl>
                                        <p:attrNameLst>
                                          <p:attrName>style.visibility</p:attrName>
                                        </p:attrNameLst>
                                      </p:cBhvr>
                                      <p:to>
                                        <p:strVal val="visible"/>
                                      </p:to>
                                    </p:set>
                                    <p:animEffect transition="in" filter="fade">
                                      <p:cBhvr>
                                        <p:cTn id="17" dur="1000"/>
                                        <p:tgtEl>
                                          <p:spTgt spid="86019">
                                            <p:txEl>
                                              <p:pRg st="0" end="0"/>
                                            </p:txEl>
                                          </p:spTgt>
                                        </p:tgtEl>
                                      </p:cBhvr>
                                    </p:animEffect>
                                    <p:anim calcmode="lin" valueType="num">
                                      <p:cBhvr>
                                        <p:cTn id="18" dur="10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60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p:bldP spid="8601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179388" y="1700213"/>
            <a:ext cx="8507412" cy="4681537"/>
          </a:xfrm>
        </p:spPr>
        <p:txBody>
          <a:bodyPr/>
          <a:lstStyle/>
          <a:p>
            <a:pPr algn="ctr" rtl="0" eaLnBrk="1" hangingPunct="1"/>
            <a:r>
              <a:rPr lang="en-US" sz="4400" b="1" dirty="0" smtClean="0">
                <a:solidFill>
                  <a:srgbClr val="990000"/>
                </a:solidFill>
                <a:latin typeface="Times New Roman" pitchFamily="18" charset="0"/>
                <a:cs typeface="Times New Roman" pitchFamily="18" charset="0"/>
              </a:rPr>
              <a:t>Factors Influencing Contemporary Nursing Practice:</a:t>
            </a:r>
          </a:p>
          <a:p>
            <a:pPr algn="l" rtl="0" eaLnBrk="1" hangingPunct="1">
              <a:buFont typeface="Wingdings" pitchFamily="2" charset="2"/>
              <a:buNone/>
            </a:pPr>
            <a:endParaRPr lang="en-US" b="1" u="sng" dirty="0" smtClean="0">
              <a:latin typeface="Times New Roman" pitchFamily="18" charset="0"/>
              <a:cs typeface="Times New Roman" pitchFamily="18" charset="0"/>
            </a:endParaRPr>
          </a:p>
          <a:p>
            <a:pPr algn="l" rtl="0" eaLnBrk="1" hangingPunct="1">
              <a:buFont typeface="Wingdings" pitchFamily="2" charset="2"/>
              <a:buNone/>
            </a:pPr>
            <a:r>
              <a:rPr lang="en-US" sz="5400" b="1" dirty="0" smtClean="0">
                <a:solidFill>
                  <a:srgbClr val="000099"/>
                </a:solidFill>
                <a:latin typeface="Times New Roman" pitchFamily="18" charset="0"/>
                <a:cs typeface="Times New Roman" pitchFamily="18" charset="0"/>
              </a:rPr>
              <a:t>1. Economics</a:t>
            </a:r>
          </a:p>
        </p:txBody>
      </p:sp>
      <p:sp>
        <p:nvSpPr>
          <p:cNvPr id="2" name="Date Placeholder 1"/>
          <p:cNvSpPr>
            <a:spLocks noGrp="1"/>
          </p:cNvSpPr>
          <p:nvPr>
            <p:ph type="dt" sz="half" idx="10"/>
          </p:nvPr>
        </p:nvSpPr>
        <p:spPr/>
        <p:txBody>
          <a:bodyPr/>
          <a:lstStyle/>
          <a:p>
            <a:fld id="{9F809825-627F-4E98-87F6-4771A5176A27}"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1000"/>
                                        <p:tgtEl>
                                          <p:spTgt spid="55299">
                                            <p:txEl>
                                              <p:pRg st="0" end="0"/>
                                            </p:txEl>
                                          </p:spTgt>
                                        </p:tgtEl>
                                      </p:cBhvr>
                                    </p:animEffect>
                                    <p:anim calcmode="lin" valueType="num">
                                      <p:cBhvr>
                                        <p:cTn id="8" dur="1000" fill="hold"/>
                                        <p:tgtEl>
                                          <p:spTgt spid="55299">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55299">
                                            <p:txEl>
                                              <p:pRg st="2" end="2"/>
                                            </p:txEl>
                                          </p:spTgt>
                                        </p:tgtEl>
                                        <p:attrNameLst>
                                          <p:attrName>style.visibility</p:attrName>
                                        </p:attrNameLst>
                                      </p:cBhvr>
                                      <p:to>
                                        <p:strVal val="visible"/>
                                      </p:to>
                                    </p:set>
                                    <p:animEffect transition="in" filter="fade">
                                      <p:cBhvr>
                                        <p:cTn id="14" dur="1000"/>
                                        <p:tgtEl>
                                          <p:spTgt spid="55299">
                                            <p:txEl>
                                              <p:pRg st="2" end="2"/>
                                            </p:txEl>
                                          </p:spTgt>
                                        </p:tgtEl>
                                      </p:cBhvr>
                                    </p:animEffect>
                                    <p:anim calcmode="lin" valueType="num">
                                      <p:cBhvr>
                                        <p:cTn id="15" dur="1000" fill="hold"/>
                                        <p:tgtEl>
                                          <p:spTgt spid="55299">
                                            <p:txEl>
                                              <p:pRg st="2" end="2"/>
                                            </p:txEl>
                                          </p:spTgt>
                                        </p:tgtEl>
                                        <p:attrNameLst>
                                          <p:attrName>ppt_x</p:attrName>
                                        </p:attrNameLst>
                                      </p:cBhvr>
                                      <p:tavLst>
                                        <p:tav tm="0">
                                          <p:val>
                                            <p:strVal val="#ppt_x-.1"/>
                                          </p:val>
                                        </p:tav>
                                        <p:tav tm="100000">
                                          <p:val>
                                            <p:strVal val="#ppt_x"/>
                                          </p:val>
                                        </p:tav>
                                      </p:tavLst>
                                    </p:anim>
                                    <p:anim calcmode="lin" valueType="num">
                                      <p:cBhvr>
                                        <p:cTn id="16" dur="10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944562"/>
          </a:xfrm>
        </p:spPr>
        <p:txBody>
          <a:bodyPr>
            <a:normAutofit fontScale="90000"/>
          </a:bodyPr>
          <a:lstStyle/>
          <a:p>
            <a:pPr algn="ctr" eaLnBrk="1" hangingPunct="1"/>
            <a:r>
              <a:rPr lang="en-US" sz="6600" b="1" dirty="0" smtClean="0">
                <a:solidFill>
                  <a:srgbClr val="000099"/>
                </a:solidFill>
                <a:latin typeface="Times New Roman" pitchFamily="18" charset="0"/>
                <a:cs typeface="Times New Roman" pitchFamily="18" charset="0"/>
              </a:rPr>
              <a:t>2. Consumer Demands</a:t>
            </a:r>
          </a:p>
        </p:txBody>
      </p:sp>
      <p:sp>
        <p:nvSpPr>
          <p:cNvPr id="62467" name="Rectangle 3"/>
          <p:cNvSpPr>
            <a:spLocks noGrp="1" noChangeArrowheads="1"/>
          </p:cNvSpPr>
          <p:nvPr>
            <p:ph type="body" idx="1"/>
          </p:nvPr>
        </p:nvSpPr>
        <p:spPr>
          <a:xfrm>
            <a:off x="457200" y="1981200"/>
            <a:ext cx="8229600" cy="4543425"/>
          </a:xfrm>
        </p:spPr>
        <p:txBody>
          <a:bodyPr>
            <a:normAutofit lnSpcReduction="10000"/>
          </a:bodyPr>
          <a:lstStyle/>
          <a:p>
            <a:pPr rtl="0" eaLnBrk="1" hangingPunct="1">
              <a:lnSpc>
                <a:spcPct val="90000"/>
              </a:lnSpc>
            </a:pPr>
            <a:r>
              <a:rPr lang="en-US" dirty="0" smtClean="0">
                <a:latin typeface="Calibri" panose="020F0502020204030204" pitchFamily="34" charset="0"/>
                <a:cs typeface="Calibri" panose="020F0502020204030204" pitchFamily="34" charset="0"/>
              </a:rPr>
              <a:t>Consumers of nursing services (the public) have become an increasingly effective force in changing nursing practice. On the whole, people are better educated and have more knowledge about health and illness than in the past. </a:t>
            </a:r>
          </a:p>
          <a:p>
            <a:pPr rtl="0" eaLnBrk="1" hangingPunct="1">
              <a:lnSpc>
                <a:spcPct val="90000"/>
              </a:lnSpc>
            </a:pPr>
            <a:r>
              <a:rPr lang="en-US" dirty="0" smtClean="0">
                <a:latin typeface="Calibri" panose="020F0502020204030204" pitchFamily="34" charset="0"/>
                <a:cs typeface="Calibri" panose="020F0502020204030204" pitchFamily="34" charset="0"/>
              </a:rPr>
              <a:t>Consumers also have become more aware of others needs for care. the ethical and moral issues raised by poverty an neglect have made people more vocal about the needs of minority groups and the poor. </a:t>
            </a:r>
          </a:p>
        </p:txBody>
      </p:sp>
      <p:sp>
        <p:nvSpPr>
          <p:cNvPr id="2" name="Date Placeholder 1"/>
          <p:cNvSpPr>
            <a:spLocks noGrp="1"/>
          </p:cNvSpPr>
          <p:nvPr>
            <p:ph type="dt" sz="half" idx="10"/>
          </p:nvPr>
        </p:nvSpPr>
        <p:spPr/>
        <p:txBody>
          <a:bodyPr/>
          <a:lstStyle/>
          <a:p>
            <a:fld id="{1470C136-BE46-4A9E-90CF-ECD42DC97A57}"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57201"/>
            <a:ext cx="8229600" cy="1066799"/>
          </a:xfrm>
        </p:spPr>
        <p:txBody>
          <a:bodyPr>
            <a:normAutofit fontScale="90000"/>
          </a:bodyPr>
          <a:lstStyle/>
          <a:p>
            <a:pPr algn="ctr" eaLnBrk="1" hangingPunct="1"/>
            <a:r>
              <a:rPr lang="en-US" sz="6600" b="1" dirty="0" smtClean="0">
                <a:solidFill>
                  <a:srgbClr val="990000"/>
                </a:solidFill>
                <a:latin typeface="Times New Roman" pitchFamily="18" charset="0"/>
                <a:cs typeface="Times New Roman" pitchFamily="18" charset="0"/>
              </a:rPr>
              <a:t>3. </a:t>
            </a:r>
            <a:r>
              <a:rPr lang="en-US" sz="5300" b="1" dirty="0" smtClean="0">
                <a:solidFill>
                  <a:srgbClr val="990000"/>
                </a:solidFill>
                <a:latin typeface="Times New Roman" pitchFamily="18" charset="0"/>
                <a:cs typeface="Times New Roman" pitchFamily="18" charset="0"/>
              </a:rPr>
              <a:t>Family</a:t>
            </a:r>
            <a:r>
              <a:rPr lang="en-US" sz="6600" b="1" dirty="0" smtClean="0">
                <a:solidFill>
                  <a:srgbClr val="990000"/>
                </a:solidFill>
                <a:latin typeface="Times New Roman" pitchFamily="18" charset="0"/>
                <a:cs typeface="Times New Roman" pitchFamily="18" charset="0"/>
              </a:rPr>
              <a:t> Structure</a:t>
            </a:r>
            <a:r>
              <a:rPr lang="en-US" b="1" dirty="0" smtClean="0"/>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p:txBody>
      </p:sp>
      <p:sp>
        <p:nvSpPr>
          <p:cNvPr id="63491" name="Rectangle 3"/>
          <p:cNvSpPr>
            <a:spLocks noGrp="1" noChangeArrowheads="1"/>
          </p:cNvSpPr>
          <p:nvPr>
            <p:ph type="body" idx="1"/>
          </p:nvPr>
        </p:nvSpPr>
        <p:spPr>
          <a:xfrm>
            <a:off x="323850" y="1981200"/>
            <a:ext cx="8496300" cy="4543425"/>
          </a:xfrm>
        </p:spPr>
        <p:txBody>
          <a:bodyPr/>
          <a:lstStyle/>
          <a:p>
            <a:pPr algn="just" rtl="0" eaLnBrk="1" hangingPunct="1"/>
            <a:r>
              <a:rPr lang="en-US" sz="4000" dirty="0" smtClean="0">
                <a:latin typeface="Calibri" panose="020F0502020204030204" pitchFamily="34" charset="0"/>
                <a:cs typeface="Calibri" panose="020F0502020204030204" pitchFamily="34" charset="0"/>
              </a:rPr>
              <a:t>New family structures are influencing the need for and provision of nursing services. More people are living away from the extended family and the nuclear family, and the family breadwinner is no longer necessarily the husband. </a:t>
            </a:r>
          </a:p>
        </p:txBody>
      </p:sp>
      <p:sp>
        <p:nvSpPr>
          <p:cNvPr id="2" name="Date Placeholder 1"/>
          <p:cNvSpPr>
            <a:spLocks noGrp="1"/>
          </p:cNvSpPr>
          <p:nvPr>
            <p:ph type="dt" sz="half" idx="10"/>
          </p:nvPr>
        </p:nvSpPr>
        <p:spPr/>
        <p:txBody>
          <a:bodyPr/>
          <a:lstStyle/>
          <a:p>
            <a:fld id="{F752376C-E414-4846-BDF3-AB94C5A75512}"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457200"/>
            <a:ext cx="8229600" cy="1963738"/>
          </a:xfrm>
        </p:spPr>
        <p:txBody>
          <a:bodyPr>
            <a:normAutofit/>
          </a:bodyPr>
          <a:lstStyle/>
          <a:p>
            <a:pPr algn="ctr" eaLnBrk="1" hangingPunct="1"/>
            <a:r>
              <a:rPr lang="en-US" sz="4800" b="1" dirty="0" smtClean="0">
                <a:solidFill>
                  <a:srgbClr val="990000"/>
                </a:solidFill>
                <a:latin typeface="Times New Roman" pitchFamily="18" charset="0"/>
                <a:cs typeface="Times New Roman" pitchFamily="18" charset="0"/>
              </a:rPr>
              <a:t>4. Science and Technology:</a:t>
            </a:r>
            <a:r>
              <a:rPr lang="en-US" sz="4800" dirty="0" smtClean="0">
                <a:solidFill>
                  <a:srgbClr val="990000"/>
                </a:solidFill>
                <a:latin typeface="Times New Roman" pitchFamily="18" charset="0"/>
                <a:cs typeface="Times New Roman" pitchFamily="18" charset="0"/>
              </a:rPr>
              <a:t/>
            </a:r>
            <a:br>
              <a:rPr lang="en-US" sz="4800" dirty="0" smtClean="0">
                <a:solidFill>
                  <a:srgbClr val="990000"/>
                </a:solidFill>
                <a:latin typeface="Times New Roman" pitchFamily="18" charset="0"/>
                <a:cs typeface="Times New Roman" pitchFamily="18" charset="0"/>
              </a:rPr>
            </a:br>
            <a:endParaRPr lang="en-US" sz="4800" dirty="0" smtClean="0">
              <a:solidFill>
                <a:srgbClr val="990000"/>
              </a:solidFill>
              <a:latin typeface="Times New Roman" pitchFamily="18" charset="0"/>
              <a:cs typeface="Times New Roman" pitchFamily="18" charset="0"/>
            </a:endParaRPr>
          </a:p>
        </p:txBody>
      </p:sp>
      <p:sp>
        <p:nvSpPr>
          <p:cNvPr id="64515" name="Rectangle 3"/>
          <p:cNvSpPr>
            <a:spLocks noGrp="1" noChangeArrowheads="1"/>
          </p:cNvSpPr>
          <p:nvPr>
            <p:ph type="body" idx="1"/>
          </p:nvPr>
        </p:nvSpPr>
        <p:spPr>
          <a:xfrm>
            <a:off x="179388" y="1981200"/>
            <a:ext cx="8713787" cy="4543425"/>
          </a:xfrm>
        </p:spPr>
        <p:txBody>
          <a:bodyPr/>
          <a:lstStyle/>
          <a:p>
            <a:pPr rtl="0" eaLnBrk="1" hangingPunct="1"/>
            <a:r>
              <a:rPr lang="en-US" dirty="0" smtClean="0">
                <a:latin typeface="Calibri" panose="020F0502020204030204" pitchFamily="34" charset="0"/>
                <a:cs typeface="Calibri" panose="020F0502020204030204" pitchFamily="34" charset="0"/>
              </a:rPr>
              <a:t>Advance in science and technology affect nursing practice. </a:t>
            </a:r>
            <a:r>
              <a:rPr lang="en-US" b="1" u="sng" dirty="0" smtClean="0">
                <a:latin typeface="Calibri" panose="020F0502020204030204" pitchFamily="34" charset="0"/>
                <a:cs typeface="Calibri" panose="020F0502020204030204" pitchFamily="34" charset="0"/>
              </a:rPr>
              <a:t>For example, </a:t>
            </a:r>
            <a:r>
              <a:rPr lang="en-US" dirty="0" smtClean="0">
                <a:latin typeface="Calibri" panose="020F0502020204030204" pitchFamily="34" charset="0"/>
                <a:cs typeface="Calibri" panose="020F0502020204030204" pitchFamily="34" charset="0"/>
              </a:rPr>
              <a:t>people with acquired immune deficiency syndrome (AIDS) are receiving new drug therapies to prolong life and delay the onset of AIDS- associated diseases. Nurses must be knowledgeable about the action of such drugs and the needs of clients receiving them.</a:t>
            </a:r>
          </a:p>
        </p:txBody>
      </p:sp>
      <p:sp>
        <p:nvSpPr>
          <p:cNvPr id="2" name="Date Placeholder 1"/>
          <p:cNvSpPr>
            <a:spLocks noGrp="1"/>
          </p:cNvSpPr>
          <p:nvPr>
            <p:ph type="dt" sz="half" idx="10"/>
          </p:nvPr>
        </p:nvSpPr>
        <p:spPr/>
        <p:txBody>
          <a:bodyPr/>
          <a:lstStyle/>
          <a:p>
            <a:fld id="{981E86F2-1D0C-4AC5-84C5-77C7F92569C3}"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57200" y="836613"/>
            <a:ext cx="8229600" cy="5616575"/>
          </a:xfrm>
        </p:spPr>
        <p:txBody>
          <a:bodyPr/>
          <a:lstStyle/>
          <a:p>
            <a:pPr marL="812800" indent="-812800" rtl="0" eaLnBrk="1" hangingPunct="1"/>
            <a:r>
              <a:rPr lang="en-US" sz="3600" b="1" dirty="0" smtClean="0">
                <a:solidFill>
                  <a:srgbClr val="990000"/>
                </a:solidFill>
                <a:cs typeface="Times New Roman" pitchFamily="18" charset="0"/>
              </a:rPr>
              <a:t>Planning:</a:t>
            </a:r>
            <a:r>
              <a:rPr lang="en-US" sz="3600" dirty="0" smtClean="0">
                <a:cs typeface="Times New Roman" pitchFamily="18" charset="0"/>
              </a:rPr>
              <a:t> the nurse develops a plan of care that prescribes interventions to attain expected outcomes.</a:t>
            </a:r>
            <a:endParaRPr lang="en-US" sz="3600" b="1" dirty="0" smtClean="0">
              <a:cs typeface="Times New Roman" pitchFamily="18" charset="0"/>
            </a:endParaRPr>
          </a:p>
          <a:p>
            <a:pPr marL="812800" indent="-812800" rtl="0" eaLnBrk="1" hangingPunct="1"/>
            <a:r>
              <a:rPr lang="en-US" sz="3600" b="1" dirty="0" smtClean="0">
                <a:solidFill>
                  <a:srgbClr val="990000"/>
                </a:solidFill>
                <a:cs typeface="Times New Roman" pitchFamily="18" charset="0"/>
              </a:rPr>
              <a:t>Implementation:</a:t>
            </a:r>
            <a:r>
              <a:rPr lang="en-US" sz="3600" dirty="0" smtClean="0">
                <a:cs typeface="Times New Roman" pitchFamily="18" charset="0"/>
              </a:rPr>
              <a:t> the nurse implements the interventions identified in the plan of care.</a:t>
            </a:r>
            <a:endParaRPr lang="en-US" sz="3600" b="1" dirty="0" smtClean="0">
              <a:cs typeface="Times New Roman" pitchFamily="18" charset="0"/>
            </a:endParaRPr>
          </a:p>
          <a:p>
            <a:pPr marL="812800" indent="-812800" rtl="0" eaLnBrk="1" hangingPunct="1"/>
            <a:r>
              <a:rPr lang="en-US" sz="3600" b="1" dirty="0" smtClean="0">
                <a:solidFill>
                  <a:srgbClr val="990000"/>
                </a:solidFill>
                <a:cs typeface="Times New Roman" pitchFamily="18" charset="0"/>
              </a:rPr>
              <a:t>Evaluation:</a:t>
            </a:r>
            <a:r>
              <a:rPr lang="en-US" sz="3600" dirty="0" smtClean="0">
                <a:cs typeface="Times New Roman" pitchFamily="18" charset="0"/>
              </a:rPr>
              <a:t> the nurse evaluates the patients progress toward attainment of outcomes</a:t>
            </a:r>
            <a:r>
              <a:rPr lang="en-US" sz="3600" dirty="0" smtClean="0">
                <a:latin typeface="Times New Roman" pitchFamily="18" charset="0"/>
                <a:cs typeface="Times New Roman" pitchFamily="18" charset="0"/>
              </a:rPr>
              <a:t>. </a:t>
            </a:r>
          </a:p>
        </p:txBody>
      </p:sp>
      <p:sp>
        <p:nvSpPr>
          <p:cNvPr id="2" name="Date Placeholder 1"/>
          <p:cNvSpPr>
            <a:spLocks noGrp="1"/>
          </p:cNvSpPr>
          <p:nvPr>
            <p:ph type="dt" sz="half" idx="10"/>
          </p:nvPr>
        </p:nvSpPr>
        <p:spPr/>
        <p:txBody>
          <a:bodyPr/>
          <a:lstStyle/>
          <a:p>
            <a:fld id="{82B580E6-5918-475B-A081-6CAADD185789}"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stCondLst>
                                            <p:cond delay="0"/>
                                          </p:stCondLst>
                                        </p:cTn>
                                        <p:tgtEl>
                                          <p:spTgt spid="39939">
                                            <p:txEl>
                                              <p:pRg st="0" end="0"/>
                                            </p:txEl>
                                          </p:spTgt>
                                        </p:tgtEl>
                                      </p:cBhvr>
                                    </p:animEffect>
                                    <p:anim calcmode="lin" valueType="num">
                                      <p:cBhvr>
                                        <p:cTn id="8" dur="500" fill="hold">
                                          <p:stCondLst>
                                            <p:cond delay="0"/>
                                          </p:stCondLst>
                                        </p:cTn>
                                        <p:tgtEl>
                                          <p:spTgt spid="39939">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9939">
                                            <p:txEl>
                                              <p:pRg st="1" end="1"/>
                                            </p:txEl>
                                          </p:spTgt>
                                        </p:tgtEl>
                                        <p:attrNameLst>
                                          <p:attrName>style.visibility</p:attrName>
                                        </p:attrNameLst>
                                      </p:cBhvr>
                                      <p:to>
                                        <p:strVal val="visible"/>
                                      </p:to>
                                    </p:set>
                                    <p:animEffect transition="in" filter="fade">
                                      <p:cBhvr>
                                        <p:cTn id="14" dur="500">
                                          <p:stCondLst>
                                            <p:cond delay="0"/>
                                          </p:stCondLst>
                                        </p:cTn>
                                        <p:tgtEl>
                                          <p:spTgt spid="39939">
                                            <p:txEl>
                                              <p:pRg st="1" end="1"/>
                                            </p:txEl>
                                          </p:spTgt>
                                        </p:tgtEl>
                                      </p:cBhvr>
                                    </p:animEffect>
                                    <p:anim calcmode="lin" valueType="num">
                                      <p:cBhvr>
                                        <p:cTn id="15" dur="500" fill="hold">
                                          <p:stCondLst>
                                            <p:cond delay="0"/>
                                          </p:stCondLst>
                                        </p:cTn>
                                        <p:tgtEl>
                                          <p:spTgt spid="39939">
                                            <p:txEl>
                                              <p:pRg st="1" end="1"/>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39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9939">
                                            <p:txEl>
                                              <p:pRg st="2" end="2"/>
                                            </p:txEl>
                                          </p:spTgt>
                                        </p:tgtEl>
                                        <p:attrNameLst>
                                          <p:attrName>style.visibility</p:attrName>
                                        </p:attrNameLst>
                                      </p:cBhvr>
                                      <p:to>
                                        <p:strVal val="visible"/>
                                      </p:to>
                                    </p:set>
                                    <p:animEffect transition="in" filter="fade">
                                      <p:cBhvr>
                                        <p:cTn id="21" dur="500">
                                          <p:stCondLst>
                                            <p:cond delay="0"/>
                                          </p:stCondLst>
                                        </p:cTn>
                                        <p:tgtEl>
                                          <p:spTgt spid="39939">
                                            <p:txEl>
                                              <p:pRg st="2" end="2"/>
                                            </p:txEl>
                                          </p:spTgt>
                                        </p:tgtEl>
                                      </p:cBhvr>
                                    </p:animEffect>
                                    <p:anim calcmode="lin" valueType="num">
                                      <p:cBhvr>
                                        <p:cTn id="22" dur="500" fill="hold">
                                          <p:stCondLst>
                                            <p:cond delay="0"/>
                                          </p:stCondLst>
                                        </p:cTn>
                                        <p:tgtEl>
                                          <p:spTgt spid="39939">
                                            <p:txEl>
                                              <p:pRg st="2" end="2"/>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8600" y="274638"/>
            <a:ext cx="8458200" cy="1143000"/>
          </a:xfrm>
        </p:spPr>
        <p:txBody>
          <a:bodyPr>
            <a:noAutofit/>
          </a:bodyPr>
          <a:lstStyle/>
          <a:p>
            <a:pPr algn="ctr" eaLnBrk="1" hangingPunct="1"/>
            <a:r>
              <a:rPr lang="en-US" sz="4800" b="1" dirty="0" smtClean="0">
                <a:solidFill>
                  <a:srgbClr val="990000"/>
                </a:solidFill>
                <a:latin typeface="Times New Roman" pitchFamily="18" charset="0"/>
                <a:cs typeface="Times New Roman" pitchFamily="18" charset="0"/>
              </a:rPr>
              <a:t>5. Information and Telecommunications</a:t>
            </a:r>
          </a:p>
        </p:txBody>
      </p:sp>
      <p:sp>
        <p:nvSpPr>
          <p:cNvPr id="65539" name="Rectangle 3"/>
          <p:cNvSpPr>
            <a:spLocks noGrp="1" noChangeArrowheads="1"/>
          </p:cNvSpPr>
          <p:nvPr>
            <p:ph type="body" idx="1"/>
          </p:nvPr>
        </p:nvSpPr>
        <p:spPr>
          <a:xfrm>
            <a:off x="457200" y="2276475"/>
            <a:ext cx="8229600" cy="4176713"/>
          </a:xfrm>
        </p:spPr>
        <p:txBody>
          <a:bodyPr/>
          <a:lstStyle/>
          <a:p>
            <a:pPr algn="just" rtl="0" eaLnBrk="1" hangingPunct="1"/>
            <a:r>
              <a:rPr lang="en-US" sz="4800" dirty="0" smtClean="0">
                <a:latin typeface="Calibri" panose="020F0502020204030204" pitchFamily="34" charset="0"/>
                <a:cs typeface="Calibri" panose="020F0502020204030204" pitchFamily="34" charset="0"/>
              </a:rPr>
              <a:t>The information Internet has already impacted health care, with more and more clients becoming well informed about their health concerns</a:t>
            </a:r>
            <a:r>
              <a:rPr lang="en-US" sz="4800" dirty="0" smtClean="0">
                <a:latin typeface="Times New Roman" pitchFamily="18" charset="0"/>
                <a:cs typeface="Times New Roman" pitchFamily="18" charset="0"/>
              </a:rPr>
              <a:t>. </a:t>
            </a:r>
          </a:p>
        </p:txBody>
      </p:sp>
      <p:sp>
        <p:nvSpPr>
          <p:cNvPr id="2" name="Date Placeholder 1"/>
          <p:cNvSpPr>
            <a:spLocks noGrp="1"/>
          </p:cNvSpPr>
          <p:nvPr>
            <p:ph type="dt" sz="half" idx="10"/>
          </p:nvPr>
        </p:nvSpPr>
        <p:spPr/>
        <p:txBody>
          <a:bodyPr/>
          <a:lstStyle/>
          <a:p>
            <a:fld id="{7ADFD30C-DAEF-4314-BBC6-E298E31DC4B4}"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457200"/>
            <a:ext cx="8229600" cy="1295400"/>
          </a:xfrm>
        </p:spPr>
        <p:txBody>
          <a:bodyPr>
            <a:normAutofit/>
          </a:bodyPr>
          <a:lstStyle/>
          <a:p>
            <a:pPr algn="ctr" eaLnBrk="1" hangingPunct="1"/>
            <a:r>
              <a:rPr lang="en-US" sz="6600" b="1" dirty="0" smtClean="0">
                <a:solidFill>
                  <a:srgbClr val="990000"/>
                </a:solidFill>
                <a:latin typeface="Calibri" panose="020F0502020204030204" pitchFamily="34" charset="0"/>
                <a:cs typeface="Calibri" panose="020F0502020204030204" pitchFamily="34" charset="0"/>
              </a:rPr>
              <a:t>6.Legislation</a:t>
            </a:r>
            <a:endParaRPr lang="en-US" sz="4000" b="1" dirty="0" smtClean="0">
              <a:latin typeface="Calibri" panose="020F0502020204030204" pitchFamily="34" charset="0"/>
              <a:cs typeface="Calibri" panose="020F0502020204030204" pitchFamily="34" charset="0"/>
            </a:endParaRPr>
          </a:p>
        </p:txBody>
      </p:sp>
      <p:sp>
        <p:nvSpPr>
          <p:cNvPr id="66563" name="Rectangle 3"/>
          <p:cNvSpPr>
            <a:spLocks noGrp="1" noChangeArrowheads="1"/>
          </p:cNvSpPr>
          <p:nvPr>
            <p:ph type="body" idx="1"/>
          </p:nvPr>
        </p:nvSpPr>
        <p:spPr>
          <a:xfrm>
            <a:off x="457200" y="2205038"/>
            <a:ext cx="8229600" cy="4319587"/>
          </a:xfrm>
        </p:spPr>
        <p:txBody>
          <a:bodyPr/>
          <a:lstStyle/>
          <a:p>
            <a:pPr algn="l" rtl="0" eaLnBrk="1" hangingPunct="1">
              <a:lnSpc>
                <a:spcPct val="90000"/>
              </a:lnSpc>
            </a:pPr>
            <a:r>
              <a:rPr lang="en-US" sz="2800" b="1" dirty="0" smtClean="0">
                <a:cs typeface="Times New Roman" pitchFamily="18" charset="0"/>
              </a:rPr>
              <a:t>Legislation</a:t>
            </a:r>
            <a:r>
              <a:rPr lang="en-US" sz="2800" dirty="0" smtClean="0">
                <a:cs typeface="Times New Roman" pitchFamily="18" charset="0"/>
              </a:rPr>
              <a:t> Laws enacted by any legislative body are called </a:t>
            </a:r>
            <a:r>
              <a:rPr lang="en-US" sz="2800" b="1" dirty="0" smtClean="0">
                <a:cs typeface="Times New Roman" pitchFamily="18" charset="0"/>
              </a:rPr>
              <a:t>statutory laws.</a:t>
            </a:r>
            <a:r>
              <a:rPr lang="en-US" sz="2800" dirty="0" smtClean="0">
                <a:cs typeface="Times New Roman" pitchFamily="18" charset="0"/>
              </a:rPr>
              <a:t>  </a:t>
            </a:r>
            <a:r>
              <a:rPr lang="en-US" sz="2800" b="1" dirty="0" smtClean="0">
                <a:cs typeface="Times New Roman" pitchFamily="18" charset="0"/>
              </a:rPr>
              <a:t>Legislation</a:t>
            </a:r>
            <a:r>
              <a:rPr lang="en-US" sz="2800" dirty="0" smtClean="0">
                <a:cs typeface="Times New Roman" pitchFamily="18" charset="0"/>
              </a:rPr>
              <a:t> about nursing practice and health matters affects both the public and nursing.  Changes in legislation relating health also affect nursing. </a:t>
            </a:r>
            <a:r>
              <a:rPr lang="en-US" sz="2800" b="1" dirty="0" smtClean="0">
                <a:cs typeface="Times New Roman" pitchFamily="18" charset="0"/>
              </a:rPr>
              <a:t>For example, the Patient Self Determination Act (PSDA) </a:t>
            </a:r>
            <a:r>
              <a:rPr lang="en-US" sz="2800" dirty="0" smtClean="0">
                <a:cs typeface="Times New Roman" pitchFamily="18" charset="0"/>
              </a:rPr>
              <a:t>requires that every competent adult be informed in writing on admission to a health care institution about his or her rights to accept or refuse medical care and to use advance directives</a:t>
            </a:r>
            <a:r>
              <a:rPr lang="en-US" sz="2800" dirty="0" smtClean="0">
                <a:latin typeface="Times New Roman" pitchFamily="18" charset="0"/>
                <a:cs typeface="Times New Roman" pitchFamily="18" charset="0"/>
              </a:rPr>
              <a:t>.</a:t>
            </a:r>
          </a:p>
        </p:txBody>
      </p:sp>
      <p:sp>
        <p:nvSpPr>
          <p:cNvPr id="2" name="Date Placeholder 1"/>
          <p:cNvSpPr>
            <a:spLocks noGrp="1"/>
          </p:cNvSpPr>
          <p:nvPr>
            <p:ph type="dt" sz="half" idx="10"/>
          </p:nvPr>
        </p:nvSpPr>
        <p:spPr/>
        <p:txBody>
          <a:bodyPr/>
          <a:lstStyle/>
          <a:p>
            <a:fld id="{E1ACD0BB-D39E-4C96-820C-412325D3621D}"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457200"/>
            <a:ext cx="8229600" cy="1219200"/>
          </a:xfrm>
        </p:spPr>
        <p:txBody>
          <a:bodyPr>
            <a:normAutofit/>
          </a:bodyPr>
          <a:lstStyle/>
          <a:p>
            <a:pPr algn="ctr" eaLnBrk="1" hangingPunct="1"/>
            <a:r>
              <a:rPr lang="en-US" sz="6000" b="1" dirty="0" smtClean="0">
                <a:solidFill>
                  <a:srgbClr val="990000"/>
                </a:solidFill>
                <a:latin typeface="Times New Roman" pitchFamily="18" charset="0"/>
                <a:cs typeface="Times New Roman" pitchFamily="18" charset="0"/>
              </a:rPr>
              <a:t>7. Demography</a:t>
            </a:r>
            <a:endParaRPr lang="en-US" sz="4000" b="1" dirty="0" smtClean="0">
              <a:latin typeface="Times New Roman" pitchFamily="18" charset="0"/>
              <a:cs typeface="Times New Roman" pitchFamily="18" charset="0"/>
            </a:endParaRPr>
          </a:p>
        </p:txBody>
      </p:sp>
      <p:sp>
        <p:nvSpPr>
          <p:cNvPr id="67587" name="Rectangle 3"/>
          <p:cNvSpPr>
            <a:spLocks noGrp="1" noChangeArrowheads="1"/>
          </p:cNvSpPr>
          <p:nvPr>
            <p:ph type="body" idx="1"/>
          </p:nvPr>
        </p:nvSpPr>
        <p:spPr>
          <a:xfrm>
            <a:off x="457200" y="1916113"/>
            <a:ext cx="8229600" cy="4752975"/>
          </a:xfrm>
        </p:spPr>
        <p:txBody>
          <a:bodyPr/>
          <a:lstStyle/>
          <a:p>
            <a:pPr rtl="0" eaLnBrk="1" hangingPunct="1"/>
            <a:r>
              <a:rPr lang="en-US" sz="4400" dirty="0" smtClean="0">
                <a:cs typeface="Times New Roman" pitchFamily="18" charset="0"/>
              </a:rPr>
              <a:t>Demography is the study of population, including statistics about distribution by age and place of residence, mortality (death) and morbidity (incidence of disease). </a:t>
            </a:r>
          </a:p>
        </p:txBody>
      </p:sp>
      <p:sp>
        <p:nvSpPr>
          <p:cNvPr id="2" name="Date Placeholder 1"/>
          <p:cNvSpPr>
            <a:spLocks noGrp="1"/>
          </p:cNvSpPr>
          <p:nvPr>
            <p:ph type="dt" sz="half" idx="10"/>
          </p:nvPr>
        </p:nvSpPr>
        <p:spPr/>
        <p:txBody>
          <a:bodyPr/>
          <a:lstStyle/>
          <a:p>
            <a:fld id="{237B8F4D-F405-4DF3-A433-81BCCA3B35CF}"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3200"/>
            <a:ext cx="87630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smtClean="0"/>
              <a:t>Thank you </a:t>
            </a:r>
            <a:endParaRPr lang="en-US" dirty="0"/>
          </a:p>
        </p:txBody>
      </p:sp>
      <p:sp>
        <p:nvSpPr>
          <p:cNvPr id="4" name="Date Placeholder 3"/>
          <p:cNvSpPr>
            <a:spLocks noGrp="1"/>
          </p:cNvSpPr>
          <p:nvPr>
            <p:ph type="dt" sz="half" idx="10"/>
          </p:nvPr>
        </p:nvSpPr>
        <p:spPr/>
        <p:txBody>
          <a:bodyPr/>
          <a:lstStyle/>
          <a:p>
            <a:fld id="{AC017DED-EA8F-4257-98CE-4957DA2F77D6}" type="datetime1">
              <a:rPr lang="en-US" smtClean="0"/>
              <a:pPr/>
              <a:t>10/10/2016</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313170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74638"/>
            <a:ext cx="9144000" cy="1143000"/>
          </a:xfrm>
        </p:spPr>
        <p:style>
          <a:lnRef idx="1">
            <a:schemeClr val="accent1"/>
          </a:lnRef>
          <a:fillRef idx="2">
            <a:schemeClr val="accent1"/>
          </a:fillRef>
          <a:effectRef idx="1">
            <a:schemeClr val="accent1"/>
          </a:effectRef>
          <a:fontRef idx="minor">
            <a:schemeClr val="dk1"/>
          </a:fontRef>
        </p:style>
        <p:txBody>
          <a:bodyPr/>
          <a:lstStyle/>
          <a:p>
            <a:r>
              <a:rPr lang="en-US" dirty="0"/>
              <a:t>Registered Nursing Education</a:t>
            </a:r>
          </a:p>
        </p:txBody>
      </p:sp>
      <p:sp>
        <p:nvSpPr>
          <p:cNvPr id="14339" name="Rectangle 3"/>
          <p:cNvSpPr>
            <a:spLocks noGrp="1" noChangeArrowheads="1"/>
          </p:cNvSpPr>
          <p:nvPr>
            <p:ph type="body" idx="1"/>
          </p:nvPr>
        </p:nvSpPr>
        <p:spPr/>
        <p:txBody>
          <a:bodyPr/>
          <a:lstStyle/>
          <a:p>
            <a:r>
              <a:rPr lang="en-US"/>
              <a:t>Diploma in Nursing</a:t>
            </a:r>
          </a:p>
          <a:p>
            <a:r>
              <a:rPr lang="en-US"/>
              <a:t>Associate Degree in Nursing</a:t>
            </a:r>
          </a:p>
          <a:p>
            <a:r>
              <a:rPr lang="en-US"/>
              <a:t>Baccalaureate in Nursing</a:t>
            </a:r>
          </a:p>
          <a:p>
            <a:r>
              <a:rPr lang="en-US"/>
              <a:t>Direct entry Masters Degree in Nursing</a:t>
            </a:r>
          </a:p>
          <a:p>
            <a:r>
              <a:rPr lang="en-US"/>
              <a:t>Advanced practice Masters in Nursing</a:t>
            </a:r>
          </a:p>
          <a:p>
            <a:r>
              <a:rPr lang="en-US"/>
              <a:t>PhD in Nursing</a:t>
            </a:r>
          </a:p>
        </p:txBody>
      </p:sp>
      <p:sp>
        <p:nvSpPr>
          <p:cNvPr id="2" name="Date Placeholder 1"/>
          <p:cNvSpPr>
            <a:spLocks noGrp="1"/>
          </p:cNvSpPr>
          <p:nvPr>
            <p:ph type="dt" sz="half" idx="10"/>
          </p:nvPr>
        </p:nvSpPr>
        <p:spPr/>
        <p:txBody>
          <a:bodyPr/>
          <a:lstStyle/>
          <a:p>
            <a:fld id="{0B63224F-090C-42B3-9BCF-75B1A503770E}"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a:t>Nursing Education: LP/VNs</a:t>
            </a:r>
          </a:p>
        </p:txBody>
      </p:sp>
      <p:sp>
        <p:nvSpPr>
          <p:cNvPr id="52227" name="Rectangle 3"/>
          <p:cNvSpPr>
            <a:spLocks noGrp="1" noChangeArrowheads="1"/>
          </p:cNvSpPr>
          <p:nvPr>
            <p:ph type="body" idx="1"/>
          </p:nvPr>
        </p:nvSpPr>
        <p:spPr>
          <a:xfrm>
            <a:off x="838200" y="2286000"/>
            <a:ext cx="8110538" cy="4191000"/>
          </a:xfrm>
        </p:spPr>
        <p:txBody>
          <a:bodyPr/>
          <a:lstStyle/>
          <a:p>
            <a:r>
              <a:rPr lang="en-US" sz="2800" dirty="0"/>
              <a:t>LPNs (Licensed Practical Nurses) and LVNs (Licensed Vocational Nurses) work under the supervision of an RN or other licensed provider such as a physician or dentist.</a:t>
            </a:r>
          </a:p>
          <a:p>
            <a:r>
              <a:rPr lang="en-US" sz="2800" dirty="0"/>
              <a:t>Education is focused on basic nursing skills and direct client care.</a:t>
            </a:r>
          </a:p>
          <a:p>
            <a:r>
              <a:rPr lang="en-US" sz="2800" dirty="0"/>
              <a:t>Educated in community colleges, hospitals, vocational programs.</a:t>
            </a:r>
          </a:p>
        </p:txBody>
      </p:sp>
      <p:sp>
        <p:nvSpPr>
          <p:cNvPr id="2" name="Date Placeholder 1"/>
          <p:cNvSpPr>
            <a:spLocks noGrp="1"/>
          </p:cNvSpPr>
          <p:nvPr>
            <p:ph type="dt" sz="half" idx="10"/>
          </p:nvPr>
        </p:nvSpPr>
        <p:spPr/>
        <p:txBody>
          <a:bodyPr/>
          <a:lstStyle/>
          <a:p>
            <a:fld id="{9421F00D-8074-44F7-B0F4-8D4D009503DC}"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168266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1096962"/>
          </a:xfrm>
        </p:spPr>
        <p:style>
          <a:lnRef idx="1">
            <a:schemeClr val="accent5"/>
          </a:lnRef>
          <a:fillRef idx="2">
            <a:schemeClr val="accent5"/>
          </a:fillRef>
          <a:effectRef idx="1">
            <a:schemeClr val="accent5"/>
          </a:effectRef>
          <a:fontRef idx="minor">
            <a:schemeClr val="dk1"/>
          </a:fontRef>
        </p:style>
        <p:txBody>
          <a:bodyPr/>
          <a:lstStyle/>
          <a:p>
            <a:r>
              <a:rPr lang="en-US" dirty="0"/>
              <a:t>Diploma Programs</a:t>
            </a:r>
          </a:p>
        </p:txBody>
      </p:sp>
      <p:sp>
        <p:nvSpPr>
          <p:cNvPr id="55299" name="Rectangle 3"/>
          <p:cNvSpPr>
            <a:spLocks noGrp="1" noChangeArrowheads="1"/>
          </p:cNvSpPr>
          <p:nvPr>
            <p:ph type="body" idx="1"/>
          </p:nvPr>
        </p:nvSpPr>
        <p:spPr>
          <a:xfrm>
            <a:off x="838200" y="2286000"/>
            <a:ext cx="8110538" cy="4191000"/>
          </a:xfrm>
        </p:spPr>
        <p:txBody>
          <a:bodyPr/>
          <a:lstStyle/>
          <a:p>
            <a:pPr>
              <a:lnSpc>
                <a:spcPct val="90000"/>
              </a:lnSpc>
            </a:pPr>
            <a:r>
              <a:rPr lang="en-US"/>
              <a:t>Typically 3 years in length and offered by hospitals.</a:t>
            </a:r>
          </a:p>
          <a:p>
            <a:pPr>
              <a:lnSpc>
                <a:spcPct val="90000"/>
              </a:lnSpc>
            </a:pPr>
            <a:r>
              <a:rPr lang="en-US"/>
              <a:t>Graduates receive diploma rather than a college degree.</a:t>
            </a:r>
          </a:p>
          <a:p>
            <a:pPr>
              <a:lnSpc>
                <a:spcPct val="90000"/>
              </a:lnSpc>
            </a:pPr>
            <a:r>
              <a:rPr lang="en-US"/>
              <a:t>Program emphasizes basic skills particularly suited for hospital clients.</a:t>
            </a:r>
          </a:p>
          <a:p>
            <a:pPr>
              <a:lnSpc>
                <a:spcPct val="90000"/>
              </a:lnSpc>
            </a:pPr>
            <a:r>
              <a:rPr lang="en-US"/>
              <a:t>Such programs contribute 6% of nurse graduates.</a:t>
            </a:r>
          </a:p>
        </p:txBody>
      </p:sp>
      <p:sp>
        <p:nvSpPr>
          <p:cNvPr id="2" name="Date Placeholder 1"/>
          <p:cNvSpPr>
            <a:spLocks noGrp="1"/>
          </p:cNvSpPr>
          <p:nvPr>
            <p:ph type="dt" sz="half" idx="10"/>
          </p:nvPr>
        </p:nvSpPr>
        <p:spPr/>
        <p:txBody>
          <a:bodyPr/>
          <a:lstStyle/>
          <a:p>
            <a:fld id="{0D7CCC28-8064-4C48-B7EB-B1C18F34E069}"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53949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1020762"/>
          </a:xfrm>
        </p:spPr>
        <p:style>
          <a:lnRef idx="1">
            <a:schemeClr val="accent5"/>
          </a:lnRef>
          <a:fillRef idx="2">
            <a:schemeClr val="accent5"/>
          </a:fillRef>
          <a:effectRef idx="1">
            <a:schemeClr val="accent5"/>
          </a:effectRef>
          <a:fontRef idx="minor">
            <a:schemeClr val="dk1"/>
          </a:fontRef>
        </p:style>
        <p:txBody>
          <a:bodyPr/>
          <a:lstStyle/>
          <a:p>
            <a:r>
              <a:rPr lang="en-US" dirty="0"/>
              <a:t>Associate Degree Programs</a:t>
            </a:r>
          </a:p>
        </p:txBody>
      </p:sp>
      <p:sp>
        <p:nvSpPr>
          <p:cNvPr id="56323" name="Rectangle 3"/>
          <p:cNvSpPr>
            <a:spLocks noGrp="1" noChangeArrowheads="1"/>
          </p:cNvSpPr>
          <p:nvPr>
            <p:ph type="body" idx="1"/>
          </p:nvPr>
        </p:nvSpPr>
        <p:spPr>
          <a:xfrm>
            <a:off x="838200" y="2286000"/>
            <a:ext cx="8110538" cy="4191000"/>
          </a:xfrm>
        </p:spPr>
        <p:txBody>
          <a:bodyPr/>
          <a:lstStyle/>
          <a:p>
            <a:pPr>
              <a:lnSpc>
                <a:spcPct val="90000"/>
              </a:lnSpc>
            </a:pPr>
            <a:r>
              <a:rPr lang="en-US" sz="2800"/>
              <a:t>2-year program offered through community colleges or as options at four-year universities.</a:t>
            </a:r>
          </a:p>
          <a:p>
            <a:pPr>
              <a:lnSpc>
                <a:spcPct val="90000"/>
              </a:lnSpc>
            </a:pPr>
            <a:r>
              <a:rPr lang="en-US" sz="2800"/>
              <a:t>Graduate receives Associate Degree in Nursing (ADN).</a:t>
            </a:r>
          </a:p>
          <a:p>
            <a:pPr>
              <a:lnSpc>
                <a:spcPct val="90000"/>
              </a:lnSpc>
            </a:pPr>
            <a:r>
              <a:rPr lang="en-US" sz="2800"/>
              <a:t>Program stresses basic skill preparation with clinical practice occurring increasingly in community-based institutions (e.g. ambulatory</a:t>
            </a:r>
          </a:p>
          <a:p>
            <a:pPr>
              <a:lnSpc>
                <a:spcPct val="90000"/>
              </a:lnSpc>
              <a:buFont typeface="Wingdings" pitchFamily="2" charset="2"/>
              <a:buNone/>
            </a:pPr>
            <a:r>
              <a:rPr lang="en-US" sz="2800"/>
              <a:t>   settings, schools and clinics).</a:t>
            </a:r>
          </a:p>
          <a:p>
            <a:pPr>
              <a:lnSpc>
                <a:spcPct val="90000"/>
              </a:lnSpc>
            </a:pPr>
            <a:r>
              <a:rPr lang="en-US" sz="2800"/>
              <a:t>Such programs contribute 60% of nurse graduates.</a:t>
            </a:r>
          </a:p>
        </p:txBody>
      </p:sp>
      <p:sp>
        <p:nvSpPr>
          <p:cNvPr id="2" name="Date Placeholder 1"/>
          <p:cNvSpPr>
            <a:spLocks noGrp="1"/>
          </p:cNvSpPr>
          <p:nvPr>
            <p:ph type="dt" sz="half" idx="10"/>
          </p:nvPr>
        </p:nvSpPr>
        <p:spPr/>
        <p:txBody>
          <a:bodyPr/>
          <a:lstStyle/>
          <a:p>
            <a:fld id="{4780575C-A1E0-46B3-A107-3FE9A554FDBB}"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51460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2400" y="274638"/>
            <a:ext cx="8763000" cy="944562"/>
          </a:xfrm>
        </p:spPr>
        <p:style>
          <a:lnRef idx="1">
            <a:schemeClr val="accent5"/>
          </a:lnRef>
          <a:fillRef idx="2">
            <a:schemeClr val="accent5"/>
          </a:fillRef>
          <a:effectRef idx="1">
            <a:schemeClr val="accent5"/>
          </a:effectRef>
          <a:fontRef idx="minor">
            <a:schemeClr val="dk1"/>
          </a:fontRef>
        </p:style>
        <p:txBody>
          <a:bodyPr/>
          <a:lstStyle/>
          <a:p>
            <a:r>
              <a:rPr lang="en-US" sz="4000" dirty="0"/>
              <a:t>Baccalaureate Degree Programs</a:t>
            </a:r>
          </a:p>
        </p:txBody>
      </p:sp>
      <p:sp>
        <p:nvSpPr>
          <p:cNvPr id="57347" name="Rectangle 3"/>
          <p:cNvSpPr>
            <a:spLocks noGrp="1" noChangeArrowheads="1"/>
          </p:cNvSpPr>
          <p:nvPr>
            <p:ph type="body" idx="1"/>
          </p:nvPr>
        </p:nvSpPr>
        <p:spPr>
          <a:xfrm>
            <a:off x="838200" y="2286000"/>
            <a:ext cx="8110538" cy="4191000"/>
          </a:xfrm>
        </p:spPr>
        <p:txBody>
          <a:bodyPr/>
          <a:lstStyle/>
          <a:p>
            <a:pPr>
              <a:lnSpc>
                <a:spcPct val="90000"/>
              </a:lnSpc>
            </a:pPr>
            <a:r>
              <a:rPr lang="en-US" sz="2800" dirty="0"/>
              <a:t>Typically 4 years in length, offered through colleges and universities.</a:t>
            </a:r>
          </a:p>
          <a:p>
            <a:pPr>
              <a:lnSpc>
                <a:spcPct val="90000"/>
              </a:lnSpc>
            </a:pPr>
            <a:r>
              <a:rPr lang="en-US" sz="2800" dirty="0"/>
              <a:t>Graduate receives Bachelor of Science in Nursing (BSN)</a:t>
            </a:r>
          </a:p>
          <a:p>
            <a:pPr>
              <a:lnSpc>
                <a:spcPct val="90000"/>
              </a:lnSpc>
            </a:pPr>
            <a:r>
              <a:rPr lang="en-US" sz="2800" dirty="0"/>
              <a:t>Emphasizes preparation for practice in nonhospital settings, broader scientific content, and systematic problem-solving tools for autonomous and collaborative practice.</a:t>
            </a:r>
          </a:p>
          <a:p>
            <a:pPr>
              <a:lnSpc>
                <a:spcPct val="90000"/>
              </a:lnSpc>
            </a:pPr>
            <a:r>
              <a:rPr lang="en-US" sz="2800" dirty="0"/>
              <a:t>Such programs contribute 34% of all nursing graduates.</a:t>
            </a:r>
          </a:p>
        </p:txBody>
      </p:sp>
      <p:sp>
        <p:nvSpPr>
          <p:cNvPr id="2" name="Date Placeholder 1"/>
          <p:cNvSpPr>
            <a:spLocks noGrp="1"/>
          </p:cNvSpPr>
          <p:nvPr>
            <p:ph type="dt" sz="half" idx="10"/>
          </p:nvPr>
        </p:nvSpPr>
        <p:spPr/>
        <p:txBody>
          <a:bodyPr/>
          <a:lstStyle/>
          <a:p>
            <a:fld id="{D37C3640-E3C2-4285-86E5-666F85E42BF1}" type="datetime1">
              <a:rPr lang="en-US" smtClean="0"/>
              <a:pPr/>
              <a:t>10/10/2016</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536153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846</TotalTime>
  <Words>1628</Words>
  <Application>Microsoft Office PowerPoint</Application>
  <PresentationFormat>On-screen Show (4:3)</PresentationFormat>
  <Paragraphs>236</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Gill Sans MT</vt:lpstr>
      <vt:lpstr>Times New Roman</vt:lpstr>
      <vt:lpstr>Wingdings</vt:lpstr>
      <vt:lpstr>Office Theme</vt:lpstr>
      <vt:lpstr>Standards of Clinical Nursing Practice</vt:lpstr>
      <vt:lpstr>PowerPoint Presentation</vt:lpstr>
      <vt:lpstr>(ANA) Standards of Clinical Nursing Practice: </vt:lpstr>
      <vt:lpstr>PowerPoint Presentation</vt:lpstr>
      <vt:lpstr>Registered Nursing Education</vt:lpstr>
      <vt:lpstr>Nursing Education: LP/VNs</vt:lpstr>
      <vt:lpstr>Diploma Programs</vt:lpstr>
      <vt:lpstr>Associate Degree Programs</vt:lpstr>
      <vt:lpstr>Baccalaureate Degree Programs</vt:lpstr>
      <vt:lpstr>Professional Nursing Organizations</vt:lpstr>
      <vt:lpstr>American Nurses Association (ANA)</vt:lpstr>
      <vt:lpstr>Professional Nursing Organizations</vt:lpstr>
      <vt:lpstr>Professional Organizations and Nursing Process</vt:lpstr>
      <vt:lpstr>STAGES OF SKILL ACQUISITION</vt:lpstr>
      <vt:lpstr>PowerPoint Presentation</vt:lpstr>
      <vt:lpstr>OBSTACLES</vt:lpstr>
      <vt:lpstr>PowerPoint Presentation</vt:lpstr>
      <vt:lpstr>2.Communicator</vt:lpstr>
      <vt:lpstr>3.Teacher</vt:lpstr>
      <vt:lpstr>4. Client advocate</vt:lpstr>
      <vt:lpstr>5. Counselor </vt:lpstr>
      <vt:lpstr>6. Change agent</vt:lpstr>
      <vt:lpstr>7. Leader</vt:lpstr>
      <vt:lpstr>8. Manager</vt:lpstr>
      <vt:lpstr>PowerPoint Presentation</vt:lpstr>
      <vt:lpstr>9. Case manager</vt:lpstr>
      <vt:lpstr>10. Research consumer</vt:lpstr>
      <vt:lpstr>PowerPoint Presentation</vt:lpstr>
      <vt:lpstr>Expanded career roles</vt:lpstr>
      <vt:lpstr>Criteria of a profession</vt:lpstr>
      <vt:lpstr>PowerPoint Presentation</vt:lpstr>
      <vt:lpstr>PowerPoint Presentation</vt:lpstr>
      <vt:lpstr>Two terms related to profession need to be differentiated</vt:lpstr>
      <vt:lpstr>Professionalism</vt:lpstr>
      <vt:lpstr>Professionalization</vt:lpstr>
      <vt:lpstr>PowerPoint Presentation</vt:lpstr>
      <vt:lpstr>2. Consumer Demands</vt:lpstr>
      <vt:lpstr>3. Family Structure   </vt:lpstr>
      <vt:lpstr>4. Science and Technology: </vt:lpstr>
      <vt:lpstr>5. Information and Telecommunications</vt:lpstr>
      <vt:lpstr>6.Legislation</vt:lpstr>
      <vt:lpstr>7. Demography</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 Rawhi Ata</dc:creator>
  <cp:lastModifiedBy>Abdualrahman Alshehry</cp:lastModifiedBy>
  <cp:revision>54</cp:revision>
  <dcterms:created xsi:type="dcterms:W3CDTF">2006-08-16T00:00:00Z</dcterms:created>
  <dcterms:modified xsi:type="dcterms:W3CDTF">2016-10-10T20:44:29Z</dcterms:modified>
</cp:coreProperties>
</file>