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5" r:id="rId9"/>
    <p:sldId id="284" r:id="rId10"/>
    <p:sldId id="285" r:id="rId11"/>
    <p:sldId id="286" r:id="rId12"/>
    <p:sldId id="266" r:id="rId13"/>
    <p:sldId id="267" r:id="rId14"/>
    <p:sldId id="268" r:id="rId15"/>
    <p:sldId id="271" r:id="rId16"/>
    <p:sldId id="272" r:id="rId17"/>
    <p:sldId id="269" r:id="rId18"/>
    <p:sldId id="273" r:id="rId19"/>
    <p:sldId id="270" r:id="rId20"/>
    <p:sldId id="274" r:id="rId21"/>
    <p:sldId id="275" r:id="rId22"/>
    <p:sldId id="276" r:id="rId23"/>
    <p:sldId id="277" r:id="rId24"/>
    <p:sldId id="278" r:id="rId25"/>
    <p:sldId id="280" r:id="rId26"/>
    <p:sldId id="279" r:id="rId27"/>
    <p:sldId id="281" r:id="rId28"/>
    <p:sldId id="282" r:id="rId29"/>
    <p:sldId id="263" r:id="rId30"/>
    <p:sldId id="283"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3300"/>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6" d="100"/>
          <a:sy n="76" d="100"/>
        </p:scale>
        <p:origin x="-2000"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printerSettings" Target="printerSettings/printerSettings1.bin"/><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presProps" Target="presProps.xml"/><Relationship Id="rId34" Type="http://schemas.openxmlformats.org/officeDocument/2006/relationships/viewProps" Target="viewProps.xml"/><Relationship Id="rId35" Type="http://schemas.openxmlformats.org/officeDocument/2006/relationships/theme" Target="theme/theme1.xml"/><Relationship Id="rId3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EC2E00FE-E39C-4A0C-9A89-0129B7698545}" type="datetimeFigureOut">
              <a:rPr lang="en-US" smtClean="0"/>
              <a:pPr/>
              <a:t>2/8/14</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59770443-3E27-4CA7-A682-BCDAF5D364FF}"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C2E00FE-E39C-4A0C-9A89-0129B7698545}" type="datetimeFigureOut">
              <a:rPr lang="en-US" smtClean="0"/>
              <a:pPr/>
              <a:t>2/8/14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770443-3E27-4CA7-A682-BCDAF5D364FF}"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59770443-3E27-4CA7-A682-BCDAF5D364FF}"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C2E00FE-E39C-4A0C-9A89-0129B7698545}" type="datetimeFigureOut">
              <a:rPr lang="en-US" smtClean="0"/>
              <a:pPr/>
              <a:t>2/8/14</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EC2E00FE-E39C-4A0C-9A89-0129B7698545}" type="datetimeFigureOut">
              <a:rPr lang="en-US" smtClean="0"/>
              <a:pPr/>
              <a:t>2/8/14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59770443-3E27-4CA7-A682-BCDAF5D364FF}"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EC2E00FE-E39C-4A0C-9A89-0129B7698545}" type="datetimeFigureOut">
              <a:rPr lang="en-US" smtClean="0"/>
              <a:pPr/>
              <a:t>2/8/14</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59770443-3E27-4CA7-A682-BCDAF5D364FF}"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EC2E00FE-E39C-4A0C-9A89-0129B7698545}" type="datetimeFigureOut">
              <a:rPr lang="en-US" smtClean="0"/>
              <a:pPr/>
              <a:t>2/8/14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9770443-3E27-4CA7-A682-BCDAF5D364FF}"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EC2E00FE-E39C-4A0C-9A89-0129B7698545}" type="datetimeFigureOut">
              <a:rPr lang="en-US" smtClean="0"/>
              <a:pPr/>
              <a:t>2/8/14</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59770443-3E27-4CA7-A682-BCDAF5D364FF}"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C2E00FE-E39C-4A0C-9A89-0129B7698545}" type="datetimeFigureOut">
              <a:rPr lang="en-US" smtClean="0"/>
              <a:pPr/>
              <a:t>2/8/14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59770443-3E27-4CA7-A682-BCDAF5D364F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EC2E00FE-E39C-4A0C-9A89-0129B7698545}" type="datetimeFigureOut">
              <a:rPr lang="en-US" smtClean="0"/>
              <a:pPr/>
              <a:t>2/8/14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59770443-3E27-4CA7-A682-BCDAF5D364F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59770443-3E27-4CA7-A682-BCDAF5D364FF}"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EC2E00FE-E39C-4A0C-9A89-0129B7698545}" type="datetimeFigureOut">
              <a:rPr lang="en-US" smtClean="0"/>
              <a:pPr/>
              <a:t>2/8/14</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59770443-3E27-4CA7-A682-BCDAF5D364FF}"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EC2E00FE-E39C-4A0C-9A89-0129B7698545}" type="datetimeFigureOut">
              <a:rPr lang="en-US" smtClean="0"/>
              <a:pPr/>
              <a:t>2/8/14</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EC2E00FE-E39C-4A0C-9A89-0129B7698545}" type="datetimeFigureOut">
              <a:rPr lang="en-US" smtClean="0"/>
              <a:pPr/>
              <a:t>2/8/14</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59770443-3E27-4CA7-A682-BCDAF5D364FF}"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785786" y="2819400"/>
            <a:ext cx="7500990" cy="3538558"/>
          </a:xfrm>
        </p:spPr>
        <p:txBody>
          <a:bodyPr>
            <a:noAutofit/>
          </a:bodyPr>
          <a:lstStyle/>
          <a:p>
            <a:r>
              <a:rPr lang="en-US" sz="4800" dirty="0" smtClean="0"/>
              <a:t>Theories of disease causation </a:t>
            </a:r>
          </a:p>
          <a:p>
            <a:endParaRPr lang="en-US" sz="2500" dirty="0" smtClean="0"/>
          </a:p>
          <a:p>
            <a:r>
              <a:rPr lang="en-US" dirty="0" smtClean="0"/>
              <a:t>Ms. </a:t>
            </a:r>
            <a:r>
              <a:rPr lang="en-US" dirty="0" err="1" smtClean="0"/>
              <a:t>Samah</a:t>
            </a:r>
            <a:r>
              <a:rPr lang="en-US" dirty="0" smtClean="0"/>
              <a:t> </a:t>
            </a:r>
            <a:r>
              <a:rPr lang="en-US" dirty="0" err="1" smtClean="0"/>
              <a:t>alageel</a:t>
            </a:r>
            <a:r>
              <a:rPr lang="en-US" dirty="0" smtClean="0"/>
              <a:t> </a:t>
            </a:r>
            <a:endParaRPr lang="en-US" dirty="0"/>
          </a:p>
        </p:txBody>
      </p:sp>
      <p:sp>
        <p:nvSpPr>
          <p:cNvPr id="2" name="Title 1"/>
          <p:cNvSpPr>
            <a:spLocks noGrp="1"/>
          </p:cNvSpPr>
          <p:nvPr>
            <p:ph type="ctrTitle"/>
          </p:nvPr>
        </p:nvSpPr>
        <p:spPr/>
        <p:txBody>
          <a:bodyPr/>
          <a:lstStyle/>
          <a:p>
            <a:r>
              <a:rPr lang="en-US" dirty="0" smtClean="0"/>
              <a:t>Community Health </a:t>
            </a:r>
            <a:br>
              <a:rPr lang="en-US" dirty="0" smtClean="0"/>
            </a:br>
            <a:r>
              <a:rPr lang="en-US" dirty="0" smtClean="0"/>
              <a:t>CHS 212 </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Miasma Theory (Cont.) </a:t>
            </a:r>
            <a:endParaRPr lang="en-US" dirty="0"/>
          </a:p>
        </p:txBody>
      </p:sp>
      <p:sp>
        <p:nvSpPr>
          <p:cNvPr id="3" name="Content Placeholder 2"/>
          <p:cNvSpPr>
            <a:spLocks noGrp="1"/>
          </p:cNvSpPr>
          <p:nvPr>
            <p:ph sz="quarter" idx="1"/>
          </p:nvPr>
        </p:nvSpPr>
        <p:spPr/>
        <p:txBody>
          <a:bodyPr/>
          <a:lstStyle/>
          <a:p>
            <a:pPr algn="just"/>
            <a:r>
              <a:rPr lang="en-US" sz="2800" dirty="0"/>
              <a:t>In the 1850s, miasma was used to explain the spread of cholera in London and in Paris.</a:t>
            </a:r>
          </a:p>
          <a:p>
            <a:pPr algn="just"/>
            <a:r>
              <a:rPr lang="en-US" sz="2800" dirty="0"/>
              <a:t>In China, miasma was thought to be caused by the heat, moisture and the dead air in the Southern Chinese mountains. They thought that insects’ waste polluted the air, water.</a:t>
            </a:r>
          </a:p>
          <a:p>
            <a:pPr algn="just"/>
            <a:r>
              <a:rPr lang="en-US" sz="2800" dirty="0"/>
              <a:t>The miasma theory was consistent with observations that disease was associated with poor sanitation</a:t>
            </a:r>
            <a:r>
              <a:rPr lang="en-US" sz="2800" dirty="0" smtClean="0"/>
              <a:t>.</a:t>
            </a:r>
            <a:endParaRPr lang="en-US" sz="2800" dirty="0"/>
          </a:p>
        </p:txBody>
      </p:sp>
    </p:spTree>
    <p:extLst>
      <p:ext uri="{BB962C8B-B14F-4D97-AF65-F5344CB8AC3E}">
        <p14:creationId xmlns:p14="http://schemas.microsoft.com/office/powerpoint/2010/main" val="37776476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 a result of the miasma theory </a:t>
            </a:r>
            <a:endParaRPr lang="en-US" dirty="0"/>
          </a:p>
        </p:txBody>
      </p:sp>
      <p:sp>
        <p:nvSpPr>
          <p:cNvPr id="3" name="Content Placeholder 2"/>
          <p:cNvSpPr>
            <a:spLocks noGrp="1"/>
          </p:cNvSpPr>
          <p:nvPr>
            <p:ph sz="quarter" idx="1"/>
          </p:nvPr>
        </p:nvSpPr>
        <p:spPr>
          <a:xfrm>
            <a:off x="301752" y="1527048"/>
            <a:ext cx="8503920" cy="4998296"/>
          </a:xfrm>
        </p:spPr>
        <p:txBody>
          <a:bodyPr>
            <a:normAutofit/>
          </a:bodyPr>
          <a:lstStyle/>
          <a:p>
            <a:pPr marL="0" indent="0" algn="ctr">
              <a:buNone/>
            </a:pPr>
            <a:r>
              <a:rPr lang="en-US" sz="3200" b="1" dirty="0" smtClean="0">
                <a:solidFill>
                  <a:srgbClr val="CC3300"/>
                </a:solidFill>
              </a:rPr>
              <a:t>The sanitary movement era</a:t>
            </a:r>
          </a:p>
          <a:p>
            <a:pPr marL="0" indent="0" algn="ctr">
              <a:buNone/>
            </a:pPr>
            <a:r>
              <a:rPr lang="en-US" sz="1200" b="1" dirty="0" smtClean="0">
                <a:solidFill>
                  <a:srgbClr val="CC3300"/>
                </a:solidFill>
              </a:rPr>
              <a:t>(The </a:t>
            </a:r>
            <a:r>
              <a:rPr lang="en-US" sz="1200" b="1" dirty="0">
                <a:solidFill>
                  <a:srgbClr val="CC3300"/>
                </a:solidFill>
              </a:rPr>
              <a:t>first half of the nineteenth </a:t>
            </a:r>
            <a:r>
              <a:rPr lang="en-US" sz="1200" b="1" dirty="0" smtClean="0">
                <a:solidFill>
                  <a:srgbClr val="CC3300"/>
                </a:solidFill>
              </a:rPr>
              <a:t>century)</a:t>
            </a:r>
          </a:p>
          <a:p>
            <a:pPr marL="514350" indent="-514350" algn="just">
              <a:buFont typeface="+mj-lt"/>
              <a:buAutoNum type="arabicPeriod"/>
            </a:pPr>
            <a:endParaRPr lang="en-US" dirty="0" smtClean="0"/>
          </a:p>
          <a:p>
            <a:pPr marL="514350" indent="-514350" algn="just">
              <a:buFont typeface="+mj-lt"/>
              <a:buAutoNum type="arabicPeriod"/>
            </a:pPr>
            <a:r>
              <a:rPr lang="en-US" dirty="0" smtClean="0"/>
              <a:t>Public </a:t>
            </a:r>
            <a:r>
              <a:rPr lang="en-US" dirty="0"/>
              <a:t>health measure were concerned with sanitation.</a:t>
            </a:r>
          </a:p>
          <a:p>
            <a:pPr marL="514350" indent="-514350" algn="just">
              <a:buFont typeface="+mj-lt"/>
              <a:buAutoNum type="arabicPeriod"/>
            </a:pPr>
            <a:r>
              <a:rPr lang="en-US" dirty="0"/>
              <a:t>Focus was on disease </a:t>
            </a:r>
            <a:r>
              <a:rPr lang="en-US" dirty="0" smtClean="0"/>
              <a:t>prevention (</a:t>
            </a:r>
            <a:r>
              <a:rPr lang="en-US" dirty="0"/>
              <a:t>causes of diseases in population</a:t>
            </a:r>
            <a:r>
              <a:rPr lang="en-US" dirty="0" smtClean="0"/>
              <a:t>) and </a:t>
            </a:r>
            <a:r>
              <a:rPr lang="en-US" dirty="0"/>
              <a:t>the health needs of poor population.</a:t>
            </a:r>
          </a:p>
          <a:p>
            <a:pPr marL="514350" indent="-514350" algn="just">
              <a:buFont typeface="+mj-lt"/>
              <a:buAutoNum type="arabicPeriod"/>
            </a:pPr>
            <a:r>
              <a:rPr lang="en-US" dirty="0"/>
              <a:t>The epidemiology were largely involved in population-wide health improvement.</a:t>
            </a:r>
          </a:p>
        </p:txBody>
      </p:sp>
    </p:spTree>
    <p:extLst>
      <p:ext uri="{BB962C8B-B14F-4D97-AF65-F5344CB8AC3E}">
        <p14:creationId xmlns:p14="http://schemas.microsoft.com/office/powerpoint/2010/main" val="6801548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Germ theory  </a:t>
            </a:r>
            <a:endParaRPr lang="en-US" dirty="0"/>
          </a:p>
        </p:txBody>
      </p:sp>
      <p:sp>
        <p:nvSpPr>
          <p:cNvPr id="3" name="Content Placeholder 2"/>
          <p:cNvSpPr>
            <a:spLocks noGrp="1"/>
          </p:cNvSpPr>
          <p:nvPr>
            <p:ph sz="quarter" idx="1"/>
          </p:nvPr>
        </p:nvSpPr>
        <p:spPr>
          <a:xfrm>
            <a:off x="301752" y="1527048"/>
            <a:ext cx="4698876" cy="4572000"/>
          </a:xfrm>
        </p:spPr>
        <p:txBody>
          <a:bodyPr/>
          <a:lstStyle/>
          <a:p>
            <a:r>
              <a:rPr lang="en-US" dirty="0" smtClean="0"/>
              <a:t>Health problems were believed to be the product of living organisms which entered the body through food, water, air or the bites of insects or animals. </a:t>
            </a:r>
          </a:p>
          <a:p>
            <a:r>
              <a:rPr lang="en-US" dirty="0" smtClean="0"/>
              <a:t>It was believed that each disease has a single and a specific cause (mono-causal approach). </a:t>
            </a:r>
          </a:p>
          <a:p>
            <a:endParaRPr lang="en-US" dirty="0"/>
          </a:p>
        </p:txBody>
      </p:sp>
      <p:pic>
        <p:nvPicPr>
          <p:cNvPr id="1026" name="Picture 2" descr="http://www.xtimeline.com/__UserPic_Large/139470/evt111024083400321.jpg"/>
          <p:cNvPicPr>
            <a:picLocks noChangeAspect="1" noChangeArrowheads="1"/>
          </p:cNvPicPr>
          <p:nvPr/>
        </p:nvPicPr>
        <p:blipFill>
          <a:blip r:embed="rId2"/>
          <a:srcRect/>
          <a:stretch>
            <a:fillRect/>
          </a:stretch>
        </p:blipFill>
        <p:spPr bwMode="auto">
          <a:xfrm>
            <a:off x="4857752" y="2428868"/>
            <a:ext cx="4042859" cy="2105928"/>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result of the Germ Theory: </a:t>
            </a:r>
            <a:endParaRPr lang="en-US" dirty="0"/>
          </a:p>
        </p:txBody>
      </p:sp>
      <p:sp>
        <p:nvSpPr>
          <p:cNvPr id="3" name="Content Placeholder 2"/>
          <p:cNvSpPr>
            <a:spLocks noGrp="1"/>
          </p:cNvSpPr>
          <p:nvPr>
            <p:ph sz="quarter" idx="1"/>
          </p:nvPr>
        </p:nvSpPr>
        <p:spPr>
          <a:xfrm>
            <a:off x="301752" y="1527048"/>
            <a:ext cx="4484562" cy="4830910"/>
          </a:xfrm>
        </p:spPr>
        <p:txBody>
          <a:bodyPr>
            <a:normAutofit/>
          </a:bodyPr>
          <a:lstStyle/>
          <a:p>
            <a:r>
              <a:rPr lang="en-US" dirty="0" smtClean="0"/>
              <a:t>Researches were moved from the community to the laboratory and concentrated on the identification of agents for a given disease. </a:t>
            </a:r>
          </a:p>
          <a:p>
            <a:r>
              <a:rPr lang="en-US" dirty="0" smtClean="0"/>
              <a:t>Medical practice became devoted to the destruction or eradication of the agent from individuals already affected. </a:t>
            </a:r>
          </a:p>
          <a:p>
            <a:endParaRPr lang="en-US" dirty="0"/>
          </a:p>
        </p:txBody>
      </p:sp>
      <p:pic>
        <p:nvPicPr>
          <p:cNvPr id="24578" name="Picture 2" descr="http://www.xtimeline.com/__UserPic_Large/139470/evt111024083400321.jpg"/>
          <p:cNvPicPr>
            <a:picLocks noChangeAspect="1" noChangeArrowheads="1"/>
          </p:cNvPicPr>
          <p:nvPr/>
        </p:nvPicPr>
        <p:blipFill>
          <a:blip r:embed="rId2"/>
          <a:srcRect/>
          <a:stretch>
            <a:fillRect/>
          </a:stretch>
        </p:blipFill>
        <p:spPr bwMode="auto">
          <a:xfrm>
            <a:off x="4869218" y="2428868"/>
            <a:ext cx="3989062" cy="2077905"/>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Epidemiological triangle </a:t>
            </a:r>
            <a:endParaRPr lang="en-US" dirty="0"/>
          </a:p>
        </p:txBody>
      </p:sp>
      <p:sp>
        <p:nvSpPr>
          <p:cNvPr id="3" name="Content Placeholder 2"/>
          <p:cNvSpPr>
            <a:spLocks noGrp="1"/>
          </p:cNvSpPr>
          <p:nvPr>
            <p:ph sz="quarter" idx="1"/>
          </p:nvPr>
        </p:nvSpPr>
        <p:spPr/>
        <p:txBody>
          <a:bodyPr/>
          <a:lstStyle/>
          <a:p>
            <a:endParaRPr lang="en-US" dirty="0" smtClean="0"/>
          </a:p>
          <a:p>
            <a:r>
              <a:rPr lang="en-US" dirty="0" smtClean="0"/>
              <a:t>According to this theory, exposure to an agent does not necessarily lead to disease. </a:t>
            </a:r>
          </a:p>
          <a:p>
            <a:r>
              <a:rPr lang="en-US" dirty="0" smtClean="0"/>
              <a:t>It was believed that disease is the result of an interaction between agent, </a:t>
            </a:r>
          </a:p>
          <a:p>
            <a:pPr marL="0" indent="0">
              <a:buNone/>
            </a:pPr>
            <a:r>
              <a:rPr lang="en-US" dirty="0"/>
              <a:t> </a:t>
            </a:r>
            <a:r>
              <a:rPr lang="en-US" dirty="0" smtClean="0"/>
              <a:t>  host and the environment. </a:t>
            </a:r>
          </a:p>
        </p:txBody>
      </p:sp>
      <p:pic>
        <p:nvPicPr>
          <p:cNvPr id="4" name="Picture 3"/>
          <p:cNvPicPr>
            <a:picLocks noChangeAspect="1"/>
          </p:cNvPicPr>
          <p:nvPr/>
        </p:nvPicPr>
        <p:blipFill>
          <a:blip r:embed="rId2"/>
          <a:stretch>
            <a:fillRect/>
          </a:stretch>
        </p:blipFill>
        <p:spPr>
          <a:xfrm>
            <a:off x="4788024" y="3429000"/>
            <a:ext cx="3600400" cy="3141964"/>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http://img.photobucket.com/albums/v164/roland98/Triangle.jpg"/>
          <p:cNvPicPr>
            <a:picLocks noChangeAspect="1" noChangeArrowheads="1"/>
          </p:cNvPicPr>
          <p:nvPr/>
        </p:nvPicPr>
        <p:blipFill>
          <a:blip r:embed="rId2"/>
          <a:srcRect/>
          <a:stretch>
            <a:fillRect/>
          </a:stretch>
        </p:blipFill>
        <p:spPr bwMode="auto">
          <a:xfrm>
            <a:off x="2214546" y="1714488"/>
            <a:ext cx="4572000" cy="3429001"/>
          </a:xfrm>
          <a:prstGeom prst="rect">
            <a:avLst/>
          </a:prstGeom>
          <a:noFill/>
        </p:spPr>
      </p:pic>
      <p:cxnSp>
        <p:nvCxnSpPr>
          <p:cNvPr id="6" name="Straight Arrow Connector 5"/>
          <p:cNvCxnSpPr/>
          <p:nvPr/>
        </p:nvCxnSpPr>
        <p:spPr>
          <a:xfrm rot="10800000">
            <a:off x="1500166" y="4429132"/>
            <a:ext cx="928694" cy="21431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rot="10800000" flipV="1">
            <a:off x="1500166" y="4786322"/>
            <a:ext cx="928694" cy="28575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rot="10800000" flipV="1">
            <a:off x="1857356" y="4929198"/>
            <a:ext cx="652466" cy="5619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357158" y="4143380"/>
            <a:ext cx="1071570"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dirty="0" smtClean="0"/>
              <a:t>Bacteria </a:t>
            </a:r>
            <a:endParaRPr lang="en-US" dirty="0"/>
          </a:p>
        </p:txBody>
      </p:sp>
      <p:sp>
        <p:nvSpPr>
          <p:cNvPr id="15" name="TextBox 14"/>
          <p:cNvSpPr txBox="1"/>
          <p:nvPr/>
        </p:nvSpPr>
        <p:spPr>
          <a:xfrm>
            <a:off x="357158" y="4857760"/>
            <a:ext cx="1071570"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dirty="0" smtClean="0"/>
              <a:t>Viruses</a:t>
            </a:r>
            <a:endParaRPr lang="en-US" dirty="0"/>
          </a:p>
        </p:txBody>
      </p:sp>
      <p:sp>
        <p:nvSpPr>
          <p:cNvPr id="16" name="TextBox 15"/>
          <p:cNvSpPr txBox="1"/>
          <p:nvPr/>
        </p:nvSpPr>
        <p:spPr>
          <a:xfrm>
            <a:off x="714348" y="5500702"/>
            <a:ext cx="1071570"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dirty="0" smtClean="0"/>
              <a:t>Fungi </a:t>
            </a:r>
            <a:endParaRPr lang="en-US" dirty="0"/>
          </a:p>
        </p:txBody>
      </p:sp>
      <p:cxnSp>
        <p:nvCxnSpPr>
          <p:cNvPr id="17" name="Straight Arrow Connector 16"/>
          <p:cNvCxnSpPr/>
          <p:nvPr/>
        </p:nvCxnSpPr>
        <p:spPr>
          <a:xfrm rot="10800000">
            <a:off x="3143241" y="2000240"/>
            <a:ext cx="928694" cy="21431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V="1">
            <a:off x="4929190" y="1428736"/>
            <a:ext cx="642942" cy="50006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rot="5400000" flipH="1" flipV="1">
            <a:off x="4249735" y="1464455"/>
            <a:ext cx="64294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rot="10800000">
            <a:off x="3643306" y="1500174"/>
            <a:ext cx="571504" cy="42862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V="1">
            <a:off x="5072066" y="1857364"/>
            <a:ext cx="785818" cy="28575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6215074" y="1571612"/>
            <a:ext cx="1428760"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dirty="0" smtClean="0"/>
              <a:t>Age </a:t>
            </a:r>
            <a:endParaRPr lang="en-US" dirty="0"/>
          </a:p>
        </p:txBody>
      </p:sp>
      <p:sp>
        <p:nvSpPr>
          <p:cNvPr id="30" name="TextBox 29"/>
          <p:cNvSpPr txBox="1"/>
          <p:nvPr/>
        </p:nvSpPr>
        <p:spPr>
          <a:xfrm>
            <a:off x="2071670" y="1142984"/>
            <a:ext cx="1428760"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dirty="0" smtClean="0"/>
              <a:t>Sex</a:t>
            </a:r>
            <a:endParaRPr lang="en-US" dirty="0"/>
          </a:p>
        </p:txBody>
      </p:sp>
      <p:sp>
        <p:nvSpPr>
          <p:cNvPr id="31" name="TextBox 30"/>
          <p:cNvSpPr txBox="1"/>
          <p:nvPr/>
        </p:nvSpPr>
        <p:spPr>
          <a:xfrm>
            <a:off x="3643306" y="571480"/>
            <a:ext cx="1857388"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dirty="0" smtClean="0"/>
              <a:t>Health Behavior </a:t>
            </a:r>
            <a:endParaRPr lang="en-US" dirty="0"/>
          </a:p>
        </p:txBody>
      </p:sp>
      <p:sp>
        <p:nvSpPr>
          <p:cNvPr id="33" name="TextBox 32"/>
          <p:cNvSpPr txBox="1"/>
          <p:nvPr/>
        </p:nvSpPr>
        <p:spPr>
          <a:xfrm>
            <a:off x="5786446" y="928670"/>
            <a:ext cx="1428760"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dirty="0" smtClean="0"/>
              <a:t>Immunity </a:t>
            </a:r>
            <a:endParaRPr lang="en-US" dirty="0"/>
          </a:p>
        </p:txBody>
      </p:sp>
      <p:sp>
        <p:nvSpPr>
          <p:cNvPr id="34" name="TextBox 33"/>
          <p:cNvSpPr txBox="1"/>
          <p:nvPr/>
        </p:nvSpPr>
        <p:spPr>
          <a:xfrm>
            <a:off x="857224" y="1714488"/>
            <a:ext cx="2071702"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dirty="0" smtClean="0"/>
              <a:t>Genetic makeup </a:t>
            </a:r>
            <a:endParaRPr lang="en-US" dirty="0"/>
          </a:p>
        </p:txBody>
      </p:sp>
      <p:cxnSp>
        <p:nvCxnSpPr>
          <p:cNvPr id="37" name="Straight Arrow Connector 36"/>
          <p:cNvCxnSpPr/>
          <p:nvPr/>
        </p:nvCxnSpPr>
        <p:spPr>
          <a:xfrm flipV="1">
            <a:off x="6715140" y="3929066"/>
            <a:ext cx="714380" cy="64294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a:off x="6786578" y="4714884"/>
            <a:ext cx="64294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a:off x="6786578" y="4857760"/>
            <a:ext cx="625604" cy="51780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rot="16200000" flipH="1">
            <a:off x="6393669" y="5250669"/>
            <a:ext cx="642942" cy="14287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9" name="TextBox 48"/>
          <p:cNvSpPr txBox="1"/>
          <p:nvPr/>
        </p:nvSpPr>
        <p:spPr>
          <a:xfrm>
            <a:off x="7500958" y="4500570"/>
            <a:ext cx="1428760"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dirty="0" smtClean="0"/>
              <a:t>Air </a:t>
            </a:r>
            <a:endParaRPr lang="en-US" dirty="0"/>
          </a:p>
        </p:txBody>
      </p:sp>
      <p:sp>
        <p:nvSpPr>
          <p:cNvPr id="50" name="TextBox 49"/>
          <p:cNvSpPr txBox="1"/>
          <p:nvPr/>
        </p:nvSpPr>
        <p:spPr>
          <a:xfrm>
            <a:off x="7500958" y="5214950"/>
            <a:ext cx="1428760"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dirty="0" smtClean="0"/>
              <a:t>Water </a:t>
            </a:r>
            <a:endParaRPr lang="en-US" dirty="0"/>
          </a:p>
        </p:txBody>
      </p:sp>
      <p:sp>
        <p:nvSpPr>
          <p:cNvPr id="51" name="TextBox 50"/>
          <p:cNvSpPr txBox="1"/>
          <p:nvPr/>
        </p:nvSpPr>
        <p:spPr>
          <a:xfrm>
            <a:off x="6143636" y="5715016"/>
            <a:ext cx="1428760"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dirty="0" smtClean="0"/>
              <a:t>Sanitation </a:t>
            </a:r>
            <a:endParaRPr lang="en-US" dirty="0"/>
          </a:p>
        </p:txBody>
      </p:sp>
      <p:sp>
        <p:nvSpPr>
          <p:cNvPr id="53" name="TextBox 52"/>
          <p:cNvSpPr txBox="1"/>
          <p:nvPr/>
        </p:nvSpPr>
        <p:spPr>
          <a:xfrm>
            <a:off x="7500958" y="3786190"/>
            <a:ext cx="1428760"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dirty="0" smtClean="0"/>
              <a:t>Noise </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As a result of the epidemiological triangle theory: </a:t>
            </a:r>
            <a:endParaRPr lang="en-US" dirty="0"/>
          </a:p>
        </p:txBody>
      </p:sp>
      <p:sp>
        <p:nvSpPr>
          <p:cNvPr id="3" name="Content Placeholder 2"/>
          <p:cNvSpPr>
            <a:spLocks noGrp="1"/>
          </p:cNvSpPr>
          <p:nvPr>
            <p:ph sz="quarter" idx="1"/>
          </p:nvPr>
        </p:nvSpPr>
        <p:spPr/>
        <p:txBody>
          <a:bodyPr/>
          <a:lstStyle/>
          <a:p>
            <a:r>
              <a:rPr lang="en-US" dirty="0" smtClean="0"/>
              <a:t>It was believed that diseases can be prevented by modifying factors which influence exposure and susceptibility. </a:t>
            </a:r>
          </a:p>
          <a:p>
            <a:r>
              <a:rPr lang="en-US" dirty="0" smtClean="0"/>
              <a:t>This is useful in understanding infectious disorders, but less useful in dealing with chronic, degenerative diseases such as heart diseases and diabetes. For these disorders there is no specific agent that could be identified against which individual and population may be protected. </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solidFill>
                  <a:srgbClr val="993300"/>
                </a:solidFill>
              </a:rPr>
              <a:t>Web of </a:t>
            </a:r>
            <a:r>
              <a:rPr lang="en-US" dirty="0" smtClean="0">
                <a:solidFill>
                  <a:srgbClr val="993300"/>
                </a:solidFill>
              </a:rPr>
              <a:t>causation</a:t>
            </a:r>
            <a:endParaRPr lang="en-US" dirty="0"/>
          </a:p>
        </p:txBody>
      </p:sp>
      <p:sp>
        <p:nvSpPr>
          <p:cNvPr id="3" name="Content Placeholder 2"/>
          <p:cNvSpPr>
            <a:spLocks noGrp="1"/>
          </p:cNvSpPr>
          <p:nvPr>
            <p:ph sz="quarter" idx="1"/>
          </p:nvPr>
        </p:nvSpPr>
        <p:spPr>
          <a:xfrm>
            <a:off x="301752" y="1340768"/>
            <a:ext cx="8503920" cy="4902348"/>
          </a:xfrm>
        </p:spPr>
        <p:txBody>
          <a:bodyPr/>
          <a:lstStyle/>
          <a:p>
            <a:pPr>
              <a:buNone/>
            </a:pPr>
            <a:endParaRPr lang="en-US" dirty="0"/>
          </a:p>
          <a:p>
            <a:pPr>
              <a:buNone/>
            </a:pPr>
            <a:r>
              <a:rPr lang="en-US" dirty="0" smtClean="0"/>
              <a:t>According </a:t>
            </a:r>
            <a:r>
              <a:rPr lang="en-US" dirty="0" smtClean="0"/>
              <a:t>to this concept, disorders are developed through complex interaction of many factors. </a:t>
            </a:r>
          </a:p>
          <a:p>
            <a:pPr>
              <a:buNone/>
            </a:pPr>
            <a:endParaRPr lang="en-US" dirty="0" smtClean="0"/>
          </a:p>
          <a:p>
            <a:pPr>
              <a:buNone/>
            </a:pPr>
            <a:r>
              <a:rPr lang="en-US" dirty="0" smtClean="0"/>
              <a:t>These </a:t>
            </a:r>
            <a:r>
              <a:rPr lang="en-US" dirty="0" smtClean="0"/>
              <a:t>factors maybe biophysical, social or psychological and may promote or inhibit the disease at more than one point in the causal process. </a:t>
            </a:r>
          </a:p>
          <a:p>
            <a:pPr>
              <a:buNone/>
            </a:pPr>
            <a:endParaRPr lang="en-US" dirty="0" smtClean="0"/>
          </a:p>
          <a:p>
            <a:pPr>
              <a:buNone/>
            </a:pPr>
            <a:r>
              <a:rPr lang="en-US" dirty="0" smtClean="0"/>
              <a:t>Ultimately</a:t>
            </a:r>
            <a:r>
              <a:rPr lang="en-US" dirty="0" smtClean="0"/>
              <a:t>, they determine the level of disease in a community.  </a:t>
            </a:r>
          </a:p>
          <a:p>
            <a:pPr>
              <a:buNone/>
            </a:pP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000232" y="1285860"/>
            <a:ext cx="1714512" cy="477054"/>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n-US" sz="2500" dirty="0" smtClean="0"/>
              <a:t>Cause </a:t>
            </a:r>
            <a:endParaRPr lang="en-US" sz="2500" dirty="0"/>
          </a:p>
        </p:txBody>
      </p:sp>
      <p:sp>
        <p:nvSpPr>
          <p:cNvPr id="4" name="TextBox 3"/>
          <p:cNvSpPr txBox="1"/>
          <p:nvPr/>
        </p:nvSpPr>
        <p:spPr>
          <a:xfrm>
            <a:off x="857224" y="2143116"/>
            <a:ext cx="1714512" cy="477054"/>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n-US" sz="2500" dirty="0" smtClean="0"/>
              <a:t>Cause </a:t>
            </a:r>
            <a:endParaRPr lang="en-US" sz="2500" dirty="0"/>
          </a:p>
        </p:txBody>
      </p:sp>
      <p:sp>
        <p:nvSpPr>
          <p:cNvPr id="5" name="TextBox 4"/>
          <p:cNvSpPr txBox="1"/>
          <p:nvPr/>
        </p:nvSpPr>
        <p:spPr>
          <a:xfrm>
            <a:off x="714348" y="3071810"/>
            <a:ext cx="1714512" cy="477054"/>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n-US" sz="2500" dirty="0" smtClean="0"/>
              <a:t>Cause </a:t>
            </a:r>
            <a:endParaRPr lang="en-US" sz="2500" dirty="0"/>
          </a:p>
        </p:txBody>
      </p:sp>
      <p:sp>
        <p:nvSpPr>
          <p:cNvPr id="6" name="TextBox 5"/>
          <p:cNvSpPr txBox="1"/>
          <p:nvPr/>
        </p:nvSpPr>
        <p:spPr>
          <a:xfrm>
            <a:off x="2143108" y="4071942"/>
            <a:ext cx="1714512" cy="477054"/>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n-US" sz="2500" dirty="0" smtClean="0"/>
              <a:t>Cause </a:t>
            </a:r>
            <a:endParaRPr lang="en-US" sz="2500" dirty="0"/>
          </a:p>
        </p:txBody>
      </p:sp>
      <p:sp>
        <p:nvSpPr>
          <p:cNvPr id="7" name="TextBox 6"/>
          <p:cNvSpPr txBox="1"/>
          <p:nvPr/>
        </p:nvSpPr>
        <p:spPr>
          <a:xfrm>
            <a:off x="5214942" y="2428868"/>
            <a:ext cx="2500330" cy="477054"/>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n-US" sz="2500" dirty="0" smtClean="0"/>
              <a:t>Effect \ Disease </a:t>
            </a:r>
            <a:endParaRPr lang="en-US" sz="2500" dirty="0"/>
          </a:p>
        </p:txBody>
      </p:sp>
      <p:cxnSp>
        <p:nvCxnSpPr>
          <p:cNvPr id="9" name="Straight Arrow Connector 8"/>
          <p:cNvCxnSpPr/>
          <p:nvPr/>
        </p:nvCxnSpPr>
        <p:spPr>
          <a:xfrm>
            <a:off x="3786182" y="1785926"/>
            <a:ext cx="1428760" cy="642942"/>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0" name="Straight Arrow Connector 9"/>
          <p:cNvCxnSpPr/>
          <p:nvPr/>
        </p:nvCxnSpPr>
        <p:spPr>
          <a:xfrm>
            <a:off x="2643174" y="2357430"/>
            <a:ext cx="2500330" cy="214314"/>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1" name="Straight Arrow Connector 10"/>
          <p:cNvCxnSpPr/>
          <p:nvPr/>
        </p:nvCxnSpPr>
        <p:spPr>
          <a:xfrm flipV="1">
            <a:off x="2428860" y="2786058"/>
            <a:ext cx="2714644" cy="500066"/>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2" name="Straight Arrow Connector 11"/>
          <p:cNvCxnSpPr/>
          <p:nvPr/>
        </p:nvCxnSpPr>
        <p:spPr>
          <a:xfrm flipV="1">
            <a:off x="3929058" y="3000372"/>
            <a:ext cx="1357322" cy="1285884"/>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image.slidesharecdn.com/theoriesofdiseasecausation-ppt-121126143353-phpapp02/95/slide-21-638.jpg?1353962423"/>
          <p:cNvPicPr>
            <a:picLocks noChangeAspect="1" noChangeArrowheads="1"/>
          </p:cNvPicPr>
          <p:nvPr/>
        </p:nvPicPr>
        <p:blipFill>
          <a:blip r:embed="rId2"/>
          <a:srcRect/>
          <a:stretch>
            <a:fillRect/>
          </a:stretch>
        </p:blipFill>
        <p:spPr bwMode="auto">
          <a:xfrm>
            <a:off x="571472" y="214290"/>
            <a:ext cx="8143932" cy="6114332"/>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 </a:t>
            </a:r>
            <a:endParaRPr lang="en-US" dirty="0"/>
          </a:p>
        </p:txBody>
      </p:sp>
      <p:sp>
        <p:nvSpPr>
          <p:cNvPr id="3" name="Content Placeholder 2"/>
          <p:cNvSpPr>
            <a:spLocks noGrp="1"/>
          </p:cNvSpPr>
          <p:nvPr>
            <p:ph sz="quarter" idx="1"/>
          </p:nvPr>
        </p:nvSpPr>
        <p:spPr/>
        <p:txBody>
          <a:bodyPr/>
          <a:lstStyle/>
          <a:p>
            <a:r>
              <a:rPr lang="en-US" dirty="0" smtClean="0"/>
              <a:t>Definition of disease. </a:t>
            </a:r>
          </a:p>
          <a:p>
            <a:r>
              <a:rPr lang="en-US" dirty="0" smtClean="0"/>
              <a:t>The gradual development of disease causation: </a:t>
            </a:r>
          </a:p>
          <a:p>
            <a:pPr>
              <a:buFont typeface="Wingdings" pitchFamily="2" charset="2"/>
              <a:buChar char="Ø"/>
            </a:pPr>
            <a:r>
              <a:rPr lang="en-US" dirty="0" smtClean="0"/>
              <a:t>Miasma theory. </a:t>
            </a:r>
          </a:p>
          <a:p>
            <a:pPr>
              <a:buFont typeface="Wingdings" pitchFamily="2" charset="2"/>
              <a:buChar char="Ø"/>
            </a:pPr>
            <a:r>
              <a:rPr lang="en-US" dirty="0" smtClean="0"/>
              <a:t>Germ theory. </a:t>
            </a:r>
          </a:p>
          <a:p>
            <a:pPr>
              <a:buFont typeface="Wingdings" pitchFamily="2" charset="2"/>
              <a:buChar char="Ø"/>
            </a:pPr>
            <a:r>
              <a:rPr lang="en-US" dirty="0" smtClean="0"/>
              <a:t>Epidemiological models of disease. </a:t>
            </a:r>
          </a:p>
          <a:p>
            <a:pPr>
              <a:buFont typeface="Wingdings" pitchFamily="2" charset="2"/>
              <a:buChar char="Ø"/>
            </a:pPr>
            <a:r>
              <a:rPr lang="en-US" dirty="0" smtClean="0"/>
              <a:t>Web of causation. </a:t>
            </a:r>
            <a:endParaRPr lang="en-US" dirty="0" smtClean="0"/>
          </a:p>
          <a:p>
            <a:pPr>
              <a:buFont typeface="Wingdings" pitchFamily="2" charset="2"/>
              <a:buChar char="Ø"/>
            </a:pPr>
            <a:r>
              <a:rPr lang="en-US" dirty="0" smtClean="0"/>
              <a:t>The theory of general susceptibility. </a:t>
            </a:r>
          </a:p>
          <a:p>
            <a:pPr>
              <a:buFont typeface="Wingdings" pitchFamily="2" charset="2"/>
              <a:buChar char="Ø"/>
            </a:pPr>
            <a:r>
              <a:rPr lang="en-US" dirty="0" smtClean="0"/>
              <a:t>The socio-environmental approach. </a:t>
            </a:r>
          </a:p>
          <a:p>
            <a:r>
              <a:rPr lang="en-US" dirty="0" smtClean="0"/>
              <a:t>Conclusion. </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 a result of this theory: </a:t>
            </a:r>
            <a:endParaRPr lang="en-US" dirty="0"/>
          </a:p>
        </p:txBody>
      </p:sp>
      <p:sp>
        <p:nvSpPr>
          <p:cNvPr id="3" name="Content Placeholder 2"/>
          <p:cNvSpPr>
            <a:spLocks noGrp="1"/>
          </p:cNvSpPr>
          <p:nvPr>
            <p:ph sz="quarter" idx="1"/>
          </p:nvPr>
        </p:nvSpPr>
        <p:spPr>
          <a:xfrm>
            <a:off x="214282" y="1527048"/>
            <a:ext cx="8786874" cy="4572000"/>
          </a:xfrm>
        </p:spPr>
        <p:txBody>
          <a:bodyPr>
            <a:normAutofit/>
          </a:bodyPr>
          <a:lstStyle/>
          <a:p>
            <a:pPr marL="0" indent="0">
              <a:buNone/>
            </a:pPr>
            <a:endParaRPr lang="en-US" dirty="0" smtClean="0"/>
          </a:p>
          <a:p>
            <a:r>
              <a:rPr lang="en-US" dirty="0" smtClean="0"/>
              <a:t>Based on this theory, it is believed that prevention offers a better prospects for health than cure, since many of these factors can be modified. </a:t>
            </a:r>
            <a:endParaRPr lang="en-US" dirty="0" smtClean="0"/>
          </a:p>
          <a:p>
            <a:endParaRPr lang="en-US" dirty="0" smtClean="0"/>
          </a:p>
          <a:p>
            <a:r>
              <a:rPr lang="en-US" dirty="0" smtClean="0"/>
              <a:t>Since several factors contributes to several diseases, community efforts were shifted to factors modification (prevention) rather than disease treatment. </a:t>
            </a:r>
          </a:p>
          <a:p>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Theory of general susceptibility </a:t>
            </a:r>
            <a:endParaRPr lang="en-US" dirty="0"/>
          </a:p>
        </p:txBody>
      </p:sp>
      <p:sp>
        <p:nvSpPr>
          <p:cNvPr id="3" name="Content Placeholder 2"/>
          <p:cNvSpPr>
            <a:spLocks noGrp="1"/>
          </p:cNvSpPr>
          <p:nvPr>
            <p:ph sz="quarter" idx="1"/>
          </p:nvPr>
        </p:nvSpPr>
        <p:spPr>
          <a:xfrm>
            <a:off x="301752" y="1857364"/>
            <a:ext cx="8503920" cy="4241684"/>
          </a:xfrm>
        </p:spPr>
        <p:txBody>
          <a:bodyPr/>
          <a:lstStyle/>
          <a:p>
            <a:r>
              <a:rPr lang="en-US" dirty="0" smtClean="0"/>
              <a:t>This theory is not concerned with identifying single or multiple risk factors associated with specific disorders. </a:t>
            </a:r>
          </a:p>
          <a:p>
            <a:r>
              <a:rPr lang="en-US" dirty="0" smtClean="0"/>
              <a:t>It seeks to understand why some social groups seems to be more susceptible to disease and death in general. </a:t>
            </a:r>
          </a:p>
          <a:p>
            <a:r>
              <a:rPr lang="en-US" dirty="0" smtClean="0"/>
              <a:t>This reflects an imperfectly understood general susceptibility to health problems.</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 </a:t>
            </a:r>
            <a:endParaRPr lang="en-US" dirty="0"/>
          </a:p>
        </p:txBody>
      </p:sp>
      <p:sp>
        <p:nvSpPr>
          <p:cNvPr id="5" name="TextBox 4"/>
          <p:cNvSpPr txBox="1"/>
          <p:nvPr/>
        </p:nvSpPr>
        <p:spPr>
          <a:xfrm>
            <a:off x="3500430" y="1785926"/>
            <a:ext cx="2071702" cy="369332"/>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en-US" dirty="0" smtClean="0"/>
              <a:t>Low social class </a:t>
            </a:r>
            <a:endParaRPr lang="en-US" dirty="0"/>
          </a:p>
        </p:txBody>
      </p:sp>
      <p:cxnSp>
        <p:nvCxnSpPr>
          <p:cNvPr id="7" name="Straight Arrow Connector 6"/>
          <p:cNvCxnSpPr/>
          <p:nvPr/>
        </p:nvCxnSpPr>
        <p:spPr>
          <a:xfrm rot="16200000" flipH="1">
            <a:off x="5572132" y="2214554"/>
            <a:ext cx="928694" cy="928694"/>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9" name="Straight Arrow Connector 8"/>
          <p:cNvCxnSpPr/>
          <p:nvPr/>
        </p:nvCxnSpPr>
        <p:spPr>
          <a:xfrm rot="5400000">
            <a:off x="2714612" y="2285992"/>
            <a:ext cx="928694" cy="642942"/>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10" name="Straight Arrow Connector 9"/>
          <p:cNvCxnSpPr/>
          <p:nvPr/>
        </p:nvCxnSpPr>
        <p:spPr>
          <a:xfrm rot="5400000">
            <a:off x="2821769" y="2750339"/>
            <a:ext cx="1857388" cy="785818"/>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11" name="Straight Arrow Connector 10"/>
          <p:cNvCxnSpPr/>
          <p:nvPr/>
        </p:nvCxnSpPr>
        <p:spPr>
          <a:xfrm rot="16200000" flipH="1">
            <a:off x="4357686" y="2714620"/>
            <a:ext cx="1857388" cy="857256"/>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16" name="TextBox 15"/>
          <p:cNvSpPr txBox="1"/>
          <p:nvPr/>
        </p:nvSpPr>
        <p:spPr>
          <a:xfrm>
            <a:off x="1928794" y="3143248"/>
            <a:ext cx="928694" cy="646331"/>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n-US" dirty="0" smtClean="0"/>
              <a:t>Lung Cancer </a:t>
            </a:r>
            <a:endParaRPr lang="en-US" dirty="0"/>
          </a:p>
        </p:txBody>
      </p:sp>
      <p:sp>
        <p:nvSpPr>
          <p:cNvPr id="18" name="TextBox 17"/>
          <p:cNvSpPr txBox="1"/>
          <p:nvPr/>
        </p:nvSpPr>
        <p:spPr>
          <a:xfrm>
            <a:off x="2357422" y="4143380"/>
            <a:ext cx="1428760" cy="646331"/>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n-US" dirty="0" smtClean="0"/>
              <a:t>Respiratory disease </a:t>
            </a:r>
            <a:endParaRPr lang="en-US" dirty="0"/>
          </a:p>
        </p:txBody>
      </p:sp>
      <p:sp>
        <p:nvSpPr>
          <p:cNvPr id="21" name="TextBox 20"/>
          <p:cNvSpPr txBox="1"/>
          <p:nvPr/>
        </p:nvSpPr>
        <p:spPr>
          <a:xfrm>
            <a:off x="4643438" y="4143380"/>
            <a:ext cx="2000264" cy="646331"/>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n-US" dirty="0" err="1" smtClean="0"/>
              <a:t>Cerebro</a:t>
            </a:r>
            <a:r>
              <a:rPr lang="en-US" dirty="0" smtClean="0"/>
              <a:t>-vascular disease </a:t>
            </a:r>
            <a:endParaRPr lang="en-US" dirty="0"/>
          </a:p>
        </p:txBody>
      </p:sp>
      <p:sp>
        <p:nvSpPr>
          <p:cNvPr id="22" name="TextBox 21"/>
          <p:cNvSpPr txBox="1"/>
          <p:nvPr/>
        </p:nvSpPr>
        <p:spPr>
          <a:xfrm>
            <a:off x="6429388" y="3214686"/>
            <a:ext cx="1714512" cy="646331"/>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n-US" dirty="0" smtClean="0"/>
              <a:t>Ischemic heart diseases </a:t>
            </a:r>
            <a:endParaRPr lang="en-US" dirty="0"/>
          </a:p>
        </p:txBody>
      </p:sp>
      <p:sp>
        <p:nvSpPr>
          <p:cNvPr id="25" name="TextBox 24"/>
          <p:cNvSpPr txBox="1"/>
          <p:nvPr/>
        </p:nvSpPr>
        <p:spPr>
          <a:xfrm>
            <a:off x="4000496" y="2786058"/>
            <a:ext cx="1071570" cy="646331"/>
          </a:xfrm>
          <a:prstGeom prst="rect">
            <a:avLst/>
          </a:prstGeom>
          <a:noFill/>
        </p:spPr>
        <p:txBody>
          <a:bodyPr wrap="square" rtlCol="0">
            <a:spAutoFit/>
          </a:bodyPr>
          <a:lstStyle/>
          <a:p>
            <a:pPr algn="ctr"/>
            <a:r>
              <a:rPr lang="en-US" dirty="0" smtClean="0"/>
              <a:t>Higher rates </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 (Cont.): </a:t>
            </a:r>
            <a:endParaRPr lang="en-US" dirty="0"/>
          </a:p>
        </p:txBody>
      </p:sp>
      <p:sp>
        <p:nvSpPr>
          <p:cNvPr id="4" name="TextBox 3"/>
          <p:cNvSpPr txBox="1"/>
          <p:nvPr/>
        </p:nvSpPr>
        <p:spPr>
          <a:xfrm>
            <a:off x="3000364" y="1857364"/>
            <a:ext cx="2643206" cy="369332"/>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en-US" dirty="0" smtClean="0"/>
              <a:t>African American </a:t>
            </a:r>
            <a:endParaRPr lang="en-US" dirty="0"/>
          </a:p>
        </p:txBody>
      </p:sp>
      <p:cxnSp>
        <p:nvCxnSpPr>
          <p:cNvPr id="5" name="Straight Arrow Connector 4"/>
          <p:cNvCxnSpPr/>
          <p:nvPr/>
        </p:nvCxnSpPr>
        <p:spPr>
          <a:xfrm rot="5400000">
            <a:off x="2107389" y="2821777"/>
            <a:ext cx="1928826" cy="857256"/>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6" name="Straight Arrow Connector 5"/>
          <p:cNvCxnSpPr/>
          <p:nvPr/>
        </p:nvCxnSpPr>
        <p:spPr>
          <a:xfrm rot="5400000">
            <a:off x="1964513" y="2607463"/>
            <a:ext cx="1357322" cy="71438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8" name="Straight Arrow Connector 7"/>
          <p:cNvCxnSpPr/>
          <p:nvPr/>
        </p:nvCxnSpPr>
        <p:spPr>
          <a:xfrm rot="16200000" flipH="1">
            <a:off x="4643438" y="2714620"/>
            <a:ext cx="1857388" cy="1000132"/>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11" name="Straight Arrow Connector 10"/>
          <p:cNvCxnSpPr/>
          <p:nvPr/>
        </p:nvCxnSpPr>
        <p:spPr>
          <a:xfrm rot="16200000" flipH="1">
            <a:off x="5429256" y="2428868"/>
            <a:ext cx="1428760" cy="1000132"/>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14" name="TextBox 13"/>
          <p:cNvSpPr txBox="1"/>
          <p:nvPr/>
        </p:nvSpPr>
        <p:spPr>
          <a:xfrm>
            <a:off x="428596" y="3643314"/>
            <a:ext cx="1785950" cy="369332"/>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en-US" dirty="0" smtClean="0"/>
              <a:t>Hypertension </a:t>
            </a:r>
            <a:endParaRPr lang="en-US" dirty="0"/>
          </a:p>
        </p:txBody>
      </p:sp>
      <p:sp>
        <p:nvSpPr>
          <p:cNvPr id="15" name="TextBox 14"/>
          <p:cNvSpPr txBox="1"/>
          <p:nvPr/>
        </p:nvSpPr>
        <p:spPr>
          <a:xfrm>
            <a:off x="1071538" y="4357694"/>
            <a:ext cx="1785950" cy="369332"/>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en-US" dirty="0" smtClean="0"/>
              <a:t>Dementia </a:t>
            </a:r>
            <a:endParaRPr lang="en-US" dirty="0"/>
          </a:p>
        </p:txBody>
      </p:sp>
      <p:sp>
        <p:nvSpPr>
          <p:cNvPr id="16" name="TextBox 15"/>
          <p:cNvSpPr txBox="1"/>
          <p:nvPr/>
        </p:nvSpPr>
        <p:spPr>
          <a:xfrm>
            <a:off x="6215074" y="4143380"/>
            <a:ext cx="1785950" cy="369332"/>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dirty="0" smtClean="0"/>
              <a:t>Stroke </a:t>
            </a:r>
            <a:endParaRPr lang="en-US" dirty="0"/>
          </a:p>
        </p:txBody>
      </p:sp>
      <p:sp>
        <p:nvSpPr>
          <p:cNvPr id="17" name="TextBox 16"/>
          <p:cNvSpPr txBox="1"/>
          <p:nvPr/>
        </p:nvSpPr>
        <p:spPr>
          <a:xfrm>
            <a:off x="6715140" y="3429000"/>
            <a:ext cx="2000264" cy="369332"/>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dirty="0" smtClean="0"/>
              <a:t>Diabetes (NIDD)</a:t>
            </a:r>
            <a:endParaRPr lang="en-US" dirty="0"/>
          </a:p>
        </p:txBody>
      </p:sp>
      <p:cxnSp>
        <p:nvCxnSpPr>
          <p:cNvPr id="21" name="Straight Arrow Connector 20"/>
          <p:cNvCxnSpPr/>
          <p:nvPr/>
        </p:nvCxnSpPr>
        <p:spPr>
          <a:xfrm rot="5400000">
            <a:off x="3178959" y="3393281"/>
            <a:ext cx="2214578" cy="1588"/>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23" name="TextBox 22"/>
          <p:cNvSpPr txBox="1"/>
          <p:nvPr/>
        </p:nvSpPr>
        <p:spPr>
          <a:xfrm>
            <a:off x="3500430" y="4572008"/>
            <a:ext cx="1785950" cy="646331"/>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en-US" dirty="0" smtClean="0"/>
              <a:t>Prostrate cancer </a:t>
            </a:r>
            <a:endParaRPr lang="en-US" dirty="0"/>
          </a:p>
        </p:txBody>
      </p:sp>
      <p:sp>
        <p:nvSpPr>
          <p:cNvPr id="24" name="TextBox 23"/>
          <p:cNvSpPr txBox="1"/>
          <p:nvPr/>
        </p:nvSpPr>
        <p:spPr>
          <a:xfrm>
            <a:off x="3428992" y="3286124"/>
            <a:ext cx="2428892" cy="369332"/>
          </a:xfrm>
          <a:prstGeom prst="rect">
            <a:avLst/>
          </a:prstGeom>
          <a:noFill/>
        </p:spPr>
        <p:txBody>
          <a:bodyPr wrap="square" rtlCol="0">
            <a:spAutoFit/>
          </a:bodyPr>
          <a:lstStyle/>
          <a:p>
            <a:r>
              <a:rPr lang="en-US" dirty="0" smtClean="0"/>
              <a:t>Higher risk group </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socio-environmental approach </a:t>
            </a:r>
            <a:endParaRPr lang="en-US" dirty="0"/>
          </a:p>
        </p:txBody>
      </p:sp>
      <p:sp>
        <p:nvSpPr>
          <p:cNvPr id="3" name="Content Placeholder 2"/>
          <p:cNvSpPr>
            <a:spLocks noGrp="1"/>
          </p:cNvSpPr>
          <p:nvPr>
            <p:ph sz="quarter" idx="1"/>
          </p:nvPr>
        </p:nvSpPr>
        <p:spPr/>
        <p:txBody>
          <a:bodyPr/>
          <a:lstStyle/>
          <a:p>
            <a:pPr>
              <a:buNone/>
            </a:pPr>
            <a:endParaRPr lang="en-US" dirty="0" smtClean="0"/>
          </a:p>
          <a:p>
            <a:r>
              <a:rPr lang="en-US" dirty="0" smtClean="0"/>
              <a:t>This approach is not so much concerned with the causes of disease, rather it seeks to identify the broad factors that make and keep people healthy .</a:t>
            </a:r>
          </a:p>
          <a:p>
            <a:pPr>
              <a:buNone/>
            </a:pPr>
            <a:endParaRPr lang="en-US" dirty="0" smtClean="0"/>
          </a:p>
          <a:p>
            <a:r>
              <a:rPr lang="en-US" dirty="0" smtClean="0"/>
              <a:t>It is concerned with the population rather than individuals.  </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8" name="Picture 4" descr="http://www.healthknowledge.org.uk/sites/default/files/documents/publichealthtextbook/healthpromotion/2h1_c.jpg"/>
          <p:cNvPicPr>
            <a:picLocks noChangeAspect="1" noChangeArrowheads="1"/>
          </p:cNvPicPr>
          <p:nvPr/>
        </p:nvPicPr>
        <p:blipFill>
          <a:blip r:embed="rId2"/>
          <a:srcRect/>
          <a:stretch>
            <a:fillRect/>
          </a:stretch>
        </p:blipFill>
        <p:spPr bwMode="auto">
          <a:xfrm>
            <a:off x="714348" y="357166"/>
            <a:ext cx="7786742" cy="5993431"/>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Factors that improve people’s health: </a:t>
            </a:r>
            <a:endParaRPr lang="en-US" dirty="0"/>
          </a:p>
        </p:txBody>
      </p:sp>
      <p:sp>
        <p:nvSpPr>
          <p:cNvPr id="3" name="Content Placeholder 2"/>
          <p:cNvSpPr>
            <a:spLocks noGrp="1"/>
          </p:cNvSpPr>
          <p:nvPr>
            <p:ph sz="quarter" idx="1"/>
          </p:nvPr>
        </p:nvSpPr>
        <p:spPr/>
        <p:txBody>
          <a:bodyPr/>
          <a:lstStyle/>
          <a:p>
            <a:pPr>
              <a:buNone/>
            </a:pPr>
            <a:r>
              <a:rPr lang="en-US" dirty="0" smtClean="0"/>
              <a:t>Based on the socio-environmental approach, five broad factors that can be targeted in order to improve population health : </a:t>
            </a:r>
          </a:p>
          <a:p>
            <a:pPr>
              <a:buNone/>
            </a:pPr>
            <a:endParaRPr lang="en-US" dirty="0" smtClean="0"/>
          </a:p>
          <a:p>
            <a:r>
              <a:rPr lang="en-US" dirty="0" smtClean="0"/>
              <a:t>The social and economic environment. </a:t>
            </a:r>
          </a:p>
          <a:p>
            <a:r>
              <a:rPr lang="en-US" dirty="0" smtClean="0"/>
              <a:t>The physical environment. </a:t>
            </a:r>
          </a:p>
          <a:p>
            <a:r>
              <a:rPr lang="en-US" dirty="0" smtClean="0"/>
              <a:t>Personal health practices. </a:t>
            </a:r>
          </a:p>
          <a:p>
            <a:r>
              <a:rPr lang="en-US" dirty="0" smtClean="0"/>
              <a:t>Individual capacity and coping skills.</a:t>
            </a:r>
          </a:p>
          <a:p>
            <a:r>
              <a:rPr lang="en-US" dirty="0" smtClean="0"/>
              <a:t>Health services. </a:t>
            </a:r>
          </a:p>
        </p:txBody>
      </p:sp>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 a result of this theory: </a:t>
            </a:r>
            <a:endParaRPr lang="en-US" dirty="0"/>
          </a:p>
        </p:txBody>
      </p:sp>
      <p:sp>
        <p:nvSpPr>
          <p:cNvPr id="3" name="Content Placeholder 2"/>
          <p:cNvSpPr>
            <a:spLocks noGrp="1"/>
          </p:cNvSpPr>
          <p:nvPr>
            <p:ph sz="quarter" idx="1"/>
          </p:nvPr>
        </p:nvSpPr>
        <p:spPr/>
        <p:txBody>
          <a:bodyPr/>
          <a:lstStyle/>
          <a:p>
            <a:endParaRPr lang="en-US" dirty="0" smtClean="0"/>
          </a:p>
          <a:p>
            <a:endParaRPr lang="en-US" dirty="0" smtClean="0"/>
          </a:p>
          <a:p>
            <a:r>
              <a:rPr lang="en-US" dirty="0" smtClean="0"/>
              <a:t>Health actions shifted from the individual to the community as a whole. </a:t>
            </a:r>
            <a:endParaRPr lang="en-US" dirty="0" smtClean="0"/>
          </a:p>
          <a:p>
            <a:endParaRPr lang="en-US" dirty="0" smtClean="0"/>
          </a:p>
          <a:p>
            <a:r>
              <a:rPr lang="en-US" dirty="0" smtClean="0"/>
              <a:t>Improving health requires political and regulatory actions to modify social, economical and physical environment. </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 </a:t>
            </a:r>
            <a:endParaRPr lang="en-US" dirty="0"/>
          </a:p>
        </p:txBody>
      </p:sp>
      <p:sp>
        <p:nvSpPr>
          <p:cNvPr id="3" name="Content Placeholder 2"/>
          <p:cNvSpPr>
            <a:spLocks noGrp="1"/>
          </p:cNvSpPr>
          <p:nvPr>
            <p:ph sz="quarter" idx="1"/>
          </p:nvPr>
        </p:nvSpPr>
        <p:spPr>
          <a:xfrm>
            <a:off x="214282" y="1527048"/>
            <a:ext cx="8715436" cy="4830910"/>
          </a:xfrm>
        </p:spPr>
        <p:txBody>
          <a:bodyPr/>
          <a:lstStyle/>
          <a:p>
            <a:r>
              <a:rPr lang="en-US" dirty="0" smtClean="0"/>
              <a:t>As briefly described, it is clear that the role attributed to the physical, social and psychological environment increases as we have progressed from the germ theory to socio-environmental models of health.  </a:t>
            </a:r>
          </a:p>
          <a:p>
            <a:endParaRPr lang="en-US" dirty="0" smtClean="0"/>
          </a:p>
          <a:p>
            <a:r>
              <a:rPr lang="en-US" dirty="0" smtClean="0"/>
              <a:t>The idea of diseases causation have moved from one specific etiology to a broad non-specific multi factors that are seen to be associated with a variety of disease outcomes and ultimately the health and wellbeing of the population. </a:t>
            </a:r>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142976" y="1857364"/>
            <a:ext cx="7000924" cy="2062103"/>
          </a:xfrm>
          <a:prstGeom prst="rect">
            <a:avLst/>
          </a:prstGeom>
        </p:spPr>
        <p:txBody>
          <a:bodyPr wrap="square">
            <a:spAutoFit/>
          </a:bodyPr>
          <a:lstStyle/>
          <a:p>
            <a:pPr algn="ctr"/>
            <a:r>
              <a:rPr lang="en-US" sz="3200" dirty="0" smtClean="0"/>
              <a:t>The actual causation of particular forms of disease is in many cases obscure, because of the limitations of our present knowledge.</a:t>
            </a:r>
            <a:endParaRPr lang="en-US" sz="3200" dirty="0"/>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1357290" y="3429000"/>
            <a:ext cx="6400800" cy="1752600"/>
          </a:xfrm>
        </p:spPr>
        <p:txBody>
          <a:bodyPr>
            <a:normAutofit/>
          </a:bodyPr>
          <a:lstStyle/>
          <a:p>
            <a:r>
              <a:rPr lang="en-US" sz="4000" dirty="0" smtClean="0"/>
              <a:t>opposite to Health</a:t>
            </a:r>
            <a:endParaRPr lang="en-US" sz="4000" dirty="0"/>
          </a:p>
        </p:txBody>
      </p:sp>
      <p:sp>
        <p:nvSpPr>
          <p:cNvPr id="4" name="Title 3"/>
          <p:cNvSpPr>
            <a:spLocks noGrp="1"/>
          </p:cNvSpPr>
          <p:nvPr>
            <p:ph type="ctrTitle"/>
          </p:nvPr>
        </p:nvSpPr>
        <p:spPr/>
        <p:txBody>
          <a:bodyPr/>
          <a:lstStyle/>
          <a:p>
            <a:r>
              <a:rPr lang="en-US" dirty="0" smtClean="0"/>
              <a:t>What is disease?? </a:t>
            </a:r>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85720" y="1571612"/>
            <a:ext cx="8534400" cy="758952"/>
          </a:xfrm>
        </p:spPr>
        <p:txBody>
          <a:bodyPr/>
          <a:lstStyle/>
          <a:p>
            <a:pPr algn="l"/>
            <a:r>
              <a:rPr lang="en-US" dirty="0" smtClean="0"/>
              <a:t>Now its time to do it yourself… </a:t>
            </a:r>
            <a:endParaRPr lang="en-US" dirty="0"/>
          </a:p>
        </p:txBody>
      </p:sp>
      <p:sp>
        <p:nvSpPr>
          <p:cNvPr id="5" name="TextBox 4"/>
          <p:cNvSpPr txBox="1"/>
          <p:nvPr/>
        </p:nvSpPr>
        <p:spPr>
          <a:xfrm>
            <a:off x="4214810" y="5072074"/>
            <a:ext cx="2571768" cy="477054"/>
          </a:xfrm>
          <a:prstGeom prst="rect">
            <a:avLst/>
          </a:prstGeom>
        </p:spPr>
        <p:style>
          <a:lnRef idx="0">
            <a:schemeClr val="accent4"/>
          </a:lnRef>
          <a:fillRef idx="3">
            <a:schemeClr val="accent4"/>
          </a:fillRef>
          <a:effectRef idx="3">
            <a:schemeClr val="accent4"/>
          </a:effectRef>
          <a:fontRef idx="minor">
            <a:schemeClr val="lt1"/>
          </a:fontRef>
        </p:style>
        <p:txBody>
          <a:bodyPr wrap="square" rtlCol="0">
            <a:spAutoFit/>
          </a:bodyPr>
          <a:lstStyle/>
          <a:p>
            <a:pPr algn="ctr"/>
            <a:r>
              <a:rPr lang="en-US" sz="2500" dirty="0" smtClean="0"/>
              <a:t>Lung cancer </a:t>
            </a:r>
            <a:endParaRPr lang="en-US" sz="2500" dirty="0"/>
          </a:p>
        </p:txBody>
      </p:sp>
      <p:sp>
        <p:nvSpPr>
          <p:cNvPr id="6" name="TextBox 5"/>
          <p:cNvSpPr txBox="1"/>
          <p:nvPr/>
        </p:nvSpPr>
        <p:spPr>
          <a:xfrm>
            <a:off x="938186" y="3081334"/>
            <a:ext cx="2571768" cy="477054"/>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en-US" sz="2500" dirty="0" smtClean="0"/>
              <a:t>Hypertension </a:t>
            </a:r>
            <a:endParaRPr lang="en-US" sz="2500" dirty="0"/>
          </a:p>
        </p:txBody>
      </p:sp>
      <p:sp>
        <p:nvSpPr>
          <p:cNvPr id="7" name="TextBox 6"/>
          <p:cNvSpPr txBox="1"/>
          <p:nvPr/>
        </p:nvSpPr>
        <p:spPr>
          <a:xfrm>
            <a:off x="1857356" y="4214818"/>
            <a:ext cx="2571768" cy="477054"/>
          </a:xfrm>
          <a:prstGeom prst="rect">
            <a:avLst/>
          </a:prstGeom>
        </p:spPr>
        <p:style>
          <a:lnRef idx="0">
            <a:schemeClr val="accent5"/>
          </a:lnRef>
          <a:fillRef idx="3">
            <a:schemeClr val="accent5"/>
          </a:fillRef>
          <a:effectRef idx="3">
            <a:schemeClr val="accent5"/>
          </a:effectRef>
          <a:fontRef idx="minor">
            <a:schemeClr val="lt1"/>
          </a:fontRef>
        </p:style>
        <p:txBody>
          <a:bodyPr wrap="square" rtlCol="0">
            <a:spAutoFit/>
          </a:bodyPr>
          <a:lstStyle/>
          <a:p>
            <a:pPr algn="ctr"/>
            <a:r>
              <a:rPr lang="en-US" sz="2500" dirty="0" smtClean="0"/>
              <a:t>Malnutrition </a:t>
            </a:r>
            <a:endParaRPr lang="en-US" sz="2500" dirty="0"/>
          </a:p>
        </p:txBody>
      </p:sp>
      <p:sp>
        <p:nvSpPr>
          <p:cNvPr id="8" name="TextBox 7"/>
          <p:cNvSpPr txBox="1"/>
          <p:nvPr/>
        </p:nvSpPr>
        <p:spPr>
          <a:xfrm>
            <a:off x="5214942" y="3571876"/>
            <a:ext cx="2571768" cy="477054"/>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pPr algn="ctr"/>
            <a:r>
              <a:rPr lang="en-US" sz="2500" dirty="0" smtClean="0"/>
              <a:t>Obesity </a:t>
            </a:r>
            <a:endParaRPr lang="en-US" sz="2500" dirty="0"/>
          </a:p>
        </p:txBody>
      </p:sp>
      <p:sp>
        <p:nvSpPr>
          <p:cNvPr id="9" name="TextBox 8"/>
          <p:cNvSpPr txBox="1"/>
          <p:nvPr/>
        </p:nvSpPr>
        <p:spPr>
          <a:xfrm>
            <a:off x="4214810" y="2500306"/>
            <a:ext cx="2571768" cy="477054"/>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en-US" sz="2500" dirty="0" smtClean="0"/>
              <a:t>Depression </a:t>
            </a:r>
            <a:endParaRPr lang="en-US" sz="25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Definition of disease: </a:t>
            </a:r>
            <a:endParaRPr lang="en-US" dirty="0"/>
          </a:p>
        </p:txBody>
      </p:sp>
      <p:sp>
        <p:nvSpPr>
          <p:cNvPr id="3" name="Content Placeholder 2"/>
          <p:cNvSpPr>
            <a:spLocks noGrp="1"/>
          </p:cNvSpPr>
          <p:nvPr>
            <p:ph sz="quarter" idx="1"/>
          </p:nvPr>
        </p:nvSpPr>
        <p:spPr/>
        <p:txBody>
          <a:bodyPr/>
          <a:lstStyle/>
          <a:p>
            <a:endParaRPr lang="en-US" sz="2800" dirty="0" smtClean="0"/>
          </a:p>
          <a:p>
            <a:endParaRPr lang="en-US" sz="2800" dirty="0" smtClean="0"/>
          </a:p>
          <a:p>
            <a:r>
              <a:rPr lang="en-US" sz="2800" dirty="0" smtClean="0"/>
              <a:t>“A condition in which body function is impaired, departure from a state of health, an alteration of the human body interrupting the performance of the vital functions.”  - Webster.</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Definition of disease: (Cont.) </a:t>
            </a:r>
            <a:endParaRPr lang="en-US" dirty="0"/>
          </a:p>
        </p:txBody>
      </p:sp>
      <p:sp>
        <p:nvSpPr>
          <p:cNvPr id="3" name="Content Placeholder 2"/>
          <p:cNvSpPr>
            <a:spLocks noGrp="1"/>
          </p:cNvSpPr>
          <p:nvPr>
            <p:ph sz="quarter" idx="1"/>
          </p:nvPr>
        </p:nvSpPr>
        <p:spPr/>
        <p:txBody>
          <a:bodyPr/>
          <a:lstStyle/>
          <a:p>
            <a:endParaRPr lang="en-US" sz="2800" dirty="0" smtClean="0"/>
          </a:p>
          <a:p>
            <a:pPr>
              <a:buNone/>
            </a:pPr>
            <a:endParaRPr lang="en-US" sz="2800" dirty="0" smtClean="0"/>
          </a:p>
          <a:p>
            <a:r>
              <a:rPr lang="en-US" sz="2800" dirty="0" smtClean="0"/>
              <a:t>“The condition of body or some part of organ of body in which its functions are disrupted or deranged” - Oxford  English Dictionary </a:t>
            </a: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disease is caused? </a:t>
            </a:r>
            <a:endParaRPr lang="en-US" dirty="0"/>
          </a:p>
        </p:txBody>
      </p:sp>
      <p:sp>
        <p:nvSpPr>
          <p:cNvPr id="3" name="Content Placeholder 2"/>
          <p:cNvSpPr>
            <a:spLocks noGrp="1"/>
          </p:cNvSpPr>
          <p:nvPr>
            <p:ph sz="quarter" idx="1"/>
          </p:nvPr>
        </p:nvSpPr>
        <p:spPr>
          <a:xfrm>
            <a:off x="301752" y="1988840"/>
            <a:ext cx="8503920" cy="4110208"/>
          </a:xfrm>
        </p:spPr>
        <p:txBody>
          <a:bodyPr/>
          <a:lstStyle/>
          <a:p>
            <a:r>
              <a:rPr lang="en-US" dirty="0" smtClean="0"/>
              <a:t>Before the rise of modern medicine, disease was attributed to a variety of  spiritual or mechanical forces, including: </a:t>
            </a:r>
          </a:p>
          <a:p>
            <a:pPr>
              <a:buFont typeface="Wingdings" pitchFamily="2" charset="2"/>
              <a:buChar char="v"/>
            </a:pPr>
            <a:r>
              <a:rPr lang="en-US" dirty="0" smtClean="0"/>
              <a:t>A punishment from God for a sinful behavior. </a:t>
            </a:r>
          </a:p>
          <a:p>
            <a:pPr>
              <a:buFont typeface="Wingdings" pitchFamily="2" charset="2"/>
              <a:buChar char="v"/>
            </a:pPr>
            <a:r>
              <a:rPr lang="en-US" dirty="0" smtClean="0"/>
              <a:t>Weak moral character. </a:t>
            </a:r>
          </a:p>
          <a:p>
            <a:pPr>
              <a:buFont typeface="Wingdings" pitchFamily="2" charset="2"/>
              <a:buChar char="v"/>
            </a:pPr>
            <a:r>
              <a:rPr lang="en-US" dirty="0" smtClean="0"/>
              <a:t>Witchcraft. </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disease is caused? (Cont.)</a:t>
            </a:r>
            <a:endParaRPr lang="en-US" dirty="0"/>
          </a:p>
        </p:txBody>
      </p:sp>
      <p:sp>
        <p:nvSpPr>
          <p:cNvPr id="3" name="Content Placeholder 2"/>
          <p:cNvSpPr>
            <a:spLocks noGrp="1"/>
          </p:cNvSpPr>
          <p:nvPr>
            <p:ph sz="quarter" idx="1"/>
          </p:nvPr>
        </p:nvSpPr>
        <p:spPr/>
        <p:txBody>
          <a:bodyPr/>
          <a:lstStyle/>
          <a:p>
            <a:pPr>
              <a:buNone/>
            </a:pPr>
            <a:endParaRPr lang="en-US" dirty="0" smtClean="0"/>
          </a:p>
          <a:p>
            <a:pPr>
              <a:buNone/>
            </a:pPr>
            <a:endParaRPr lang="en-US" dirty="0" smtClean="0"/>
          </a:p>
          <a:p>
            <a:pPr>
              <a:buNone/>
            </a:pPr>
            <a:r>
              <a:rPr lang="en-US" dirty="0" smtClean="0"/>
              <a:t>However, these disease causation interpretations were challenged and changed as the theories of disease causation was developed, changing people’s views of diseases as related to specific agents and other environmental factors. </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disease is caused? (Cont.)</a:t>
            </a:r>
            <a:endParaRPr lang="en-US" dirty="0"/>
          </a:p>
        </p:txBody>
      </p:sp>
      <p:sp>
        <p:nvSpPr>
          <p:cNvPr id="3" name="Content Placeholder 2"/>
          <p:cNvSpPr>
            <a:spLocks noGrp="1"/>
          </p:cNvSpPr>
          <p:nvPr>
            <p:ph sz="quarter" idx="1"/>
          </p:nvPr>
        </p:nvSpPr>
        <p:spPr/>
        <p:txBody>
          <a:bodyPr/>
          <a:lstStyle/>
          <a:p>
            <a:endParaRPr lang="en-US" dirty="0" smtClean="0"/>
          </a:p>
          <a:p>
            <a:r>
              <a:rPr lang="en-US" dirty="0" smtClean="0"/>
              <a:t>Theories of disease causation: </a:t>
            </a:r>
          </a:p>
          <a:p>
            <a:pPr>
              <a:buFont typeface="Courier New" pitchFamily="49" charset="0"/>
              <a:buChar char="o"/>
            </a:pPr>
            <a:r>
              <a:rPr lang="en-US" dirty="0" smtClean="0"/>
              <a:t>Miasma theory. </a:t>
            </a:r>
          </a:p>
          <a:p>
            <a:pPr>
              <a:buFont typeface="Courier New" pitchFamily="49" charset="0"/>
              <a:buChar char="o"/>
            </a:pPr>
            <a:r>
              <a:rPr lang="en-US" dirty="0" smtClean="0"/>
              <a:t>Germ theory. </a:t>
            </a:r>
          </a:p>
          <a:p>
            <a:pPr>
              <a:buFont typeface="Courier New" pitchFamily="49" charset="0"/>
              <a:buChar char="o"/>
            </a:pPr>
            <a:r>
              <a:rPr lang="en-US" dirty="0" smtClean="0"/>
              <a:t>Epidemiological triangle. </a:t>
            </a:r>
          </a:p>
          <a:p>
            <a:pPr>
              <a:buFont typeface="Courier New" pitchFamily="49" charset="0"/>
              <a:buChar char="o"/>
            </a:pPr>
            <a:r>
              <a:rPr lang="en-US" dirty="0" smtClean="0"/>
              <a:t>Web of causation </a:t>
            </a:r>
            <a:endParaRPr lang="en-US" dirty="0" smtClean="0"/>
          </a:p>
          <a:p>
            <a:pPr>
              <a:buFont typeface="Courier New" pitchFamily="49" charset="0"/>
              <a:buChar char="o"/>
            </a:pPr>
            <a:r>
              <a:rPr lang="en-US" dirty="0" smtClean="0"/>
              <a:t>The theory of general susceptibility. </a:t>
            </a:r>
          </a:p>
          <a:p>
            <a:pPr>
              <a:buFont typeface="Courier New" pitchFamily="49" charset="0"/>
              <a:buChar char="o"/>
            </a:pPr>
            <a:r>
              <a:rPr lang="en-US" dirty="0" smtClean="0"/>
              <a:t>The socio-environmental approach. </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Miasma Theory </a:t>
            </a:r>
            <a:endParaRPr lang="en-US" dirty="0"/>
          </a:p>
        </p:txBody>
      </p:sp>
      <p:sp>
        <p:nvSpPr>
          <p:cNvPr id="3" name="Content Placeholder 2"/>
          <p:cNvSpPr>
            <a:spLocks noGrp="1"/>
          </p:cNvSpPr>
          <p:nvPr>
            <p:ph sz="quarter" idx="1"/>
          </p:nvPr>
        </p:nvSpPr>
        <p:spPr>
          <a:xfrm>
            <a:off x="301752" y="1527048"/>
            <a:ext cx="8662736" cy="4854280"/>
          </a:xfrm>
        </p:spPr>
        <p:txBody>
          <a:bodyPr>
            <a:noAutofit/>
          </a:bodyPr>
          <a:lstStyle/>
          <a:p>
            <a:pPr marL="0" indent="0" algn="just">
              <a:buNone/>
            </a:pPr>
            <a:endParaRPr lang="en-US" sz="2500" dirty="0"/>
          </a:p>
          <a:p>
            <a:pPr algn="just"/>
            <a:r>
              <a:rPr lang="en-US" sz="2800" dirty="0" smtClean="0"/>
              <a:t>The </a:t>
            </a:r>
            <a:r>
              <a:rPr lang="en-US" sz="2800" dirty="0"/>
              <a:t>word "miasma" comes from ancient Greek and means "pollution".</a:t>
            </a:r>
          </a:p>
          <a:p>
            <a:pPr algn="just"/>
            <a:endParaRPr lang="en-US" sz="2800" dirty="0" smtClean="0"/>
          </a:p>
          <a:p>
            <a:pPr algn="just"/>
            <a:r>
              <a:rPr lang="en-US" sz="2800" dirty="0" smtClean="0"/>
              <a:t>Miasma </a:t>
            </a:r>
            <a:r>
              <a:rPr lang="en-US" sz="2800" dirty="0"/>
              <a:t>was considered to be a poisonous vapor or mist filled with particles from decomposed matter (</a:t>
            </a:r>
            <a:r>
              <a:rPr lang="en-US" sz="2800" dirty="0" err="1"/>
              <a:t>miasmata</a:t>
            </a:r>
            <a:r>
              <a:rPr lang="en-US" sz="2800" dirty="0"/>
              <a:t>) that caused illnesses. </a:t>
            </a:r>
          </a:p>
        </p:txBody>
      </p:sp>
    </p:spTree>
    <p:extLst>
      <p:ext uri="{BB962C8B-B14F-4D97-AF65-F5344CB8AC3E}">
        <p14:creationId xmlns:p14="http://schemas.microsoft.com/office/powerpoint/2010/main" val="267273969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992</TotalTime>
  <Words>1105</Words>
  <Application>Microsoft Macintosh PowerPoint</Application>
  <PresentationFormat>On-screen Show (4:3)</PresentationFormat>
  <Paragraphs>150</Paragraphs>
  <Slides>30</Slides>
  <Notes>0</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Civic</vt:lpstr>
      <vt:lpstr>Community Health  CHS 212 </vt:lpstr>
      <vt:lpstr>Outline: </vt:lpstr>
      <vt:lpstr>What is disease?? </vt:lpstr>
      <vt:lpstr>Definition of disease: </vt:lpstr>
      <vt:lpstr>Definition of disease: (Cont.) </vt:lpstr>
      <vt:lpstr>How disease is caused? </vt:lpstr>
      <vt:lpstr>How disease is caused? (Cont.)</vt:lpstr>
      <vt:lpstr>How disease is caused? (Cont.)</vt:lpstr>
      <vt:lpstr>Miasma Theory </vt:lpstr>
      <vt:lpstr>Miasma Theory (Cont.) </vt:lpstr>
      <vt:lpstr>As a result of the miasma theory </vt:lpstr>
      <vt:lpstr>Germ theory  </vt:lpstr>
      <vt:lpstr>The result of the Germ Theory: </vt:lpstr>
      <vt:lpstr>Epidemiological triangle </vt:lpstr>
      <vt:lpstr>PowerPoint Presentation</vt:lpstr>
      <vt:lpstr>As a result of the epidemiological triangle theory: </vt:lpstr>
      <vt:lpstr>Web of causation</vt:lpstr>
      <vt:lpstr>PowerPoint Presentation</vt:lpstr>
      <vt:lpstr>PowerPoint Presentation</vt:lpstr>
      <vt:lpstr>As a result of this theory: </vt:lpstr>
      <vt:lpstr>Theory of general susceptibility </vt:lpstr>
      <vt:lpstr>Examples: </vt:lpstr>
      <vt:lpstr>Examples (Cont.): </vt:lpstr>
      <vt:lpstr>The socio-environmental approach </vt:lpstr>
      <vt:lpstr>PowerPoint Presentation</vt:lpstr>
      <vt:lpstr>Factors that improve people’s health: </vt:lpstr>
      <vt:lpstr>As a result of this theory: </vt:lpstr>
      <vt:lpstr>Conclusion </vt:lpstr>
      <vt:lpstr>PowerPoint Presentation</vt:lpstr>
      <vt:lpstr>Now its time to do it yourself…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vip</dc:creator>
  <cp:lastModifiedBy>MacBook</cp:lastModifiedBy>
  <cp:revision>51</cp:revision>
  <dcterms:created xsi:type="dcterms:W3CDTF">2013-09-15T05:22:01Z</dcterms:created>
  <dcterms:modified xsi:type="dcterms:W3CDTF">2014-02-08T20:36:09Z</dcterms:modified>
</cp:coreProperties>
</file>