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4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94" r:id="rId11"/>
    <p:sldId id="293" r:id="rId12"/>
    <p:sldId id="269" r:id="rId13"/>
    <p:sldId id="270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E548349-0EC1-4C89-95D1-34AA73961D3D}" type="datetimeFigureOut">
              <a:rPr lang="ar-SA" smtClean="0"/>
              <a:pPr/>
              <a:t>21/11/33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D9E1E50-D4C5-45CD-ADAE-B211CED03AF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6D59AB-DA94-4726-8415-9D0801695D5C}" type="slidenum">
              <a:rPr lang="ar-SA" smtClean="0"/>
              <a:pPr/>
              <a:t>2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0C44B1-E109-4A7C-ABFB-471F6D6B7315}" type="slidenum">
              <a:rPr lang="ar-SA" smtClean="0"/>
              <a:pPr>
                <a:defRPr/>
              </a:pPr>
              <a:t>27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13F27E-6E90-437D-903D-B0264768B97C}" type="slidenum">
              <a:rPr lang="ar-SA" smtClean="0"/>
              <a:pPr/>
              <a:t>4</a:t>
            </a:fld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9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99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0C340E-9152-4BB6-858B-08D39EA1C40E}" type="slidenum">
              <a:rPr lang="ar-SA" smtClean="0"/>
              <a:pPr/>
              <a:t>6</a:t>
            </a:fld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عنصر نائب للملاحظا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/>
          </a:p>
        </p:txBody>
      </p:sp>
      <p:sp>
        <p:nvSpPr>
          <p:cNvPr id="45060" name="عنصر نائب لرقم الشريحة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0FB24F-08D1-4631-B981-11B81DAB12F9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6B155-F331-432F-88FE-F2AB9BB697CA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6B155-F331-432F-88FE-F2AB9BB697CA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96412C-C19C-46BE-A5CA-53FD3B0EAB2F}" type="slidenum">
              <a:rPr lang="ar-SA" smtClean="0"/>
              <a:pPr/>
              <a:t>17</a:t>
            </a:fld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6B155-F331-432F-88FE-F2AB9BB697CA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عنصر نائب للملاحظا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/>
          </a:p>
        </p:txBody>
      </p:sp>
      <p:sp>
        <p:nvSpPr>
          <p:cNvPr id="54276" name="عنصر نائب لرقم الشريحة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8DCAE1-0E25-4EF8-A480-EEC8C437B1CF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A604FB6-6828-4D05-B6D0-EA1E06ED0E98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58623E-4936-4390-B60E-BC3DBD9597F2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B54F7F-173E-47AE-8BD1-184156599B08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3D66D-B44A-4165-961B-9A727CAB1646}" type="datetime1">
              <a:rPr lang="ar-SA" smtClean="0"/>
              <a:pPr>
                <a:defRPr/>
              </a:pPr>
              <a:t>21/11/33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5D103-5B8C-4D2E-8F22-478B33852B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sndAc>
      <p:stSnd>
        <p:snd r:embed="rId1" name="ding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عنوان، ونص، وقصاصة فن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قصاصة الفنية 3"/>
          <p:cNvSpPr>
            <a:spLocks noGrp="1"/>
          </p:cNvSpPr>
          <p:nvPr>
            <p:ph type="clipArt"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BEA4F-7A7D-46B9-9E40-DBAE86B77B32}" type="datetime1">
              <a:rPr lang="ar-SA" smtClean="0"/>
              <a:pPr>
                <a:defRPr/>
              </a:pPr>
              <a:t>21/11/33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3AF2D-D4D3-40EA-AE2A-F1DFD8E41B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BA52E6-AC01-4E50-9D39-5E90FA3B3BF2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332300-5B26-49D7-8A21-51F6367E1056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AF51B4-9302-44C9-851A-BD56238B9772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69CF98-0430-4483-9C00-EFCBC489358B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5E3FC-F8D2-402E-8BC5-472BAED1435C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614BFF-CA92-4F38-B15F-C202BAC63920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843CD44-6BFD-40C4-8BB2-E9EF9C6BA49B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A623F8-4BF3-4F2E-95C4-20C0B129210F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41C7C6C-03FA-4DCE-BB75-7F3B9512F063}" type="datetime1">
              <a:rPr lang="ar-SA" smtClean="0"/>
              <a:pPr/>
              <a:t>21/11/33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794E19D-50C8-4D90-AD7D-10C9B863F20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file:///D:\Ballinger\images\4FF148.jp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RAD 222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Upper extremity part 2</a:t>
            </a:r>
          </a:p>
          <a:p>
            <a:pPr algn="ctr"/>
            <a:r>
              <a:rPr lang="en-US" dirty="0" smtClean="0"/>
              <a:t>(forearm, </a:t>
            </a:r>
            <a:r>
              <a:rPr lang="en-US" dirty="0" err="1" smtClean="0"/>
              <a:t>elbow,humerus</a:t>
            </a:r>
            <a:r>
              <a:rPr lang="en-US" dirty="0" smtClean="0"/>
              <a:t>)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6192A2-C470-4B6A-BBA2-2C7B3F2C1A41}" type="slidenum">
              <a:rPr lang="ar-SA" smtClean="0"/>
              <a:pPr/>
              <a:t>10</a:t>
            </a:fld>
            <a:endParaRPr lang="en-US" smtClean="0"/>
          </a:p>
        </p:txBody>
      </p:sp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0" y="0"/>
            <a:ext cx="9144000" cy="9159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  <a:tabLst>
                <a:tab pos="6096000" algn="l"/>
              </a:tabLst>
            </a:pPr>
            <a:r>
              <a:rPr lang="en-US" sz="2800" b="1" dirty="0">
                <a:latin typeface="Century Gothic" pitchFamily="34" charset="0"/>
              </a:rPr>
              <a:t>     </a:t>
            </a:r>
            <a:br>
              <a:rPr lang="en-US" sz="2800" b="1" dirty="0">
                <a:latin typeface="Century Gothic" pitchFamily="34" charset="0"/>
              </a:rPr>
            </a:br>
            <a:r>
              <a:rPr lang="en-US" sz="2800" b="1" dirty="0">
                <a:latin typeface="Century Gothic" pitchFamily="34" charset="0"/>
              </a:rPr>
              <a:t>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Elbow Joint (Anatomy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dirty="0">
                <a:latin typeface="Century Gothic" pitchFamily="34" charset="0"/>
              </a:rPr>
              <a:t>	              	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>
            <a:lum bright="-16000" contrast="36000"/>
          </a:blip>
          <a:srcRect/>
          <a:stretch>
            <a:fillRect/>
          </a:stretch>
        </p:blipFill>
        <p:spPr bwMode="auto">
          <a:xfrm>
            <a:off x="1943100" y="1571626"/>
            <a:ext cx="4932485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39552" y="0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AP Elbow                                                                                                   Basic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9512" y="548680"/>
            <a:ext cx="8352928" cy="2361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10x12 in. (24x30 cm) crosswise.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pelvic area.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Patient Position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Patient sits at end of couch, shoulder at couch level.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forearm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supinated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elbow extended on the film, patient then leans laterally to make a true AP position.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should be parallel to the IR,  support hand as needed to prevent motion</a:t>
            </a:r>
            <a:endParaRPr lang="ar-SA" dirty="0"/>
          </a:p>
        </p:txBody>
      </p:sp>
      <p:sp>
        <p:nvSpPr>
          <p:cNvPr id="11" name="Rectangle 10"/>
          <p:cNvSpPr/>
          <p:nvPr/>
        </p:nvSpPr>
        <p:spPr>
          <a:xfrm>
            <a:off x="0" y="2996952"/>
            <a:ext cx="4211960" cy="2856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100cm or 40 in.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R: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perpendicular to film.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C00000"/>
              </a:buClr>
              <a:buSzPct val="130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C0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directed to mid-elbow joint, which is approximately (0.75 in ( 2 cm) distal to midpoint of a line between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7030A0"/>
              </a:buClr>
              <a:buSzPct val="130000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7030A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</a:t>
            </a:r>
            <a:r>
              <a:rPr lang="en-US" dirty="0" smtClean="0">
                <a:latin typeface="Arial Narrow" pitchFamily="34" charset="0"/>
              </a:rPr>
              <a:t>interest</a:t>
            </a:r>
            <a:endParaRPr lang="ar-SA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088994"/>
            <a:ext cx="4860032" cy="3769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99792" y="0"/>
            <a:ext cx="3536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b="1" kern="0" dirty="0">
                <a:latin typeface="Times New Roman" pitchFamily="18" charset="0"/>
                <a:ea typeface="+mn-ea"/>
                <a:cs typeface="Times New Roman" pitchFamily="18" charset="0"/>
              </a:rPr>
              <a:t>RADIOGRAPHIC ANATOMY</a:t>
            </a:r>
            <a:endParaRPr lang="en-US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51920" y="548680"/>
            <a:ext cx="15574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AP Elbow</a:t>
            </a:r>
            <a:r>
              <a:rPr lang="en-US" sz="2000" b="1" dirty="0">
                <a:latin typeface="Century Gothic" pitchFamily="34" charset="0"/>
                <a:cs typeface="Arial" charset="0"/>
              </a:rPr>
              <a:t> </a:t>
            </a:r>
            <a:endParaRPr lang="en-US" sz="2400" b="1" kern="0" dirty="0">
              <a:latin typeface="Century Gothic" pitchFamily="34" charset="0"/>
            </a:endParaRPr>
          </a:p>
        </p:txBody>
      </p:sp>
      <p:pic>
        <p:nvPicPr>
          <p:cNvPr id="6" name="Picture 2" descr="http://www.szote.u-szeged.hu/Radiology/Anatomy/skeleton/pics/elbow14l.jpg"/>
          <p:cNvPicPr>
            <a:picLocks noChangeAspect="1" noChangeArrowheads="1"/>
          </p:cNvPicPr>
          <p:nvPr/>
        </p:nvPicPr>
        <p:blipFill>
          <a:blip r:embed="rId2" cstate="print">
            <a:lum bright="-8000"/>
          </a:blip>
          <a:srcRect/>
          <a:stretch>
            <a:fillRect/>
          </a:stretch>
        </p:blipFill>
        <p:spPr bwMode="auto">
          <a:xfrm>
            <a:off x="0" y="714356"/>
            <a:ext cx="3033346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059832" y="1988840"/>
            <a:ext cx="396240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Lateral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supracondylar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ridge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Medial </a:t>
            </a: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supracondylar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ridge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Olecranon fossa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Medial epicondyle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Lateral epicondyle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Capitulum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Olecranon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Coronoid process of ulna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Proximal radioulnar joint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Head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Neck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13. Tuberosity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14. Uln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a</a:t>
            </a:r>
            <a:endParaRPr lang="ar-SA" sz="2000" b="1" dirty="0">
              <a:solidFill>
                <a:schemeClr val="accent6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2200" y="4437112"/>
            <a:ext cx="277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distal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humerus, elbow joint space , and proximal radius and ulna are visible.</a:t>
            </a:r>
            <a:endParaRPr lang="ar-S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 AP elbow 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(partial flexion)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trauma case	                           (Basic)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476672"/>
            <a:ext cx="5436096" cy="2788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Film: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HD24x30 cm 10x12in (two films) crosswise.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pelvic area.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Patient Position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sits at end of couch, with elbow partial flexed.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Position: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Two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projections obtained with: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(a)   Forearm parallel to the film.</a:t>
            </a:r>
          </a:p>
          <a:p>
            <a:pPr algn="l" rtl="0">
              <a:lnSpc>
                <a:spcPct val="7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(b)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parallel to the film (with support under wrist as need to prevent motion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356992"/>
            <a:ext cx="5220072" cy="1669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100cm or 40 in.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CR: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perpendicular to film.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C0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Midelbow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which is approximately (3/4 in (2 cm ) distal to midpoint of a line between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).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C0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0" y="50851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solidFill>
                  <a:srgbClr val="002060"/>
                </a:solidFill>
                <a:latin typeface="Arial Narrow" pitchFamily="34" charset="0"/>
              </a:rPr>
              <a:t>NB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      kV increased to (60 – 75) because of increased </a:t>
            </a:r>
            <a:r>
              <a:rPr lang="en-US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part  thickness.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700808"/>
            <a:ext cx="3357554" cy="242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5" y="4149080"/>
            <a:ext cx="3347865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228184" y="5157192"/>
            <a:ext cx="425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itchFamily="34" charset="0"/>
              </a:rPr>
              <a:t>(b)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0192" y="2348880"/>
            <a:ext cx="4683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 Narrow" pitchFamily="34" charset="0"/>
              </a:rPr>
              <a:t>(a) 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558723" y="0"/>
            <a:ext cx="35852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AP elbow  partial  flexion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For distal Humerus</a:t>
            </a:r>
          </a:p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trauma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286116" cy="235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444208" y="4221088"/>
            <a:ext cx="2699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distal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humerus,  is best visualized  on humerus  parallel  projection, Note structures in elbow joint region Are partially obscured, depending  on the  amount of elbow flexion possible</a:t>
            </a:r>
          </a:p>
          <a:p>
            <a:pPr algn="l" rtl="0"/>
            <a:r>
              <a:rPr lang="en-US" dirty="0" smtClean="0">
                <a:solidFill>
                  <a:srgbClr val="F204F8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dirty="0">
              <a:solidFill>
                <a:srgbClr val="F204F8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72264" y="1714488"/>
            <a:ext cx="1048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Trochlea</a:t>
            </a:r>
            <a:endParaRPr lang="ar-SA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5000628" y="2143116"/>
            <a:ext cx="1714512" cy="114300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929190" y="3500438"/>
            <a:ext cx="3000396" cy="285752"/>
          </a:xfrm>
          <a:prstGeom prst="line">
            <a:avLst/>
          </a:prstGeom>
          <a:ln>
            <a:solidFill>
              <a:srgbClr val="000099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499045" y="3071810"/>
            <a:ext cx="2644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Coronoid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process of ulna</a:t>
            </a:r>
            <a:endParaRPr lang="ar-SA" dirty="0">
              <a:solidFill>
                <a:srgbClr val="000099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572396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572396" y="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/>
            </a:r>
            <a:br>
              <a:rPr lang="en-US" smtClean="0"/>
            </a:br>
            <a:endParaRPr lang="en-GB"/>
          </a:p>
        </p:txBody>
      </p:sp>
      <p:sp>
        <p:nvSpPr>
          <p:cNvPr id="2" name="مربع نص 1"/>
          <p:cNvSpPr txBox="1"/>
          <p:nvPr/>
        </p:nvSpPr>
        <p:spPr>
          <a:xfrm>
            <a:off x="5286380" y="928670"/>
            <a:ext cx="385762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Partial flexion for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Proximal forearm</a:t>
            </a:r>
            <a:endParaRPr lang="ar-S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00892" y="428604"/>
            <a:ext cx="1172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AP elbow </a:t>
            </a:r>
            <a:endParaRPr lang="ar-SA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3185608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660232" y="3500438"/>
            <a:ext cx="2483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proximal radius and ulna  on forearm parallel projection, Note structures in elbow joint region Are partially obscured,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depending  on the  amount of elbow flexion possible.</a:t>
            </a:r>
            <a:endParaRPr lang="ar-SA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0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Lateral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Lateromedial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):                                                                                               Basic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548680"/>
            <a:ext cx="57961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HD18x24 cm (8x10in) crosswise.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protect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seated at end of table with elbow flexed about 90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 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rotate hand and wrist into true lateral position, thumb side up.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support under hand and wrist to elevate hand and distal forearm as needed for heavy muscular forearm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0" y="3645024"/>
            <a:ext cx="5868144" cy="1985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CR: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directed to mid elbow  joint which is approximately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1.5 in ( 4cm) medial to  posterior  surface of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Olecranon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process.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</a:t>
            </a:r>
            <a:endParaRPr lang="ar-SA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357694"/>
            <a:ext cx="341987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412776"/>
            <a:ext cx="341987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szote.u-szeged.hu/Radiology/Anatomy/skeleton/pics/elbow24l.jpg"/>
          <p:cNvPicPr>
            <a:picLocks noChangeAspect="1" noChangeArrowheads="1"/>
          </p:cNvPicPr>
          <p:nvPr/>
        </p:nvPicPr>
        <p:blipFill>
          <a:blip r:embed="rId3" cstate="print">
            <a:lum bright="-2000" contrast="4000"/>
          </a:blip>
          <a:srcRect/>
          <a:stretch>
            <a:fillRect/>
          </a:stretch>
        </p:blipFill>
        <p:spPr bwMode="auto">
          <a:xfrm>
            <a:off x="0" y="785794"/>
            <a:ext cx="4071934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4143372" y="1857364"/>
            <a:ext cx="35814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002060"/>
                </a:solidFill>
              </a:rPr>
              <a:t>1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Supracondylar ridge</a:t>
            </a:r>
            <a:r>
              <a:rPr lang="en-US" sz="2000" b="1" dirty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Trochlea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Olecranon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Trochlear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notch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Coronoid process of ulna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Head of radius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Neck of radius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Tuberosity of radius</a:t>
            </a:r>
            <a:b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Ulna</a:t>
            </a:r>
            <a:endParaRPr lang="ar-SA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GB" sz="2800" b="1" kern="0" dirty="0">
                <a:latin typeface="Times New Roman" pitchFamily="18" charset="0"/>
                <a:ea typeface="+mj-ea"/>
                <a:cs typeface="Times New Roman" pitchFamily="18" charset="0"/>
              </a:rPr>
              <a:t>RADIOGRAPHIC ANATOMY</a:t>
            </a:r>
            <a:endParaRPr lang="en-US" sz="28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071934" y="785794"/>
            <a:ext cx="25717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Lateral  Elbow </a:t>
            </a:r>
            <a:endParaRPr lang="en-US" sz="20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5445224"/>
            <a:ext cx="9001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lat projection of the distal humerus  and proximal forearm, the olecranon process, and the soft tissue, and fat pads of the elbow joint. are visible . with the epicondyles superimposed (overlapping).                      </a:t>
            </a:r>
            <a:endParaRPr lang="ar-SA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1214414" y="1785926"/>
            <a:ext cx="357190" cy="7143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2071670" y="2214554"/>
            <a:ext cx="642942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214414" y="1000108"/>
            <a:ext cx="2001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Anterior fat pads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ar-S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85918" y="1714488"/>
            <a:ext cx="2014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Supinator fat strip</a:t>
            </a:r>
            <a:endParaRPr lang="ar-SA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2071670" y="2643182"/>
            <a:ext cx="714380" cy="97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Rounded Rectangle 22"/>
          <p:cNvSpPr/>
          <p:nvPr/>
        </p:nvSpPr>
        <p:spPr>
          <a:xfrm>
            <a:off x="1214414" y="2000240"/>
            <a:ext cx="142876" cy="42862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0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APO elbow (lateral/external rotation)                                           (Basic)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404664"/>
            <a:ext cx="4572000" cy="51552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10x12 in. (24x30 cm)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crosswise.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protect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seated at end of table.</a:t>
            </a:r>
          </a:p>
          <a:p>
            <a:pPr algn="l" rtl="0">
              <a:lnSpc>
                <a:spcPct val="90000"/>
              </a:lnSpc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Arm fully extended on the film, shoulder at elbow level with shoulder lowered to couch level, hand facing outwards, arm rotated externally (laterally) so that entire elbow is 45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the film (Patient must lean laterally for sufficient lateral rotation.).</a:t>
            </a:r>
          </a:p>
          <a:p>
            <a:pPr algn="l" rtl="0">
              <a:lnSpc>
                <a:spcPct val="90000"/>
              </a:lnSpc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 </a:t>
            </a:r>
          </a:p>
          <a:p>
            <a:pPr algn="l" rtl="0">
              <a:lnSpc>
                <a:spcPct val="90000"/>
              </a:lnSpc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CR: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perpendicular to film.</a:t>
            </a:r>
          </a:p>
          <a:p>
            <a:pPr algn="l" rtl="0">
              <a:lnSpc>
                <a:spcPct val="90000"/>
              </a:lnSpc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Mid elbow joint (2 cm distal to the midpoint between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 rtl="0">
              <a:lnSpc>
                <a:spcPct val="90000"/>
              </a:lnSpc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4860032" y="3429000"/>
            <a:ext cx="4283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NB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/  External (lateral) oblique </a:t>
            </a:r>
            <a:r>
              <a:rPr lang="en-US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best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shows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radial head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and 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neck,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and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Capitulum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	</a:t>
            </a: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52" y="4149080"/>
            <a:ext cx="3286148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>
            <a:off x="7668344" y="3933056"/>
            <a:ext cx="576064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588224" y="3933056"/>
            <a:ext cx="1584176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724128" y="3933056"/>
            <a:ext cx="2448272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084168" y="6488668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n-US" b="1" kern="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AP and lateral oblique 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14356"/>
            <a:ext cx="3635897" cy="2570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رابط كسهم مستقيم 14"/>
          <p:cNvCxnSpPr/>
          <p:nvPr/>
        </p:nvCxnSpPr>
        <p:spPr bwMode="auto">
          <a:xfrm rot="16200000" flipH="1">
            <a:off x="6734927" y="1122057"/>
            <a:ext cx="928694" cy="69972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001024" y="1000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28596" y="0"/>
            <a:ext cx="3880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APO elbow (lateral/external rotation)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6876256" y="980728"/>
            <a:ext cx="1911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External (lateral) oblique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best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shows radial head and neck, and Capitulum.	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>
            <a:stCxn id="15" idx="3"/>
          </p:cNvCxnSpPr>
          <p:nvPr/>
        </p:nvCxnSpPr>
        <p:spPr>
          <a:xfrm>
            <a:off x="2249160" y="2042030"/>
            <a:ext cx="1859598" cy="17023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000100" y="1857364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Capitulum</a:t>
            </a:r>
            <a:endParaRPr lang="ar-S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19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548680"/>
            <a:ext cx="8643937" cy="5184576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l" eaLnBrk="1" hangingPunct="1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Positioning principles as for upper limb applies to lower limb.  kV should be lower to medium (50 – 70) KVp.</a:t>
            </a:r>
          </a:p>
          <a:p>
            <a:pPr algn="l" eaLnBrk="1" hangingPunct="1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11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For all parts discussed, center and align the long axis of the part to central ray (CR)  and to long axis of the film.</a:t>
            </a:r>
          </a:p>
          <a:p>
            <a:pPr algn="l" eaLnBrk="1" hangingPunct="1">
              <a:lnSpc>
                <a:spcPct val="11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6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No secondary radiation grid used</a:t>
            </a:r>
          </a:p>
          <a:p>
            <a:pPr algn="l" eaLnBrk="1" hangingPunct="1">
              <a:lnSpc>
                <a:spcPct val="6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12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Radiation protection has to be well observed,  using the special gonad shields over pelvic region, or the lead apron as necessary</a:t>
            </a:r>
          </a:p>
          <a:p>
            <a:pPr algn="l" eaLnBrk="1" hangingPunct="1">
              <a:lnSpc>
                <a:spcPct val="12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11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FFD is generally 40 inches (100 cm).</a:t>
            </a:r>
          </a:p>
          <a:p>
            <a:pPr algn="l" eaLnBrk="1" hangingPunct="1">
              <a:lnSpc>
                <a:spcPct val="11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11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Optimal contrast and density will allow visualization of bony cortical margins soft tissue structures.</a:t>
            </a:r>
            <a:endParaRPr lang="en-US" sz="2000" b="1" dirty="0" smtClean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algn="l" eaLnBrk="1" hangingPunct="1">
              <a:lnSpc>
                <a:spcPct val="7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None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5436096" cy="52516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en-US" sz="2000" b="1" dirty="0">
                <a:solidFill>
                  <a:srgbClr val="FF0000"/>
                </a:solidFill>
                <a:latin typeface="Century Gothic" pitchFamily="34" charset="0"/>
              </a:rPr>
              <a:t>     </a:t>
            </a:r>
            <a:r>
              <a:rPr lang="en-US" sz="2000" b="1" dirty="0">
                <a:solidFill>
                  <a:srgbClr val="FF0000"/>
                </a:solidFill>
                <a:latin typeface="Century Gothic" pitchFamily="34" charset="0"/>
                <a:sym typeface="Wingdings 2" pitchFamily="18" charset="2"/>
              </a:rPr>
              <a:t>  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Technical Points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5D103-5B8C-4D2E-8F22-478B33852B07}" type="slidenum">
              <a:rPr lang="ar-SA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ransition>
    <p:sndAc>
      <p:stSnd>
        <p:snd r:embed="rId3" name="ding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0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APO elbow ( medial/internal rotation)                                                                   (Basic)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620688"/>
            <a:ext cx="5868144" cy="2488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HD10x12 in. (24x30 cm)crosswise.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protect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seated at end of table. </a:t>
            </a:r>
          </a:p>
          <a:p>
            <a:pPr algn="l" rtl="0">
              <a:lnSpc>
                <a:spcPct val="90000"/>
              </a:lnSpc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Arm fully extended on the film,  shoulder at elbow level with shoulder lowered to couch level, arm rotated internally so that entire  elbow is 45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the film, palm in contact with the couch (facing the couch) 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0" y="3140968"/>
            <a:ext cx="4572000" cy="2045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100 cm or 40 in.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CR: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 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Mid elbow joint (2 cm </a:t>
            </a:r>
            <a:r>
              <a:rPr lang="en-US" u="sng" dirty="0" smtClean="0"/>
              <a:t>(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3/4in)distal to the midpoint  between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</a:t>
            </a:r>
            <a:r>
              <a:rPr lang="en-US" dirty="0" smtClean="0">
                <a:latin typeface="Arial Narrow" pitchFamily="34" charset="0"/>
              </a:rPr>
              <a:t>interest.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28529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endParaRPr lang="en-US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msoD4169"/>
          <p:cNvPicPr>
            <a:picLocks noChangeAspect="1" noChangeArrowheads="1"/>
          </p:cNvPicPr>
          <p:nvPr/>
        </p:nvPicPr>
        <p:blipFill>
          <a:blip r:embed="rId2" cstate="print">
            <a:lum bright="4000" contrast="4000"/>
          </a:blip>
          <a:srcRect/>
          <a:stretch>
            <a:fillRect/>
          </a:stretch>
        </p:blipFill>
        <p:spPr bwMode="auto">
          <a:xfrm>
            <a:off x="5724128" y="3645024"/>
            <a:ext cx="3419872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20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980728"/>
            <a:ext cx="3650178" cy="336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555776" y="46531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/ *  Internal (medial) rotation best shows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coronoid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process of the ulna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profile.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2411760" y="332656"/>
            <a:ext cx="44119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APO elbow ( medial/internal rotation) </a:t>
            </a:r>
            <a:endParaRPr lang="en-US" sz="20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21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78520" y="2786064"/>
            <a:ext cx="4813788" cy="2357437"/>
          </a:xfrm>
        </p:spPr>
        <p:txBody>
          <a:bodyPr/>
          <a:lstStyle/>
          <a:p>
            <a:pPr algn="l" rtl="0">
              <a:buFontTx/>
              <a:buNone/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The medial oblique will demonstrate </a:t>
            </a:r>
          </a:p>
          <a:p>
            <a:pPr algn="l" rtl="0"/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coronoid process of ulna.</a:t>
            </a:r>
          </a:p>
          <a:p>
            <a:pPr algn="l" rtl="0"/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Olecranon process</a:t>
            </a:r>
          </a:p>
          <a:p>
            <a:pPr algn="l" rtl="0"/>
            <a:r>
              <a:rPr lang="en-US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The radial head  will be overlie the ulna. </a:t>
            </a:r>
          </a:p>
          <a:p>
            <a:pPr algn="l" rtl="0"/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Olecranon fossa</a:t>
            </a: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578" y="1500189"/>
            <a:ext cx="3437792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78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GB" sz="2800" b="1" kern="0" dirty="0">
                <a:latin typeface="Times New Roman" pitchFamily="18" charset="0"/>
                <a:ea typeface="+mj-ea"/>
                <a:cs typeface="Times New Roman" pitchFamily="18" charset="0"/>
              </a:rPr>
              <a:t>RADIOGRAPHIC ANATOMY</a:t>
            </a:r>
            <a:endParaRPr lang="en-US" sz="28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571868" y="785794"/>
            <a:ext cx="4088423" cy="78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Medial Oblique  Elbow </a:t>
            </a:r>
            <a:endParaRPr lang="en-US" sz="20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1736461" y="3429000"/>
            <a:ext cx="2478349" cy="50006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 bwMode="auto">
          <a:xfrm>
            <a:off x="2000232" y="3357562"/>
            <a:ext cx="2373940" cy="35719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 bwMode="auto">
          <a:xfrm rot="10800000">
            <a:off x="1736461" y="3286124"/>
            <a:ext cx="263771" cy="7143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 bwMode="auto">
          <a:xfrm flipV="1">
            <a:off x="2132117" y="4071942"/>
            <a:ext cx="2110169" cy="7143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928662" y="3786190"/>
            <a:ext cx="682171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0" y="4000504"/>
            <a:ext cx="1046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trochlea </a:t>
            </a:r>
            <a:endParaRPr lang="ar-SA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923901" y="3933829"/>
            <a:ext cx="652463" cy="6429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285720" y="4643446"/>
            <a:ext cx="171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0"/>
            <a:r>
              <a:rPr lang="ar-SA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trochlea notch</a:t>
            </a:r>
            <a:endParaRPr lang="ar-SA" dirty="0"/>
          </a:p>
        </p:txBody>
      </p:sp>
      <p:sp>
        <p:nvSpPr>
          <p:cNvPr id="18" name="Rectangle 17"/>
          <p:cNvSpPr/>
          <p:nvPr/>
        </p:nvSpPr>
        <p:spPr>
          <a:xfrm>
            <a:off x="4143372" y="50720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NB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/ *  Internal (medial) rotation best shows the coronoid process of the ulna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and Trochlea in </a:t>
            </a:r>
            <a:r>
              <a:rPr lang="ar-SA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profile</a:t>
            </a:r>
            <a:endParaRPr lang="ar-SA" dirty="0"/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1785918" y="3143248"/>
            <a:ext cx="3500462" cy="157163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 bwMode="auto">
          <a:xfrm>
            <a:off x="785786" y="2928934"/>
            <a:ext cx="730866" cy="42862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-38472" y="2357430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medial epicondyle </a:t>
            </a:r>
            <a:endParaRPr lang="ar-S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3AF2D-D4D3-40EA-AE2A-F1DFD8E41B0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ransition spd="slow" advClick="0">
    <p:cut/>
    <p:sndAc>
      <p:stSnd>
        <p:snd r:embed="rId3" name="ding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0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Radial head  Survey                                                                              (Special)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512" y="476672"/>
            <a:ext cx="5544616" cy="390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8x10 in. (18x24cm) crosswise.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protect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sits at end of couch.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Part Position: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arm flexed 90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. Four projections taken.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SzPct val="130000"/>
            </a:pPr>
            <a:r>
              <a:rPr lang="en-GB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1.Hand supine maximum external rotation (palm up). as far as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SzPct val="130000"/>
            </a:pPr>
            <a:r>
              <a:rPr lang="en-GB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patient can tolerate.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SzPct val="130000"/>
            </a:pPr>
            <a:r>
              <a:rPr lang="en-GB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2.Hand in true lateral thumb up.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SzPct val="130000"/>
            </a:pPr>
            <a:r>
              <a:rPr lang="en-GB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3.Hand prone (palm down). 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SzPct val="130000"/>
            </a:pPr>
            <a:r>
              <a:rPr lang="en-GB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4. Hand internally rotated maximum internal rotation (thumb down)as far as patient can tolerate.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4365104"/>
            <a:ext cx="5508104" cy="1595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CR: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the film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CP: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direct to the radial head  approximately 2 -3cm  or (1in )distal to the lateral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Collimation: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collimate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on four sides to area of interest.</a:t>
            </a:r>
            <a:endParaRPr lang="en-US" dirty="0"/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5000" contrast="29000"/>
          </a:blip>
          <a:srcRect/>
          <a:stretch>
            <a:fillRect/>
          </a:stretch>
        </p:blipFill>
        <p:spPr bwMode="auto">
          <a:xfrm>
            <a:off x="5724128" y="1844824"/>
            <a:ext cx="341987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4128" y="1844824"/>
            <a:ext cx="341987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4128" y="1844824"/>
            <a:ext cx="341987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24128" y="1844824"/>
            <a:ext cx="3419872" cy="307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3AF2D-D4D3-40EA-AE2A-F1DFD8E41B0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20" y="188640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Acute flexion elbow(Axial) –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ulnar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groove                              (Special)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63888" y="548680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Jones method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836712"/>
            <a:ext cx="4572000" cy="26386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8x10in. (18x24 cm) crosswise.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protect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sits at end of couch with acutely flexed arm resting on cassette.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Arm acutely flexed and placed on film, fingertips resting on the shoulder.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Two projections are taken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3573016"/>
            <a:ext cx="4572000" cy="21498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100 cm or 40 in.</a:t>
            </a:r>
          </a:p>
          <a:p>
            <a:pPr marL="342900" indent="-342900" algn="l" rtl="0">
              <a:spcBef>
                <a:spcPct val="5000"/>
              </a:spcBef>
              <a:spcAft>
                <a:spcPts val="200"/>
              </a:spcAft>
              <a:buClr>
                <a:srgbClr val="00FF00"/>
              </a:buClr>
              <a:buSzPct val="130000"/>
            </a:pPr>
            <a:r>
              <a:rPr lang="en-US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CR:</a:t>
            </a: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(a)</a:t>
            </a: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CR 90</a:t>
            </a: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to the hummers*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(b)  </a:t>
            </a: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CR 90 to the forearm. 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Collimation: 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collimate on four sides to area of interest.         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(a) Midway between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epicondyles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CP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: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(b) 5 cm superior to the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Olecranon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836712"/>
            <a:ext cx="44279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580112" y="3861048"/>
            <a:ext cx="2829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(a)  CR 90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to the humerus</a:t>
            </a:r>
            <a:endParaRPr lang="ar-SA" b="1" dirty="0"/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149080"/>
            <a:ext cx="442798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5580112" y="6488668"/>
            <a:ext cx="2831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(b)  CR 90 to the forearm.</a:t>
            </a:r>
            <a:endParaRPr lang="ar-SA" b="1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3AF2D-D4D3-40EA-AE2A-F1DFD8E41B0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3568" y="5013176"/>
            <a:ext cx="1950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5373216"/>
            <a:ext cx="8176846" cy="642937"/>
          </a:xfrm>
        </p:spPr>
        <p:txBody>
          <a:bodyPr>
            <a:normAutofit fontScale="92500" lnSpcReduction="20000"/>
          </a:bodyPr>
          <a:lstStyle/>
          <a:p>
            <a:pPr algn="l" rtl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provide a clear view of the Olecranon  process  and the surrounding </a:t>
            </a:r>
          </a:p>
          <a:p>
            <a:pPr algn="l" rtl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soft tissue. The view is very useful in detecting loose bodies</a:t>
            </a:r>
            <a:r>
              <a:rPr lang="en-US" sz="2000" dirty="0" smtClean="0"/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2686968" y="188640"/>
            <a:ext cx="3865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000" b="1" kern="0" dirty="0" smtClean="0">
                <a:latin typeface="Times New Roman" pitchFamily="18" charset="0"/>
                <a:cs typeface="Times New Roman" pitchFamily="18" charset="0"/>
              </a:rPr>
              <a:t>RADIOGRAPHIC  ANATOMY</a:t>
            </a:r>
            <a:endParaRPr lang="en-US" sz="2000" b="1" kern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92696"/>
            <a:ext cx="3600400" cy="374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6156176" y="2276872"/>
            <a:ext cx="2733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(a)  CR 90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to the humerus</a:t>
            </a:r>
            <a:endParaRPr lang="ar-SA" dirty="0"/>
          </a:p>
        </p:txBody>
      </p:sp>
      <p:sp>
        <p:nvSpPr>
          <p:cNvPr id="11" name="Rectangle 10"/>
          <p:cNvSpPr/>
          <p:nvPr/>
        </p:nvSpPr>
        <p:spPr>
          <a:xfrm>
            <a:off x="6300192" y="4293096"/>
            <a:ext cx="21233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Olecranon  process </a:t>
            </a: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4355976" y="3717032"/>
            <a:ext cx="1800200" cy="72008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3AF2D-D4D3-40EA-AE2A-F1DFD8E41B0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0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AP </a:t>
            </a:r>
            <a:r>
              <a:rPr lang="en-US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:                                                                                                     Basic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476672"/>
            <a:ext cx="4572000" cy="33311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11x14 in. (30x35 cm, smaller             patients )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lengthwise.   </a:t>
            </a:r>
          </a:p>
          <a:p>
            <a:pPr marL="342900" indent="-342900" algn="ctr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17x14 in. (35x43 cm, large patients ).</a:t>
            </a:r>
          </a:p>
          <a:p>
            <a:pPr marL="342900" indent="-342900"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shield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May be taken erect or supine.                       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 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Affected side in contact with film, other side raised, arms abducted,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supinated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rests on the film with shoulder and elbow included,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of elbow are parallel to the film. 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789040"/>
            <a:ext cx="4968552" cy="19677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R: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</a:p>
          <a:p>
            <a:pPr algn="l" rtl="0">
              <a:lnSpc>
                <a:spcPct val="14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CP: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Midshaft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(between elbow and shoulder joints).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NB (suspend respiration during Exposure ) to reduce  movement and tension.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</a:t>
            </a:r>
            <a:endParaRPr lang="en-US" dirty="0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4000" contrast="10000"/>
          </a:blip>
          <a:srcRect/>
          <a:stretch>
            <a:fillRect/>
          </a:stretch>
        </p:blipFill>
        <p:spPr bwMode="auto">
          <a:xfrm>
            <a:off x="4860032" y="1268760"/>
            <a:ext cx="428396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861048"/>
            <a:ext cx="4283968" cy="2996952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23AF2D-D4D3-40EA-AE2A-F1DFD8E41B0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:\Ballinger\images\4FF148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286380" y="692696"/>
            <a:ext cx="3857620" cy="595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696"/>
            <a:ext cx="5286380" cy="396044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4869160"/>
            <a:ext cx="48640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 projection of the entire humerus , including the shoulder and elbow joints, Is visible.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491880" y="260648"/>
            <a:ext cx="20002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AP HUMERUS</a:t>
            </a:r>
            <a:endParaRPr lang="en-GB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27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0"/>
            <a:ext cx="8676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Lateral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:(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Lateromedial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)                                                                   Basic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404664"/>
            <a:ext cx="4572000" cy="35686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11x14 in. (30x35 cm, smaller patients ).</a:t>
            </a:r>
          </a:p>
          <a:p>
            <a:pPr marL="342900" indent="-342900"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17x14 in. (35x43 cm, large patients )</a:t>
            </a:r>
            <a:r>
              <a:rPr lang="en-US" u="sng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lengthwise.</a:t>
            </a:r>
          </a:p>
          <a:p>
            <a:pPr marL="342900" indent="-342900"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shield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May be taken erect or supine, body rotated toward the affected side</a:t>
            </a:r>
          </a:p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Part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elbow is partially flexed, internally rotate arm to give a lateral view so that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are 90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to the couch</a:t>
            </a:r>
            <a:r>
              <a:rPr lang="en-US" dirty="0" smtClean="0">
                <a:latin typeface="Arial Narrow" pitchFamily="34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Ask the patient to be relax to avoid motion.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005064"/>
            <a:ext cx="4572000" cy="21795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  <a:buSzPct val="130000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R: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Midshaft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(between elbow and shoulder).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NB/ (suspend respiration during Exposure )to reduce  movement and tension. 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FF0000"/>
              </a:buClr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868" y="3068960"/>
            <a:ext cx="456913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28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96752"/>
            <a:ext cx="5400600" cy="381642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195736" y="508518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lat projection of the entire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, including the shoulder and elbow joints, Is visible.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10710" y="260648"/>
            <a:ext cx="41346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Lateral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:(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Lateromedial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) 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29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graphicFrame>
        <p:nvGraphicFramePr>
          <p:cNvPr id="5" name="Group 105"/>
          <p:cNvGraphicFramePr>
            <a:graphicFrameLocks/>
          </p:cNvGraphicFramePr>
          <p:nvPr/>
        </p:nvGraphicFramePr>
        <p:xfrm>
          <a:off x="323528" y="188640"/>
          <a:ext cx="8280920" cy="5583999"/>
        </p:xfrm>
        <a:graphic>
          <a:graphicData uri="http://schemas.openxmlformats.org/drawingml/2006/table">
            <a:tbl>
              <a:tblPr/>
              <a:tblGrid>
                <a:gridCol w="1529610"/>
                <a:gridCol w="4231030"/>
                <a:gridCol w="2520280"/>
              </a:tblGrid>
              <a:tr h="9937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PROJECTION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BASIC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SPECIAL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5616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forearm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lang="en-US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1.AP Forearm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Lateral Forearm</a:t>
                      </a:r>
                      <a:endParaRPr kumimoji="0" lang="en-US" sz="1800" b="0" kern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6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elbow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AutoNum type="arabicPeriod"/>
                        <a:tabLst/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 Elbow</a:t>
                      </a:r>
                      <a:endParaRPr lang="en-US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AutoNum type="arabicPeriod"/>
                        <a:tabLst/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 elbow </a:t>
                      </a:r>
                      <a:r>
                        <a:rPr lang="en-US" sz="1800" b="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(partial flexion)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trauma case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AutoNum type="arabicPeriod"/>
                        <a:tabLst/>
                      </a:pPr>
                      <a:r>
                        <a:rPr lang="en-US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Lateral (</a:t>
                      </a:r>
                      <a:r>
                        <a:rPr lang="en-US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Lateromedial</a:t>
                      </a:r>
                      <a:r>
                        <a:rPr lang="en-US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)</a:t>
                      </a:r>
                    </a:p>
                    <a:p>
                      <a:pPr marL="457200" marR="0" lvl="0" indent="-4572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AutoNum type="arabicPeriod"/>
                        <a:tabLst/>
                      </a:pPr>
                      <a:r>
                        <a:rPr lang="en-US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APO elbow (lateral/external rotation),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lang="en-US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 medial/internal rotation)   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AutoNum type="arabicPeriod"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lang="en-US" sz="1800" b="0" i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Radial head  Survey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Acute flexion elbow(Axial) – 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ulnar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groove</a:t>
                      </a:r>
                      <a:r>
                        <a:rPr lang="ar-SA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(Jones method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ar-SA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37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humerus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1.AP 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Humerus</a:t>
                      </a:r>
                      <a:endParaRPr lang="en-US" sz="1800" b="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Lateral 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Humerus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:( 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Lateromedial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( 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Mediolateral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Lateral 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Humerus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800" b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Lateromedial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Trauma case). 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130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5D103-5B8C-4D2E-8F22-478B33852B07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 spd="slow">
    <p:sndAc>
      <p:stSnd>
        <p:snd r:embed="rId2" name="ding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88640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Lateral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Mediolateral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Rotational):                                                  Basic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620688"/>
            <a:ext cx="4572000" cy="35548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11x14 in. (30x35 cm, smaller patients ). </a:t>
            </a:r>
          </a:p>
          <a:p>
            <a:pPr marL="342900" indent="-342900"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14x17in. (35x43 cm, large patients ) Lengthwise.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shield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May be taken erect or supine.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Part Position 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face patient toward the film , and oblique as needed (20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 to 30 from PA) to allow close contact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humerus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to IR, the elbow flexed 90.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077072"/>
            <a:ext cx="5472608" cy="2333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Ask the patient to be relax to avoid motion.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R: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P: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Midshaft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(between elbow and shoulder).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7030A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NB/ (suspend respiration during Exposure )to reduce  movement and tension.  </a:t>
            </a: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7030A0"/>
              </a:buClr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interest. 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-9000"/>
          </a:blip>
          <a:srcRect/>
          <a:stretch>
            <a:fillRect/>
          </a:stretch>
        </p:blipFill>
        <p:spPr bwMode="auto">
          <a:xfrm>
            <a:off x="5868144" y="1196752"/>
            <a:ext cx="327585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msotw9_temp0"/>
          <p:cNvPicPr>
            <a:picLocks noChangeAspect="1" noChangeArrowheads="1"/>
          </p:cNvPicPr>
          <p:nvPr/>
        </p:nvPicPr>
        <p:blipFill>
          <a:blip r:embed="rId3" cstate="print">
            <a:lum bright="14000" contrast="8000"/>
          </a:blip>
          <a:srcRect/>
          <a:stretch>
            <a:fillRect/>
          </a:stretch>
        </p:blipFill>
        <p:spPr>
          <a:xfrm>
            <a:off x="5831632" y="4071942"/>
            <a:ext cx="3312368" cy="278605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30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0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Lateral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Lateromedial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Trauma case).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Basic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548680"/>
            <a:ext cx="4572000" cy="3277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 Film Size: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11x14 in. (30x35 cm) smaller patients .</a:t>
            </a:r>
          </a:p>
          <a:p>
            <a:pPr marL="342900" indent="-342900"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10x12 in. (24x30 cm, ) large patients 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SHIELDING: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Place lead shield over patient’s lap to shield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 recumbent.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Part Position 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support under the arm, elbow flexed (no rotation in case of injury), cassette placed between the arm and thorax (Top of IR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axilla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3789040"/>
            <a:ext cx="4572000" cy="23755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100 cm or 40 in.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 R: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CP: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Midpoint of distal 2/3</a:t>
            </a:r>
            <a:r>
              <a:rPr lang="en-US" u="sng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u="sng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80000"/>
              </a:lnSpc>
              <a:spcBef>
                <a:spcPct val="5000"/>
              </a:spcBef>
              <a:spcAft>
                <a:spcPts val="200"/>
              </a:spcAft>
              <a:buClr>
                <a:srgbClr val="7030A0"/>
              </a:buClr>
            </a:pPr>
            <a:r>
              <a:rPr lang="en-US" dirty="0" smtClean="0">
                <a:latin typeface="Arial Narrow" pitchFamily="34" charset="0"/>
              </a:rPr>
              <a:t>NB/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(suspend respiration during Exposure )to reduce  movement and tension.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Collimation: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collimate on four sides to area of interest. </a:t>
            </a:r>
          </a:p>
        </p:txBody>
      </p:sp>
      <p:pic>
        <p:nvPicPr>
          <p:cNvPr id="5" name="Picture 5" descr="msotw9_temp0"/>
          <p:cNvPicPr>
            <a:picLocks noChangeAspect="1" noChangeArrowheads="1"/>
          </p:cNvPicPr>
          <p:nvPr/>
        </p:nvPicPr>
        <p:blipFill>
          <a:blip r:embed="rId2" cstate="print">
            <a:lum bright="-2000" contrast="10000"/>
          </a:blip>
          <a:srcRect/>
          <a:stretch>
            <a:fillRect/>
          </a:stretch>
        </p:blipFill>
        <p:spPr>
          <a:xfrm>
            <a:off x="5580112" y="1412776"/>
            <a:ext cx="3563888" cy="3312368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31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124744"/>
            <a:ext cx="4392488" cy="33996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75656" y="0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Lateral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Lateromedial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Trauma case).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95736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lat projection of the mid and distal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, including the elbow joints, is visible the distal two thirds of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should be well visualized.</a:t>
            </a:r>
            <a:endParaRPr lang="ar-S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32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szote.u-szeged.hu/Radiology/Anatomy/skeleton/pics/forea14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214314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071670" y="1214422"/>
            <a:ext cx="41814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Scaphoid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Lunate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Styloid process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Styloid process of ulna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Head of ulna</a:t>
            </a:r>
          </a:p>
          <a:p>
            <a:pPr algn="l" rtl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Ulna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Tuberosity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Neck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radius</a:t>
            </a:r>
          </a:p>
          <a:p>
            <a:pPr algn="l" rtl="0">
              <a:defRPr/>
            </a:pP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Head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Proximal radioulnar joint</a:t>
            </a:r>
          </a:p>
        </p:txBody>
      </p:sp>
      <p:sp>
        <p:nvSpPr>
          <p:cNvPr id="10244" name="مستطيل 5"/>
          <p:cNvSpPr>
            <a:spLocks noChangeArrowheads="1"/>
          </p:cNvSpPr>
          <p:nvPr/>
        </p:nvSpPr>
        <p:spPr bwMode="auto">
          <a:xfrm>
            <a:off x="1500166" y="2071678"/>
            <a:ext cx="523142" cy="5032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70169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GB" sz="2800" b="1" kern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RADIOGRAPHIC ANATOMY</a:t>
            </a:r>
            <a:endParaRPr lang="en-US" sz="2800" b="1" kern="0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483768" y="692696"/>
            <a:ext cx="296740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AP Forearm</a:t>
            </a:r>
            <a:endParaRPr lang="en-US" sz="28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692696"/>
            <a:ext cx="3571868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418058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1.AP Forearm:                                                    Basic                                                                                   </a:t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ar-SA" sz="28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620688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11x14 in. (30x35 cm, smaller patients ). 17x14 in. (35x43 cm, large patients ). lengthwise.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SHIELDING: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Place lead shield over patient’s lap to shield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Patient sits at end of couch, shoulder at couch level.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Part Position: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forearm/palm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supinated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elbow extended, both the elbow and the wrist joint to be included, ask pt to 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</a:rPr>
              <a:t>lean  laterally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as necessary to place entire wrist, forearm, and elbow in true frontal position as possible .M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should be the same distance from IR  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501008"/>
            <a:ext cx="4572000" cy="21749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100 cm or 40 in.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 R: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</a:p>
          <a:p>
            <a:pPr algn="l" rtl="0">
              <a:lnSpc>
                <a:spcPct val="140000"/>
              </a:lnSpc>
              <a:spcBef>
                <a:spcPct val="5000"/>
              </a:spcBef>
              <a:spcAft>
                <a:spcPts val="200"/>
              </a:spcAft>
              <a:buClr>
                <a:srgbClr val="C00000"/>
              </a:buClr>
              <a:buSzPct val="130000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 P: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directed to mid-forearm or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Midshaft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>
              <a:lnSpc>
                <a:spcPct val="140000"/>
              </a:lnSpc>
              <a:spcBef>
                <a:spcPct val="5000"/>
              </a:spcBef>
              <a:spcAft>
                <a:spcPts val="200"/>
              </a:spcAft>
              <a:buClr>
                <a:srgbClr val="C00000"/>
              </a:buClr>
              <a:buSzPct val="130000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(between the wrist and elbow joints).</a:t>
            </a:r>
          </a:p>
          <a:p>
            <a:pPr algn="l" rtl="0">
              <a:lnSpc>
                <a:spcPct val="140000"/>
              </a:lnSpc>
              <a:spcBef>
                <a:spcPct val="5000"/>
              </a:spcBef>
              <a:spcAft>
                <a:spcPts val="200"/>
              </a:spcAft>
              <a:buClr>
                <a:srgbClr val="7030A0"/>
              </a:buClr>
              <a:buSzPct val="130000"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Collimation: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collimate on four sides to area of interest</a:t>
            </a:r>
            <a:endParaRPr lang="ar-SA" sz="16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068960"/>
            <a:ext cx="328212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Elbow A-P posit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215206" y="3068960"/>
            <a:ext cx="1928794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715008" y="2643182"/>
            <a:ext cx="34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 projection of entire radius and ulna is shown, with a minimum of Proximal row carpals and distal humerus, as well as pertinent soft tissue, such as fat pads and stripes of the wrist and elbow joint</a:t>
            </a:r>
            <a:r>
              <a:rPr lang="en-US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ar-SA" dirty="0" smtClean="0"/>
          </a:p>
          <a:p>
            <a:pPr algn="l" rtl="0"/>
            <a:endParaRPr lang="en-US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The Forearm  Lateral:                                                                                          Basic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692696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Film Size: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11x14 in. (30x35 cm, smaller patients ).17x14 in. 35x43 cm, large patients )lengthwise.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SHIELDING: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Place lead shield over patient’s lap to shield gonads.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Patient Position: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Patient sits at end of couch, with elbow flexed 90 degree shoulder at level with couch.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Part Position: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Rotate hand and wrist into true lateral position and support hand to prevent motion if needed,  ensure that distal radius and  ulna are directly superimposed and included on the film.</a:t>
            </a:r>
          </a:p>
        </p:txBody>
      </p:sp>
      <p:sp>
        <p:nvSpPr>
          <p:cNvPr id="6" name="Rectangle 5"/>
          <p:cNvSpPr/>
          <p:nvPr/>
        </p:nvSpPr>
        <p:spPr>
          <a:xfrm>
            <a:off x="179512" y="39330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Clr>
                <a:srgbClr val="00B0F0"/>
              </a:buClr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Distance: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100cm or 40 in. </a:t>
            </a:r>
          </a:p>
          <a:p>
            <a:pPr marL="342900" indent="-342900" algn="l" rtl="0">
              <a:spcBef>
                <a:spcPct val="50000"/>
              </a:spcBef>
              <a:buClr>
                <a:srgbClr val="00B0F0"/>
              </a:buClr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CR: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perpendicular to film.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CP: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directed to mid-forearm.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Midshaft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(between the wrist and elbow)</a:t>
            </a:r>
          </a:p>
          <a:p>
            <a:pPr marL="342900" indent="-342900" algn="l" rtl="0"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Collimation: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collimate on four sides to area of interest.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572008"/>
            <a:ext cx="2500298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forearm lat posit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lum contrast="12000"/>
          </a:blip>
          <a:srcRect/>
          <a:stretch>
            <a:fillRect/>
          </a:stretch>
        </p:blipFill>
        <p:spPr bwMode="auto">
          <a:xfrm>
            <a:off x="4214810" y="4572008"/>
            <a:ext cx="250033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msotw9_temp0"/>
          <p:cNvPicPr>
            <a:picLocks noChangeAspect="1" noChangeArrowheads="1"/>
          </p:cNvPicPr>
          <p:nvPr/>
        </p:nvPicPr>
        <p:blipFill>
          <a:blip r:embed="rId4" cstate="print">
            <a:lum bright="8000" contrast="6000"/>
          </a:blip>
          <a:srcRect/>
          <a:stretch>
            <a:fillRect/>
          </a:stretch>
        </p:blipFill>
        <p:spPr>
          <a:xfrm>
            <a:off x="6660232" y="2276872"/>
            <a:ext cx="2483768" cy="2285992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665380" cy="324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Lateral  left Forearm</a:t>
            </a:r>
            <a:r>
              <a:rPr lang="en-US" sz="44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4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5" name="Picture 4" descr="http://www.szote.u-szeged.hu/Radiology/Anatomy/skeleton/pics/forea24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2857488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786050" y="2000240"/>
            <a:ext cx="3352800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Scaphoid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Lunate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Distal end 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Styloid process of ulna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Head of ulna</a:t>
            </a:r>
          </a:p>
          <a:p>
            <a:pPr algn="l" rtl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Ulna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 Olecranon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 Tuberosity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Neck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Head of radius</a:t>
            </a:r>
            <a:b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12. Trochlea</a:t>
            </a:r>
          </a:p>
        </p:txBody>
      </p:sp>
      <p:sp>
        <p:nvSpPr>
          <p:cNvPr id="7" name="Rectangle 6"/>
          <p:cNvSpPr/>
          <p:nvPr/>
        </p:nvSpPr>
        <p:spPr>
          <a:xfrm>
            <a:off x="5000628" y="4786322"/>
            <a:ext cx="39290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Structure shown: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lat projection of entire radius and ulna Proximal row of carpal bone, elbow, and distal end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the  humerus are visible, as well as pertinent soft tissue,  such as fat pads and stripes  of the wrist and elbow joint</a:t>
            </a:r>
            <a:r>
              <a:rPr lang="en-US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.                         </a:t>
            </a:r>
            <a:endParaRPr lang="ar-SA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38000"/>
          </a:blip>
          <a:stretch>
            <a:fillRect/>
          </a:stretch>
        </p:blipFill>
        <p:spPr bwMode="auto">
          <a:xfrm>
            <a:off x="1514384" y="1481138"/>
            <a:ext cx="611523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47664" y="332656"/>
            <a:ext cx="5770984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Century Gothic" pitchFamily="34" charset="0"/>
              </a:rPr>
              <a:t> 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Elbow Joint (Anatomy)</a:t>
            </a:r>
            <a:r>
              <a:rPr lang="en-US" sz="3600" dirty="0" smtClean="0">
                <a:solidFill>
                  <a:schemeClr val="tx1"/>
                </a:solidFill>
                <a:latin typeface="Century Gothic" pitchFamily="34" charset="0"/>
              </a:rPr>
              <a:t>	              	</a:t>
            </a:r>
            <a:endParaRPr lang="ar-SA" sz="36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4E19D-50C8-4D90-AD7D-10C9B863F201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</TotalTime>
  <Words>2623</Words>
  <Application>Microsoft Office PowerPoint</Application>
  <PresentationFormat>On-screen Show (4:3)</PresentationFormat>
  <Paragraphs>293</Paragraphs>
  <Slides>32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Concourse</vt:lpstr>
      <vt:lpstr>RAD 222</vt:lpstr>
      <vt:lpstr>Slide 2</vt:lpstr>
      <vt:lpstr>Slide 3</vt:lpstr>
      <vt:lpstr>Slide 4</vt:lpstr>
      <vt:lpstr>1.AP Forearm:                                                    Basic                                                                                    </vt:lpstr>
      <vt:lpstr>Slide 6</vt:lpstr>
      <vt:lpstr>Slide 7</vt:lpstr>
      <vt:lpstr>Lateral  left Forearm </vt:lpstr>
      <vt:lpstr>  Elbow Joint (Anatomy)                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 222</dc:title>
  <dc:creator>sara</dc:creator>
  <cp:lastModifiedBy>sara</cp:lastModifiedBy>
  <cp:revision>25</cp:revision>
  <dcterms:created xsi:type="dcterms:W3CDTF">2012-09-11T16:33:31Z</dcterms:created>
  <dcterms:modified xsi:type="dcterms:W3CDTF">2012-10-06T20:15:02Z</dcterms:modified>
</cp:coreProperties>
</file>