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80" r:id="rId7"/>
    <p:sldId id="279" r:id="rId8"/>
    <p:sldId id="263" r:id="rId9"/>
    <p:sldId id="260" r:id="rId10"/>
    <p:sldId id="261" r:id="rId11"/>
    <p:sldId id="265" r:id="rId12"/>
    <p:sldId id="266" r:id="rId13"/>
    <p:sldId id="268" r:id="rId14"/>
    <p:sldId id="267" r:id="rId15"/>
    <p:sldId id="270" r:id="rId16"/>
    <p:sldId id="269" r:id="rId17"/>
    <p:sldId id="264" r:id="rId18"/>
    <p:sldId id="271" r:id="rId19"/>
    <p:sldId id="272" r:id="rId20"/>
    <p:sldId id="273" r:id="rId21"/>
    <p:sldId id="277" r:id="rId22"/>
    <p:sldId id="274" r:id="rId23"/>
    <p:sldId id="276" r:id="rId24"/>
    <p:sldId id="275" r:id="rId25"/>
    <p:sldId id="27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rgbClr val="FFC000"/>
                </a:solidFill>
                <a:effectLst/>
                <a:uLnTx/>
                <a:uFillTx/>
                <a:latin typeface="+mn-lt"/>
                <a:ea typeface="+mn-ea"/>
                <a:cs typeface="+mn-cs"/>
              </a:rPr>
              <a:t>Lecture 2</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6247"/>
            <a:ext cx="7848600" cy="6832640"/>
          </a:xfrm>
          <a:prstGeom prst="rect">
            <a:avLst/>
          </a:prstGeom>
        </p:spPr>
        <p:txBody>
          <a:bodyPr wrap="square">
            <a:spAutoFit/>
          </a:bodyPr>
          <a:lstStyle/>
          <a:p>
            <a:pPr algn="just">
              <a:buClr>
                <a:srgbClr val="FFFF00"/>
              </a:buClr>
              <a:buFont typeface="Wingdings" pitchFamily="2" charset="2"/>
              <a:buChar char="Ø"/>
            </a:pPr>
            <a:r>
              <a:rPr lang="en-US" sz="2800" dirty="0" smtClean="0"/>
              <a:t>The name could be of a fantasy root which is linked to the ancient myths, such as cocoa </a:t>
            </a:r>
            <a:r>
              <a:rPr lang="en-US" sz="2800" dirty="0" err="1" smtClean="0"/>
              <a:t>genuse</a:t>
            </a:r>
            <a:r>
              <a:rPr lang="en-US" sz="2800" dirty="0" smtClean="0"/>
              <a:t> name “</a:t>
            </a:r>
            <a:r>
              <a:rPr lang="en-US" sz="2800" dirty="0" err="1" smtClean="0"/>
              <a:t>Theahroma</a:t>
            </a:r>
            <a:r>
              <a:rPr lang="en-US" sz="2800" dirty="0" smtClean="0"/>
              <a:t>” means food of the gods.</a:t>
            </a:r>
          </a:p>
          <a:p>
            <a:pPr algn="just">
              <a:buClr>
                <a:srgbClr val="FFFF00"/>
              </a:buClr>
            </a:pPr>
            <a:endParaRPr lang="en-US" sz="2800" dirty="0" smtClean="0"/>
          </a:p>
          <a:p>
            <a:pPr algn="just">
              <a:buClr>
                <a:srgbClr val="FFFF00"/>
              </a:buClr>
              <a:buFont typeface="Wingdings" pitchFamily="2" charset="2"/>
              <a:buChar char="Ø"/>
            </a:pPr>
            <a:r>
              <a:rPr lang="en-US" sz="2800" dirty="0" smtClean="0">
                <a:solidFill>
                  <a:srgbClr val="FFC000"/>
                </a:solidFill>
              </a:rPr>
              <a:t>The name may reflect a specific character , such as: </a:t>
            </a:r>
            <a:r>
              <a:rPr lang="en-US" sz="2800" dirty="0" err="1" smtClean="0">
                <a:solidFill>
                  <a:srgbClr val="FFC000"/>
                </a:solidFill>
              </a:rPr>
              <a:t>Trifolium</a:t>
            </a:r>
            <a:r>
              <a:rPr lang="en-US" sz="2800" dirty="0" smtClean="0">
                <a:solidFill>
                  <a:srgbClr val="FFC000"/>
                </a:solidFill>
              </a:rPr>
              <a:t> </a:t>
            </a:r>
            <a:r>
              <a:rPr lang="en-US" sz="2800" dirty="0" err="1" smtClean="0">
                <a:solidFill>
                  <a:srgbClr val="FFC000"/>
                </a:solidFill>
              </a:rPr>
              <a:t>genuse</a:t>
            </a:r>
            <a:r>
              <a:rPr lang="en-US" sz="2800" dirty="0" smtClean="0">
                <a:solidFill>
                  <a:srgbClr val="FFC000"/>
                </a:solidFill>
              </a:rPr>
              <a:t>, which means three leaflets.</a:t>
            </a:r>
          </a:p>
          <a:p>
            <a:pPr algn="just">
              <a:buClr>
                <a:srgbClr val="FFFF00"/>
              </a:buClr>
            </a:pPr>
            <a:endParaRPr lang="en-US" sz="2800" dirty="0" smtClean="0"/>
          </a:p>
          <a:p>
            <a:pPr algn="just">
              <a:buClr>
                <a:srgbClr val="FFFF00"/>
              </a:buClr>
              <a:buFont typeface="Wingdings" pitchFamily="2" charset="2"/>
              <a:buChar char="Ø"/>
            </a:pPr>
            <a:r>
              <a:rPr lang="en-US" sz="2800" dirty="0" smtClean="0"/>
              <a:t>Genus name could be an honor and in memorial some of the scholars , such as </a:t>
            </a:r>
            <a:r>
              <a:rPr lang="en-US" sz="2800" dirty="0" err="1" smtClean="0">
                <a:solidFill>
                  <a:srgbClr val="FF0000"/>
                </a:solidFill>
              </a:rPr>
              <a:t>Caesalpinia</a:t>
            </a:r>
            <a:r>
              <a:rPr lang="en-US" sz="2800" dirty="0" smtClean="0"/>
              <a:t> or </a:t>
            </a:r>
            <a:r>
              <a:rPr lang="en-US" sz="2800" dirty="0" smtClean="0">
                <a:solidFill>
                  <a:srgbClr val="FFC000"/>
                </a:solidFill>
              </a:rPr>
              <a:t>Bauhinia</a:t>
            </a:r>
            <a:r>
              <a:rPr lang="en-US" sz="2800" dirty="0" smtClean="0"/>
              <a:t>, </a:t>
            </a:r>
            <a:r>
              <a:rPr lang="en-US" sz="2800" dirty="0" err="1" smtClean="0">
                <a:solidFill>
                  <a:srgbClr val="FFFF00"/>
                </a:solidFill>
              </a:rPr>
              <a:t>Aviccinia</a:t>
            </a:r>
            <a:r>
              <a:rPr lang="en-US" sz="2800" dirty="0" smtClean="0"/>
              <a:t>, </a:t>
            </a:r>
            <a:r>
              <a:rPr lang="en-US" sz="2800" dirty="0" err="1" smtClean="0">
                <a:solidFill>
                  <a:srgbClr val="00B0F0"/>
                </a:solidFill>
              </a:rPr>
              <a:t>Rhazya</a:t>
            </a:r>
            <a:r>
              <a:rPr lang="en-US" sz="2800" dirty="0" smtClean="0"/>
              <a:t> .... etc.</a:t>
            </a:r>
            <a:br>
              <a:rPr lang="en-US" sz="2800" dirty="0" smtClean="0"/>
            </a:br>
            <a:r>
              <a:rPr lang="en-US" sz="2800" dirty="0"/>
              <a:t/>
            </a:r>
            <a:br>
              <a:rPr lang="en-US" sz="2800" dirty="0"/>
            </a:br>
            <a:endParaRPr lang="en-US" sz="2800" dirty="0" smtClean="0"/>
          </a:p>
          <a:p>
            <a:pPr lvl="1" rtl="1"/>
            <a:endParaRPr lang="ar-SA"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Scale>
                                      <p:cBhvr>
                                        <p:cTn id="7" dur="1000" decel="50000" fill="hold">
                                          <p:stCondLst>
                                            <p:cond delay="0"/>
                                          </p:stCondLst>
                                        </p:cTn>
                                        <p:tgtEl>
                                          <p:spTgt spid="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xEl>
                                              <p:pRg st="0" end="0"/>
                                            </p:txEl>
                                          </p:spTgt>
                                        </p:tgtEl>
                                        <p:attrNameLst>
                                          <p:attrName>ppt_x</p:attrName>
                                          <p:attrName>ppt_y</p:attrName>
                                        </p:attrNameLst>
                                      </p:cBhvr>
                                    </p:animMotion>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additive="base">
                                        <p:cTn id="14"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8" presetClass="entr" presetSubtype="0" accel="100000"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 calcmode="lin" valueType="num">
                                      <p:cBhvr>
                                        <p:cTn id="20" dur="500" fill="hold"/>
                                        <p:tgtEl>
                                          <p:spTgt spid="2">
                                            <p:txEl>
                                              <p:pRg st="4" end="4"/>
                                            </p:txEl>
                                          </p:spTgt>
                                        </p:tgtEl>
                                        <p:attrNameLst>
                                          <p:attrName>ppt_w</p:attrName>
                                        </p:attrNameLst>
                                      </p:cBhvr>
                                      <p:tavLst>
                                        <p:tav tm="0">
                                          <p:val>
                                            <p:strVal val="#ppt_w*2.5"/>
                                          </p:val>
                                        </p:tav>
                                        <p:tav tm="100000">
                                          <p:val>
                                            <p:strVal val="#ppt_w"/>
                                          </p:val>
                                        </p:tav>
                                      </p:tavLst>
                                    </p:anim>
                                    <p:anim calcmode="lin" valueType="num">
                                      <p:cBhvr>
                                        <p:cTn id="21" dur="500" fill="hold"/>
                                        <p:tgtEl>
                                          <p:spTgt spid="2">
                                            <p:txEl>
                                              <p:pRg st="4" end="4"/>
                                            </p:txEl>
                                          </p:spTgt>
                                        </p:tgtEl>
                                        <p:attrNameLst>
                                          <p:attrName>ppt_h</p:attrName>
                                        </p:attrNameLst>
                                      </p:cBhvr>
                                      <p:tavLst>
                                        <p:tav tm="0">
                                          <p:val>
                                            <p:strVal val="#ppt_h*0.01"/>
                                          </p:val>
                                        </p:tav>
                                        <p:tav tm="100000">
                                          <p:val>
                                            <p:strVal val="#ppt_h"/>
                                          </p:val>
                                        </p:tav>
                                      </p:tavLst>
                                    </p:anim>
                                    <p:anim calcmode="lin" valueType="num">
                                      <p:cBhvr>
                                        <p:cTn id="2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2">
                                            <p:txEl>
                                              <p:pRg st="4" end="4"/>
                                            </p:txEl>
                                          </p:spTgt>
                                        </p:tgtEl>
                                        <p:attrNameLst>
                                          <p:attrName>ppt_y</p:attrName>
                                        </p:attrNameLst>
                                      </p:cBhvr>
                                      <p:tavLst>
                                        <p:tav tm="0">
                                          <p:val>
                                            <p:strVal val="#ppt_h+1"/>
                                          </p:val>
                                        </p:tav>
                                        <p:tav tm="100000">
                                          <p:val>
                                            <p:strVal val="#ppt_y"/>
                                          </p:val>
                                        </p:tav>
                                      </p:tavLst>
                                    </p:anim>
                                    <p:animEffect transition="in" filter="fade">
                                      <p:cBhvr>
                                        <p:cTn id="2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66843"/>
            <a:ext cx="7848600" cy="3816429"/>
          </a:xfrm>
          <a:prstGeom prst="rect">
            <a:avLst/>
          </a:prstGeom>
        </p:spPr>
        <p:txBody>
          <a:bodyPr wrap="square">
            <a:spAutoFit/>
          </a:bodyPr>
          <a:lstStyle/>
          <a:p>
            <a:pPr algn="just">
              <a:buClr>
                <a:srgbClr val="FFFF00"/>
              </a:buClr>
              <a:buFont typeface="Wingdings" pitchFamily="2" charset="2"/>
              <a:buChar char="Ø"/>
            </a:pPr>
            <a:r>
              <a:rPr lang="en-US" sz="2800" dirty="0"/>
              <a:t>The first letter of the genus name is written wit capital letter, unless the name is derived from the common name, such as Iris and crocus the first letter is small. </a:t>
            </a:r>
          </a:p>
          <a:p>
            <a:endParaRPr lang="en-US" sz="2800" dirty="0" smtClean="0"/>
          </a:p>
          <a:p>
            <a:pPr algn="just">
              <a:buClr>
                <a:srgbClr val="FFFF00"/>
              </a:buClr>
              <a:buFont typeface="Wingdings" pitchFamily="2" charset="2"/>
              <a:buChar char="Ø"/>
            </a:pPr>
            <a:r>
              <a:rPr lang="en-US" sz="2800" dirty="0">
                <a:solidFill>
                  <a:srgbClr val="00B0F0"/>
                </a:solidFill>
              </a:rPr>
              <a:t>In modern nomenclature first letter is always capital letter without exception</a:t>
            </a:r>
            <a:r>
              <a:rPr lang="en-US" sz="2800" dirty="0" smtClean="0">
                <a:solidFill>
                  <a:srgbClr val="00B0F0"/>
                </a:solidFill>
              </a:rPr>
              <a:t>. </a:t>
            </a:r>
            <a:endParaRPr lang="en-US" sz="2800" dirty="0">
              <a:solidFill>
                <a:srgbClr val="00B0F0"/>
              </a:solidFill>
            </a:endParaRPr>
          </a:p>
          <a:p>
            <a:endParaRPr lang="en-US" sz="2800" dirty="0" smtClean="0"/>
          </a:p>
          <a:p>
            <a:pPr lvl="1" rtl="1"/>
            <a:endParaRPr lang="ar-SA"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p:cTn id="14" dur="500" fill="hold"/>
                                        <p:tgtEl>
                                          <p:spTgt spid="2">
                                            <p:txEl>
                                              <p:pRg st="2" end="2"/>
                                            </p:txEl>
                                          </p:spTgt>
                                        </p:tgtEl>
                                        <p:attrNameLst>
                                          <p:attrName>ppt_w</p:attrName>
                                        </p:attrNameLst>
                                      </p:cBhvr>
                                      <p:tavLst>
                                        <p:tav tm="0">
                                          <p:val>
                                            <p:strVal val="#ppt_w*0.05"/>
                                          </p:val>
                                        </p:tav>
                                        <p:tav tm="100000">
                                          <p:val>
                                            <p:strVal val="#ppt_w"/>
                                          </p:val>
                                        </p:tav>
                                      </p:tavLst>
                                    </p:anim>
                                    <p:anim calcmode="lin" valueType="num">
                                      <p:cBhvr>
                                        <p:cTn id="15" dur="5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16" dur="5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17" dur="500" fill="hold"/>
                                        <p:tgtEl>
                                          <p:spTgt spid="2">
                                            <p:txEl>
                                              <p:pRg st="2" end="2"/>
                                            </p:txEl>
                                          </p:spTgt>
                                        </p:tgtEl>
                                        <p:attrNameLst>
                                          <p:attrName>ppt_y</p:attrName>
                                        </p:attrNameLst>
                                      </p:cBhvr>
                                      <p:tavLst>
                                        <p:tav tm="0">
                                          <p:val>
                                            <p:strVal val="#ppt_y"/>
                                          </p:val>
                                        </p:tav>
                                        <p:tav tm="100000">
                                          <p:val>
                                            <p:strVal val="#ppt_y"/>
                                          </p:val>
                                        </p:tav>
                                      </p:tavLst>
                                    </p:anim>
                                    <p:animEffect transition="in" filter="fade">
                                      <p:cBhvr>
                                        <p:cTn id="18"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5840766" cy="707886"/>
          </a:xfrm>
          <a:prstGeom prst="rect">
            <a:avLst/>
          </a:prstGeom>
        </p:spPr>
        <p:txBody>
          <a:bodyPr wrap="none">
            <a:spAutoFit/>
          </a:bodyPr>
          <a:lstStyle/>
          <a:p>
            <a:pPr lvl="0" algn="r" rtl="1" fontAlgn="base">
              <a:spcBef>
                <a:spcPct val="0"/>
              </a:spcBef>
              <a:spcAft>
                <a:spcPct val="0"/>
              </a:spcAft>
            </a:pPr>
            <a:r>
              <a:rPr lang="en-US" sz="4000" b="1" dirty="0" smtClean="0">
                <a:solidFill>
                  <a:srgbClr val="FF0000"/>
                </a:solidFill>
                <a:latin typeface="Calibri" pitchFamily="34" charset="0"/>
                <a:cs typeface="Arial" pitchFamily="34" charset="0"/>
              </a:rPr>
              <a:t>Origins of names could be:</a:t>
            </a:r>
            <a:endParaRPr kumimoji="0" lang="ar-SA" sz="40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Rectangle 2"/>
          <p:cNvSpPr/>
          <p:nvPr/>
        </p:nvSpPr>
        <p:spPr>
          <a:xfrm>
            <a:off x="457200" y="1447800"/>
            <a:ext cx="8153400" cy="1754326"/>
          </a:xfrm>
          <a:prstGeom prst="rect">
            <a:avLst/>
          </a:prstGeom>
        </p:spPr>
        <p:txBody>
          <a:bodyPr wrap="square">
            <a:spAutoFit/>
          </a:bodyPr>
          <a:lstStyle/>
          <a:p>
            <a:pPr lvl="0" algn="just" fontAlgn="base">
              <a:spcBef>
                <a:spcPct val="0"/>
              </a:spcBef>
              <a:spcAft>
                <a:spcPct val="0"/>
              </a:spcAft>
            </a:pPr>
            <a:r>
              <a:rPr lang="en-US" sz="3600" dirty="0" smtClean="0">
                <a:solidFill>
                  <a:srgbClr val="FFFF00"/>
                </a:solidFill>
                <a:latin typeface="Calibri" pitchFamily="34" charset="0"/>
                <a:cs typeface="Arial" pitchFamily="34" charset="0"/>
              </a:rPr>
              <a:t>The name could be driven from one or two. Latin  or Greek words ( </a:t>
            </a:r>
            <a:r>
              <a:rPr lang="en-US" sz="3600" dirty="0" err="1" smtClean="0">
                <a:solidFill>
                  <a:srgbClr val="FFFF00"/>
                </a:solidFill>
                <a:latin typeface="Calibri" pitchFamily="34" charset="0"/>
                <a:cs typeface="Arial" pitchFamily="34" charset="0"/>
              </a:rPr>
              <a:t>Grandiflora</a:t>
            </a:r>
            <a:r>
              <a:rPr lang="en-US" sz="3600" dirty="0" smtClean="0">
                <a:solidFill>
                  <a:srgbClr val="FFFF00"/>
                </a:solidFill>
                <a:latin typeface="Calibri" pitchFamily="34" charset="0"/>
                <a:cs typeface="Arial" pitchFamily="34" charset="0"/>
              </a:rPr>
              <a:t> ) means big flowers.</a:t>
            </a:r>
            <a:endParaRPr kumimoji="0" lang="ar-SA" sz="3600" i="0" u="none" strike="noStrike" cap="none" normalizeH="0" baseline="0" dirty="0" smtClean="0">
              <a:ln>
                <a:noFill/>
              </a:ln>
              <a:solidFill>
                <a:srgbClr val="FFFF00"/>
              </a:solidFill>
              <a:effectLst/>
              <a:latin typeface="Arial" pitchFamily="34" charset="0"/>
              <a:cs typeface="Arial" pitchFamily="34" charset="0"/>
            </a:endParaRPr>
          </a:p>
        </p:txBody>
      </p:sp>
      <p:sp>
        <p:nvSpPr>
          <p:cNvPr id="4" name="Rectangle 3"/>
          <p:cNvSpPr/>
          <p:nvPr/>
        </p:nvSpPr>
        <p:spPr>
          <a:xfrm>
            <a:off x="609600" y="3810000"/>
            <a:ext cx="7543800" cy="2308324"/>
          </a:xfrm>
          <a:prstGeom prst="rect">
            <a:avLst/>
          </a:prstGeom>
        </p:spPr>
        <p:txBody>
          <a:bodyPr wrap="square">
            <a:spAutoFit/>
          </a:bodyPr>
          <a:lstStyle/>
          <a:p>
            <a:pPr algn="just" fontAlgn="base">
              <a:spcBef>
                <a:spcPct val="0"/>
              </a:spcBef>
              <a:spcAft>
                <a:spcPct val="0"/>
              </a:spcAft>
            </a:pPr>
            <a:r>
              <a:rPr lang="en-US" sz="3600" dirty="0">
                <a:solidFill>
                  <a:srgbClr val="FFFF00"/>
                </a:solidFill>
                <a:latin typeface="Calibri" pitchFamily="34" charset="0"/>
                <a:cs typeface="Arial" pitchFamily="34" charset="0"/>
              </a:rPr>
              <a:t>The name could be a specific character in the plant such as ( alba, </a:t>
            </a:r>
            <a:r>
              <a:rPr lang="en-US" sz="3600" dirty="0" err="1">
                <a:solidFill>
                  <a:srgbClr val="FFFF00"/>
                </a:solidFill>
                <a:latin typeface="Calibri" pitchFamily="34" charset="0"/>
                <a:cs typeface="Arial" pitchFamily="34" charset="0"/>
              </a:rPr>
              <a:t>rubra</a:t>
            </a:r>
            <a:r>
              <a:rPr lang="en-US" sz="3600" dirty="0">
                <a:solidFill>
                  <a:srgbClr val="FFFF00"/>
                </a:solidFill>
                <a:latin typeface="Calibri" pitchFamily="34" charset="0"/>
                <a:cs typeface="Arial" pitchFamily="34" charset="0"/>
              </a:rPr>
              <a:t>, </a:t>
            </a:r>
            <a:r>
              <a:rPr lang="en-US" sz="3600" dirty="0" err="1">
                <a:solidFill>
                  <a:srgbClr val="FFFF00"/>
                </a:solidFill>
                <a:latin typeface="Calibri" pitchFamily="34" charset="0"/>
                <a:cs typeface="Arial" pitchFamily="34" charset="0"/>
              </a:rPr>
              <a:t>nigra</a:t>
            </a:r>
            <a:r>
              <a:rPr lang="en-US" sz="3600" dirty="0">
                <a:solidFill>
                  <a:srgbClr val="FFFF00"/>
                </a:solidFill>
                <a:latin typeface="Calibri" pitchFamily="34" charset="0"/>
                <a:cs typeface="Arial" pitchFamily="34" charset="0"/>
              </a:rPr>
              <a:t>, </a:t>
            </a:r>
            <a:r>
              <a:rPr lang="en-US" sz="3600" dirty="0" smtClean="0">
                <a:solidFill>
                  <a:srgbClr val="FFFF00"/>
                </a:solidFill>
                <a:latin typeface="Calibri" pitchFamily="34" charset="0"/>
                <a:cs typeface="Arial" pitchFamily="34" charset="0"/>
              </a:rPr>
              <a:t>sativa, </a:t>
            </a:r>
            <a:r>
              <a:rPr lang="en-US" sz="3600" dirty="0" err="1">
                <a:solidFill>
                  <a:srgbClr val="FFFF00"/>
                </a:solidFill>
                <a:latin typeface="Calibri" pitchFamily="34" charset="0"/>
                <a:cs typeface="Arial" pitchFamily="34" charset="0"/>
              </a:rPr>
              <a:t>communis</a:t>
            </a:r>
            <a:r>
              <a:rPr lang="en-US" sz="3600" dirty="0">
                <a:solidFill>
                  <a:srgbClr val="FFFF00"/>
                </a:solidFill>
                <a:latin typeface="Calibri" pitchFamily="34" charset="0"/>
                <a:cs typeface="Arial" pitchFamily="34" charset="0"/>
              </a:rPr>
              <a:t>, </a:t>
            </a:r>
            <a:r>
              <a:rPr lang="en-US" sz="3600" dirty="0" err="1">
                <a:solidFill>
                  <a:srgbClr val="FFFF00"/>
                </a:solidFill>
                <a:latin typeface="Calibri" pitchFamily="34" charset="0"/>
                <a:cs typeface="Arial" pitchFamily="34" charset="0"/>
              </a:rPr>
              <a:t>valgris</a:t>
            </a:r>
            <a:r>
              <a:rPr lang="en-US" sz="3600" dirty="0">
                <a:solidFill>
                  <a:srgbClr val="FFFF00"/>
                </a:solidFill>
                <a:latin typeface="Calibri" pitchFamily="34" charset="0"/>
                <a:cs typeface="Arial" pitchFamily="34" charset="0"/>
              </a:rPr>
              <a:t>, </a:t>
            </a:r>
            <a:r>
              <a:rPr lang="en-US" sz="3600" dirty="0" err="1">
                <a:solidFill>
                  <a:srgbClr val="FFFF00"/>
                </a:solidFill>
                <a:latin typeface="Calibri" pitchFamily="34" charset="0"/>
                <a:cs typeface="Arial" pitchFamily="34" charset="0"/>
              </a:rPr>
              <a:t>spinosa</a:t>
            </a:r>
            <a:r>
              <a:rPr lang="en-US" sz="3600" dirty="0">
                <a:solidFill>
                  <a:srgbClr val="FFFF00"/>
                </a:solidFill>
                <a:latin typeface="Calibri" pitchFamily="34" charset="0"/>
                <a:cs typeface="Arial" pitchFamily="34" charset="0"/>
              </a:rPr>
              <a:t> or </a:t>
            </a:r>
            <a:r>
              <a:rPr lang="en-US" sz="3600" dirty="0" smtClean="0">
                <a:solidFill>
                  <a:srgbClr val="FFFF00"/>
                </a:solidFill>
                <a:latin typeface="Calibri" pitchFamily="34" charset="0"/>
                <a:cs typeface="Arial" pitchFamily="34" charset="0"/>
              </a:rPr>
              <a:t>sativa) </a:t>
            </a:r>
            <a:r>
              <a:rPr lang="en-US" sz="3600" dirty="0">
                <a:solidFill>
                  <a:srgbClr val="FFFF00"/>
                </a:solidFill>
                <a:latin typeface="Calibri" pitchFamily="34" charset="0"/>
                <a:cs typeface="Arial" pitchFamily="34" charset="0"/>
              </a:rPr>
              <a:t>.</a:t>
            </a:r>
            <a:endParaRPr lang="ar-SA" sz="3600" dirty="0">
              <a:solidFill>
                <a:srgbClr val="FFFF00"/>
              </a:solidFill>
              <a:latin typeface="Calibri" pitchFamily="34" charset="0"/>
              <a:cs typeface="Arial" pitchFamily="34"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8" presetClass="entr" presetSubtype="0" accel="10000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21"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2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153400" cy="2585323"/>
          </a:xfrm>
          <a:prstGeom prst="rect">
            <a:avLst/>
          </a:prstGeom>
        </p:spPr>
        <p:txBody>
          <a:bodyPr wrap="square">
            <a:spAutoFit/>
          </a:bodyPr>
          <a:lstStyle/>
          <a:p>
            <a:pPr lvl="0" fontAlgn="base">
              <a:spcBef>
                <a:spcPct val="0"/>
              </a:spcBef>
              <a:spcAft>
                <a:spcPct val="0"/>
              </a:spcAft>
            </a:pPr>
            <a:r>
              <a:rPr lang="en-US" sz="3600" dirty="0">
                <a:solidFill>
                  <a:srgbClr val="FFFF00"/>
                </a:solidFill>
                <a:latin typeface="Calibri" pitchFamily="34" charset="0"/>
                <a:cs typeface="Arial" pitchFamily="34" charset="0"/>
              </a:rPr>
              <a:t>The name could be driven  from the place where the plant grow such as </a:t>
            </a:r>
            <a:r>
              <a:rPr lang="en-US" sz="3600" dirty="0" err="1">
                <a:solidFill>
                  <a:srgbClr val="00B0F0"/>
                </a:solidFill>
                <a:latin typeface="Calibri" pitchFamily="34" charset="0"/>
                <a:cs typeface="Arial" pitchFamily="34" charset="0"/>
              </a:rPr>
              <a:t>Alexandrinum</a:t>
            </a:r>
            <a:r>
              <a:rPr lang="en-US" sz="3600" dirty="0">
                <a:solidFill>
                  <a:srgbClr val="FFFF00"/>
                </a:solidFill>
                <a:latin typeface="Calibri" pitchFamily="34" charset="0"/>
                <a:cs typeface="Arial" pitchFamily="34" charset="0"/>
              </a:rPr>
              <a:t>, </a:t>
            </a:r>
            <a:r>
              <a:rPr lang="en-US" sz="3600" dirty="0" err="1">
                <a:solidFill>
                  <a:srgbClr val="FFC000"/>
                </a:solidFill>
                <a:latin typeface="Calibri" pitchFamily="34" charset="0"/>
                <a:cs typeface="Arial" pitchFamily="34" charset="0"/>
              </a:rPr>
              <a:t>Egyptiaca</a:t>
            </a:r>
            <a:r>
              <a:rPr lang="en-US" sz="3600" dirty="0">
                <a:solidFill>
                  <a:srgbClr val="FFFF00"/>
                </a:solidFill>
                <a:latin typeface="Calibri" pitchFamily="34" charset="0"/>
                <a:cs typeface="Arial" pitchFamily="34" charset="0"/>
              </a:rPr>
              <a:t>, </a:t>
            </a:r>
            <a:r>
              <a:rPr lang="en-US" sz="3600" dirty="0">
                <a:solidFill>
                  <a:srgbClr val="92D050"/>
                </a:solidFill>
                <a:latin typeface="Calibri" pitchFamily="34" charset="0"/>
                <a:cs typeface="Arial" pitchFamily="34" charset="0"/>
              </a:rPr>
              <a:t>Arabica</a:t>
            </a:r>
            <a:r>
              <a:rPr lang="en-US" sz="3600" dirty="0">
                <a:solidFill>
                  <a:srgbClr val="FFFF00"/>
                </a:solidFill>
                <a:latin typeface="Calibri" pitchFamily="34" charset="0"/>
                <a:cs typeface="Arial" pitchFamily="34" charset="0"/>
              </a:rPr>
              <a:t>, </a:t>
            </a:r>
            <a:r>
              <a:rPr lang="en-US" sz="3600" dirty="0" err="1">
                <a:solidFill>
                  <a:srgbClr val="0070C0"/>
                </a:solidFill>
                <a:latin typeface="Calibri" pitchFamily="34" charset="0"/>
                <a:cs typeface="Arial" pitchFamily="34" charset="0"/>
              </a:rPr>
              <a:t>Sinesis</a:t>
            </a:r>
            <a:r>
              <a:rPr lang="en-US" sz="3600" dirty="0">
                <a:solidFill>
                  <a:srgbClr val="FFFF00"/>
                </a:solidFill>
                <a:latin typeface="Calibri" pitchFamily="34" charset="0"/>
                <a:cs typeface="Arial" pitchFamily="34" charset="0"/>
              </a:rPr>
              <a:t>, and </a:t>
            </a:r>
            <a:r>
              <a:rPr lang="en-US" sz="3600" dirty="0">
                <a:solidFill>
                  <a:srgbClr val="FF0000"/>
                </a:solidFill>
                <a:latin typeface="Calibri" pitchFamily="34" charset="0"/>
                <a:cs typeface="Arial" pitchFamily="34" charset="0"/>
              </a:rPr>
              <a:t>Japonica</a:t>
            </a:r>
          </a:p>
          <a:p>
            <a:pPr lvl="0" fontAlgn="base">
              <a:spcBef>
                <a:spcPct val="0"/>
              </a:spcBef>
              <a:spcAft>
                <a:spcPct val="0"/>
              </a:spcAft>
            </a:pPr>
            <a:endParaRPr kumimoji="0" lang="ar-SA" b="0" i="0" u="none" strike="noStrike" cap="none" normalizeH="0" baseline="0" dirty="0" smtClean="0">
              <a:ln>
                <a:noFill/>
              </a:ln>
              <a:solidFill>
                <a:srgbClr val="FFFF00"/>
              </a:solidFill>
              <a:effectLst/>
              <a:latin typeface="Arial" pitchFamily="34" charset="0"/>
              <a:cs typeface="Arial" pitchFamily="34" charset="0"/>
            </a:endParaRPr>
          </a:p>
        </p:txBody>
      </p:sp>
      <p:sp>
        <p:nvSpPr>
          <p:cNvPr id="3" name="Rectangle 2"/>
          <p:cNvSpPr/>
          <p:nvPr/>
        </p:nvSpPr>
        <p:spPr>
          <a:xfrm>
            <a:off x="533400" y="2971800"/>
            <a:ext cx="8153400" cy="3693319"/>
          </a:xfrm>
          <a:prstGeom prst="rect">
            <a:avLst/>
          </a:prstGeom>
        </p:spPr>
        <p:txBody>
          <a:bodyPr wrap="square">
            <a:spAutoFit/>
          </a:bodyPr>
          <a:lstStyle/>
          <a:p>
            <a:pPr lvl="0" algn="just" fontAlgn="base">
              <a:spcBef>
                <a:spcPct val="0"/>
              </a:spcBef>
              <a:spcAft>
                <a:spcPct val="0"/>
              </a:spcAft>
            </a:pPr>
            <a:r>
              <a:rPr lang="en-US" sz="3600" dirty="0">
                <a:solidFill>
                  <a:srgbClr val="FFFF00"/>
                </a:solidFill>
                <a:latin typeface="Calibri" pitchFamily="34" charset="0"/>
                <a:cs typeface="Arial" pitchFamily="34" charset="0"/>
              </a:rPr>
              <a:t>In</a:t>
            </a:r>
            <a:r>
              <a:rPr lang="en-US" sz="3600" dirty="0" smtClean="0">
                <a:solidFill>
                  <a:srgbClr val="FFFF00"/>
                </a:solidFill>
                <a:latin typeface="Calibri" pitchFamily="34" charset="0"/>
                <a:cs typeface="Arial" pitchFamily="34" charset="0"/>
              </a:rPr>
              <a:t> some </a:t>
            </a:r>
            <a:r>
              <a:rPr lang="en-US" sz="3600" dirty="0">
                <a:solidFill>
                  <a:srgbClr val="FFFF00"/>
                </a:solidFill>
                <a:latin typeface="Calibri" pitchFamily="34" charset="0"/>
                <a:cs typeface="Arial" pitchFamily="34" charset="0"/>
              </a:rPr>
              <a:t>cases the name is driven from another genus connected to the plant such as (</a:t>
            </a:r>
            <a:r>
              <a:rPr lang="en-US" sz="3600" dirty="0" err="1" smtClean="0">
                <a:solidFill>
                  <a:srgbClr val="FF0000"/>
                </a:solidFill>
                <a:latin typeface="Calibri" pitchFamily="34" charset="0"/>
                <a:cs typeface="Arial" pitchFamily="34" charset="0"/>
              </a:rPr>
              <a:t>Plasmopora</a:t>
            </a:r>
            <a:r>
              <a:rPr lang="en-US" sz="3600" dirty="0" smtClean="0">
                <a:solidFill>
                  <a:srgbClr val="FF0000"/>
                </a:solidFill>
                <a:latin typeface="Calibri" pitchFamily="34" charset="0"/>
                <a:cs typeface="Arial" pitchFamily="34" charset="0"/>
              </a:rPr>
              <a:t> </a:t>
            </a:r>
            <a:r>
              <a:rPr lang="en-US" sz="3600" dirty="0" err="1">
                <a:solidFill>
                  <a:srgbClr val="FF0000"/>
                </a:solidFill>
                <a:latin typeface="Calibri" pitchFamily="34" charset="0"/>
                <a:cs typeface="Arial" pitchFamily="34" charset="0"/>
              </a:rPr>
              <a:t>viticola</a:t>
            </a:r>
            <a:r>
              <a:rPr lang="en-US" sz="3600" dirty="0">
                <a:solidFill>
                  <a:srgbClr val="FFFF00"/>
                </a:solidFill>
                <a:latin typeface="Calibri" pitchFamily="34" charset="0"/>
                <a:cs typeface="Arial" pitchFamily="34" charset="0"/>
              </a:rPr>
              <a:t>) which is  fungus infects vine leaves, the first </a:t>
            </a:r>
            <a:r>
              <a:rPr lang="en-US" sz="3600" dirty="0" err="1">
                <a:solidFill>
                  <a:srgbClr val="FFFF00"/>
                </a:solidFill>
                <a:latin typeface="Calibri" pitchFamily="34" charset="0"/>
                <a:cs typeface="Arial" pitchFamily="34" charset="0"/>
              </a:rPr>
              <a:t>lette</a:t>
            </a:r>
            <a:r>
              <a:rPr lang="en-US" sz="3600" dirty="0">
                <a:solidFill>
                  <a:srgbClr val="FFFF00"/>
                </a:solidFill>
                <a:latin typeface="Calibri" pitchFamily="34" charset="0"/>
                <a:cs typeface="Arial" pitchFamily="34" charset="0"/>
              </a:rPr>
              <a:t> of the species name is small letter Only in some exceptional cases</a:t>
            </a:r>
          </a:p>
          <a:p>
            <a:pPr lvl="0" fontAlgn="base">
              <a:spcBef>
                <a:spcPct val="0"/>
              </a:spcBef>
              <a:spcAft>
                <a:spcPct val="0"/>
              </a:spcAft>
            </a:pPr>
            <a:endParaRPr kumimoji="0" lang="ar-SA"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52400"/>
            <a:ext cx="8534400" cy="984885"/>
          </a:xfrm>
          <a:prstGeom prst="rect">
            <a:avLst/>
          </a:prstGeom>
        </p:spPr>
        <p:txBody>
          <a:bodyPr wrap="square">
            <a:spAutoFit/>
          </a:bodyPr>
          <a:lstStyle/>
          <a:p>
            <a:pPr lvl="0" fontAlgn="base">
              <a:spcBef>
                <a:spcPct val="0"/>
              </a:spcBef>
              <a:spcAft>
                <a:spcPct val="0"/>
              </a:spcAft>
            </a:pPr>
            <a:r>
              <a:rPr lang="en-US" sz="4000" b="1" dirty="0" smtClean="0">
                <a:solidFill>
                  <a:srgbClr val="FFFF00"/>
                </a:solidFill>
                <a:latin typeface="Calibri" pitchFamily="34" charset="0"/>
                <a:cs typeface="Arial" pitchFamily="34" charset="0"/>
              </a:rPr>
              <a:t>History and origins of Nomenclature </a:t>
            </a:r>
            <a:endParaRPr lang="en-US" sz="4000" b="1" dirty="0">
              <a:solidFill>
                <a:srgbClr val="FFFF00"/>
              </a:solidFill>
              <a:latin typeface="Calibri" pitchFamily="34" charset="0"/>
              <a:cs typeface="Arial" pitchFamily="34" charset="0"/>
            </a:endParaRPr>
          </a:p>
          <a:p>
            <a:pPr lvl="0" fontAlgn="base">
              <a:spcBef>
                <a:spcPct val="0"/>
              </a:spcBef>
              <a:spcAft>
                <a:spcPct val="0"/>
              </a:spcAft>
            </a:pPr>
            <a:endParaRPr kumimoji="0" lang="ar-SA" b="0" i="0" u="none" strike="noStrike" cap="none" normalizeH="0" baseline="0" dirty="0" smtClean="0">
              <a:ln>
                <a:noFill/>
              </a:ln>
              <a:solidFill>
                <a:srgbClr val="FFFF00"/>
              </a:solidFill>
              <a:effectLst/>
              <a:latin typeface="Arial" pitchFamily="34" charset="0"/>
              <a:cs typeface="Arial" pitchFamily="34" charset="0"/>
            </a:endParaRPr>
          </a:p>
        </p:txBody>
      </p:sp>
      <p:sp>
        <p:nvSpPr>
          <p:cNvPr id="3" name="Rectangle 2"/>
          <p:cNvSpPr/>
          <p:nvPr/>
        </p:nvSpPr>
        <p:spPr>
          <a:xfrm>
            <a:off x="381000" y="1219200"/>
            <a:ext cx="8382000" cy="2308324"/>
          </a:xfrm>
          <a:prstGeom prst="rect">
            <a:avLst/>
          </a:prstGeom>
        </p:spPr>
        <p:txBody>
          <a:bodyPr wrap="square">
            <a:spAutoFit/>
          </a:bodyPr>
          <a:lstStyle/>
          <a:p>
            <a:pPr algn="just"/>
            <a:r>
              <a:rPr lang="en-US" sz="2400" dirty="0" smtClean="0">
                <a:solidFill>
                  <a:srgbClr val="FFFF00"/>
                </a:solidFill>
              </a:rPr>
              <a:t>1-</a:t>
            </a:r>
            <a:r>
              <a:rPr lang="en-US" sz="2400" dirty="0" smtClean="0"/>
              <a:t> </a:t>
            </a:r>
            <a:r>
              <a:rPr lang="en-US" sz="2400" dirty="0" smtClean="0">
                <a:solidFill>
                  <a:srgbClr val="FF0000"/>
                </a:solidFill>
              </a:rPr>
              <a:t>Theophrastus</a:t>
            </a:r>
            <a:r>
              <a:rPr lang="en-US" sz="2400" dirty="0" smtClean="0"/>
              <a:t> is the oldest  left us his works  in botany </a:t>
            </a:r>
            <a:r>
              <a:rPr lang="en-US" sz="2400" dirty="0" smtClean="0">
                <a:solidFill>
                  <a:srgbClr val="00B0F0"/>
                </a:solidFill>
              </a:rPr>
              <a:t>(</a:t>
            </a:r>
            <a:r>
              <a:rPr lang="en-US" sz="2400" dirty="0" err="1" smtClean="0">
                <a:solidFill>
                  <a:srgbClr val="00B0F0"/>
                </a:solidFill>
              </a:rPr>
              <a:t>Historia</a:t>
            </a:r>
            <a:r>
              <a:rPr lang="en-US" sz="2400" dirty="0" smtClean="0">
                <a:solidFill>
                  <a:srgbClr val="00B0F0"/>
                </a:solidFill>
              </a:rPr>
              <a:t> </a:t>
            </a:r>
            <a:r>
              <a:rPr lang="en-US" sz="2400" dirty="0" err="1" smtClean="0">
                <a:solidFill>
                  <a:srgbClr val="00B0F0"/>
                </a:solidFill>
              </a:rPr>
              <a:t>plantarum</a:t>
            </a:r>
            <a:r>
              <a:rPr lang="en-US" sz="2400" dirty="0" smtClean="0">
                <a:solidFill>
                  <a:srgbClr val="00B0F0"/>
                </a:solidFill>
              </a:rPr>
              <a:t>), </a:t>
            </a:r>
            <a:r>
              <a:rPr lang="en-US" sz="2400" dirty="0" smtClean="0"/>
              <a:t>on his book on the division of the plants on the basis of morphology of the plant in terms of trees - shrubs - grass or in terms of (</a:t>
            </a:r>
            <a:r>
              <a:rPr lang="en-US" sz="2400" dirty="0" smtClean="0">
                <a:solidFill>
                  <a:srgbClr val="FFC000"/>
                </a:solidFill>
              </a:rPr>
              <a:t>annual and biennials plants</a:t>
            </a:r>
            <a:r>
              <a:rPr lang="en-US" sz="2400" dirty="0" smtClean="0"/>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or (</a:t>
            </a:r>
            <a:r>
              <a:rPr kumimoji="0" lang="en-US" sz="2400" b="0"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cyme</a:t>
            </a:r>
            <a:r>
              <a:rPr kumimoji="0" lang="en-US" sz="2400" b="0" i="0" u="none" strike="noStrike" cap="none" normalizeH="0" baseline="0" dirty="0" smtClean="0">
                <a:ln>
                  <a:noFill/>
                </a:ln>
                <a:solidFill>
                  <a:srgbClr val="FF0000"/>
                </a:solidFill>
                <a:effectLst/>
                <a:latin typeface="Calibri" pitchFamily="34" charset="0"/>
                <a:ea typeface="Calibri" pitchFamily="34" charset="0"/>
                <a:cs typeface="Arial" pitchFamily="34" charset="0"/>
              </a:rPr>
              <a:t> and raceme inflorescences</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or (</a:t>
            </a:r>
            <a:r>
              <a:rPr kumimoji="0" lang="en-US" sz="2400" b="0" i="0" u="none" strike="noStrike" cap="none" normalizeH="0" baseline="0" dirty="0" err="1" smtClean="0">
                <a:ln>
                  <a:noFill/>
                </a:ln>
                <a:solidFill>
                  <a:srgbClr val="92D050"/>
                </a:solidFill>
                <a:effectLst/>
                <a:latin typeface="Calibri" pitchFamily="34" charset="0"/>
                <a:ea typeface="Calibri" pitchFamily="34" charset="0"/>
                <a:cs typeface="Arial" pitchFamily="34" charset="0"/>
              </a:rPr>
              <a:t>archichlamydeae</a:t>
            </a:r>
            <a:r>
              <a:rPr kumimoji="0" lang="en-US" sz="2400" b="0" i="0" u="none" strike="noStrike" cap="none" normalizeH="0" baseline="0" dirty="0" smtClean="0">
                <a:ln>
                  <a:noFill/>
                </a:ln>
                <a:solidFill>
                  <a:srgbClr val="92D050"/>
                </a:solidFill>
                <a:effectLst/>
                <a:latin typeface="Calibri" pitchFamily="34" charset="0"/>
                <a:ea typeface="Calibri" pitchFamily="34" charset="0"/>
                <a:cs typeface="Arial" pitchFamily="34" charset="0"/>
              </a:rPr>
              <a:t> and Meta </a:t>
            </a:r>
            <a:r>
              <a:rPr kumimoji="0" lang="en-US" sz="2400" b="0" i="0" u="none" strike="noStrike" cap="none" normalizeH="0" baseline="0" dirty="0" err="1" smtClean="0">
                <a:ln>
                  <a:noFill/>
                </a:ln>
                <a:solidFill>
                  <a:srgbClr val="92D050"/>
                </a:solidFill>
                <a:effectLst/>
                <a:latin typeface="Calibri" pitchFamily="34" charset="0"/>
                <a:ea typeface="Calibri" pitchFamily="34" charset="0"/>
                <a:cs typeface="Arial" pitchFamily="34" charset="0"/>
              </a:rPr>
              <a:t>chlamydeae</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or  (</a:t>
            </a:r>
            <a:r>
              <a:rPr kumimoji="0" lang="en-US" sz="2400" b="0" i="0" u="none" strike="noStrike" cap="none" normalizeH="0" baseline="0" dirty="0" smtClean="0">
                <a:ln>
                  <a:noFill/>
                </a:ln>
                <a:solidFill>
                  <a:srgbClr val="00B0F0"/>
                </a:solidFill>
                <a:effectLst/>
                <a:latin typeface="Calibri" pitchFamily="34" charset="0"/>
                <a:ea typeface="Calibri" pitchFamily="34" charset="0"/>
                <a:cs typeface="Arial" pitchFamily="34" charset="0"/>
              </a:rPr>
              <a:t>upper or lower ovarian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ar-SA" sz="2400" b="0" i="0" u="none" strike="noStrike" cap="none" normalizeH="0" baseline="0" dirty="0" smtClean="0">
              <a:ln>
                <a:noFill/>
              </a:ln>
              <a:solidFill>
                <a:srgbClr val="FFFF00"/>
              </a:solidFill>
              <a:effectLst/>
              <a:latin typeface="Arial" pitchFamily="34" charset="0"/>
              <a:cs typeface="Arial" pitchFamily="34" charset="0"/>
            </a:endParaRPr>
          </a:p>
        </p:txBody>
      </p:sp>
      <p:sp>
        <p:nvSpPr>
          <p:cNvPr id="5" name="Rectangle 4"/>
          <p:cNvSpPr/>
          <p:nvPr/>
        </p:nvSpPr>
        <p:spPr>
          <a:xfrm>
            <a:off x="457200" y="3810000"/>
            <a:ext cx="8305800" cy="1477328"/>
          </a:xfrm>
          <a:prstGeom prst="rect">
            <a:avLst/>
          </a:prstGeom>
        </p:spPr>
        <p:txBody>
          <a:bodyPr wrap="square">
            <a:spAutoFit/>
          </a:bodyPr>
          <a:lstStyle/>
          <a:p>
            <a:pPr lvl="0"/>
            <a:r>
              <a:rPr lang="en-US" sz="2400" dirty="0">
                <a:solidFill>
                  <a:srgbClr val="FFFF00"/>
                </a:solidFill>
              </a:rPr>
              <a:t>2-</a:t>
            </a:r>
            <a:r>
              <a:rPr lang="en-US" sz="2400" dirty="0"/>
              <a:t> </a:t>
            </a:r>
            <a:r>
              <a:rPr lang="en-US" sz="2400" dirty="0" err="1">
                <a:solidFill>
                  <a:srgbClr val="FF0000"/>
                </a:solidFill>
              </a:rPr>
              <a:t>Dioscorides</a:t>
            </a:r>
            <a:r>
              <a:rPr lang="en-US" sz="2400" dirty="0"/>
              <a:t> ,the author of </a:t>
            </a:r>
            <a:r>
              <a:rPr lang="en-US" sz="2400" dirty="0">
                <a:solidFill>
                  <a:srgbClr val="FFFF00"/>
                </a:solidFill>
              </a:rPr>
              <a:t>(De </a:t>
            </a:r>
            <a:r>
              <a:rPr lang="en-US" sz="2400" dirty="0" err="1">
                <a:solidFill>
                  <a:srgbClr val="FFFF00"/>
                </a:solidFill>
              </a:rPr>
              <a:t>Materia</a:t>
            </a:r>
            <a:r>
              <a:rPr lang="en-US" sz="2400" dirty="0">
                <a:solidFill>
                  <a:srgbClr val="FFFF00"/>
                </a:solidFill>
              </a:rPr>
              <a:t> </a:t>
            </a:r>
            <a:r>
              <a:rPr lang="en-US" sz="2400" dirty="0" err="1">
                <a:solidFill>
                  <a:srgbClr val="FFFF00"/>
                </a:solidFill>
              </a:rPr>
              <a:t>Medica</a:t>
            </a:r>
            <a:r>
              <a:rPr lang="en-US" sz="2400" dirty="0">
                <a:solidFill>
                  <a:srgbClr val="FFFF00"/>
                </a:solidFill>
              </a:rPr>
              <a:t>) </a:t>
            </a:r>
            <a:r>
              <a:rPr lang="en-US" sz="2400" dirty="0"/>
              <a:t>The work presents about 600 plants  most  of the Mediterranean Basin for medical purposes.</a:t>
            </a:r>
          </a:p>
          <a:p>
            <a:endParaRPr kumimoji="0" lang="ar-SA" b="0" i="0" u="none" strike="noStrike" cap="none" normalizeH="0" baseline="0" dirty="0" smtClean="0">
              <a:ln>
                <a:noFill/>
              </a:ln>
              <a:solidFill>
                <a:srgbClr val="FFFF00"/>
              </a:solidFill>
              <a:effectLst/>
              <a:latin typeface="Arial" pitchFamily="34" charset="0"/>
              <a:cs typeface="Arial" pitchFamily="34" charset="0"/>
            </a:endParaRPr>
          </a:p>
        </p:txBody>
      </p:sp>
      <p:sp>
        <p:nvSpPr>
          <p:cNvPr id="6" name="Rectangle 5"/>
          <p:cNvSpPr/>
          <p:nvPr/>
        </p:nvSpPr>
        <p:spPr>
          <a:xfrm>
            <a:off x="533400" y="5562600"/>
            <a:ext cx="8153400" cy="461665"/>
          </a:xfrm>
          <a:prstGeom prst="rect">
            <a:avLst/>
          </a:prstGeom>
        </p:spPr>
        <p:txBody>
          <a:bodyPr wrap="square">
            <a:spAutoFit/>
          </a:bodyPr>
          <a:lstStyle/>
          <a:p>
            <a:r>
              <a:rPr lang="en-US" sz="2400" dirty="0">
                <a:solidFill>
                  <a:srgbClr val="FFFF00"/>
                </a:solidFill>
              </a:rPr>
              <a:t>3-</a:t>
            </a:r>
            <a:r>
              <a:rPr lang="en-US" sz="2400" dirty="0"/>
              <a:t> </a:t>
            </a:r>
            <a:r>
              <a:rPr lang="en-US" sz="2400" dirty="0" err="1">
                <a:solidFill>
                  <a:srgbClr val="FF0000"/>
                </a:solidFill>
              </a:rPr>
              <a:t>Bauhin</a:t>
            </a:r>
            <a:r>
              <a:rPr lang="en-US" sz="2400" dirty="0"/>
              <a:t>,  the first to use </a:t>
            </a:r>
            <a:r>
              <a:rPr lang="en-US" sz="2400" dirty="0" err="1">
                <a:solidFill>
                  <a:srgbClr val="FFFF00"/>
                </a:solidFill>
              </a:rPr>
              <a:t>Binomical</a:t>
            </a:r>
            <a:r>
              <a:rPr lang="en-US" sz="2400" dirty="0">
                <a:solidFill>
                  <a:srgbClr val="FFFF00"/>
                </a:solidFill>
              </a:rPr>
              <a:t> Nomenclature</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8" presetClass="entr" presetSubtype="0" accel="10000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500" fill="hold"/>
                                        <p:tgtEl>
                                          <p:spTgt spid="5">
                                            <p:txEl>
                                              <p:pRg st="0" end="0"/>
                                            </p:txEl>
                                          </p:spTgt>
                                        </p:tgtEl>
                                        <p:attrNameLst>
                                          <p:attrName>ppt_w</p:attrName>
                                        </p:attrNameLst>
                                      </p:cBhvr>
                                      <p:tavLst>
                                        <p:tav tm="0">
                                          <p:val>
                                            <p:strVal val="#ppt_w*2.5"/>
                                          </p:val>
                                        </p:tav>
                                        <p:tav tm="100000">
                                          <p:val>
                                            <p:strVal val="#ppt_w"/>
                                          </p:val>
                                        </p:tav>
                                      </p:tavLst>
                                    </p:anim>
                                    <p:anim calcmode="lin" valueType="num">
                                      <p:cBhvr>
                                        <p:cTn id="20" dur="500" fill="hold"/>
                                        <p:tgtEl>
                                          <p:spTgt spid="5">
                                            <p:txEl>
                                              <p:pRg st="0" end="0"/>
                                            </p:txEl>
                                          </p:spTgt>
                                        </p:tgtEl>
                                        <p:attrNameLst>
                                          <p:attrName>ppt_h</p:attrName>
                                        </p:attrNameLst>
                                      </p:cBhvr>
                                      <p:tavLst>
                                        <p:tav tm="0">
                                          <p:val>
                                            <p:strVal val="#ppt_h*0.01"/>
                                          </p:val>
                                        </p:tav>
                                        <p:tav tm="100000">
                                          <p:val>
                                            <p:strVal val="#ppt_h"/>
                                          </p:val>
                                        </p:tav>
                                      </p:tavLst>
                                    </p:anim>
                                    <p:anim calcmode="lin" valueType="num">
                                      <p:cBhvr>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5">
                                            <p:txEl>
                                              <p:pRg st="0" end="0"/>
                                            </p:txEl>
                                          </p:spTgt>
                                        </p:tgtEl>
                                        <p:attrNameLst>
                                          <p:attrName>ppt_y</p:attrName>
                                        </p:attrNameLst>
                                      </p:cBhvr>
                                      <p:tavLst>
                                        <p:tav tm="0">
                                          <p:val>
                                            <p:strVal val="#ppt_h+1"/>
                                          </p:val>
                                        </p:tav>
                                        <p:tav tm="100000">
                                          <p:val>
                                            <p:strVal val="#ppt_y"/>
                                          </p:val>
                                        </p:tav>
                                      </p:tavLst>
                                    </p:anim>
                                    <p:animEffect transition="in" filter="fade">
                                      <p:cBhvr>
                                        <p:cTn id="23" dur="500"/>
                                        <p:tgtEl>
                                          <p:spTgt spid="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8" presetClass="entr" presetSubtype="0" accel="10000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p:cTn id="28" dur="500" fill="hold"/>
                                        <p:tgtEl>
                                          <p:spTgt spid="6">
                                            <p:txEl>
                                              <p:pRg st="0" end="0"/>
                                            </p:txEl>
                                          </p:spTgt>
                                        </p:tgtEl>
                                        <p:attrNameLst>
                                          <p:attrName>ppt_w</p:attrName>
                                        </p:attrNameLst>
                                      </p:cBhvr>
                                      <p:tavLst>
                                        <p:tav tm="0">
                                          <p:val>
                                            <p:strVal val="#ppt_w*2.5"/>
                                          </p:val>
                                        </p:tav>
                                        <p:tav tm="100000">
                                          <p:val>
                                            <p:strVal val="#ppt_w"/>
                                          </p:val>
                                        </p:tav>
                                      </p:tavLst>
                                    </p:anim>
                                    <p:anim calcmode="lin" valueType="num">
                                      <p:cBhvr>
                                        <p:cTn id="29" dur="500" fill="hold"/>
                                        <p:tgtEl>
                                          <p:spTgt spid="6">
                                            <p:txEl>
                                              <p:pRg st="0" end="0"/>
                                            </p:txEl>
                                          </p:spTgt>
                                        </p:tgtEl>
                                        <p:attrNameLst>
                                          <p:attrName>ppt_h</p:attrName>
                                        </p:attrNameLst>
                                      </p:cBhvr>
                                      <p:tavLst>
                                        <p:tav tm="0">
                                          <p:val>
                                            <p:strVal val="#ppt_h*0.01"/>
                                          </p:val>
                                        </p:tav>
                                        <p:tav tm="100000">
                                          <p:val>
                                            <p:strVal val="#ppt_h"/>
                                          </p:val>
                                        </p:tav>
                                      </p:tavLst>
                                    </p:anim>
                                    <p:anim calcmode="lin" valueType="num">
                                      <p:cBhvr>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0" end="0"/>
                                            </p:txEl>
                                          </p:spTgt>
                                        </p:tgtEl>
                                        <p:attrNameLst>
                                          <p:attrName>ppt_y</p:attrName>
                                        </p:attrNameLst>
                                      </p:cBhvr>
                                      <p:tavLst>
                                        <p:tav tm="0">
                                          <p:val>
                                            <p:strVal val="#ppt_h+1"/>
                                          </p:val>
                                        </p:tav>
                                        <p:tav tm="100000">
                                          <p:val>
                                            <p:strVal val="#ppt_y"/>
                                          </p:val>
                                        </p:tav>
                                      </p:tavLst>
                                    </p:anim>
                                    <p:animEffect transition="in" filter="fade">
                                      <p:cBhvr>
                                        <p:cTn id="3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143000"/>
          </a:xfrm>
        </p:spPr>
        <p:txBody>
          <a:bodyPr>
            <a:noAutofit/>
          </a:bodyPr>
          <a:lstStyle/>
          <a:p>
            <a:r>
              <a:rPr lang="en-US" sz="3200" b="1" dirty="0" smtClean="0"/>
              <a:t>The first attempt to develop rules and principles to organize scientific names were follow:</a:t>
            </a:r>
            <a:endParaRPr lang="en-US" sz="3200" b="1" dirty="0"/>
          </a:p>
        </p:txBody>
      </p:sp>
      <p:sp>
        <p:nvSpPr>
          <p:cNvPr id="4" name="Content Placeholder 2"/>
          <p:cNvSpPr>
            <a:spLocks noGrp="1"/>
          </p:cNvSpPr>
          <p:nvPr>
            <p:ph idx="1"/>
          </p:nvPr>
        </p:nvSpPr>
        <p:spPr>
          <a:xfrm>
            <a:off x="457200" y="1600200"/>
            <a:ext cx="8229600" cy="5029200"/>
          </a:xfrm>
        </p:spPr>
        <p:txBody>
          <a:bodyPr>
            <a:normAutofit/>
          </a:bodyPr>
          <a:lstStyle/>
          <a:p>
            <a:pPr algn="just">
              <a:buClr>
                <a:srgbClr val="C00000"/>
              </a:buClr>
              <a:buSzPct val="100000"/>
              <a:buFont typeface="Wingdings" pitchFamily="2" charset="2"/>
              <a:buChar char="Ø"/>
            </a:pPr>
            <a:r>
              <a:rPr lang="en-US" dirty="0" smtClean="0">
                <a:solidFill>
                  <a:srgbClr val="FFFF00"/>
                </a:solidFill>
              </a:rPr>
              <a:t>The international  botanic conference held in Paris in 1867.</a:t>
            </a:r>
          </a:p>
          <a:p>
            <a:pPr algn="just">
              <a:buClr>
                <a:srgbClr val="C00000"/>
              </a:buClr>
              <a:buSzPct val="100000"/>
              <a:buFont typeface="Wingdings" pitchFamily="2" charset="2"/>
              <a:buChar char="Ø"/>
            </a:pPr>
            <a:r>
              <a:rPr lang="en-US" dirty="0" smtClean="0">
                <a:solidFill>
                  <a:srgbClr val="FF0000"/>
                </a:solidFill>
              </a:rPr>
              <a:t>Vienna Conference 1905</a:t>
            </a:r>
          </a:p>
          <a:p>
            <a:pPr algn="just">
              <a:buClr>
                <a:srgbClr val="C00000"/>
              </a:buClr>
              <a:buSzPct val="100000"/>
              <a:buFont typeface="Wingdings" pitchFamily="2" charset="2"/>
              <a:buChar char="Ø"/>
            </a:pPr>
            <a:r>
              <a:rPr lang="en-US" dirty="0" smtClean="0">
                <a:solidFill>
                  <a:srgbClr val="FFC000"/>
                </a:solidFill>
              </a:rPr>
              <a:t>Brussels in 1910, agreed upon rules were published  in 1912 and known at the time the rules of the global label</a:t>
            </a:r>
          </a:p>
          <a:p>
            <a:pPr algn="just">
              <a:buClr>
                <a:srgbClr val="C00000"/>
              </a:buClr>
              <a:buSzPct val="100000"/>
              <a:buFont typeface="Wingdings" pitchFamily="2" charset="2"/>
              <a:buChar char="Ø"/>
            </a:pPr>
            <a:r>
              <a:rPr lang="en-US" dirty="0" err="1" smtClean="0">
                <a:solidFill>
                  <a:srgbClr val="92D050"/>
                </a:solidFill>
              </a:rPr>
              <a:t>Amirca</a:t>
            </a:r>
            <a:r>
              <a:rPr lang="en-US" dirty="0" smtClean="0">
                <a:solidFill>
                  <a:srgbClr val="92D050"/>
                </a:solidFill>
              </a:rPr>
              <a:t> in 1926, Cambridge 1930, Amsterdam in 1935.</a:t>
            </a:r>
          </a:p>
          <a:p>
            <a:pPr algn="just">
              <a:buClr>
                <a:srgbClr val="C00000"/>
              </a:buClr>
              <a:buSzPct val="100000"/>
              <a:buFont typeface="Wingdings" pitchFamily="2" charset="2"/>
              <a:buChar char="Ø"/>
            </a:pPr>
            <a:r>
              <a:rPr lang="en-US" dirty="0" smtClean="0"/>
              <a:t>Stockholm Conference in 1950</a:t>
            </a:r>
          </a:p>
          <a:p>
            <a:endParaRPr lang="en-US" dirty="0"/>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additive="base">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 calcmode="lin" valueType="num">
                                      <p:cBhvr additive="base">
                                        <p:cTn id="2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calcmode="lin" valueType="num">
                                      <p:cBhvr additive="base">
                                        <p:cTn id="3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524000"/>
          </a:xfrm>
        </p:spPr>
        <p:txBody>
          <a:bodyPr>
            <a:normAutofit fontScale="90000"/>
          </a:bodyPr>
          <a:lstStyle/>
          <a:p>
            <a:r>
              <a:rPr lang="en-US" b="1" dirty="0" smtClean="0">
                <a:solidFill>
                  <a:srgbClr val="FFC000"/>
                </a:solidFill>
              </a:rPr>
              <a:t>It was agreed at this conference on the general rules :</a:t>
            </a:r>
            <a:r>
              <a:rPr lang="en-US" dirty="0" smtClean="0"/>
              <a:t/>
            </a:r>
            <a:br>
              <a:rPr lang="en-US" dirty="0" smtClean="0"/>
            </a:br>
            <a:endParaRPr lang="en-US" dirty="0"/>
          </a:p>
        </p:txBody>
      </p:sp>
      <p:sp>
        <p:nvSpPr>
          <p:cNvPr id="3" name="Content Placeholder 2"/>
          <p:cNvSpPr>
            <a:spLocks noGrp="1"/>
          </p:cNvSpPr>
          <p:nvPr>
            <p:ph idx="1"/>
          </p:nvPr>
        </p:nvSpPr>
        <p:spPr>
          <a:xfrm>
            <a:off x="457200" y="1981200"/>
            <a:ext cx="8153400" cy="3048000"/>
          </a:xfrm>
        </p:spPr>
        <p:txBody>
          <a:bodyPr/>
          <a:lstStyle/>
          <a:p>
            <a:pPr algn="just"/>
            <a:r>
              <a:rPr lang="en-US" dirty="0" smtClean="0">
                <a:solidFill>
                  <a:srgbClr val="FFFF00"/>
                </a:solidFill>
              </a:rPr>
              <a:t>Each </a:t>
            </a:r>
            <a:r>
              <a:rPr lang="en-US" dirty="0" smtClean="0">
                <a:solidFill>
                  <a:srgbClr val="FF0000"/>
                </a:solidFill>
              </a:rPr>
              <a:t>Individual</a:t>
            </a:r>
            <a:r>
              <a:rPr lang="en-US" dirty="0" smtClean="0">
                <a:solidFill>
                  <a:srgbClr val="FFFF00"/>
                </a:solidFill>
              </a:rPr>
              <a:t> plant belongs to a </a:t>
            </a:r>
            <a:r>
              <a:rPr lang="en-US" dirty="0" smtClean="0">
                <a:solidFill>
                  <a:srgbClr val="FF0000"/>
                </a:solidFill>
              </a:rPr>
              <a:t>Specie</a:t>
            </a:r>
            <a:r>
              <a:rPr lang="en-US" dirty="0" smtClean="0">
                <a:solidFill>
                  <a:srgbClr val="FFFF00"/>
                </a:solidFill>
              </a:rPr>
              <a:t>, each </a:t>
            </a:r>
            <a:r>
              <a:rPr lang="en-US" dirty="0" smtClean="0">
                <a:solidFill>
                  <a:srgbClr val="FFC000"/>
                </a:solidFill>
              </a:rPr>
              <a:t>Specie</a:t>
            </a:r>
            <a:r>
              <a:rPr lang="en-US" dirty="0" smtClean="0">
                <a:solidFill>
                  <a:srgbClr val="FFFF00"/>
                </a:solidFill>
              </a:rPr>
              <a:t> belongs to </a:t>
            </a:r>
            <a:r>
              <a:rPr lang="en-US" dirty="0" smtClean="0">
                <a:solidFill>
                  <a:srgbClr val="FFC000"/>
                </a:solidFill>
              </a:rPr>
              <a:t>Genus</a:t>
            </a:r>
            <a:r>
              <a:rPr lang="en-US" dirty="0" smtClean="0">
                <a:solidFill>
                  <a:srgbClr val="FFFF00"/>
                </a:solidFill>
              </a:rPr>
              <a:t>, each </a:t>
            </a:r>
            <a:r>
              <a:rPr lang="en-US" dirty="0" smtClean="0">
                <a:solidFill>
                  <a:srgbClr val="92D050"/>
                </a:solidFill>
              </a:rPr>
              <a:t>Genus</a:t>
            </a:r>
            <a:r>
              <a:rPr lang="en-US" dirty="0" smtClean="0">
                <a:solidFill>
                  <a:srgbClr val="FFFF00"/>
                </a:solidFill>
              </a:rPr>
              <a:t> belongs to </a:t>
            </a:r>
            <a:r>
              <a:rPr lang="en-US" dirty="0" smtClean="0">
                <a:solidFill>
                  <a:srgbClr val="92D050"/>
                </a:solidFill>
              </a:rPr>
              <a:t>Family</a:t>
            </a:r>
            <a:r>
              <a:rPr lang="en-US" dirty="0" smtClean="0">
                <a:solidFill>
                  <a:srgbClr val="FFFF00"/>
                </a:solidFill>
              </a:rPr>
              <a:t>, </a:t>
            </a:r>
            <a:r>
              <a:rPr lang="en-US" dirty="0" smtClean="0">
                <a:solidFill>
                  <a:srgbClr val="00B0F0"/>
                </a:solidFill>
              </a:rPr>
              <a:t>Family</a:t>
            </a:r>
            <a:r>
              <a:rPr lang="en-US" dirty="0" smtClean="0">
                <a:solidFill>
                  <a:srgbClr val="FFFF00"/>
                </a:solidFill>
              </a:rPr>
              <a:t> to </a:t>
            </a:r>
            <a:r>
              <a:rPr lang="en-US" dirty="0" smtClean="0">
                <a:solidFill>
                  <a:srgbClr val="00B0F0"/>
                </a:solidFill>
              </a:rPr>
              <a:t>Order</a:t>
            </a:r>
            <a:r>
              <a:rPr lang="en-US" dirty="0" smtClean="0">
                <a:solidFill>
                  <a:srgbClr val="FFFF00"/>
                </a:solidFill>
              </a:rPr>
              <a:t>, </a:t>
            </a:r>
            <a:r>
              <a:rPr lang="en-US" dirty="0" smtClean="0"/>
              <a:t>Order</a:t>
            </a:r>
            <a:r>
              <a:rPr lang="en-US" dirty="0" smtClean="0">
                <a:solidFill>
                  <a:srgbClr val="FFFF00"/>
                </a:solidFill>
              </a:rPr>
              <a:t> to </a:t>
            </a:r>
            <a:r>
              <a:rPr lang="en-US" dirty="0" smtClean="0"/>
              <a:t>Class</a:t>
            </a:r>
            <a:r>
              <a:rPr lang="en-US" dirty="0" smtClean="0">
                <a:solidFill>
                  <a:srgbClr val="FFFF00"/>
                </a:solidFill>
              </a:rPr>
              <a:t>, and each </a:t>
            </a:r>
            <a:r>
              <a:rPr lang="en-US" dirty="0" smtClean="0">
                <a:solidFill>
                  <a:srgbClr val="0070C0"/>
                </a:solidFill>
              </a:rPr>
              <a:t>class</a:t>
            </a:r>
            <a:r>
              <a:rPr lang="en-US" dirty="0" smtClean="0">
                <a:solidFill>
                  <a:srgbClr val="FFFF00"/>
                </a:solidFill>
              </a:rPr>
              <a:t> belongs to a </a:t>
            </a:r>
            <a:r>
              <a:rPr lang="en-US" dirty="0" smtClean="0">
                <a:solidFill>
                  <a:srgbClr val="0070C0"/>
                </a:solidFill>
              </a:rPr>
              <a:t>Division</a:t>
            </a:r>
            <a:r>
              <a:rPr lang="en-US" dirty="0" smtClean="0">
                <a:solidFill>
                  <a:srgbClr val="FFFF00"/>
                </a:solidFill>
              </a:rPr>
              <a:t>, all </a:t>
            </a:r>
            <a:r>
              <a:rPr lang="en-US" dirty="0" smtClean="0"/>
              <a:t>divisions</a:t>
            </a:r>
            <a:r>
              <a:rPr lang="en-US" dirty="0" smtClean="0">
                <a:solidFill>
                  <a:srgbClr val="FFFF00"/>
                </a:solidFill>
              </a:rPr>
              <a:t> were under </a:t>
            </a:r>
            <a:r>
              <a:rPr lang="en-US" dirty="0" smtClean="0"/>
              <a:t>the plant kingdom</a:t>
            </a:r>
            <a:r>
              <a:rPr lang="en-US" dirty="0" smtClean="0">
                <a:solidFill>
                  <a:srgbClr val="FFFF00"/>
                </a:solidFill>
              </a:rPr>
              <a:t>.</a:t>
            </a:r>
            <a:endParaRPr lang="en-US" dirty="0">
              <a:solidFill>
                <a:srgbClr val="FFFF00"/>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305800" cy="5867400"/>
          </a:xfrm>
        </p:spPr>
        <p:txBody>
          <a:bodyPr>
            <a:normAutofit fontScale="85000" lnSpcReduction="20000"/>
          </a:bodyPr>
          <a:lstStyle/>
          <a:p>
            <a:pPr>
              <a:buClr>
                <a:srgbClr val="FF0000"/>
              </a:buClr>
              <a:buSzPct val="100000"/>
              <a:buFont typeface="Wingdings" pitchFamily="2" charset="2"/>
              <a:buChar char="Ø"/>
            </a:pPr>
            <a:r>
              <a:rPr lang="en-US" dirty="0" smtClean="0">
                <a:solidFill>
                  <a:srgbClr val="FFFF00"/>
                </a:solidFill>
              </a:rPr>
              <a:t>Variety</a:t>
            </a:r>
          </a:p>
          <a:p>
            <a:pPr>
              <a:buClr>
                <a:srgbClr val="FF0000"/>
              </a:buClr>
              <a:buSzPct val="100000"/>
              <a:buFont typeface="Wingdings" pitchFamily="2" charset="2"/>
              <a:buChar char="Ø"/>
            </a:pPr>
            <a:r>
              <a:rPr lang="en-US" dirty="0" smtClean="0">
                <a:solidFill>
                  <a:srgbClr val="FF0000"/>
                </a:solidFill>
              </a:rPr>
              <a:t>Species</a:t>
            </a:r>
          </a:p>
          <a:p>
            <a:pPr>
              <a:buClr>
                <a:srgbClr val="FF0000"/>
              </a:buClr>
              <a:buSzPct val="100000"/>
              <a:buFont typeface="Wingdings" pitchFamily="2" charset="2"/>
              <a:buChar char="Ø"/>
            </a:pPr>
            <a:r>
              <a:rPr lang="en-US" dirty="0" smtClean="0">
                <a:solidFill>
                  <a:srgbClr val="FFC000"/>
                </a:solidFill>
              </a:rPr>
              <a:t>Genus</a:t>
            </a:r>
          </a:p>
          <a:p>
            <a:pPr>
              <a:buClr>
                <a:srgbClr val="FF0000"/>
              </a:buClr>
              <a:buSzPct val="100000"/>
              <a:buFont typeface="Wingdings" pitchFamily="2" charset="2"/>
              <a:buChar char="Ø"/>
            </a:pPr>
            <a:r>
              <a:rPr lang="en-US" dirty="0" smtClean="0">
                <a:solidFill>
                  <a:srgbClr val="92D050"/>
                </a:solidFill>
              </a:rPr>
              <a:t>Tribe</a:t>
            </a:r>
          </a:p>
          <a:p>
            <a:pPr>
              <a:buClr>
                <a:srgbClr val="FF0000"/>
              </a:buClr>
              <a:buSzPct val="100000"/>
              <a:buFont typeface="Wingdings" pitchFamily="2" charset="2"/>
              <a:buChar char="Ø"/>
            </a:pPr>
            <a:r>
              <a:rPr lang="en-US" dirty="0" smtClean="0">
                <a:solidFill>
                  <a:srgbClr val="C00000"/>
                </a:solidFill>
              </a:rPr>
              <a:t>Subfamily</a:t>
            </a:r>
            <a:r>
              <a:rPr lang="en-US" dirty="0" smtClean="0"/>
              <a:t>	ends with …</a:t>
            </a:r>
            <a:r>
              <a:rPr lang="en-US" dirty="0" err="1" smtClean="0">
                <a:solidFill>
                  <a:srgbClr val="FFC000"/>
                </a:solidFill>
              </a:rPr>
              <a:t>cideae</a:t>
            </a:r>
            <a:endParaRPr lang="en-US" dirty="0" smtClean="0">
              <a:solidFill>
                <a:srgbClr val="FFC000"/>
              </a:solidFill>
            </a:endParaRPr>
          </a:p>
          <a:p>
            <a:pPr>
              <a:buClr>
                <a:srgbClr val="FF0000"/>
              </a:buClr>
              <a:buSzPct val="100000"/>
              <a:buFont typeface="Wingdings" pitchFamily="2" charset="2"/>
              <a:buChar char="Ø"/>
            </a:pPr>
            <a:r>
              <a:rPr lang="en-US" dirty="0" smtClean="0">
                <a:solidFill>
                  <a:srgbClr val="FF0000"/>
                </a:solidFill>
              </a:rPr>
              <a:t>Family</a:t>
            </a:r>
            <a:r>
              <a:rPr lang="en-US" dirty="0" smtClean="0"/>
              <a:t> 		ends with….</a:t>
            </a:r>
            <a:r>
              <a:rPr lang="en-US" dirty="0" err="1" smtClean="0">
                <a:solidFill>
                  <a:srgbClr val="92D050"/>
                </a:solidFill>
              </a:rPr>
              <a:t>aceae</a:t>
            </a:r>
            <a:endParaRPr lang="en-US" dirty="0" smtClean="0">
              <a:solidFill>
                <a:srgbClr val="92D050"/>
              </a:solidFill>
            </a:endParaRPr>
          </a:p>
          <a:p>
            <a:pPr>
              <a:buClr>
                <a:srgbClr val="FF0000"/>
              </a:buClr>
              <a:buSzPct val="100000"/>
              <a:buFont typeface="Wingdings" pitchFamily="2" charset="2"/>
              <a:buChar char="Ø"/>
            </a:pPr>
            <a:r>
              <a:rPr lang="en-US" dirty="0" smtClean="0">
                <a:solidFill>
                  <a:srgbClr val="FFC000"/>
                </a:solidFill>
              </a:rPr>
              <a:t>Order</a:t>
            </a:r>
            <a:r>
              <a:rPr lang="en-US" dirty="0" smtClean="0"/>
              <a:t>		ends with … </a:t>
            </a:r>
            <a:r>
              <a:rPr lang="en-US" dirty="0" smtClean="0">
                <a:solidFill>
                  <a:srgbClr val="00B0F0"/>
                </a:solidFill>
              </a:rPr>
              <a:t>ales</a:t>
            </a:r>
          </a:p>
          <a:p>
            <a:pPr>
              <a:buClr>
                <a:srgbClr val="FF0000"/>
              </a:buClr>
              <a:buSzPct val="100000"/>
              <a:buFont typeface="Wingdings" pitchFamily="2" charset="2"/>
              <a:buChar char="Ø"/>
            </a:pPr>
            <a:r>
              <a:rPr lang="en-US" dirty="0" smtClean="0">
                <a:solidFill>
                  <a:srgbClr val="FFFF00"/>
                </a:solidFill>
              </a:rPr>
              <a:t>Class</a:t>
            </a:r>
            <a:r>
              <a:rPr lang="en-US" dirty="0" smtClean="0"/>
              <a:t>		ends with …</a:t>
            </a:r>
            <a:r>
              <a:rPr lang="en-US" dirty="0" err="1" smtClean="0">
                <a:solidFill>
                  <a:srgbClr val="FFFF00"/>
                </a:solidFill>
              </a:rPr>
              <a:t>ae</a:t>
            </a:r>
            <a:endParaRPr lang="en-US" dirty="0" smtClean="0">
              <a:solidFill>
                <a:srgbClr val="FFFF00"/>
              </a:solidFill>
            </a:endParaRPr>
          </a:p>
          <a:p>
            <a:pPr>
              <a:buClr>
                <a:srgbClr val="FF0000"/>
              </a:buClr>
              <a:buSzPct val="100000"/>
              <a:buFont typeface="Wingdings" pitchFamily="2" charset="2"/>
              <a:buChar char="Ø"/>
            </a:pPr>
            <a:r>
              <a:rPr lang="en-US" dirty="0" smtClean="0">
                <a:solidFill>
                  <a:srgbClr val="C00000"/>
                </a:solidFill>
              </a:rPr>
              <a:t>Division</a:t>
            </a:r>
            <a:r>
              <a:rPr lang="en-US" dirty="0" smtClean="0"/>
              <a:t>		ends </a:t>
            </a:r>
            <a:r>
              <a:rPr lang="en-US" dirty="0" err="1" smtClean="0"/>
              <a:t>wirh</a:t>
            </a:r>
            <a:r>
              <a:rPr lang="en-US" dirty="0" smtClean="0"/>
              <a:t> .. </a:t>
            </a:r>
            <a:r>
              <a:rPr lang="en-US" dirty="0" err="1" smtClean="0">
                <a:solidFill>
                  <a:srgbClr val="0070C0"/>
                </a:solidFill>
              </a:rPr>
              <a:t>Phyta</a:t>
            </a:r>
            <a:endParaRPr lang="en-US" dirty="0" smtClean="0">
              <a:solidFill>
                <a:srgbClr val="0070C0"/>
              </a:solidFill>
            </a:endParaRPr>
          </a:p>
          <a:p>
            <a:pPr>
              <a:buClr>
                <a:srgbClr val="FF0000"/>
              </a:buClr>
              <a:buSzPct val="100000"/>
              <a:buFont typeface="Wingdings" pitchFamily="2" charset="2"/>
              <a:buChar char="Ø"/>
            </a:pPr>
            <a:r>
              <a:rPr lang="en-US" dirty="0" smtClean="0">
                <a:solidFill>
                  <a:srgbClr val="FFC000"/>
                </a:solidFill>
              </a:rPr>
              <a:t>Phylum</a:t>
            </a:r>
            <a:r>
              <a:rPr lang="en-US" dirty="0" smtClean="0"/>
              <a:t>		</a:t>
            </a:r>
            <a:r>
              <a:rPr lang="en-US" dirty="0" smtClean="0">
                <a:solidFill>
                  <a:srgbClr val="FF0000"/>
                </a:solidFill>
              </a:rPr>
              <a:t>plant kingdom</a:t>
            </a:r>
          </a:p>
          <a:p>
            <a:pPr>
              <a:buClr>
                <a:srgbClr val="FF0000"/>
              </a:buClr>
              <a:buSzPct val="100000"/>
              <a:buFont typeface="Wingdings" pitchFamily="2" charset="2"/>
              <a:buChar char="Ø"/>
            </a:pPr>
            <a:endParaRPr lang="en-US" dirty="0" smtClean="0"/>
          </a:p>
          <a:p>
            <a:pPr>
              <a:buClr>
                <a:srgbClr val="FF0000"/>
              </a:buClr>
              <a:buSzPct val="100000"/>
              <a:buFont typeface="Wingdings" pitchFamily="2" charset="2"/>
              <a:buChar char="Ø"/>
            </a:pPr>
            <a:r>
              <a:rPr lang="en-US" dirty="0" smtClean="0"/>
              <a:t>Under the class  there is : </a:t>
            </a:r>
            <a:r>
              <a:rPr lang="en-US" dirty="0" err="1" smtClean="0">
                <a:solidFill>
                  <a:srgbClr val="FFC000"/>
                </a:solidFill>
              </a:rPr>
              <a:t>Rase</a:t>
            </a:r>
            <a:r>
              <a:rPr lang="en-US" dirty="0" smtClean="0"/>
              <a:t>, </a:t>
            </a:r>
            <a:r>
              <a:rPr lang="en-US" dirty="0" smtClean="0">
                <a:solidFill>
                  <a:srgbClr val="00B0F0"/>
                </a:solidFill>
              </a:rPr>
              <a:t>Cultivar</a:t>
            </a:r>
            <a:r>
              <a:rPr lang="en-US" dirty="0" smtClean="0"/>
              <a:t>, </a:t>
            </a:r>
            <a:r>
              <a:rPr lang="en-US" dirty="0" smtClean="0">
                <a:solidFill>
                  <a:srgbClr val="FFFF00"/>
                </a:solidFill>
              </a:rPr>
              <a:t>Strain</a:t>
            </a:r>
            <a:r>
              <a:rPr lang="en-US" dirty="0" smtClean="0"/>
              <a:t> and </a:t>
            </a:r>
            <a:r>
              <a:rPr lang="en-US" dirty="0" smtClean="0">
                <a:solidFill>
                  <a:srgbClr val="FFC000"/>
                </a:solidFill>
              </a:rPr>
              <a:t>individual</a:t>
            </a:r>
            <a:r>
              <a:rPr lang="en-US" dirty="0" smtClean="0"/>
              <a:t>. </a:t>
            </a:r>
            <a:br>
              <a:rPr lang="en-US" dirty="0" smtClean="0"/>
            </a:br>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7" dur="500"/>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53"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4"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55"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6" dur="500"/>
                                        <p:tgtEl>
                                          <p:spTgt spid="3">
                                            <p:txEl>
                                              <p:pRg st="5" end="5"/>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4" presetClass="entr" presetSubtype="0" accel="100000" fill="hold" grpId="0" nodeType="click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anim calcmode="lin" valueType="num">
                                      <p:cBhvr>
                                        <p:cTn id="61"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62"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3"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64"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65" dur="500"/>
                                        <p:tgtEl>
                                          <p:spTgt spid="3">
                                            <p:txEl>
                                              <p:pRg st="6" end="6"/>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4" presetClass="entr" presetSubtype="0" accel="100000" fill="hold" grpId="0" nodeType="clickEffect">
                                  <p:stCondLst>
                                    <p:cond delay="0"/>
                                  </p:stCondLst>
                                  <p:childTnLst>
                                    <p:set>
                                      <p:cBhvr>
                                        <p:cTn id="69" dur="1" fill="hold">
                                          <p:stCondLst>
                                            <p:cond delay="0"/>
                                          </p:stCondLst>
                                        </p:cTn>
                                        <p:tgtEl>
                                          <p:spTgt spid="3">
                                            <p:txEl>
                                              <p:pRg st="7" end="7"/>
                                            </p:txEl>
                                          </p:spTgt>
                                        </p:tgtEl>
                                        <p:attrNameLst>
                                          <p:attrName>style.visibility</p:attrName>
                                        </p:attrNameLst>
                                      </p:cBhvr>
                                      <p:to>
                                        <p:strVal val="visible"/>
                                      </p:to>
                                    </p:set>
                                    <p:anim calcmode="lin" valueType="num">
                                      <p:cBhvr>
                                        <p:cTn id="70"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71"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72"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73"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74" dur="500"/>
                                        <p:tgtEl>
                                          <p:spTgt spid="3">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p:cTn id="79" dur="500" fill="hold"/>
                                        <p:tgtEl>
                                          <p:spTgt spid="3">
                                            <p:txEl>
                                              <p:pRg st="8" end="8"/>
                                            </p:txEl>
                                          </p:spTgt>
                                        </p:tgtEl>
                                        <p:attrNameLst>
                                          <p:attrName>ppt_w</p:attrName>
                                        </p:attrNameLst>
                                      </p:cBhvr>
                                      <p:tavLst>
                                        <p:tav tm="0">
                                          <p:val>
                                            <p:strVal val="#ppt_w*0.05"/>
                                          </p:val>
                                        </p:tav>
                                        <p:tav tm="100000">
                                          <p:val>
                                            <p:strVal val="#ppt_w"/>
                                          </p:val>
                                        </p:tav>
                                      </p:tavLst>
                                    </p:anim>
                                    <p:anim calcmode="lin" valueType="num">
                                      <p:cBhvr>
                                        <p:cTn id="80" dur="5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81" dur="5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82" dur="500" fill="hold"/>
                                        <p:tgtEl>
                                          <p:spTgt spid="3">
                                            <p:txEl>
                                              <p:pRg st="8" end="8"/>
                                            </p:txEl>
                                          </p:spTgt>
                                        </p:tgtEl>
                                        <p:attrNameLst>
                                          <p:attrName>ppt_y</p:attrName>
                                        </p:attrNameLst>
                                      </p:cBhvr>
                                      <p:tavLst>
                                        <p:tav tm="0">
                                          <p:val>
                                            <p:strVal val="#ppt_y"/>
                                          </p:val>
                                        </p:tav>
                                        <p:tav tm="100000">
                                          <p:val>
                                            <p:strVal val="#ppt_y"/>
                                          </p:val>
                                        </p:tav>
                                      </p:tavLst>
                                    </p:anim>
                                    <p:animEffect transition="in" filter="fade">
                                      <p:cBhvr>
                                        <p:cTn id="83" dur="500"/>
                                        <p:tgtEl>
                                          <p:spTgt spid="3">
                                            <p:txEl>
                                              <p:pRg st="8" end="8"/>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4" presetClass="entr" presetSubtype="0" accel="100000" fill="hold" grpId="0" nodeType="clickEffect">
                                  <p:stCondLst>
                                    <p:cond delay="0"/>
                                  </p:stCondLst>
                                  <p:childTnLst>
                                    <p:set>
                                      <p:cBhvr>
                                        <p:cTn id="87" dur="1" fill="hold">
                                          <p:stCondLst>
                                            <p:cond delay="0"/>
                                          </p:stCondLst>
                                        </p:cTn>
                                        <p:tgtEl>
                                          <p:spTgt spid="3">
                                            <p:txEl>
                                              <p:pRg st="9" end="9"/>
                                            </p:txEl>
                                          </p:spTgt>
                                        </p:tgtEl>
                                        <p:attrNameLst>
                                          <p:attrName>style.visibility</p:attrName>
                                        </p:attrNameLst>
                                      </p:cBhvr>
                                      <p:to>
                                        <p:strVal val="visible"/>
                                      </p:to>
                                    </p:set>
                                    <p:anim calcmode="lin" valueType="num">
                                      <p:cBhvr>
                                        <p:cTn id="88" dur="500" fill="hold"/>
                                        <p:tgtEl>
                                          <p:spTgt spid="3">
                                            <p:txEl>
                                              <p:pRg st="9" end="9"/>
                                            </p:txEl>
                                          </p:spTgt>
                                        </p:tgtEl>
                                        <p:attrNameLst>
                                          <p:attrName>ppt_w</p:attrName>
                                        </p:attrNameLst>
                                      </p:cBhvr>
                                      <p:tavLst>
                                        <p:tav tm="0">
                                          <p:val>
                                            <p:strVal val="#ppt_w*0.05"/>
                                          </p:val>
                                        </p:tav>
                                        <p:tav tm="100000">
                                          <p:val>
                                            <p:strVal val="#ppt_w"/>
                                          </p:val>
                                        </p:tav>
                                      </p:tavLst>
                                    </p:anim>
                                    <p:anim calcmode="lin" valueType="num">
                                      <p:cBhvr>
                                        <p:cTn id="89" dur="500" fill="hold"/>
                                        <p:tgtEl>
                                          <p:spTgt spid="3">
                                            <p:txEl>
                                              <p:pRg st="9" end="9"/>
                                            </p:txEl>
                                          </p:spTgt>
                                        </p:tgtEl>
                                        <p:attrNameLst>
                                          <p:attrName>ppt_h</p:attrName>
                                        </p:attrNameLst>
                                      </p:cBhvr>
                                      <p:tavLst>
                                        <p:tav tm="0">
                                          <p:val>
                                            <p:strVal val="#ppt_h"/>
                                          </p:val>
                                        </p:tav>
                                        <p:tav tm="100000">
                                          <p:val>
                                            <p:strVal val="#ppt_h"/>
                                          </p:val>
                                        </p:tav>
                                      </p:tavLst>
                                    </p:anim>
                                    <p:anim calcmode="lin" valueType="num">
                                      <p:cBhvr>
                                        <p:cTn id="90" dur="5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91" dur="500" fill="hold"/>
                                        <p:tgtEl>
                                          <p:spTgt spid="3">
                                            <p:txEl>
                                              <p:pRg st="9" end="9"/>
                                            </p:txEl>
                                          </p:spTgt>
                                        </p:tgtEl>
                                        <p:attrNameLst>
                                          <p:attrName>ppt_y</p:attrName>
                                        </p:attrNameLst>
                                      </p:cBhvr>
                                      <p:tavLst>
                                        <p:tav tm="0">
                                          <p:val>
                                            <p:strVal val="#ppt_y"/>
                                          </p:val>
                                        </p:tav>
                                        <p:tav tm="100000">
                                          <p:val>
                                            <p:strVal val="#ppt_y"/>
                                          </p:val>
                                        </p:tav>
                                      </p:tavLst>
                                    </p:anim>
                                    <p:animEffect transition="in" filter="fade">
                                      <p:cBhvr>
                                        <p:cTn id="92" dur="500"/>
                                        <p:tgtEl>
                                          <p:spTgt spid="3">
                                            <p:txEl>
                                              <p:pRg st="9" end="9"/>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54" presetClass="entr" presetSubtype="0" accel="100000" fill="hold" grpId="0" nodeType="clickEffect">
                                  <p:stCondLst>
                                    <p:cond delay="0"/>
                                  </p:stCondLst>
                                  <p:childTnLst>
                                    <p:set>
                                      <p:cBhvr>
                                        <p:cTn id="96" dur="1" fill="hold">
                                          <p:stCondLst>
                                            <p:cond delay="0"/>
                                          </p:stCondLst>
                                        </p:cTn>
                                        <p:tgtEl>
                                          <p:spTgt spid="3">
                                            <p:txEl>
                                              <p:pRg st="11" end="11"/>
                                            </p:txEl>
                                          </p:spTgt>
                                        </p:tgtEl>
                                        <p:attrNameLst>
                                          <p:attrName>style.visibility</p:attrName>
                                        </p:attrNameLst>
                                      </p:cBhvr>
                                      <p:to>
                                        <p:strVal val="visible"/>
                                      </p:to>
                                    </p:set>
                                    <p:anim calcmode="lin" valueType="num">
                                      <p:cBhvr>
                                        <p:cTn id="97" dur="500" fill="hold"/>
                                        <p:tgtEl>
                                          <p:spTgt spid="3">
                                            <p:txEl>
                                              <p:pRg st="11" end="11"/>
                                            </p:txEl>
                                          </p:spTgt>
                                        </p:tgtEl>
                                        <p:attrNameLst>
                                          <p:attrName>ppt_w</p:attrName>
                                        </p:attrNameLst>
                                      </p:cBhvr>
                                      <p:tavLst>
                                        <p:tav tm="0">
                                          <p:val>
                                            <p:strVal val="#ppt_w*0.05"/>
                                          </p:val>
                                        </p:tav>
                                        <p:tav tm="100000">
                                          <p:val>
                                            <p:strVal val="#ppt_w"/>
                                          </p:val>
                                        </p:tav>
                                      </p:tavLst>
                                    </p:anim>
                                    <p:anim calcmode="lin" valueType="num">
                                      <p:cBhvr>
                                        <p:cTn id="98" dur="500" fill="hold"/>
                                        <p:tgtEl>
                                          <p:spTgt spid="3">
                                            <p:txEl>
                                              <p:pRg st="11" end="11"/>
                                            </p:txEl>
                                          </p:spTgt>
                                        </p:tgtEl>
                                        <p:attrNameLst>
                                          <p:attrName>ppt_h</p:attrName>
                                        </p:attrNameLst>
                                      </p:cBhvr>
                                      <p:tavLst>
                                        <p:tav tm="0">
                                          <p:val>
                                            <p:strVal val="#ppt_h"/>
                                          </p:val>
                                        </p:tav>
                                        <p:tav tm="100000">
                                          <p:val>
                                            <p:strVal val="#ppt_h"/>
                                          </p:val>
                                        </p:tav>
                                      </p:tavLst>
                                    </p:anim>
                                    <p:anim calcmode="lin" valueType="num">
                                      <p:cBhvr>
                                        <p:cTn id="99" dur="5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100" dur="500" fill="hold"/>
                                        <p:tgtEl>
                                          <p:spTgt spid="3">
                                            <p:txEl>
                                              <p:pRg st="11" end="11"/>
                                            </p:txEl>
                                          </p:spTgt>
                                        </p:tgtEl>
                                        <p:attrNameLst>
                                          <p:attrName>ppt_y</p:attrName>
                                        </p:attrNameLst>
                                      </p:cBhvr>
                                      <p:tavLst>
                                        <p:tav tm="0">
                                          <p:val>
                                            <p:strVal val="#ppt_y"/>
                                          </p:val>
                                        </p:tav>
                                        <p:tav tm="100000">
                                          <p:val>
                                            <p:strVal val="#ppt_y"/>
                                          </p:val>
                                        </p:tav>
                                      </p:tavLst>
                                    </p:anim>
                                    <p:animEffect transition="in" filter="fade">
                                      <p:cBhvr>
                                        <p:cTn id="10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153400" cy="5516563"/>
          </a:xfrm>
        </p:spPr>
        <p:txBody>
          <a:bodyPr>
            <a:normAutofit lnSpcReduction="10000"/>
          </a:bodyPr>
          <a:lstStyle/>
          <a:p>
            <a:pPr algn="just"/>
            <a:r>
              <a:rPr lang="en-US" dirty="0" smtClean="0"/>
              <a:t>Big group can be divided into moderate by adding -sub before the name of the group, such as under the species (sub-family) (suborder) .</a:t>
            </a:r>
          </a:p>
          <a:p>
            <a:pPr algn="just"/>
            <a:endParaRPr lang="en-US" dirty="0" smtClean="0"/>
          </a:p>
          <a:p>
            <a:pPr algn="just"/>
            <a:r>
              <a:rPr lang="en-US" dirty="0" smtClean="0">
                <a:solidFill>
                  <a:srgbClr val="FFC000"/>
                </a:solidFill>
              </a:rPr>
              <a:t>Scientific name must be prescribes a two-part name or </a:t>
            </a:r>
            <a:r>
              <a:rPr lang="en-US" b="1" dirty="0" smtClean="0">
                <a:solidFill>
                  <a:srgbClr val="FFC000"/>
                </a:solidFill>
              </a:rPr>
              <a:t>binary name</a:t>
            </a:r>
            <a:r>
              <a:rPr lang="en-US" dirty="0" smtClean="0">
                <a:solidFill>
                  <a:srgbClr val="FFC000"/>
                </a:solidFill>
              </a:rPr>
              <a:t> for any </a:t>
            </a:r>
            <a:r>
              <a:rPr lang="en-US" dirty="0" err="1" smtClean="0">
                <a:solidFill>
                  <a:srgbClr val="FFC000"/>
                </a:solidFill>
              </a:rPr>
              <a:t>taxon</a:t>
            </a:r>
            <a:r>
              <a:rPr lang="en-US" dirty="0" smtClean="0">
                <a:solidFill>
                  <a:srgbClr val="FFC000"/>
                </a:solidFill>
              </a:rPr>
              <a:t> genus name followed by specie </a:t>
            </a:r>
          </a:p>
          <a:p>
            <a:pPr algn="just"/>
            <a:endParaRPr lang="en-US" dirty="0" smtClean="0"/>
          </a:p>
          <a:p>
            <a:pPr algn="just"/>
            <a:r>
              <a:rPr lang="en-US" dirty="0" smtClean="0">
                <a:solidFill>
                  <a:srgbClr val="92D050"/>
                </a:solidFill>
              </a:rPr>
              <a:t>Each </a:t>
            </a:r>
            <a:r>
              <a:rPr lang="en-US" sz="3200" dirty="0" smtClean="0">
                <a:solidFill>
                  <a:srgbClr val="FF0000"/>
                </a:solidFill>
              </a:rPr>
              <a:t>Individual</a:t>
            </a:r>
            <a:r>
              <a:rPr lang="en-US" sz="3200" dirty="0" smtClean="0">
                <a:solidFill>
                  <a:srgbClr val="92D050"/>
                </a:solidFill>
              </a:rPr>
              <a:t> </a:t>
            </a:r>
            <a:r>
              <a:rPr lang="en-US" dirty="0" smtClean="0">
                <a:solidFill>
                  <a:srgbClr val="92D050"/>
                </a:solidFill>
              </a:rPr>
              <a:t>must have only one scientific name. </a:t>
            </a:r>
            <a:endParaRPr lang="en-US" dirty="0">
              <a:solidFill>
                <a:srgbClr val="92D050"/>
              </a:solidFill>
            </a:endParaRP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153400" cy="5668963"/>
          </a:xfrm>
        </p:spPr>
        <p:txBody>
          <a:bodyPr>
            <a:normAutofit/>
          </a:bodyPr>
          <a:lstStyle/>
          <a:p>
            <a:pPr algn="just"/>
            <a:r>
              <a:rPr lang="en-US" dirty="0" smtClean="0">
                <a:solidFill>
                  <a:srgbClr val="FF0000"/>
                </a:solidFill>
              </a:rPr>
              <a:t>First letter of Species is small letter , genus name is italics or underlined.</a:t>
            </a:r>
          </a:p>
          <a:p>
            <a:pPr algn="just"/>
            <a:endParaRPr lang="en-US" dirty="0" smtClean="0"/>
          </a:p>
          <a:p>
            <a:pPr algn="just"/>
            <a:r>
              <a:rPr lang="en-US" dirty="0" smtClean="0">
                <a:solidFill>
                  <a:srgbClr val="FFFF00"/>
                </a:solidFill>
              </a:rPr>
              <a:t>The Scientific name can have the name of the scantiest that discover it written after the genus name. </a:t>
            </a:r>
          </a:p>
          <a:p>
            <a:pPr algn="just"/>
            <a:endParaRPr lang="en-US" dirty="0" smtClean="0"/>
          </a:p>
          <a:p>
            <a:pPr algn="just"/>
            <a:r>
              <a:rPr lang="en-US" dirty="0" smtClean="0">
                <a:solidFill>
                  <a:srgbClr val="00B0F0"/>
                </a:solidFill>
              </a:rPr>
              <a:t>In the case of changing  genus or specie the original scientist name is written first  in parentheses followed by the new scientist name.</a:t>
            </a: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ntr" presetSubtype="0" accel="10000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27"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28"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9"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153400" cy="5943600"/>
          </a:xfrm>
        </p:spPr>
        <p:txBody>
          <a:bodyPr>
            <a:normAutofit/>
          </a:bodyPr>
          <a:lstStyle/>
          <a:p>
            <a:pPr algn="just"/>
            <a:r>
              <a:rPr lang="en-US" dirty="0" smtClean="0">
                <a:solidFill>
                  <a:srgbClr val="FFC000"/>
                </a:solidFill>
              </a:rPr>
              <a:t>The family name is derived from one of their genus or a synonym for it, and it ends with section (</a:t>
            </a:r>
            <a:r>
              <a:rPr lang="en-US" dirty="0" err="1" smtClean="0">
                <a:solidFill>
                  <a:srgbClr val="FFC000"/>
                </a:solidFill>
              </a:rPr>
              <a:t>aceae</a:t>
            </a:r>
            <a:r>
              <a:rPr lang="en-US" dirty="0" smtClean="0">
                <a:solidFill>
                  <a:srgbClr val="FFC000"/>
                </a:solidFill>
              </a:rPr>
              <a:t>). </a:t>
            </a:r>
            <a:r>
              <a:rPr lang="en-US" dirty="0" smtClean="0"/>
              <a:t>An exception , some names that have been used for a long time such as </a:t>
            </a:r>
            <a:r>
              <a:rPr lang="en-US" dirty="0" err="1" smtClean="0">
                <a:solidFill>
                  <a:srgbClr val="FF0000"/>
                </a:solidFill>
              </a:rPr>
              <a:t>Gramineae</a:t>
            </a:r>
            <a:r>
              <a:rPr lang="en-US" dirty="0" smtClean="0"/>
              <a:t>, and </a:t>
            </a:r>
            <a:r>
              <a:rPr lang="en-US" dirty="0" err="1" smtClean="0">
                <a:solidFill>
                  <a:srgbClr val="FF0000"/>
                </a:solidFill>
              </a:rPr>
              <a:t>palmae</a:t>
            </a:r>
            <a:r>
              <a:rPr lang="en-US" dirty="0" smtClean="0"/>
              <a:t>, and it can be distinguish of the alternative end with the section (</a:t>
            </a:r>
            <a:r>
              <a:rPr lang="en-US" dirty="0" err="1" smtClean="0">
                <a:solidFill>
                  <a:srgbClr val="FFFF00"/>
                </a:solidFill>
              </a:rPr>
              <a:t>aceae</a:t>
            </a:r>
            <a:r>
              <a:rPr lang="en-US" dirty="0" smtClean="0"/>
              <a:t>).</a:t>
            </a:r>
          </a:p>
          <a:p>
            <a:pPr algn="just">
              <a:buNone/>
            </a:pPr>
            <a:endParaRPr lang="en-US" dirty="0" smtClean="0"/>
          </a:p>
          <a:p>
            <a:pPr algn="just"/>
            <a:r>
              <a:rPr lang="en-US" sz="2800" dirty="0" smtClean="0">
                <a:solidFill>
                  <a:srgbClr val="00B0F0"/>
                </a:solidFill>
              </a:rPr>
              <a:t>If two sets of plants groups were included in one group whose members are similar, the oldest names of those is taken to represent the new group</a:t>
            </a:r>
          </a:p>
          <a:p>
            <a:pPr algn="just"/>
            <a:endParaRPr lang="en-US" dirty="0"/>
          </a:p>
        </p:txBody>
      </p:sp>
      <p:sp>
        <p:nvSpPr>
          <p:cNvPr id="5" name="Content Placeholder 2"/>
          <p:cNvSpPr txBox="1">
            <a:spLocks/>
          </p:cNvSpPr>
          <p:nvPr/>
        </p:nvSpPr>
        <p:spPr>
          <a:xfrm>
            <a:off x="762000" y="4038600"/>
            <a:ext cx="7848600" cy="2133600"/>
          </a:xfrm>
          <a:prstGeom prst="rect">
            <a:avLst/>
          </a:prstGeom>
        </p:spPr>
        <p:txBody>
          <a:bodyPr vert="horz">
            <a:normAutofit/>
          </a:bodyPr>
          <a:lstStyle/>
          <a:p>
            <a:pPr algn="just"/>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9"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077200" cy="2590801"/>
          </a:xfrm>
        </p:spPr>
        <p:txBody>
          <a:bodyPr/>
          <a:lstStyle/>
          <a:p>
            <a:pPr algn="just"/>
            <a:r>
              <a:rPr lang="en-US" dirty="0" smtClean="0"/>
              <a:t>a special excluded  list called </a:t>
            </a:r>
            <a:r>
              <a:rPr lang="en-US" dirty="0" err="1" smtClean="0">
                <a:solidFill>
                  <a:srgbClr val="00B0F0"/>
                </a:solidFill>
              </a:rPr>
              <a:t>Nomina</a:t>
            </a:r>
            <a:r>
              <a:rPr lang="en-US" dirty="0" smtClean="0"/>
              <a:t> </a:t>
            </a:r>
            <a:r>
              <a:rPr lang="en-US" dirty="0" err="1" smtClean="0">
                <a:solidFill>
                  <a:srgbClr val="00B0F0"/>
                </a:solidFill>
              </a:rPr>
              <a:t>conservanda</a:t>
            </a:r>
            <a:r>
              <a:rPr lang="en-US" dirty="0" smtClean="0"/>
              <a:t>  was developed to avoid inappropriate changes  in the naming as a result of applying rules literally. </a:t>
            </a:r>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Some different species :</a:t>
            </a:r>
            <a:endParaRPr lang="en-US" dirty="0">
              <a:solidFill>
                <a:srgbClr val="00B0F0"/>
              </a:solidFill>
            </a:endParaRPr>
          </a:p>
        </p:txBody>
      </p:sp>
      <p:graphicFrame>
        <p:nvGraphicFramePr>
          <p:cNvPr id="4" name="Content Placeholder 3"/>
          <p:cNvGraphicFramePr>
            <a:graphicFrameLocks noGrp="1"/>
          </p:cNvGraphicFramePr>
          <p:nvPr>
            <p:ph idx="1"/>
          </p:nvPr>
        </p:nvGraphicFramePr>
        <p:xfrm>
          <a:off x="457200" y="1600200"/>
          <a:ext cx="8153400" cy="4495799"/>
        </p:xfrm>
        <a:graphic>
          <a:graphicData uri="http://schemas.openxmlformats.org/drawingml/2006/table">
            <a:tbl>
              <a:tblPr firstRow="1" bandRow="1">
                <a:tableStyleId>{5C22544A-7EE6-4342-B048-85BDC9FD1C3A}</a:tableStyleId>
              </a:tblPr>
              <a:tblGrid>
                <a:gridCol w="4076700"/>
                <a:gridCol w="4076700"/>
              </a:tblGrid>
              <a:tr h="825759">
                <a:tc>
                  <a:txBody>
                    <a:bodyPr/>
                    <a:lstStyle/>
                    <a:p>
                      <a:r>
                        <a:rPr lang="en-US" sz="2400" dirty="0" smtClean="0"/>
                        <a:t>Modern Latin name ends ..</a:t>
                      </a:r>
                      <a:r>
                        <a:rPr lang="en-US" sz="2400" dirty="0" err="1" smtClean="0"/>
                        <a:t>aceae</a:t>
                      </a:r>
                      <a:endParaRPr lang="en-US" sz="2400" dirty="0"/>
                    </a:p>
                  </a:txBody>
                  <a:tcPr/>
                </a:tc>
                <a:tc>
                  <a:txBody>
                    <a:bodyPr/>
                    <a:lstStyle/>
                    <a:p>
                      <a:r>
                        <a:rPr lang="en-US" sz="2400" dirty="0" smtClean="0"/>
                        <a:t>Latin name ends with … </a:t>
                      </a:r>
                      <a:r>
                        <a:rPr lang="en-US" sz="2400" dirty="0" err="1" smtClean="0"/>
                        <a:t>aceae</a:t>
                      </a:r>
                      <a:endParaRPr lang="en-US" sz="2400" dirty="0"/>
                    </a:p>
                  </a:txBody>
                  <a:tcPr/>
                </a:tc>
              </a:tr>
              <a:tr h="458755">
                <a:tc>
                  <a:txBody>
                    <a:bodyPr/>
                    <a:lstStyle/>
                    <a:p>
                      <a:r>
                        <a:rPr lang="en-US" sz="2400" dirty="0" err="1" smtClean="0"/>
                        <a:t>Poaceae</a:t>
                      </a:r>
                      <a:endParaRPr lang="en-US" sz="2400" dirty="0"/>
                    </a:p>
                  </a:txBody>
                  <a:tcPr/>
                </a:tc>
                <a:tc>
                  <a:txBody>
                    <a:bodyPr/>
                    <a:lstStyle/>
                    <a:p>
                      <a:r>
                        <a:rPr lang="en-US" sz="2400" dirty="0" err="1" smtClean="0"/>
                        <a:t>Graminae</a:t>
                      </a:r>
                      <a:endParaRPr lang="en-US" sz="2400" dirty="0"/>
                    </a:p>
                  </a:txBody>
                  <a:tcPr/>
                </a:tc>
              </a:tr>
              <a:tr h="458755">
                <a:tc>
                  <a:txBody>
                    <a:bodyPr/>
                    <a:lstStyle/>
                    <a:p>
                      <a:r>
                        <a:rPr lang="en-US" sz="2400" dirty="0" err="1" smtClean="0"/>
                        <a:t>Areaceae</a:t>
                      </a:r>
                      <a:endParaRPr lang="en-US" sz="2400" dirty="0"/>
                    </a:p>
                  </a:txBody>
                  <a:tcPr/>
                </a:tc>
                <a:tc>
                  <a:txBody>
                    <a:bodyPr/>
                    <a:lstStyle/>
                    <a:p>
                      <a:r>
                        <a:rPr lang="en-US" sz="2400" dirty="0" err="1" smtClean="0"/>
                        <a:t>Palmae</a:t>
                      </a:r>
                      <a:endParaRPr lang="en-US" sz="2400" dirty="0"/>
                    </a:p>
                  </a:txBody>
                  <a:tcPr/>
                </a:tc>
              </a:tr>
              <a:tr h="458755">
                <a:tc>
                  <a:txBody>
                    <a:bodyPr/>
                    <a:lstStyle/>
                    <a:p>
                      <a:r>
                        <a:rPr lang="en-US" sz="2400" dirty="0" err="1" smtClean="0"/>
                        <a:t>Brassicaceae</a:t>
                      </a:r>
                      <a:endParaRPr lang="en-US" sz="2400" dirty="0"/>
                    </a:p>
                  </a:txBody>
                  <a:tcPr/>
                </a:tc>
                <a:tc>
                  <a:txBody>
                    <a:bodyPr/>
                    <a:lstStyle/>
                    <a:p>
                      <a:r>
                        <a:rPr lang="en-US" sz="2400" dirty="0" err="1" smtClean="0"/>
                        <a:t>Cruciferae</a:t>
                      </a:r>
                      <a:endParaRPr lang="en-US" sz="2400" dirty="0"/>
                    </a:p>
                  </a:txBody>
                  <a:tcPr/>
                </a:tc>
              </a:tr>
              <a:tr h="458755">
                <a:tc>
                  <a:txBody>
                    <a:bodyPr/>
                    <a:lstStyle/>
                    <a:p>
                      <a:r>
                        <a:rPr lang="en-US" sz="2400" dirty="0" err="1" smtClean="0"/>
                        <a:t>Fabaceae</a:t>
                      </a:r>
                      <a:endParaRPr lang="en-US" sz="2400" dirty="0"/>
                    </a:p>
                  </a:txBody>
                  <a:tcPr/>
                </a:tc>
                <a:tc>
                  <a:txBody>
                    <a:bodyPr/>
                    <a:lstStyle/>
                    <a:p>
                      <a:r>
                        <a:rPr lang="en-US" sz="2400" dirty="0" err="1" smtClean="0"/>
                        <a:t>Leguminosae</a:t>
                      </a:r>
                      <a:endParaRPr lang="en-US" sz="2400" dirty="0"/>
                    </a:p>
                  </a:txBody>
                  <a:tcPr/>
                </a:tc>
              </a:tr>
              <a:tr h="458755">
                <a:tc>
                  <a:txBody>
                    <a:bodyPr/>
                    <a:lstStyle/>
                    <a:p>
                      <a:r>
                        <a:rPr lang="en-US" sz="2400" dirty="0" err="1" smtClean="0"/>
                        <a:t>Apiaceae</a:t>
                      </a:r>
                      <a:endParaRPr lang="en-US" sz="2400" dirty="0"/>
                    </a:p>
                  </a:txBody>
                  <a:tcPr/>
                </a:tc>
                <a:tc>
                  <a:txBody>
                    <a:bodyPr/>
                    <a:lstStyle/>
                    <a:p>
                      <a:r>
                        <a:rPr lang="en-US" sz="2400" dirty="0" err="1" smtClean="0"/>
                        <a:t>Umbelliferae</a:t>
                      </a:r>
                      <a:endParaRPr lang="en-US" sz="2400" dirty="0"/>
                    </a:p>
                  </a:txBody>
                  <a:tcPr/>
                </a:tc>
              </a:tr>
              <a:tr h="458755">
                <a:tc>
                  <a:txBody>
                    <a:bodyPr/>
                    <a:lstStyle/>
                    <a:p>
                      <a:r>
                        <a:rPr lang="en-US" sz="2400" dirty="0" err="1" smtClean="0"/>
                        <a:t>Lamiaceae</a:t>
                      </a:r>
                      <a:endParaRPr lang="en-US" sz="2400" dirty="0"/>
                    </a:p>
                  </a:txBody>
                  <a:tcPr/>
                </a:tc>
                <a:tc>
                  <a:txBody>
                    <a:bodyPr/>
                    <a:lstStyle/>
                    <a:p>
                      <a:r>
                        <a:rPr lang="en-US" sz="2400" dirty="0" err="1" smtClean="0"/>
                        <a:t>Labiatae</a:t>
                      </a:r>
                      <a:endParaRPr lang="en-US" sz="2400" dirty="0"/>
                    </a:p>
                  </a:txBody>
                  <a:tcPr/>
                </a:tc>
              </a:tr>
              <a:tr h="458755">
                <a:tc>
                  <a:txBody>
                    <a:bodyPr/>
                    <a:lstStyle/>
                    <a:p>
                      <a:r>
                        <a:rPr lang="en-US" sz="2400" dirty="0" err="1" smtClean="0"/>
                        <a:t>Astraceae</a:t>
                      </a:r>
                      <a:endParaRPr lang="en-US" sz="2400" dirty="0"/>
                    </a:p>
                  </a:txBody>
                  <a:tcPr/>
                </a:tc>
                <a:tc>
                  <a:txBody>
                    <a:bodyPr/>
                    <a:lstStyle/>
                    <a:p>
                      <a:r>
                        <a:rPr lang="en-US" sz="2400" dirty="0" err="1" smtClean="0"/>
                        <a:t>Compositae</a:t>
                      </a:r>
                      <a:endParaRPr lang="en-US" sz="2400" dirty="0"/>
                    </a:p>
                  </a:txBody>
                  <a:tcPr/>
                </a:tc>
              </a:tr>
              <a:tr h="458755">
                <a:tc>
                  <a:txBody>
                    <a:bodyPr/>
                    <a:lstStyle/>
                    <a:p>
                      <a:r>
                        <a:rPr lang="en-US" sz="2400" dirty="0" err="1" smtClean="0"/>
                        <a:t>Clusiaceae</a:t>
                      </a:r>
                      <a:endParaRPr lang="en-US" sz="2400" dirty="0"/>
                    </a:p>
                  </a:txBody>
                  <a:tcPr/>
                </a:tc>
                <a:tc>
                  <a:txBody>
                    <a:bodyPr/>
                    <a:lstStyle/>
                    <a:p>
                      <a:r>
                        <a:rPr lang="en-US" sz="2400" dirty="0" err="1" smtClean="0"/>
                        <a:t>Guttiferae</a:t>
                      </a:r>
                      <a:endParaRPr lang="en-US" sz="2400" dirty="0"/>
                    </a:p>
                  </a:txBody>
                  <a:tcPr/>
                </a:tc>
              </a:tr>
            </a:tbl>
          </a:graphicData>
        </a:graphic>
      </p:graphicFrame>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Autofit/>
          </a:bodyPr>
          <a:lstStyle/>
          <a:p>
            <a:pPr algn="ctr"/>
            <a:r>
              <a:rPr lang="en-US" sz="4100" dirty="0" smtClean="0">
                <a:solidFill>
                  <a:srgbClr val="FFC000"/>
                </a:solidFill>
              </a:rPr>
              <a:t>College of science vision and Mission</a:t>
            </a:r>
          </a:p>
        </p:txBody>
      </p:sp>
      <p:sp>
        <p:nvSpPr>
          <p:cNvPr id="3" name="Content Placeholder 2"/>
          <p:cNvSpPr>
            <a:spLocks noGrp="1"/>
          </p:cNvSpPr>
          <p:nvPr>
            <p:ph idx="1"/>
          </p:nvPr>
        </p:nvSpPr>
        <p:spPr>
          <a:xfrm>
            <a:off x="457200" y="1143000"/>
            <a:ext cx="8305800" cy="5410200"/>
          </a:xfrm>
        </p:spPr>
        <p:txBody>
          <a:bodyPr>
            <a:normAutofit fontScale="92500" lnSpcReduction="10000"/>
          </a:bodyPr>
          <a:lstStyle/>
          <a:p>
            <a:pPr>
              <a:buNone/>
            </a:pPr>
            <a:r>
              <a:rPr lang="en-US" sz="3500" dirty="0" smtClean="0">
                <a:solidFill>
                  <a:srgbClr val="FFC000"/>
                </a:solidFill>
              </a:rPr>
              <a:t>Vision</a:t>
            </a:r>
            <a:r>
              <a:rPr lang="en-US" dirty="0" smtClean="0"/>
              <a:t>:</a:t>
            </a:r>
          </a:p>
          <a:p>
            <a:pPr marL="0" algn="just">
              <a:spcBef>
                <a:spcPts val="0"/>
              </a:spcBef>
              <a:buNone/>
            </a:pPr>
            <a:r>
              <a:rPr lang="en-US" dirty="0" smtClean="0"/>
              <a:t/>
            </a:r>
            <a:br>
              <a:rPr lang="en-US" dirty="0" smtClean="0"/>
            </a:br>
            <a:r>
              <a:rPr lang="en-US" dirty="0" smtClean="0"/>
              <a:t>To be a leader in basic science, its applications and culture to contribute to building the knowledge society.</a:t>
            </a:r>
          </a:p>
          <a:p>
            <a:pPr>
              <a:buNone/>
            </a:pPr>
            <a:r>
              <a:rPr lang="en-US" sz="3500" dirty="0" smtClean="0">
                <a:solidFill>
                  <a:srgbClr val="FFC000"/>
                </a:solidFill>
              </a:rPr>
              <a:t>Mission:</a:t>
            </a:r>
          </a:p>
          <a:p>
            <a:pPr marL="0" algn="just">
              <a:spcBef>
                <a:spcPts val="0"/>
              </a:spcBef>
              <a:buNone/>
            </a:pPr>
            <a:r>
              <a:rPr lang="en-US" dirty="0" smtClean="0"/>
              <a:t/>
            </a:r>
            <a:br>
              <a:rPr lang="en-US" dirty="0" smtClean="0"/>
            </a:br>
            <a:r>
              <a:rPr lang="en-US" dirty="0" smtClean="0"/>
              <a:t>To offer study programs and developed research projects capable of providing society with knowledge and trained personnel through a stimulating environment for learning, creativity and scientific research with continuing quality to ensure optimal use of technology and general partnership.</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151641"/>
        </p:xfrm>
        <a:graphic>
          <a:graphicData uri="http://schemas.openxmlformats.org/drawingml/2006/table">
            <a:tbl>
              <a:tblPr>
                <a:tableStyleId>{3C2FFA5D-87B4-456A-9821-1D502468CF0F}</a:tableStyleId>
              </a:tblPr>
              <a:tblGrid>
                <a:gridCol w="5715000"/>
                <a:gridCol w="1219200"/>
                <a:gridCol w="1066801"/>
              </a:tblGrid>
              <a:tr h="271736">
                <a:tc gridSpan="3">
                  <a:txBody>
                    <a:bodyPr/>
                    <a:lstStyle/>
                    <a:p>
                      <a:pPr marL="0" marR="0" algn="ctr">
                        <a:spcBef>
                          <a:spcPts val="0"/>
                        </a:spcBef>
                        <a:spcAft>
                          <a:spcPts val="0"/>
                        </a:spcAft>
                      </a:pPr>
                      <a:r>
                        <a:rPr lang="en-AU" sz="2000" dirty="0" smtClean="0"/>
                        <a:t>Topics </a:t>
                      </a:r>
                      <a:r>
                        <a:rPr lang="en-AU" sz="2000" dirty="0"/>
                        <a:t>to be Covered </a:t>
                      </a:r>
                      <a:endParaRPr lang="en-US" sz="2000" dirty="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dirty="0" err="1"/>
                        <a:t>Topic</a:t>
                      </a: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4343400" cy="1143000"/>
          </a:xfrm>
        </p:spPr>
        <p:txBody>
          <a:bodyPr>
            <a:normAutofit/>
          </a:bodyPr>
          <a:lstStyle/>
          <a:p>
            <a:pPr algn="ctr"/>
            <a:r>
              <a:rPr lang="en-US" b="1" dirty="0" smtClean="0">
                <a:solidFill>
                  <a:srgbClr val="FFFF00"/>
                </a:solidFill>
              </a:rPr>
              <a:t>Nomenclature</a:t>
            </a:r>
            <a:endParaRPr lang="en-US" dirty="0">
              <a:solidFill>
                <a:srgbClr val="FFFF00"/>
              </a:solidFill>
            </a:endParaRPr>
          </a:p>
        </p:txBody>
      </p:sp>
      <p:sp>
        <p:nvSpPr>
          <p:cNvPr id="3" name="Content Placeholder 2"/>
          <p:cNvSpPr>
            <a:spLocks noGrp="1"/>
          </p:cNvSpPr>
          <p:nvPr>
            <p:ph idx="1"/>
          </p:nvPr>
        </p:nvSpPr>
        <p:spPr>
          <a:xfrm>
            <a:off x="457200" y="1600200"/>
            <a:ext cx="8001000" cy="4525963"/>
          </a:xfrm>
        </p:spPr>
        <p:txBody>
          <a:bodyPr/>
          <a:lstStyle/>
          <a:p>
            <a:pPr algn="just"/>
            <a:r>
              <a:rPr lang="en-US" dirty="0" smtClean="0">
                <a:solidFill>
                  <a:srgbClr val="FFFF00"/>
                </a:solidFill>
              </a:rPr>
              <a:t>Naming</a:t>
            </a:r>
            <a:r>
              <a:rPr lang="en-US" dirty="0" smtClean="0"/>
              <a:t> is to distinguish individuals or groups with words or terms that vary among others. The name often reflects special characters or links the individual to a particular person or the environment of a minority.</a:t>
            </a:r>
          </a:p>
          <a:p>
            <a:pPr algn="just"/>
            <a:r>
              <a:rPr lang="en-US" dirty="0" smtClean="0">
                <a:solidFill>
                  <a:srgbClr val="C00000"/>
                </a:solidFill>
              </a:rPr>
              <a:t> Names can be divided into:</a:t>
            </a:r>
          </a:p>
          <a:p>
            <a:pPr algn="just">
              <a:buNone/>
            </a:pPr>
            <a:r>
              <a:rPr lang="en-US" dirty="0" smtClean="0">
                <a:solidFill>
                  <a:srgbClr val="00B050"/>
                </a:solidFill>
              </a:rPr>
              <a:t>1- common names</a:t>
            </a:r>
          </a:p>
          <a:p>
            <a:pPr algn="just">
              <a:buNone/>
            </a:pPr>
            <a:r>
              <a:rPr lang="en-US" dirty="0" smtClean="0"/>
              <a:t>2- scientific names </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3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3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36" dur="500"/>
                                        <p:tgtEl>
                                          <p:spTgt spid="3">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 calcmode="lin" valueType="num">
                                      <p:cBhvr additive="base">
                                        <p:cTn id="4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additive="base">
                                        <p:cTn id="4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533400" y="184239"/>
            <a:ext cx="82296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
                <a:srgbClr val="00B0F0"/>
              </a:buClr>
              <a:buSzTx/>
              <a:buFont typeface="Wingdings" pitchFamily="2" charset="2"/>
              <a:buChar char="Ø"/>
              <a:tabLst>
                <a:tab pos="609600" algn="l"/>
              </a:tabLst>
            </a:pPr>
            <a:r>
              <a:rPr kumimoji="0" lang="en-US" sz="2800" b="1" i="0" u="none" strike="noStrike" cap="none" normalizeH="0" baseline="0" dirty="0" smtClean="0">
                <a:ln>
                  <a:noFill/>
                </a:ln>
                <a:solidFill>
                  <a:srgbClr val="00B0F0"/>
                </a:solidFill>
                <a:effectLst/>
                <a:latin typeface="Calibri" pitchFamily="34" charset="0"/>
                <a:ea typeface="Calibri" pitchFamily="34" charset="0"/>
                <a:cs typeface="Arial" pitchFamily="34" charset="0"/>
              </a:rPr>
              <a:t>Common names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were used by nations and people for plants that are found in there environments using their own language, and passed down generation after generation. </a:t>
            </a:r>
          </a:p>
          <a:p>
            <a:pPr marL="0" marR="0" lvl="0" indent="0" algn="justLow" defTabSz="914400" rtl="0" eaLnBrk="1" fontAlgn="base" latinLnBrk="0" hangingPunct="1">
              <a:lnSpc>
                <a:spcPct val="100000"/>
              </a:lnSpc>
              <a:spcBef>
                <a:spcPct val="0"/>
              </a:spcBef>
              <a:spcAft>
                <a:spcPct val="0"/>
              </a:spcAft>
              <a:buClr>
                <a:srgbClr val="00B0F0"/>
              </a:buClr>
              <a:buSzTx/>
              <a:buFont typeface="Wingdings" pitchFamily="2" charset="2"/>
              <a:buChar char="Ø"/>
              <a:tabLst>
                <a:tab pos="609600" algn="l"/>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0" eaLnBrk="1" fontAlgn="base" latinLnBrk="0" hangingPunct="1">
              <a:lnSpc>
                <a:spcPct val="100000"/>
              </a:lnSpc>
              <a:spcBef>
                <a:spcPct val="0"/>
              </a:spcBef>
              <a:spcAft>
                <a:spcPct val="0"/>
              </a:spcAft>
              <a:buClr>
                <a:srgbClr val="00B0F0"/>
              </a:buClr>
              <a:buSzTx/>
              <a:buFont typeface="Wingdings" pitchFamily="2" charset="2"/>
              <a:buChar char="Ø"/>
              <a:tabLst>
                <a:tab pos="609600" algn="l"/>
              </a:tabLst>
            </a:pPr>
            <a:r>
              <a:rPr kumimoji="0" lang="en-US" sz="2400" b="0" i="0" u="none" strike="noStrike" cap="none" normalizeH="0" baseline="0" dirty="0" smtClean="0">
                <a:ln>
                  <a:noFill/>
                </a:ln>
                <a:solidFill>
                  <a:srgbClr val="00B0F0"/>
                </a:solidFill>
                <a:effectLst/>
                <a:latin typeface="Calibri" pitchFamily="34" charset="0"/>
                <a:ea typeface="Calibri" pitchFamily="34" charset="0"/>
                <a:cs typeface="Arial" pitchFamily="34" charset="0"/>
              </a:rPr>
              <a:t>Common names are not enough usually to give a descriptive term for the entire plant.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For example the names of carrots berries and fruits , therefore another attribute is added like yellow carrots, white mulberry and to lead their purpose. </a:t>
            </a:r>
          </a:p>
          <a:p>
            <a:pPr marL="0" marR="0" lvl="0" indent="0" algn="justLow" defTabSz="914400" rtl="0" eaLnBrk="1" fontAlgn="base" latinLnBrk="0" hangingPunct="1">
              <a:lnSpc>
                <a:spcPct val="100000"/>
              </a:lnSpc>
              <a:spcBef>
                <a:spcPct val="0"/>
              </a:spcBef>
              <a:spcAft>
                <a:spcPct val="0"/>
              </a:spcAft>
              <a:buClr>
                <a:srgbClr val="00B0F0"/>
              </a:buClr>
              <a:buSzTx/>
              <a:buFont typeface="Wingdings" pitchFamily="2" charset="2"/>
              <a:buChar char="Ø"/>
              <a:tabLst>
                <a:tab pos="609600" algn="l"/>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0" eaLnBrk="1" fontAlgn="base" latinLnBrk="0" hangingPunct="1">
              <a:lnSpc>
                <a:spcPct val="100000"/>
              </a:lnSpc>
              <a:spcBef>
                <a:spcPct val="0"/>
              </a:spcBef>
              <a:spcAft>
                <a:spcPct val="0"/>
              </a:spcAft>
              <a:buClr>
                <a:srgbClr val="00B0F0"/>
              </a:buClr>
              <a:buSzTx/>
              <a:buFont typeface="Wingdings" pitchFamily="2" charset="2"/>
              <a:buChar char="Ø"/>
              <a:tabLst>
                <a:tab pos="6096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Common names could be </a:t>
            </a:r>
            <a:r>
              <a:rPr kumimoji="0" lang="en-US" sz="2400" b="0" i="0" u="none" strike="noStrike" cap="none" normalizeH="0" baseline="0" dirty="0" err="1" smtClean="0">
                <a:ln>
                  <a:noFill/>
                </a:ln>
                <a:solidFill>
                  <a:srgbClr val="FFC000"/>
                </a:solidFill>
                <a:effectLst/>
                <a:latin typeface="Calibri" pitchFamily="34" charset="0"/>
                <a:ea typeface="Calibri" pitchFamily="34" charset="0"/>
                <a:cs typeface="Arial" pitchFamily="34" charset="0"/>
              </a:rPr>
              <a:t>mononomial</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or </a:t>
            </a:r>
            <a:r>
              <a:rPr kumimoji="0" lang="en-US" sz="2400" b="0" i="0" u="none" strike="noStrike" cap="none" normalizeH="0" baseline="0" dirty="0" err="1" smtClean="0">
                <a:ln>
                  <a:noFill/>
                </a:ln>
                <a:solidFill>
                  <a:srgbClr val="FFC000"/>
                </a:solidFill>
                <a:effectLst/>
                <a:latin typeface="Calibri" pitchFamily="34" charset="0"/>
                <a:ea typeface="Calibri" pitchFamily="34" charset="0"/>
                <a:cs typeface="Arial" pitchFamily="34" charset="0"/>
              </a:rPr>
              <a:t>bionomial</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or </a:t>
            </a:r>
            <a:r>
              <a:rPr kumimoji="0" lang="en-US" sz="2400" b="0" i="0" u="none" strike="noStrike" cap="none" normalizeH="0" baseline="0" dirty="0" smtClean="0">
                <a:ln>
                  <a:noFill/>
                </a:ln>
                <a:solidFill>
                  <a:srgbClr val="FFC000"/>
                </a:solidFill>
                <a:effectLst/>
                <a:latin typeface="Calibri" pitchFamily="34" charset="0"/>
                <a:ea typeface="Calibri" pitchFamily="34" charset="0"/>
                <a:cs typeface="Arial" pitchFamily="34" charset="0"/>
              </a:rPr>
              <a:t>polynomial</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0" eaLnBrk="1" fontAlgn="base" latinLnBrk="0" hangingPunct="1">
              <a:lnSpc>
                <a:spcPct val="100000"/>
              </a:lnSpc>
              <a:spcBef>
                <a:spcPct val="0"/>
              </a:spcBef>
              <a:spcAft>
                <a:spcPct val="0"/>
              </a:spcAft>
              <a:buClrTx/>
              <a:buSzTx/>
              <a:buFontTx/>
              <a:buNone/>
              <a:tabLst>
                <a:tab pos="609600" algn="l"/>
              </a:tabLst>
            </a:pP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tab pos="609600" algn="l"/>
              </a:tabLst>
            </a:pPr>
            <a:r>
              <a:rPr lang="en-US" sz="2400" dirty="0" smtClean="0">
                <a:solidFill>
                  <a:srgbClr val="C00000"/>
                </a:solidFill>
                <a:latin typeface="Calibri" pitchFamily="34" charset="0"/>
                <a:ea typeface="Calibri" pitchFamily="34" charset="0"/>
                <a:cs typeface="Arial" pitchFamily="34" charset="0"/>
              </a:rPr>
              <a:t>Advantages</a:t>
            </a:r>
            <a:r>
              <a:rPr lang="en-US" sz="2400" dirty="0" smtClean="0">
                <a:latin typeface="Calibri" pitchFamily="34" charset="0"/>
                <a:ea typeface="Calibri" pitchFamily="34" charset="0"/>
                <a:cs typeface="Arial" pitchFamily="34" charset="0"/>
              </a:rPr>
              <a:t>: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Ease of using and simplicity.</a:t>
            </a:r>
          </a:p>
          <a:p>
            <a:pPr marL="0" marR="0" lvl="0" indent="0" algn="justLow" defTabSz="914400" rtl="0" eaLnBrk="1" fontAlgn="base" latinLnBrk="0" hangingPunct="1">
              <a:lnSpc>
                <a:spcPct val="100000"/>
              </a:lnSpc>
              <a:spcBef>
                <a:spcPct val="0"/>
              </a:spcBef>
              <a:spcAft>
                <a:spcPct val="0"/>
              </a:spcAft>
              <a:buClrTx/>
              <a:buSzTx/>
              <a:buFontTx/>
              <a:buNone/>
              <a:tabLst>
                <a:tab pos="609600" algn="l"/>
              </a:tabLst>
            </a:pPr>
            <a:r>
              <a:rPr kumimoji="0" lang="en-US" sz="2400" b="0" i="0" u="none" strike="noStrike" cap="none" normalizeH="0" baseline="0" dirty="0" smtClean="0">
                <a:ln>
                  <a:noFill/>
                </a:ln>
                <a:solidFill>
                  <a:srgbClr val="C00000"/>
                </a:solidFill>
                <a:effectLst/>
                <a:latin typeface="Calibri" pitchFamily="34" charset="0"/>
                <a:ea typeface="Calibri" pitchFamily="34" charset="0"/>
                <a:cs typeface="Arial" pitchFamily="34" charset="0"/>
              </a:rPr>
              <a:t>disadvantages : </a:t>
            </a:r>
          </a:p>
          <a:p>
            <a:pPr marL="457200" marR="0" lvl="0" indent="-457200" algn="justLow" defTabSz="914400" rtl="0" eaLnBrk="1" fontAlgn="base" latinLnBrk="0" hangingPunct="1">
              <a:lnSpc>
                <a:spcPct val="100000"/>
              </a:lnSpc>
              <a:spcBef>
                <a:spcPct val="0"/>
              </a:spcBef>
              <a:spcAft>
                <a:spcPct val="0"/>
              </a:spcAft>
              <a:buClr>
                <a:srgbClr val="C00000"/>
              </a:buClr>
              <a:buSzTx/>
              <a:buFont typeface="+mj-lt"/>
              <a:buAutoNum type="arabicPeriod"/>
              <a:tabLst>
                <a:tab pos="6096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it does not follow a specific organization.</a:t>
            </a:r>
          </a:p>
          <a:p>
            <a:pPr marL="457200" marR="0" lvl="0" indent="-457200" algn="justLow" defTabSz="914400" rtl="0" eaLnBrk="1" fontAlgn="base" latinLnBrk="0" hangingPunct="1">
              <a:lnSpc>
                <a:spcPct val="100000"/>
              </a:lnSpc>
              <a:spcBef>
                <a:spcPct val="0"/>
              </a:spcBef>
              <a:spcAft>
                <a:spcPct val="0"/>
              </a:spcAft>
              <a:buClr>
                <a:srgbClr val="C00000"/>
              </a:buClr>
              <a:buSzTx/>
              <a:buFont typeface="+mj-lt"/>
              <a:buAutoNum type="arabicPeriod"/>
              <a:tabLst>
                <a:tab pos="6096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The plant is often called different common names , for example (Tomato is called : </a:t>
            </a:r>
            <a:r>
              <a:rPr kumimoji="0" lang="en-US"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Kuta</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red eggplant-</a:t>
            </a:r>
            <a:r>
              <a:rPr kumimoji="0" lang="en-US"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banadora</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7170">
                                            <p:txEl>
                                              <p:pRg st="0" end="0"/>
                                            </p:txEl>
                                          </p:spTgt>
                                        </p:tgtEl>
                                        <p:attrNameLst>
                                          <p:attrName>style.visibility</p:attrName>
                                        </p:attrNameLst>
                                      </p:cBhvr>
                                      <p:to>
                                        <p:strVal val="visible"/>
                                      </p:to>
                                    </p:set>
                                    <p:anim calcmode="lin" valueType="num">
                                      <p:cBhvr>
                                        <p:cTn id="7" dur="1000" fill="hold"/>
                                        <p:tgtEl>
                                          <p:spTgt spid="7170">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717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7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7170">
                                            <p:txEl>
                                              <p:pRg st="2" end="2"/>
                                            </p:txEl>
                                          </p:spTgt>
                                        </p:tgtEl>
                                        <p:attrNameLst>
                                          <p:attrName>style.visibility</p:attrName>
                                        </p:attrNameLst>
                                      </p:cBhvr>
                                      <p:to>
                                        <p:strVal val="visible"/>
                                      </p:to>
                                    </p:set>
                                    <p:animScale>
                                      <p:cBhvr>
                                        <p:cTn id="14" dur="1000" decel="50000" fill="hold">
                                          <p:stCondLst>
                                            <p:cond delay="0"/>
                                          </p:stCondLst>
                                        </p:cTn>
                                        <p:tgtEl>
                                          <p:spTgt spid="7170">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170">
                                            <p:txEl>
                                              <p:pRg st="2" end="2"/>
                                            </p:txEl>
                                          </p:spTgt>
                                        </p:tgtEl>
                                        <p:attrNameLst>
                                          <p:attrName>ppt_x</p:attrName>
                                          <p:attrName>ppt_y</p:attrName>
                                        </p:attrNameLst>
                                      </p:cBhvr>
                                    </p:animMotion>
                                    <p:animEffect transition="in" filter="fade">
                                      <p:cBhvr>
                                        <p:cTn id="16" dur="1000"/>
                                        <p:tgtEl>
                                          <p:spTgt spid="7170">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170">
                                            <p:txEl>
                                              <p:pRg st="4" end="4"/>
                                            </p:txEl>
                                          </p:spTgt>
                                        </p:tgtEl>
                                        <p:attrNameLst>
                                          <p:attrName>style.visibility</p:attrName>
                                        </p:attrNameLst>
                                      </p:cBhvr>
                                      <p:to>
                                        <p:strVal val="visible"/>
                                      </p:to>
                                    </p:set>
                                    <p:anim calcmode="lin" valueType="num">
                                      <p:cBhvr additive="base">
                                        <p:cTn id="21" dur="500" fill="hold"/>
                                        <p:tgtEl>
                                          <p:spTgt spid="7170">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7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nodeType="clickEffect">
                                  <p:stCondLst>
                                    <p:cond delay="0"/>
                                  </p:stCondLst>
                                  <p:childTnLst>
                                    <p:set>
                                      <p:cBhvr>
                                        <p:cTn id="26" dur="1" fill="hold">
                                          <p:stCondLst>
                                            <p:cond delay="0"/>
                                          </p:stCondLst>
                                        </p:cTn>
                                        <p:tgtEl>
                                          <p:spTgt spid="7170">
                                            <p:txEl>
                                              <p:pRg st="6" end="6"/>
                                            </p:txEl>
                                          </p:spTgt>
                                        </p:tgtEl>
                                        <p:attrNameLst>
                                          <p:attrName>style.visibility</p:attrName>
                                        </p:attrNameLst>
                                      </p:cBhvr>
                                      <p:to>
                                        <p:strVal val="visible"/>
                                      </p:to>
                                    </p:set>
                                    <p:anim calcmode="lin" valueType="num">
                                      <p:cBhvr>
                                        <p:cTn id="27" dur="500" fill="hold"/>
                                        <p:tgtEl>
                                          <p:spTgt spid="7170">
                                            <p:txEl>
                                              <p:pRg st="6" end="6"/>
                                            </p:txEl>
                                          </p:spTgt>
                                        </p:tgtEl>
                                        <p:attrNameLst>
                                          <p:attrName>ppt_w</p:attrName>
                                        </p:attrNameLst>
                                      </p:cBhvr>
                                      <p:tavLst>
                                        <p:tav tm="0">
                                          <p:val>
                                            <p:strVal val="#ppt_w*0.05"/>
                                          </p:val>
                                        </p:tav>
                                        <p:tav tm="100000">
                                          <p:val>
                                            <p:strVal val="#ppt_w"/>
                                          </p:val>
                                        </p:tav>
                                      </p:tavLst>
                                    </p:anim>
                                    <p:anim calcmode="lin" valueType="num">
                                      <p:cBhvr>
                                        <p:cTn id="28" dur="500" fill="hold"/>
                                        <p:tgtEl>
                                          <p:spTgt spid="7170">
                                            <p:txEl>
                                              <p:pRg st="6" end="6"/>
                                            </p:txEl>
                                          </p:spTgt>
                                        </p:tgtEl>
                                        <p:attrNameLst>
                                          <p:attrName>ppt_h</p:attrName>
                                        </p:attrNameLst>
                                      </p:cBhvr>
                                      <p:tavLst>
                                        <p:tav tm="0">
                                          <p:val>
                                            <p:strVal val="#ppt_h"/>
                                          </p:val>
                                        </p:tav>
                                        <p:tav tm="100000">
                                          <p:val>
                                            <p:strVal val="#ppt_h"/>
                                          </p:val>
                                        </p:tav>
                                      </p:tavLst>
                                    </p:anim>
                                    <p:anim calcmode="lin" valueType="num">
                                      <p:cBhvr>
                                        <p:cTn id="29" dur="500" fill="hold"/>
                                        <p:tgtEl>
                                          <p:spTgt spid="7170">
                                            <p:txEl>
                                              <p:pRg st="6" end="6"/>
                                            </p:txEl>
                                          </p:spTgt>
                                        </p:tgtEl>
                                        <p:attrNameLst>
                                          <p:attrName>ppt_x</p:attrName>
                                        </p:attrNameLst>
                                      </p:cBhvr>
                                      <p:tavLst>
                                        <p:tav tm="0">
                                          <p:val>
                                            <p:strVal val="#ppt_x-.2"/>
                                          </p:val>
                                        </p:tav>
                                        <p:tav tm="100000">
                                          <p:val>
                                            <p:strVal val="#ppt_x"/>
                                          </p:val>
                                        </p:tav>
                                      </p:tavLst>
                                    </p:anim>
                                    <p:anim calcmode="lin" valueType="num">
                                      <p:cBhvr>
                                        <p:cTn id="30" dur="500" fill="hold"/>
                                        <p:tgtEl>
                                          <p:spTgt spid="7170">
                                            <p:txEl>
                                              <p:pRg st="6" end="6"/>
                                            </p:txEl>
                                          </p:spTgt>
                                        </p:tgtEl>
                                        <p:attrNameLst>
                                          <p:attrName>ppt_y</p:attrName>
                                        </p:attrNameLst>
                                      </p:cBhvr>
                                      <p:tavLst>
                                        <p:tav tm="0">
                                          <p:val>
                                            <p:strVal val="#ppt_y"/>
                                          </p:val>
                                        </p:tav>
                                        <p:tav tm="100000">
                                          <p:val>
                                            <p:strVal val="#ppt_y"/>
                                          </p:val>
                                        </p:tav>
                                      </p:tavLst>
                                    </p:anim>
                                    <p:animEffect transition="in" filter="fade">
                                      <p:cBhvr>
                                        <p:cTn id="31" dur="500"/>
                                        <p:tgtEl>
                                          <p:spTgt spid="7170">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4" presetClass="entr" presetSubtype="0" accel="100000" fill="hold" nodeType="clickEffect">
                                  <p:stCondLst>
                                    <p:cond delay="0"/>
                                  </p:stCondLst>
                                  <p:childTnLst>
                                    <p:set>
                                      <p:cBhvr>
                                        <p:cTn id="35" dur="1" fill="hold">
                                          <p:stCondLst>
                                            <p:cond delay="0"/>
                                          </p:stCondLst>
                                        </p:cTn>
                                        <p:tgtEl>
                                          <p:spTgt spid="7170">
                                            <p:txEl>
                                              <p:pRg st="7" end="7"/>
                                            </p:txEl>
                                          </p:spTgt>
                                        </p:tgtEl>
                                        <p:attrNameLst>
                                          <p:attrName>style.visibility</p:attrName>
                                        </p:attrNameLst>
                                      </p:cBhvr>
                                      <p:to>
                                        <p:strVal val="visible"/>
                                      </p:to>
                                    </p:set>
                                    <p:anim calcmode="lin" valueType="num">
                                      <p:cBhvr>
                                        <p:cTn id="36" dur="500" fill="hold"/>
                                        <p:tgtEl>
                                          <p:spTgt spid="7170">
                                            <p:txEl>
                                              <p:pRg st="7" end="7"/>
                                            </p:txEl>
                                          </p:spTgt>
                                        </p:tgtEl>
                                        <p:attrNameLst>
                                          <p:attrName>ppt_w</p:attrName>
                                        </p:attrNameLst>
                                      </p:cBhvr>
                                      <p:tavLst>
                                        <p:tav tm="0">
                                          <p:val>
                                            <p:strVal val="#ppt_w*0.05"/>
                                          </p:val>
                                        </p:tav>
                                        <p:tav tm="100000">
                                          <p:val>
                                            <p:strVal val="#ppt_w"/>
                                          </p:val>
                                        </p:tav>
                                      </p:tavLst>
                                    </p:anim>
                                    <p:anim calcmode="lin" valueType="num">
                                      <p:cBhvr>
                                        <p:cTn id="37" dur="500" fill="hold"/>
                                        <p:tgtEl>
                                          <p:spTgt spid="7170">
                                            <p:txEl>
                                              <p:pRg st="7" end="7"/>
                                            </p:txEl>
                                          </p:spTgt>
                                        </p:tgtEl>
                                        <p:attrNameLst>
                                          <p:attrName>ppt_h</p:attrName>
                                        </p:attrNameLst>
                                      </p:cBhvr>
                                      <p:tavLst>
                                        <p:tav tm="0">
                                          <p:val>
                                            <p:strVal val="#ppt_h"/>
                                          </p:val>
                                        </p:tav>
                                        <p:tav tm="100000">
                                          <p:val>
                                            <p:strVal val="#ppt_h"/>
                                          </p:val>
                                        </p:tav>
                                      </p:tavLst>
                                    </p:anim>
                                    <p:anim calcmode="lin" valueType="num">
                                      <p:cBhvr>
                                        <p:cTn id="38" dur="500" fill="hold"/>
                                        <p:tgtEl>
                                          <p:spTgt spid="7170">
                                            <p:txEl>
                                              <p:pRg st="7" end="7"/>
                                            </p:txEl>
                                          </p:spTgt>
                                        </p:tgtEl>
                                        <p:attrNameLst>
                                          <p:attrName>ppt_x</p:attrName>
                                        </p:attrNameLst>
                                      </p:cBhvr>
                                      <p:tavLst>
                                        <p:tav tm="0">
                                          <p:val>
                                            <p:strVal val="#ppt_x-.2"/>
                                          </p:val>
                                        </p:tav>
                                        <p:tav tm="100000">
                                          <p:val>
                                            <p:strVal val="#ppt_x"/>
                                          </p:val>
                                        </p:tav>
                                      </p:tavLst>
                                    </p:anim>
                                    <p:anim calcmode="lin" valueType="num">
                                      <p:cBhvr>
                                        <p:cTn id="39" dur="500" fill="hold"/>
                                        <p:tgtEl>
                                          <p:spTgt spid="7170">
                                            <p:txEl>
                                              <p:pRg st="7" end="7"/>
                                            </p:txEl>
                                          </p:spTgt>
                                        </p:tgtEl>
                                        <p:attrNameLst>
                                          <p:attrName>ppt_y</p:attrName>
                                        </p:attrNameLst>
                                      </p:cBhvr>
                                      <p:tavLst>
                                        <p:tav tm="0">
                                          <p:val>
                                            <p:strVal val="#ppt_y"/>
                                          </p:val>
                                        </p:tav>
                                        <p:tav tm="100000">
                                          <p:val>
                                            <p:strVal val="#ppt_y"/>
                                          </p:val>
                                        </p:tav>
                                      </p:tavLst>
                                    </p:anim>
                                    <p:animEffect transition="in" filter="fade">
                                      <p:cBhvr>
                                        <p:cTn id="40" dur="500"/>
                                        <p:tgtEl>
                                          <p:spTgt spid="7170">
                                            <p:txEl>
                                              <p:pRg st="7" end="7"/>
                                            </p:txEl>
                                          </p:spTgt>
                                        </p:tgtEl>
                                      </p:cBhvr>
                                    </p:animEffect>
                                  </p:childTnLst>
                                </p:cTn>
                              </p:par>
                              <p:par>
                                <p:cTn id="41" presetID="54" presetClass="entr" presetSubtype="0" accel="100000" fill="hold" nodeType="withEffect">
                                  <p:stCondLst>
                                    <p:cond delay="0"/>
                                  </p:stCondLst>
                                  <p:childTnLst>
                                    <p:set>
                                      <p:cBhvr>
                                        <p:cTn id="42" dur="1" fill="hold">
                                          <p:stCondLst>
                                            <p:cond delay="0"/>
                                          </p:stCondLst>
                                        </p:cTn>
                                        <p:tgtEl>
                                          <p:spTgt spid="7170">
                                            <p:txEl>
                                              <p:pRg st="8" end="8"/>
                                            </p:txEl>
                                          </p:spTgt>
                                        </p:tgtEl>
                                        <p:attrNameLst>
                                          <p:attrName>style.visibility</p:attrName>
                                        </p:attrNameLst>
                                      </p:cBhvr>
                                      <p:to>
                                        <p:strVal val="visible"/>
                                      </p:to>
                                    </p:set>
                                    <p:anim calcmode="lin" valueType="num">
                                      <p:cBhvr>
                                        <p:cTn id="43" dur="500" fill="hold"/>
                                        <p:tgtEl>
                                          <p:spTgt spid="7170">
                                            <p:txEl>
                                              <p:pRg st="8" end="8"/>
                                            </p:txEl>
                                          </p:spTgt>
                                        </p:tgtEl>
                                        <p:attrNameLst>
                                          <p:attrName>ppt_w</p:attrName>
                                        </p:attrNameLst>
                                      </p:cBhvr>
                                      <p:tavLst>
                                        <p:tav tm="0">
                                          <p:val>
                                            <p:strVal val="#ppt_w*0.05"/>
                                          </p:val>
                                        </p:tav>
                                        <p:tav tm="100000">
                                          <p:val>
                                            <p:strVal val="#ppt_w"/>
                                          </p:val>
                                        </p:tav>
                                      </p:tavLst>
                                    </p:anim>
                                    <p:anim calcmode="lin" valueType="num">
                                      <p:cBhvr>
                                        <p:cTn id="44" dur="500" fill="hold"/>
                                        <p:tgtEl>
                                          <p:spTgt spid="7170">
                                            <p:txEl>
                                              <p:pRg st="8" end="8"/>
                                            </p:txEl>
                                          </p:spTgt>
                                        </p:tgtEl>
                                        <p:attrNameLst>
                                          <p:attrName>ppt_h</p:attrName>
                                        </p:attrNameLst>
                                      </p:cBhvr>
                                      <p:tavLst>
                                        <p:tav tm="0">
                                          <p:val>
                                            <p:strVal val="#ppt_h"/>
                                          </p:val>
                                        </p:tav>
                                        <p:tav tm="100000">
                                          <p:val>
                                            <p:strVal val="#ppt_h"/>
                                          </p:val>
                                        </p:tav>
                                      </p:tavLst>
                                    </p:anim>
                                    <p:anim calcmode="lin" valueType="num">
                                      <p:cBhvr>
                                        <p:cTn id="45" dur="500" fill="hold"/>
                                        <p:tgtEl>
                                          <p:spTgt spid="7170">
                                            <p:txEl>
                                              <p:pRg st="8" end="8"/>
                                            </p:txEl>
                                          </p:spTgt>
                                        </p:tgtEl>
                                        <p:attrNameLst>
                                          <p:attrName>ppt_x</p:attrName>
                                        </p:attrNameLst>
                                      </p:cBhvr>
                                      <p:tavLst>
                                        <p:tav tm="0">
                                          <p:val>
                                            <p:strVal val="#ppt_x-.2"/>
                                          </p:val>
                                        </p:tav>
                                        <p:tav tm="100000">
                                          <p:val>
                                            <p:strVal val="#ppt_x"/>
                                          </p:val>
                                        </p:tav>
                                      </p:tavLst>
                                    </p:anim>
                                    <p:anim calcmode="lin" valueType="num">
                                      <p:cBhvr>
                                        <p:cTn id="46" dur="500" fill="hold"/>
                                        <p:tgtEl>
                                          <p:spTgt spid="7170">
                                            <p:txEl>
                                              <p:pRg st="8" end="8"/>
                                            </p:txEl>
                                          </p:spTgt>
                                        </p:tgtEl>
                                        <p:attrNameLst>
                                          <p:attrName>ppt_y</p:attrName>
                                        </p:attrNameLst>
                                      </p:cBhvr>
                                      <p:tavLst>
                                        <p:tav tm="0">
                                          <p:val>
                                            <p:strVal val="#ppt_y"/>
                                          </p:val>
                                        </p:tav>
                                        <p:tav tm="100000">
                                          <p:val>
                                            <p:strVal val="#ppt_y"/>
                                          </p:val>
                                        </p:tav>
                                      </p:tavLst>
                                    </p:anim>
                                    <p:animEffect transition="in" filter="fade">
                                      <p:cBhvr>
                                        <p:cTn id="47" dur="500"/>
                                        <p:tgtEl>
                                          <p:spTgt spid="7170">
                                            <p:txEl>
                                              <p:pRg st="8" end="8"/>
                                            </p:txEl>
                                          </p:spTgt>
                                        </p:tgtEl>
                                      </p:cBhvr>
                                    </p:animEffect>
                                  </p:childTnLst>
                                </p:cTn>
                              </p:par>
                              <p:par>
                                <p:cTn id="48" presetID="54" presetClass="entr" presetSubtype="0" accel="100000" fill="hold" nodeType="withEffect">
                                  <p:stCondLst>
                                    <p:cond delay="0"/>
                                  </p:stCondLst>
                                  <p:childTnLst>
                                    <p:set>
                                      <p:cBhvr>
                                        <p:cTn id="49" dur="1" fill="hold">
                                          <p:stCondLst>
                                            <p:cond delay="0"/>
                                          </p:stCondLst>
                                        </p:cTn>
                                        <p:tgtEl>
                                          <p:spTgt spid="7170">
                                            <p:txEl>
                                              <p:pRg st="9" end="9"/>
                                            </p:txEl>
                                          </p:spTgt>
                                        </p:tgtEl>
                                        <p:attrNameLst>
                                          <p:attrName>style.visibility</p:attrName>
                                        </p:attrNameLst>
                                      </p:cBhvr>
                                      <p:to>
                                        <p:strVal val="visible"/>
                                      </p:to>
                                    </p:set>
                                    <p:anim calcmode="lin" valueType="num">
                                      <p:cBhvr>
                                        <p:cTn id="50" dur="500" fill="hold"/>
                                        <p:tgtEl>
                                          <p:spTgt spid="7170">
                                            <p:txEl>
                                              <p:pRg st="9" end="9"/>
                                            </p:txEl>
                                          </p:spTgt>
                                        </p:tgtEl>
                                        <p:attrNameLst>
                                          <p:attrName>ppt_w</p:attrName>
                                        </p:attrNameLst>
                                      </p:cBhvr>
                                      <p:tavLst>
                                        <p:tav tm="0">
                                          <p:val>
                                            <p:strVal val="#ppt_w*0.05"/>
                                          </p:val>
                                        </p:tav>
                                        <p:tav tm="100000">
                                          <p:val>
                                            <p:strVal val="#ppt_w"/>
                                          </p:val>
                                        </p:tav>
                                      </p:tavLst>
                                    </p:anim>
                                    <p:anim calcmode="lin" valueType="num">
                                      <p:cBhvr>
                                        <p:cTn id="51" dur="500" fill="hold"/>
                                        <p:tgtEl>
                                          <p:spTgt spid="7170">
                                            <p:txEl>
                                              <p:pRg st="9" end="9"/>
                                            </p:txEl>
                                          </p:spTgt>
                                        </p:tgtEl>
                                        <p:attrNameLst>
                                          <p:attrName>ppt_h</p:attrName>
                                        </p:attrNameLst>
                                      </p:cBhvr>
                                      <p:tavLst>
                                        <p:tav tm="0">
                                          <p:val>
                                            <p:strVal val="#ppt_h"/>
                                          </p:val>
                                        </p:tav>
                                        <p:tav tm="100000">
                                          <p:val>
                                            <p:strVal val="#ppt_h"/>
                                          </p:val>
                                        </p:tav>
                                      </p:tavLst>
                                    </p:anim>
                                    <p:anim calcmode="lin" valueType="num">
                                      <p:cBhvr>
                                        <p:cTn id="52" dur="500" fill="hold"/>
                                        <p:tgtEl>
                                          <p:spTgt spid="7170">
                                            <p:txEl>
                                              <p:pRg st="9" end="9"/>
                                            </p:txEl>
                                          </p:spTgt>
                                        </p:tgtEl>
                                        <p:attrNameLst>
                                          <p:attrName>ppt_x</p:attrName>
                                        </p:attrNameLst>
                                      </p:cBhvr>
                                      <p:tavLst>
                                        <p:tav tm="0">
                                          <p:val>
                                            <p:strVal val="#ppt_x-.2"/>
                                          </p:val>
                                        </p:tav>
                                        <p:tav tm="100000">
                                          <p:val>
                                            <p:strVal val="#ppt_x"/>
                                          </p:val>
                                        </p:tav>
                                      </p:tavLst>
                                    </p:anim>
                                    <p:anim calcmode="lin" valueType="num">
                                      <p:cBhvr>
                                        <p:cTn id="53" dur="500" fill="hold"/>
                                        <p:tgtEl>
                                          <p:spTgt spid="7170">
                                            <p:txEl>
                                              <p:pRg st="9" end="9"/>
                                            </p:txEl>
                                          </p:spTgt>
                                        </p:tgtEl>
                                        <p:attrNameLst>
                                          <p:attrName>ppt_y</p:attrName>
                                        </p:attrNameLst>
                                      </p:cBhvr>
                                      <p:tavLst>
                                        <p:tav tm="0">
                                          <p:val>
                                            <p:strVal val="#ppt_y"/>
                                          </p:val>
                                        </p:tav>
                                        <p:tav tm="100000">
                                          <p:val>
                                            <p:strVal val="#ppt_y"/>
                                          </p:val>
                                        </p:tav>
                                      </p:tavLst>
                                    </p:anim>
                                    <p:animEffect transition="in" filter="fade">
                                      <p:cBhvr>
                                        <p:cTn id="54" dur="500"/>
                                        <p:tgtEl>
                                          <p:spTgt spid="717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381000" y="304800"/>
            <a:ext cx="8382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609600" algn="l"/>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Scientific names may be originated from Greek or Latin, there were various  of naming systems and many discussions around those systems until </a:t>
            </a:r>
            <a:r>
              <a:rPr kumimoji="0" lang="en-US" sz="3200" b="0" i="0" u="none" strike="noStrike" cap="none" normalizeH="0" baseline="0" dirty="0" smtClean="0">
                <a:ln>
                  <a:noFill/>
                </a:ln>
                <a:solidFill>
                  <a:srgbClr val="FF0000"/>
                </a:solidFill>
                <a:effectLst/>
                <a:latin typeface="Calibri" pitchFamily="34" charset="0"/>
                <a:ea typeface="Calibri" pitchFamily="34" charset="0"/>
                <a:cs typeface="Arial" pitchFamily="34" charset="0"/>
              </a:rPr>
              <a:t>Linnaeus</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adapted</a:t>
            </a:r>
            <a:r>
              <a:rPr kumimoji="0" lang="en-US" sz="3200" b="0"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his schem</a:t>
            </a:r>
            <a:r>
              <a:rPr lang="en-US" sz="3200" dirty="0" smtClean="0">
                <a:latin typeface="Calibri" pitchFamily="34" charset="0"/>
                <a:ea typeface="Calibri" pitchFamily="34" charset="0"/>
                <a:cs typeface="Arial" pitchFamily="34" charset="0"/>
              </a:rPr>
              <a:t>e in his book “ </a:t>
            </a:r>
            <a:r>
              <a:rPr lang="en-US" sz="3200" dirty="0" smtClean="0">
                <a:solidFill>
                  <a:srgbClr val="00B0F0"/>
                </a:solidFill>
                <a:latin typeface="Calibri" pitchFamily="34" charset="0"/>
                <a:ea typeface="Calibri" pitchFamily="34" charset="0"/>
                <a:cs typeface="Arial" pitchFamily="34" charset="0"/>
              </a:rPr>
              <a:t>Species </a:t>
            </a:r>
            <a:r>
              <a:rPr lang="en-US" sz="3200" dirty="0" err="1" smtClean="0">
                <a:solidFill>
                  <a:srgbClr val="00B0F0"/>
                </a:solidFill>
                <a:latin typeface="Calibri" pitchFamily="34" charset="0"/>
                <a:ea typeface="Calibri" pitchFamily="34" charset="0"/>
                <a:cs typeface="Arial" pitchFamily="34" charset="0"/>
              </a:rPr>
              <a:t>plantarum</a:t>
            </a:r>
            <a:r>
              <a:rPr lang="en-US" sz="3200" dirty="0" smtClean="0">
                <a:latin typeface="Calibri" pitchFamily="34" charset="0"/>
                <a:ea typeface="Calibri" pitchFamily="34" charset="0"/>
                <a:cs typeface="Arial" pitchFamily="34" charset="0"/>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04800" y="3318570"/>
            <a:ext cx="8534400" cy="2062103"/>
          </a:xfrm>
          <a:prstGeom prst="rect">
            <a:avLst/>
          </a:prstGeom>
        </p:spPr>
        <p:txBody>
          <a:bodyPr wrap="square">
            <a:spAutoFit/>
          </a:bodyPr>
          <a:lstStyle/>
          <a:p>
            <a:pPr lvl="0" algn="justLow" fontAlgn="base">
              <a:spcBef>
                <a:spcPct val="0"/>
              </a:spcBef>
              <a:spcAft>
                <a:spcPct val="0"/>
              </a:spcAft>
              <a:tabLst>
                <a:tab pos="609600" algn="l"/>
              </a:tabLst>
            </a:pPr>
            <a:r>
              <a:rPr lang="en-US" sz="3200" dirty="0">
                <a:latin typeface="Calibri" pitchFamily="34" charset="0"/>
                <a:ea typeface="Calibri" pitchFamily="34" charset="0"/>
                <a:cs typeface="Arial" pitchFamily="34" charset="0"/>
              </a:rPr>
              <a:t>In a modern nomenclature the genus name is given to a group of individuals with similar characteristics, followed by the name of the species for the plant intended </a:t>
            </a:r>
            <a:r>
              <a:rPr lang="en-US" sz="3200" dirty="0" smtClean="0">
                <a:latin typeface="Calibri" pitchFamily="34" charset="0"/>
                <a:ea typeface="Calibri" pitchFamily="34" charset="0"/>
                <a:cs typeface="Arial" pitchFamily="34" charset="0"/>
              </a:rPr>
              <a:t>.</a:t>
            </a:r>
            <a:endParaRPr lang="en-US" sz="3200" dirty="0">
              <a:latin typeface="Calibri" pitchFamily="34" charset="0"/>
              <a:ea typeface="Calibri" pitchFamily="34" charset="0"/>
              <a:cs typeface="Arial" pitchFamily="34" charset="0"/>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073">
                                            <p:txEl>
                                              <p:pRg st="0" end="0"/>
                                            </p:txEl>
                                          </p:spTgt>
                                        </p:tgtEl>
                                        <p:attrNameLst>
                                          <p:attrName>style.visibility</p:attrName>
                                        </p:attrNameLst>
                                      </p:cBhvr>
                                      <p:to>
                                        <p:strVal val="visible"/>
                                      </p:to>
                                    </p:set>
                                    <p:anim calcmode="lin" valueType="num">
                                      <p:cBhvr>
                                        <p:cTn id="7" dur="500" fill="hold"/>
                                        <p:tgtEl>
                                          <p:spTgt spid="307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07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07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07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07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09800"/>
            <a:ext cx="8382000" cy="5693866"/>
          </a:xfrm>
          <a:prstGeom prst="rect">
            <a:avLst/>
          </a:prstGeom>
        </p:spPr>
        <p:txBody>
          <a:bodyPr wrap="square">
            <a:spAutoFit/>
          </a:bodyPr>
          <a:lstStyle/>
          <a:p>
            <a:r>
              <a:rPr lang="en-US" sz="2800" dirty="0" smtClean="0">
                <a:solidFill>
                  <a:srgbClr val="C00000"/>
                </a:solidFill>
              </a:rPr>
              <a:t>Advantages and disadvantages of scientific names:</a:t>
            </a:r>
            <a:r>
              <a:rPr lang="en-US" sz="2800" dirty="0" smtClean="0"/>
              <a:t/>
            </a:r>
            <a:br>
              <a:rPr lang="en-US" sz="2800" dirty="0" smtClean="0"/>
            </a:br>
            <a:r>
              <a:rPr lang="en-US" sz="2800" dirty="0" smtClean="0">
                <a:solidFill>
                  <a:srgbClr val="FFC000"/>
                </a:solidFill>
              </a:rPr>
              <a:t>Advantages:</a:t>
            </a:r>
            <a:r>
              <a:rPr lang="en-US" sz="2800" dirty="0" smtClean="0"/>
              <a:t/>
            </a:r>
            <a:br>
              <a:rPr lang="en-US" sz="2800" dirty="0" smtClean="0"/>
            </a:br>
            <a:r>
              <a:rPr lang="en-US" sz="2800" dirty="0" smtClean="0"/>
              <a:t>It  is unified all over the world and is characterized by precision and order</a:t>
            </a:r>
            <a:br>
              <a:rPr lang="en-US" sz="2800" dirty="0" smtClean="0"/>
            </a:br>
            <a:r>
              <a:rPr lang="en-US" sz="2800" dirty="0">
                <a:solidFill>
                  <a:srgbClr val="FFC000"/>
                </a:solidFill>
              </a:rPr>
              <a:t>Disadvantages</a:t>
            </a:r>
            <a:r>
              <a:rPr lang="en-US" sz="2800" dirty="0" smtClean="0">
                <a:solidFill>
                  <a:srgbClr val="FFC000"/>
                </a:solidFill>
              </a:rPr>
              <a:t>:</a:t>
            </a:r>
          </a:p>
          <a:p>
            <a:pPr>
              <a:buClr>
                <a:srgbClr val="FFC000"/>
              </a:buClr>
              <a:buFont typeface="Wingdings" pitchFamily="2" charset="2"/>
              <a:buChar char="Ø"/>
            </a:pPr>
            <a:r>
              <a:rPr lang="en-US" sz="2800" dirty="0" smtClean="0"/>
              <a:t>Difficulty learning and understanding</a:t>
            </a:r>
          </a:p>
          <a:p>
            <a:pPr>
              <a:buClr>
                <a:srgbClr val="FFC000"/>
              </a:buClr>
              <a:buFont typeface="Wingdings" pitchFamily="2" charset="2"/>
              <a:buChar char="Ø"/>
            </a:pPr>
            <a:r>
              <a:rPr lang="en-US" sz="2800" dirty="0" smtClean="0"/>
              <a:t>Length of the words</a:t>
            </a:r>
          </a:p>
          <a:p>
            <a:pPr>
              <a:buClr>
                <a:srgbClr val="FFC000"/>
              </a:buClr>
              <a:buFont typeface="Wingdings" pitchFamily="2" charset="2"/>
              <a:buChar char="Ø"/>
            </a:pPr>
            <a:r>
              <a:rPr lang="en-US" sz="2800" dirty="0" smtClean="0"/>
              <a:t>And signed by the hard of hearing</a:t>
            </a:r>
          </a:p>
          <a:p>
            <a:pPr>
              <a:buClr>
                <a:srgbClr val="FFC000"/>
              </a:buClr>
              <a:buFont typeface="Wingdings" pitchFamily="2" charset="2"/>
              <a:buChar char="Ø"/>
            </a:pPr>
            <a:r>
              <a:rPr lang="en-US" sz="2800" dirty="0" smtClean="0"/>
              <a:t>In addition  it is not easily to recognize.</a:t>
            </a:r>
            <a:r>
              <a:rPr lang="en-US" sz="2800" dirty="0"/>
              <a:t/>
            </a:r>
            <a:br>
              <a:rPr lang="en-US" sz="2800" dirty="0"/>
            </a:br>
            <a:r>
              <a:rPr lang="en-US" sz="2800" dirty="0" smtClean="0"/>
              <a:t/>
            </a:r>
            <a:br>
              <a:rPr lang="en-US" sz="2800" dirty="0" smtClean="0"/>
            </a:br>
            <a:r>
              <a:rPr lang="en-US" sz="2800" dirty="0" smtClean="0"/>
              <a:t/>
            </a:r>
            <a:br>
              <a:rPr lang="en-US" sz="2800" dirty="0" smtClean="0"/>
            </a:br>
            <a:r>
              <a:rPr lang="en-US" sz="2800" dirty="0" smtClean="0"/>
              <a:t/>
            </a:r>
            <a:br>
              <a:rPr lang="en-US" sz="2800" dirty="0" smtClean="0"/>
            </a:br>
            <a:endParaRPr lang="en-US" sz="2800" dirty="0"/>
          </a:p>
        </p:txBody>
      </p:sp>
      <p:sp>
        <p:nvSpPr>
          <p:cNvPr id="3" name="Rectangle 2"/>
          <p:cNvSpPr/>
          <p:nvPr/>
        </p:nvSpPr>
        <p:spPr>
          <a:xfrm>
            <a:off x="304800" y="533400"/>
            <a:ext cx="8458200" cy="1384995"/>
          </a:xfrm>
          <a:prstGeom prst="rect">
            <a:avLst/>
          </a:prstGeom>
        </p:spPr>
        <p:txBody>
          <a:bodyPr wrap="square">
            <a:spAutoFit/>
          </a:bodyPr>
          <a:lstStyle/>
          <a:p>
            <a:pPr algn="just"/>
            <a:r>
              <a:rPr lang="en-US" sz="2800" dirty="0" smtClean="0"/>
              <a:t>Some </a:t>
            </a:r>
            <a:r>
              <a:rPr lang="en-US" sz="2800" dirty="0"/>
              <a:t>species names are clear even to the non-scientific members , such as </a:t>
            </a:r>
            <a:r>
              <a:rPr lang="en-US" sz="2800" dirty="0" err="1">
                <a:solidFill>
                  <a:srgbClr val="FF0000"/>
                </a:solidFill>
              </a:rPr>
              <a:t>Datura</a:t>
            </a:r>
            <a:r>
              <a:rPr lang="en-US" sz="2800" dirty="0"/>
              <a:t> of the Genus </a:t>
            </a:r>
            <a:r>
              <a:rPr lang="en-US" sz="2800" dirty="0" err="1">
                <a:solidFill>
                  <a:srgbClr val="FF0000"/>
                </a:solidFill>
              </a:rPr>
              <a:t>Datura</a:t>
            </a:r>
            <a:r>
              <a:rPr lang="en-US" sz="2800" dirty="0"/>
              <a:t> and </a:t>
            </a:r>
            <a:r>
              <a:rPr lang="en-US" sz="2800" dirty="0">
                <a:solidFill>
                  <a:srgbClr val="FFFF00"/>
                </a:solidFill>
              </a:rPr>
              <a:t>Roses</a:t>
            </a:r>
            <a:r>
              <a:rPr lang="en-US" sz="2800" dirty="0"/>
              <a:t> of the </a:t>
            </a:r>
            <a:r>
              <a:rPr lang="en-US" sz="2800" dirty="0">
                <a:solidFill>
                  <a:srgbClr val="FFFF00"/>
                </a:solidFill>
              </a:rPr>
              <a:t>Rose</a:t>
            </a:r>
            <a:r>
              <a:rPr lang="en-US" sz="2800" dirty="0"/>
              <a:t> Genus</a:t>
            </a: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 calcmode="lin" valueType="num">
                                      <p:cBhvr>
                                        <p:cTn id="14"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 calcmode="lin" valueType="num">
                                      <p:cBhvr>
                                        <p:cTn id="21"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2">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8" presetClass="entr" presetSubtype="0" accel="100000" fill="hold"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 calcmode="lin" valueType="num">
                                      <p:cBhvr>
                                        <p:cTn id="28" dur="500" fill="hold"/>
                                        <p:tgtEl>
                                          <p:spTgt spid="2">
                                            <p:txEl>
                                              <p:pRg st="2" end="2"/>
                                            </p:txEl>
                                          </p:spTgt>
                                        </p:tgtEl>
                                        <p:attrNameLst>
                                          <p:attrName>ppt_w</p:attrName>
                                        </p:attrNameLst>
                                      </p:cBhvr>
                                      <p:tavLst>
                                        <p:tav tm="0">
                                          <p:val>
                                            <p:strVal val="#ppt_w*2.5"/>
                                          </p:val>
                                        </p:tav>
                                        <p:tav tm="100000">
                                          <p:val>
                                            <p:strVal val="#ppt_w"/>
                                          </p:val>
                                        </p:tav>
                                      </p:tavLst>
                                    </p:anim>
                                    <p:anim calcmode="lin" valueType="num">
                                      <p:cBhvr>
                                        <p:cTn id="29" dur="500" fill="hold"/>
                                        <p:tgtEl>
                                          <p:spTgt spid="2">
                                            <p:txEl>
                                              <p:pRg st="2" end="2"/>
                                            </p:txEl>
                                          </p:spTgt>
                                        </p:tgtEl>
                                        <p:attrNameLst>
                                          <p:attrName>ppt_h</p:attrName>
                                        </p:attrNameLst>
                                      </p:cBhvr>
                                      <p:tavLst>
                                        <p:tav tm="0">
                                          <p:val>
                                            <p:strVal val="#ppt_h*0.01"/>
                                          </p:val>
                                        </p:tav>
                                        <p:tav tm="100000">
                                          <p:val>
                                            <p:strVal val="#ppt_h"/>
                                          </p:val>
                                        </p:tav>
                                      </p:tavLst>
                                    </p:anim>
                                    <p:anim calcmode="lin" valueType="num">
                                      <p:cBhvr>
                                        <p:cTn id="3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1" dur="500" fill="hold"/>
                                        <p:tgtEl>
                                          <p:spTgt spid="2">
                                            <p:txEl>
                                              <p:pRg st="2" end="2"/>
                                            </p:txEl>
                                          </p:spTgt>
                                        </p:tgtEl>
                                        <p:attrNameLst>
                                          <p:attrName>ppt_y</p:attrName>
                                        </p:attrNameLst>
                                      </p:cBhvr>
                                      <p:tavLst>
                                        <p:tav tm="0">
                                          <p:val>
                                            <p:strVal val="#ppt_h+1"/>
                                          </p:val>
                                        </p:tav>
                                        <p:tav tm="100000">
                                          <p:val>
                                            <p:strVal val="#ppt_y"/>
                                          </p:val>
                                        </p:tav>
                                      </p:tavLst>
                                    </p:anim>
                                    <p:animEffect transition="in" filter="fade">
                                      <p:cBhvr>
                                        <p:cTn id="32" dur="500"/>
                                        <p:tgtEl>
                                          <p:spTgt spid="2">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2">
                                            <p:txEl>
                                              <p:pRg st="3" end="3"/>
                                            </p:txEl>
                                          </p:spTgt>
                                        </p:tgtEl>
                                        <p:attrNameLst>
                                          <p:attrName>style.visibility</p:attrName>
                                        </p:attrNameLst>
                                      </p:cBhvr>
                                      <p:to>
                                        <p:strVal val="visible"/>
                                      </p:to>
                                    </p:set>
                                    <p:anim calcmode="lin" valueType="num">
                                      <p:cBhvr>
                                        <p:cTn id="37" dur="500" fill="hold"/>
                                        <p:tgtEl>
                                          <p:spTgt spid="2">
                                            <p:txEl>
                                              <p:pRg st="3" end="3"/>
                                            </p:txEl>
                                          </p:spTgt>
                                        </p:tgtEl>
                                        <p:attrNameLst>
                                          <p:attrName>ppt_w</p:attrName>
                                        </p:attrNameLst>
                                      </p:cBhvr>
                                      <p:tavLst>
                                        <p:tav tm="0">
                                          <p:val>
                                            <p:strVal val="#ppt_w*0.05"/>
                                          </p:val>
                                        </p:tav>
                                        <p:tav tm="100000">
                                          <p:val>
                                            <p:strVal val="#ppt_w"/>
                                          </p:val>
                                        </p:tav>
                                      </p:tavLst>
                                    </p:anim>
                                    <p:anim calcmode="lin" valueType="num">
                                      <p:cBhvr>
                                        <p:cTn id="38" dur="500" fill="hold"/>
                                        <p:tgtEl>
                                          <p:spTgt spid="2">
                                            <p:txEl>
                                              <p:pRg st="3" end="3"/>
                                            </p:txEl>
                                          </p:spTgt>
                                        </p:tgtEl>
                                        <p:attrNameLst>
                                          <p:attrName>ppt_h</p:attrName>
                                        </p:attrNameLst>
                                      </p:cBhvr>
                                      <p:tavLst>
                                        <p:tav tm="0">
                                          <p:val>
                                            <p:strVal val="#ppt_h"/>
                                          </p:val>
                                        </p:tav>
                                        <p:tav tm="100000">
                                          <p:val>
                                            <p:strVal val="#ppt_h"/>
                                          </p:val>
                                        </p:tav>
                                      </p:tavLst>
                                    </p:anim>
                                    <p:anim calcmode="lin" valueType="num">
                                      <p:cBhvr>
                                        <p:cTn id="39" dur="500" fill="hold"/>
                                        <p:tgtEl>
                                          <p:spTgt spid="2">
                                            <p:txEl>
                                              <p:pRg st="3" end="3"/>
                                            </p:txEl>
                                          </p:spTgt>
                                        </p:tgtEl>
                                        <p:attrNameLst>
                                          <p:attrName>ppt_x</p:attrName>
                                        </p:attrNameLst>
                                      </p:cBhvr>
                                      <p:tavLst>
                                        <p:tav tm="0">
                                          <p:val>
                                            <p:strVal val="#ppt_x-.2"/>
                                          </p:val>
                                        </p:tav>
                                        <p:tav tm="100000">
                                          <p:val>
                                            <p:strVal val="#ppt_x"/>
                                          </p:val>
                                        </p:tav>
                                      </p:tavLst>
                                    </p:anim>
                                    <p:anim calcmode="lin" valueType="num">
                                      <p:cBhvr>
                                        <p:cTn id="40" dur="500" fill="hold"/>
                                        <p:tgtEl>
                                          <p:spTgt spid="2">
                                            <p:txEl>
                                              <p:pRg st="3" end="3"/>
                                            </p:txEl>
                                          </p:spTgt>
                                        </p:tgtEl>
                                        <p:attrNameLst>
                                          <p:attrName>ppt_y</p:attrName>
                                        </p:attrNameLst>
                                      </p:cBhvr>
                                      <p:tavLst>
                                        <p:tav tm="0">
                                          <p:val>
                                            <p:strVal val="#ppt_y"/>
                                          </p:val>
                                        </p:tav>
                                        <p:tav tm="100000">
                                          <p:val>
                                            <p:strVal val="#ppt_y"/>
                                          </p:val>
                                        </p:tav>
                                      </p:tavLst>
                                    </p:anim>
                                    <p:animEffect transition="in" filter="fade">
                                      <p:cBhvr>
                                        <p:cTn id="41" dur="500"/>
                                        <p:tgtEl>
                                          <p:spTgt spid="2">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5" presetClass="entr" presetSubtype="0" fill="hold" nodeType="clickEffect">
                                  <p:stCondLst>
                                    <p:cond delay="0"/>
                                  </p:stCondLst>
                                  <p:childTnLst>
                                    <p:set>
                                      <p:cBhvr>
                                        <p:cTn id="45" dur="1" fill="hold">
                                          <p:stCondLst>
                                            <p:cond delay="0"/>
                                          </p:stCondLst>
                                        </p:cTn>
                                        <p:tgtEl>
                                          <p:spTgt spid="2">
                                            <p:txEl>
                                              <p:pRg st="4" end="4"/>
                                            </p:txEl>
                                          </p:spTgt>
                                        </p:tgtEl>
                                        <p:attrNameLst>
                                          <p:attrName>style.visibility</p:attrName>
                                        </p:attrNameLst>
                                      </p:cBhvr>
                                      <p:to>
                                        <p:strVal val="visible"/>
                                      </p:to>
                                    </p:set>
                                    <p:anim calcmode="lin" valueType="num">
                                      <p:cBhvr>
                                        <p:cTn id="46"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47" dur="1000" fill="hold"/>
                                        <p:tgtEl>
                                          <p:spTgt spid="2">
                                            <p:txEl>
                                              <p:pRg st="4" end="4"/>
                                            </p:txEl>
                                          </p:spTgt>
                                        </p:tgtEl>
                                        <p:attrNameLst>
                                          <p:attrName>ppt_h</p:attrName>
                                        </p:attrNameLst>
                                      </p:cBhvr>
                                      <p:tavLst>
                                        <p:tav tm="0">
                                          <p:val>
                                            <p:fltVal val="0"/>
                                          </p:val>
                                        </p:tav>
                                        <p:tav tm="100000">
                                          <p:val>
                                            <p:strVal val="#ppt_h"/>
                                          </p:val>
                                        </p:tav>
                                      </p:tavLst>
                                    </p:anim>
                                    <p:anim calcmode="lin" valueType="num">
                                      <p:cBhvr>
                                        <p:cTn id="48" dur="1000" fill="hold"/>
                                        <p:tgtEl>
                                          <p:spTgt spid="2">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2">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B3A4FDE-483B-4DB7-9D66-96EC9BFCE141}">
  <ds:schemaRefs>
    <ds:schemaRef ds:uri="http://schemas.microsoft.com/sharepoint/v3/contenttype/forms"/>
  </ds:schemaRefs>
</ds:datastoreItem>
</file>

<file path=customXml/itemProps2.xml><?xml version="1.0" encoding="utf-8"?>
<ds:datastoreItem xmlns:ds="http://schemas.openxmlformats.org/officeDocument/2006/customXml" ds:itemID="{E21496F7-6654-4A62-A040-C0D2FDE225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B22B907-C4C1-4C43-8702-15F49D633A26}">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290</TotalTime>
  <Words>1199</Words>
  <Application>Microsoft Office PowerPoint</Application>
  <PresentationFormat>On-screen Show (4:3)</PresentationFormat>
  <Paragraphs>142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Technic</vt:lpstr>
      <vt:lpstr>Principals of Flowering Plants Taxonomy  BOT 222</vt:lpstr>
      <vt:lpstr>University Vision and Mission</vt:lpstr>
      <vt:lpstr>College of science vision and Mission</vt:lpstr>
      <vt:lpstr>Botany department Vision and Mission</vt:lpstr>
      <vt:lpstr>  Course Description </vt:lpstr>
      <vt:lpstr>Nomenclature</vt:lpstr>
      <vt:lpstr>Slide 7</vt:lpstr>
      <vt:lpstr>Slide 8</vt:lpstr>
      <vt:lpstr>Slide 9</vt:lpstr>
      <vt:lpstr>Slide 10</vt:lpstr>
      <vt:lpstr>Slide 11</vt:lpstr>
      <vt:lpstr>Slide 12</vt:lpstr>
      <vt:lpstr>Slide 13</vt:lpstr>
      <vt:lpstr>Slide 14</vt:lpstr>
      <vt:lpstr>The first attempt to develop rules and principles to organize scientific names were follow:</vt:lpstr>
      <vt:lpstr>It was agreed at this conference on the general rules : </vt:lpstr>
      <vt:lpstr>Slide 17</vt:lpstr>
      <vt:lpstr>Slide 18</vt:lpstr>
      <vt:lpstr>Slide 19</vt:lpstr>
      <vt:lpstr>Slide 20</vt:lpstr>
      <vt:lpstr>Slide 21</vt:lpstr>
      <vt:lpstr>Some different species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33</cp:revision>
  <dcterms:created xsi:type="dcterms:W3CDTF">2010-10-05T11:40:42Z</dcterms:created>
  <dcterms:modified xsi:type="dcterms:W3CDTF">2017-01-25T07:18:35Z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