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sldIdLst>
    <p:sldId id="534" r:id="rId2"/>
    <p:sldId id="566" r:id="rId3"/>
    <p:sldId id="553" r:id="rId4"/>
    <p:sldId id="554" r:id="rId5"/>
    <p:sldId id="555" r:id="rId6"/>
    <p:sldId id="557" r:id="rId7"/>
    <p:sldId id="561" r:id="rId8"/>
    <p:sldId id="558" r:id="rId9"/>
    <p:sldId id="564" r:id="rId10"/>
    <p:sldId id="565" r:id="rId11"/>
    <p:sldId id="562" r:id="rId12"/>
    <p:sldId id="567" r:id="rId13"/>
    <p:sldId id="578" r:id="rId14"/>
    <p:sldId id="572" r:id="rId15"/>
    <p:sldId id="568" r:id="rId16"/>
    <p:sldId id="573" r:id="rId17"/>
    <p:sldId id="575" r:id="rId18"/>
    <p:sldId id="574" r:id="rId19"/>
    <p:sldId id="576" r:id="rId20"/>
    <p:sldId id="577" r:id="rId21"/>
    <p:sldId id="55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82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Watson and Crick model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DNA: the genetic material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 comparison between DNA and RNA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Nucleic acids and polynucleotides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Chromatin and Chromatin structure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46243F0A-1579-4557-A969-D2DAA1D990B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Final hints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72717FD5-9D18-49CD-8962-4909E7EE94AD}" type="parTrans" cxnId="{CC000788-059D-4C12-8111-5EE1BCE9A0EF}">
      <dgm:prSet/>
      <dgm:spPr/>
      <dgm:t>
        <a:bodyPr/>
        <a:lstStyle/>
        <a:p>
          <a:endParaRPr lang="en-US"/>
        </a:p>
      </dgm:t>
    </dgm:pt>
    <dgm:pt modelId="{7143EEF2-8A69-4887-A3AF-7AE84D8E5A6F}" type="sibTrans" cxnId="{CC000788-059D-4C12-8111-5EE1BCE9A0EF}">
      <dgm:prSet/>
      <dgm:spPr/>
      <dgm:t>
        <a:bodyPr/>
        <a:lstStyle/>
        <a:p>
          <a:endParaRPr lang="en-US"/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6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6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6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6" custLinFactNeighborX="224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0CF101F6-DCAE-42C7-8726-A0A17F16D86D}" type="pres">
      <dgm:prSet presAssocID="{46243F0A-1579-4557-A969-D2DAA1D990B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36A13-21BC-4658-8BFF-6EAB3E569577}" type="pres">
      <dgm:prSet presAssocID="{46243F0A-1579-4557-A969-D2DAA1D990BA}" presName="accent_6" presStyleCnt="0"/>
      <dgm:spPr/>
    </dgm:pt>
    <dgm:pt modelId="{213C6222-25A5-4326-9264-C127D4AD2AAE}" type="pres">
      <dgm:prSet presAssocID="{46243F0A-1579-4557-A969-D2DAA1D990BA}" presName="accentRepeatNode" presStyleLbl="solidFgAcc1" presStyleIdx="5" presStyleCnt="6"/>
      <dgm:spPr/>
    </dgm:pt>
  </dgm:ptLst>
  <dgm:cxnLst>
    <dgm:cxn modelId="{C82C8AEF-F418-48CD-81F6-18BD633DEFAA}" type="presOf" srcId="{8FA45445-E8F6-46A3-A8C1-D258E840632D}" destId="{A5FC90FB-DC4C-4933-A80E-211E4C82791F}" srcOrd="0" destOrd="0" presId="urn:microsoft.com/office/officeart/2008/layout/VerticalCurvedList"/>
    <dgm:cxn modelId="{0582BE75-3BDF-4B66-979C-7A976139B898}" type="presOf" srcId="{DC42D7A7-ADDE-4A49-A972-CCF022C32B92}" destId="{E5340FB6-B911-4A1D-904A-ABACEFBCC761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4BA7B2A7-A498-42B9-B6F3-E6FFFE43BE19}" type="presOf" srcId="{7BBE0F47-DF40-4F3F-A052-02CD8A935238}" destId="{ED54EA44-749C-4341-BE8D-3F35CBB8C870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C52A078E-C26E-41F8-9E16-7388DA56C1B5}" type="presOf" srcId="{FF7827DA-B12A-44A6-B86A-4ABC529D6EAB}" destId="{F5683F5A-9B4D-472B-9E1B-F8BB12F858CC}" srcOrd="0" destOrd="0" presId="urn:microsoft.com/office/officeart/2008/layout/VerticalCurvedList"/>
    <dgm:cxn modelId="{10D447AC-0DA5-428F-89B5-9D22332C5A5E}" type="presOf" srcId="{46243F0A-1579-4557-A969-D2DAA1D990BA}" destId="{0CF101F6-DCAE-42C7-8726-A0A17F16D86D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C2BEE8CA-057C-47A4-ACF7-985DDEC3B87D}" type="presOf" srcId="{042436FC-153D-431C-9800-F7AD0DBB3ECC}" destId="{B3440E0A-95C1-4E0A-B58F-A1C2311D8AE4}" srcOrd="0" destOrd="0" presId="urn:microsoft.com/office/officeart/2008/layout/VerticalCurvedList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5576F424-6B59-4899-8159-3A1B7E3FEE33}" type="presOf" srcId="{9B1A19A5-6118-4A5D-AA6D-6E749B35B2E5}" destId="{C6BEF6FC-0E0B-4A55-8B25-E6C05952DEEF}" srcOrd="0" destOrd="0" presId="urn:microsoft.com/office/officeart/2008/layout/VerticalCurvedList"/>
    <dgm:cxn modelId="{0FE8ED80-29FB-4E0B-B0CD-92DE272D7C07}" type="presOf" srcId="{EE0B7E32-69F1-41F9-B654-093D905E215E}" destId="{E8562B0F-9FFF-4F71-8106-AAB10B343F77}" srcOrd="0" destOrd="0" presId="urn:microsoft.com/office/officeart/2008/layout/VerticalCurvedList"/>
    <dgm:cxn modelId="{CC000788-059D-4C12-8111-5EE1BCE9A0EF}" srcId="{FF7827DA-B12A-44A6-B86A-4ABC529D6EAB}" destId="{46243F0A-1579-4557-A969-D2DAA1D990BA}" srcOrd="5" destOrd="0" parTransId="{72717FD5-9D18-49CD-8962-4909E7EE94AD}" sibTransId="{7143EEF2-8A69-4887-A3AF-7AE84D8E5A6F}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B8F490C9-2887-4616-A80B-10E19A0A8494}" type="presParOf" srcId="{F5683F5A-9B4D-472B-9E1B-F8BB12F858CC}" destId="{722E9513-CFEC-451C-899B-88187B7BE53A}" srcOrd="0" destOrd="0" presId="urn:microsoft.com/office/officeart/2008/layout/VerticalCurvedList"/>
    <dgm:cxn modelId="{A1EC5545-62CD-451E-BA28-3EDA2CDA1327}" type="presParOf" srcId="{722E9513-CFEC-451C-899B-88187B7BE53A}" destId="{3A3D7A04-9AC1-4B0F-B3AC-30EB6A9727FC}" srcOrd="0" destOrd="0" presId="urn:microsoft.com/office/officeart/2008/layout/VerticalCurvedList"/>
    <dgm:cxn modelId="{19918472-625B-4F8E-B9ED-A711E03684F2}" type="presParOf" srcId="{3A3D7A04-9AC1-4B0F-B3AC-30EB6A9727FC}" destId="{CB9D5997-7EE9-45E3-B768-28569175EDEC}" srcOrd="0" destOrd="0" presId="urn:microsoft.com/office/officeart/2008/layout/VerticalCurvedList"/>
    <dgm:cxn modelId="{401E060F-09E7-411D-B5AA-F776CF6F64B7}" type="presParOf" srcId="{3A3D7A04-9AC1-4B0F-B3AC-30EB6A9727FC}" destId="{E5340FB6-B911-4A1D-904A-ABACEFBCC761}" srcOrd="1" destOrd="0" presId="urn:microsoft.com/office/officeart/2008/layout/VerticalCurvedList"/>
    <dgm:cxn modelId="{4C755015-CE68-4CA4-9E99-B84F135686CF}" type="presParOf" srcId="{3A3D7A04-9AC1-4B0F-B3AC-30EB6A9727FC}" destId="{5F168238-341A-4B48-ABB3-0F24131A88B8}" srcOrd="2" destOrd="0" presId="urn:microsoft.com/office/officeart/2008/layout/VerticalCurvedList"/>
    <dgm:cxn modelId="{784D0863-1DAC-4340-966C-9667195B5FC0}" type="presParOf" srcId="{3A3D7A04-9AC1-4B0F-B3AC-30EB6A9727FC}" destId="{ACA64086-5B1D-430C-8430-4D4D6143674E}" srcOrd="3" destOrd="0" presId="urn:microsoft.com/office/officeart/2008/layout/VerticalCurvedList"/>
    <dgm:cxn modelId="{199412FD-942A-45D3-AF34-23B418D2FC23}" type="presParOf" srcId="{722E9513-CFEC-451C-899B-88187B7BE53A}" destId="{ED54EA44-749C-4341-BE8D-3F35CBB8C870}" srcOrd="1" destOrd="0" presId="urn:microsoft.com/office/officeart/2008/layout/VerticalCurvedList"/>
    <dgm:cxn modelId="{3BDCEC2E-476E-41FF-A6CF-211E5CD7F922}" type="presParOf" srcId="{722E9513-CFEC-451C-899B-88187B7BE53A}" destId="{2134E4AD-C0A6-400E-8D2C-1EA4439991E0}" srcOrd="2" destOrd="0" presId="urn:microsoft.com/office/officeart/2008/layout/VerticalCurvedList"/>
    <dgm:cxn modelId="{5303F1C8-1144-4D9F-A4A1-FE82B7066D76}" type="presParOf" srcId="{2134E4AD-C0A6-400E-8D2C-1EA4439991E0}" destId="{CAFACDCD-96BE-432E-8D6D-B6FB224B46E5}" srcOrd="0" destOrd="0" presId="urn:microsoft.com/office/officeart/2008/layout/VerticalCurvedList"/>
    <dgm:cxn modelId="{FAC0FEFC-EB58-4C6E-9EEB-4C5EDD526B14}" type="presParOf" srcId="{722E9513-CFEC-451C-899B-88187B7BE53A}" destId="{B3440E0A-95C1-4E0A-B58F-A1C2311D8AE4}" srcOrd="3" destOrd="0" presId="urn:microsoft.com/office/officeart/2008/layout/VerticalCurvedList"/>
    <dgm:cxn modelId="{970AA404-BFCD-470B-A612-C5CFABA61F14}" type="presParOf" srcId="{722E9513-CFEC-451C-899B-88187B7BE53A}" destId="{641EE04E-C441-428E-A0E3-44EBADA30AD9}" srcOrd="4" destOrd="0" presId="urn:microsoft.com/office/officeart/2008/layout/VerticalCurvedList"/>
    <dgm:cxn modelId="{78BB769B-D096-4DBA-BC59-C7742683B4E5}" type="presParOf" srcId="{641EE04E-C441-428E-A0E3-44EBADA30AD9}" destId="{7BD60A38-04AC-453B-885F-B04BEBB80452}" srcOrd="0" destOrd="0" presId="urn:microsoft.com/office/officeart/2008/layout/VerticalCurvedList"/>
    <dgm:cxn modelId="{34570192-2B41-4247-9558-603104ECE42D}" type="presParOf" srcId="{722E9513-CFEC-451C-899B-88187B7BE53A}" destId="{E8562B0F-9FFF-4F71-8106-AAB10B343F77}" srcOrd="5" destOrd="0" presId="urn:microsoft.com/office/officeart/2008/layout/VerticalCurvedList"/>
    <dgm:cxn modelId="{40B74816-3146-4461-A5E2-F02DC15E1FAD}" type="presParOf" srcId="{722E9513-CFEC-451C-899B-88187B7BE53A}" destId="{746F72AF-CB0D-495F-BB54-3D253981A31A}" srcOrd="6" destOrd="0" presId="urn:microsoft.com/office/officeart/2008/layout/VerticalCurvedList"/>
    <dgm:cxn modelId="{B01BC61C-6D05-4117-9138-A77E6E6CCC81}" type="presParOf" srcId="{746F72AF-CB0D-495F-BB54-3D253981A31A}" destId="{5D3E834E-F6BC-4CBC-961B-CE7CBCE25880}" srcOrd="0" destOrd="0" presId="urn:microsoft.com/office/officeart/2008/layout/VerticalCurvedList"/>
    <dgm:cxn modelId="{B1EC5F33-08F4-451C-8935-DD39313159DD}" type="presParOf" srcId="{722E9513-CFEC-451C-899B-88187B7BE53A}" destId="{A5FC90FB-DC4C-4933-A80E-211E4C82791F}" srcOrd="7" destOrd="0" presId="urn:microsoft.com/office/officeart/2008/layout/VerticalCurvedList"/>
    <dgm:cxn modelId="{66FC0204-4715-488C-B52D-ADE454DE5117}" type="presParOf" srcId="{722E9513-CFEC-451C-899B-88187B7BE53A}" destId="{3CA85E5D-8BA1-438F-AA80-777978CFB75E}" srcOrd="8" destOrd="0" presId="urn:microsoft.com/office/officeart/2008/layout/VerticalCurvedList"/>
    <dgm:cxn modelId="{04AD48E4-2858-4A0A-B5FC-A174E631317B}" type="presParOf" srcId="{3CA85E5D-8BA1-438F-AA80-777978CFB75E}" destId="{21C71FF5-0863-4636-9542-6E6D4D8EB8E5}" srcOrd="0" destOrd="0" presId="urn:microsoft.com/office/officeart/2008/layout/VerticalCurvedList"/>
    <dgm:cxn modelId="{F2E02375-FF82-4829-BAC9-AF4B5A2D1C52}" type="presParOf" srcId="{722E9513-CFEC-451C-899B-88187B7BE53A}" destId="{C6BEF6FC-0E0B-4A55-8B25-E6C05952DEEF}" srcOrd="9" destOrd="0" presId="urn:microsoft.com/office/officeart/2008/layout/VerticalCurvedList"/>
    <dgm:cxn modelId="{DA206DCF-FAED-492C-A237-66AD6DB543E9}" type="presParOf" srcId="{722E9513-CFEC-451C-899B-88187B7BE53A}" destId="{166B177C-E9B2-4C87-A360-017F143168E5}" srcOrd="10" destOrd="0" presId="urn:microsoft.com/office/officeart/2008/layout/VerticalCurvedList"/>
    <dgm:cxn modelId="{CDD25FD4-F508-40E2-9E1E-CAD4E3F6B091}" type="presParOf" srcId="{166B177C-E9B2-4C87-A360-017F143168E5}" destId="{A0F360D8-E697-42E2-A753-55FCE40B7363}" srcOrd="0" destOrd="0" presId="urn:microsoft.com/office/officeart/2008/layout/VerticalCurvedList"/>
    <dgm:cxn modelId="{0590D596-3A0B-4026-A7F6-90EC95A3324C}" type="presParOf" srcId="{722E9513-CFEC-451C-899B-88187B7BE53A}" destId="{0CF101F6-DCAE-42C7-8726-A0A17F16D86D}" srcOrd="11" destOrd="0" presId="urn:microsoft.com/office/officeart/2008/layout/VerticalCurvedList"/>
    <dgm:cxn modelId="{E147DE65-F614-4248-A5D6-CECABFD2BCA4}" type="presParOf" srcId="{722E9513-CFEC-451C-899B-88187B7BE53A}" destId="{E9D36A13-21BC-4658-8BFF-6EAB3E569577}" srcOrd="12" destOrd="0" presId="urn:microsoft.com/office/officeart/2008/layout/VerticalCurvedList"/>
    <dgm:cxn modelId="{3DF27EC0-532A-4C8E-9A96-A057C61CC5E6}" type="presParOf" srcId="{E9D36A13-21BC-4658-8BFF-6EAB3E569577}" destId="{213C6222-25A5-4326-9264-C127D4AD2A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392641" y="257337"/>
          <a:ext cx="10105099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Watson and Crick model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392641" y="257337"/>
        <a:ext cx="10105099" cy="514480"/>
      </dsp:txXfrm>
    </dsp:sp>
    <dsp:sp modelId="{CAFACDCD-96BE-432E-8D6D-B6FB224B46E5}">
      <dsp:nvSpPr>
        <dsp:cNvPr id="0" name=""/>
        <dsp:cNvSpPr/>
      </dsp:nvSpPr>
      <dsp:spPr>
        <a:xfrm>
          <a:off x="71091" y="193027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15836" y="1028960"/>
          <a:ext cx="9681904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DNA: the genetic material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15836" y="1028960"/>
        <a:ext cx="9681904" cy="514480"/>
      </dsp:txXfrm>
    </dsp:sp>
    <dsp:sp modelId="{7BD60A38-04AC-453B-885F-B04BEBB80452}">
      <dsp:nvSpPr>
        <dsp:cNvPr id="0" name=""/>
        <dsp:cNvSpPr/>
      </dsp:nvSpPr>
      <dsp:spPr>
        <a:xfrm>
          <a:off x="494286" y="964650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09353" y="1800582"/>
          <a:ext cx="9488388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 comparison between DNA and RNA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09353" y="1800582"/>
        <a:ext cx="9488388" cy="514480"/>
      </dsp:txXfrm>
    </dsp:sp>
    <dsp:sp modelId="{5D3E834E-F6BC-4CBC-961B-CE7CBCE25880}">
      <dsp:nvSpPr>
        <dsp:cNvPr id="0" name=""/>
        <dsp:cNvSpPr/>
      </dsp:nvSpPr>
      <dsp:spPr>
        <a:xfrm>
          <a:off x="687803" y="1736272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1009353" y="2571716"/>
          <a:ext cx="9488388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Nucleic acids and polynucleotides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09353" y="2571716"/>
        <a:ext cx="9488388" cy="514480"/>
      </dsp:txXfrm>
    </dsp:sp>
    <dsp:sp modelId="{21C71FF5-0863-4636-9542-6E6D4D8EB8E5}">
      <dsp:nvSpPr>
        <dsp:cNvPr id="0" name=""/>
        <dsp:cNvSpPr/>
      </dsp:nvSpPr>
      <dsp:spPr>
        <a:xfrm>
          <a:off x="702208" y="2507406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815836" y="3343339"/>
          <a:ext cx="9681904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Chromatin and Chromatin structure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15836" y="3343339"/>
        <a:ext cx="9681904" cy="514480"/>
      </dsp:txXfrm>
    </dsp:sp>
    <dsp:sp modelId="{A0F360D8-E697-42E2-A753-55FCE40B7363}">
      <dsp:nvSpPr>
        <dsp:cNvPr id="0" name=""/>
        <dsp:cNvSpPr/>
      </dsp:nvSpPr>
      <dsp:spPr>
        <a:xfrm>
          <a:off x="494286" y="3279029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101F6-DCAE-42C7-8726-A0A17F16D86D}">
      <dsp:nvSpPr>
        <dsp:cNvPr id="0" name=""/>
        <dsp:cNvSpPr/>
      </dsp:nvSpPr>
      <dsp:spPr>
        <a:xfrm>
          <a:off x="392641" y="4114961"/>
          <a:ext cx="10105099" cy="514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6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Final hints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392641" y="4114961"/>
        <a:ext cx="10105099" cy="514480"/>
      </dsp:txXfrm>
    </dsp:sp>
    <dsp:sp modelId="{213C6222-25A5-4326-9264-C127D4AD2AAE}">
      <dsp:nvSpPr>
        <dsp:cNvPr id="0" name=""/>
        <dsp:cNvSpPr/>
      </dsp:nvSpPr>
      <dsp:spPr>
        <a:xfrm>
          <a:off x="71091" y="4050651"/>
          <a:ext cx="643100" cy="643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pPr/>
              <a:t>13/02/1445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20C9-865C-4E40-A651-1612527E64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20C9-865C-4E40-A651-1612527E64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20C9-865C-4E40-A651-1612527E64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(3)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085" y="5834741"/>
            <a:ext cx="48407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DNA: Genetic Material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3" descr="C:\Users\user\Desktop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/>
          <a:stretch/>
        </p:blipFill>
        <p:spPr bwMode="auto">
          <a:xfrm>
            <a:off x="1" y="1454147"/>
            <a:ext cx="12192000" cy="4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217983"/>
            <a:ext cx="7336972" cy="2685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sequence of nitrogen bases along a DNA or mRNA polymer is 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for each gene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normally hundreds to thousands of 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order of bases in a gene specifies the 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amino acids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monomers of a protein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" y="3442573"/>
            <a:ext cx="56156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flow of genetic information </a:t>
            </a:r>
            <a:endParaRPr lang="en-US" sz="2800" b="1" dirty="0">
              <a:ln w="1143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9399" y="4550847"/>
            <a:ext cx="11560628" cy="2086725"/>
            <a:chOff x="279399" y="4100913"/>
            <a:chExt cx="11560628" cy="2086725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279399" y="4100913"/>
              <a:ext cx="11560628" cy="2086725"/>
            </a:xfrm>
            <a:prstGeom prst="rect">
              <a:avLst/>
            </a:prstGeom>
          </p:spPr>
          <p:txBody>
            <a:bodyPr vert="horz" wrap="square" lIns="91440" tIns="45720" rIns="91440" bIns="45720" rtlCol="1">
              <a:sp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flow of genetic information is from DNA          mRNA           protein.</a:t>
              </a:r>
            </a:p>
            <a:p>
              <a:pPr lvl="1"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 synthesis occurs in ribosomes.</a:t>
              </a:r>
            </a:p>
            <a:p>
              <a:pPr lvl="1"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eukaryotes, DNA is located in the nucleus, but most ribosomes are in the cytoplasm with </a:t>
              </a:r>
              <a:r>
                <a:rPr lang="en-US" altLang="en-US" sz="24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altLang="en-US" sz="2400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mRNA as an intermediary.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822613" y="4376915"/>
              <a:ext cx="5334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99190" dir="778833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8506271" y="4369658"/>
              <a:ext cx="5334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99190" dir="778833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8026400" y="157730"/>
            <a:ext cx="3978956" cy="44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8000" y="917810"/>
            <a:ext cx="497840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8000" y="1912034"/>
            <a:ext cx="406400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8000" y="2888114"/>
            <a:ext cx="31496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89600" y="1073837"/>
            <a:ext cx="5994400" cy="523876"/>
            <a:chOff x="2592" y="624"/>
            <a:chExt cx="2832" cy="330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3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75200" y="1835840"/>
            <a:ext cx="6908800" cy="523876"/>
            <a:chOff x="2160" y="1200"/>
            <a:chExt cx="3264" cy="330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3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064000" y="2597841"/>
            <a:ext cx="7620000" cy="523876"/>
            <a:chOff x="1824" y="1824"/>
            <a:chExt cx="3600" cy="330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3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8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048000" y="3436034"/>
            <a:ext cx="5892800" cy="523220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048000" y="4274234"/>
            <a:ext cx="5892800" cy="523220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251200" y="5645840"/>
            <a:ext cx="609600" cy="904876"/>
            <a:chOff x="1536" y="3600"/>
            <a:chExt cx="288" cy="570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064000" y="5645840"/>
            <a:ext cx="609600" cy="904876"/>
            <a:chOff x="1920" y="3600"/>
            <a:chExt cx="288" cy="570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876800" y="5645840"/>
            <a:ext cx="609600" cy="904876"/>
            <a:chOff x="2304" y="3600"/>
            <a:chExt cx="288" cy="570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689600" y="5645840"/>
            <a:ext cx="609600" cy="904876"/>
            <a:chOff x="2688" y="3600"/>
            <a:chExt cx="288" cy="570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502400" y="5645840"/>
            <a:ext cx="609600" cy="904876"/>
            <a:chOff x="3072" y="3600"/>
            <a:chExt cx="288" cy="570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315200" y="5645840"/>
            <a:ext cx="609600" cy="904876"/>
            <a:chOff x="3456" y="3600"/>
            <a:chExt cx="288" cy="570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8128000" y="5645840"/>
            <a:ext cx="609600" cy="904876"/>
            <a:chOff x="3840" y="3600"/>
            <a:chExt cx="288" cy="570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3251200" y="5188644"/>
            <a:ext cx="6705600" cy="523876"/>
            <a:chOff x="1536" y="3312"/>
            <a:chExt cx="3168" cy="330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330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8737600" y="6255434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3251200" y="6026844"/>
            <a:ext cx="3860800" cy="523876"/>
            <a:chOff x="1536" y="3360"/>
            <a:chExt cx="1824" cy="330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3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330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1016000" y="6026834"/>
            <a:ext cx="172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1117600" y="5264834"/>
            <a:ext cx="172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endParaRPr lang="en-GB" sz="28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934" y="152401"/>
            <a:ext cx="391795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 hints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2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97" y="159024"/>
            <a:ext cx="9576000" cy="790962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Nucleosomes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repeated functional and structural units of chromatin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634" y="687228"/>
            <a:ext cx="11950262" cy="5630400"/>
          </a:xfrm>
        </p:spPr>
        <p:txBody>
          <a:bodyPr>
            <a:noAutofit/>
          </a:bodyPr>
          <a:lstStyle/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Nucleosomes are composed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Histones (a family of small, positively charged proteins: H1, H2A, H2B, H3, and H4). DNA is negatively charged, due to the phosphate groups in its backbone, so histones bind with DNA very tightly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Nucleosomes are structured as follows: 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of the histones H2A, H2B, H3, and H4 come together to form a histone octamer.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histone octamer binds and wraps 146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DNA (approximately 1.7 turns).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H1 histone binds to a region known as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“Linker DNA” ~another 20 base pairs.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results in two full turns around the octamer and forming a structure called a 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chromatosome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resulting structure when viewed under the electron microscope appears as “beads on a string”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3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97" y="159024"/>
            <a:ext cx="9576000" cy="790962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Nucleosomes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repeated functional and structural units of chromatin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290" y="1338869"/>
            <a:ext cx="11624441" cy="445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Nucleosomes are composed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Histones (a family of small, positively charged proteins: H1, H2A, H2B, H3, and H4). DNA is negatively charged, due to the phosphate groups in its backbone, so histones bind with DNA very tightly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Nucleosomes are structured as follows: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of the histones H2A, H2B, H3, and H4 come together to form a histone octamer.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histone octamer binds and wraps 146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DNA (approximately 1.7 turns).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H1 histone binds to a region known as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“Linker DNA” ~another 20 base pairs.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results in two full turns around the octamer and forming a structure called a 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chromatosome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resulting structure when viewed under the electron microscope appears as “beads on a string”</a:t>
            </a:r>
          </a:p>
        </p:txBody>
      </p:sp>
    </p:spTree>
    <p:extLst>
      <p:ext uri="{BB962C8B-B14F-4D97-AF65-F5344CB8AC3E}">
        <p14:creationId xmlns:p14="http://schemas.microsoft.com/office/powerpoint/2010/main" val="3604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3173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Nucleosomes are composed of an octamer of histones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 greyscale electron micrograph shows chromatin in an extended form, which resembles beads on a string. The beads are nucleosomes, and the string is DNA. Each nucleosome looks like a small black circle. Many circles are visible on alternating sides of a long string of DNA. Two nucleosomes are indicated with black arrows. A scale bar represents 30 nanometers. Each nucleosome is approximately 10 nanometers in diame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74" y="1067811"/>
            <a:ext cx="3098825" cy="52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32383" y="6397934"/>
            <a:ext cx="4558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Olins, D. E. &amp; Olins, A. L</a:t>
            </a:r>
            <a:r>
              <a:rPr lang="fi-FI" dirty="0" smtClean="0"/>
              <a:t>. (2003) Nature reviews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6" y="969128"/>
            <a:ext cx="5717839" cy="55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4473600" cy="60206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Chromatin organization is critical for packaging, protection, and regulation of gene expression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 double-stranded DNA molecule becomes increasingly more compact in this eight-step schematic diagram. In step 1, the DNA double-helix is depicted at one end as a horizontal double-stranded molecule. In steps 2 through 4, the molecule’s opposite end is wound 1.65 times around a brown disc, representing the nucleosome.  A text box in step 4 defines a chromatosome as a nucleosome plus the H1 histone, depicted here as a red cylinder bound to the outside of the coiled DNA, fastening the DNA against the nucleosome.   In step 5, the nucleosomes are folded in on each other to form a hollow, tube-like fiber, where many nucleosomes are arranged in parallel rings to form the tube’s outer layer. In step 6, the fiber forms wave-like loops, 300 nanometers in length. The 300-nanometers fiber looks like a coiled telephone cord. In step 7, the loops of the fiber are compressed and folded together. In step 8, the fibers are tightly compressed into an X-shaped chromos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00" y="450900"/>
            <a:ext cx="6410400" cy="58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83199" y="638353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Annunziato</a:t>
            </a:r>
            <a:r>
              <a:rPr lang="en-US" dirty="0"/>
              <a:t>, A. (2008</a:t>
            </a:r>
            <a:r>
              <a:rPr lang="en-US" dirty="0" smtClean="0"/>
              <a:t>) Nature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1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nucleosomal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core is composed of histones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207" y="1417638"/>
            <a:ext cx="5465379" cy="4525963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Histones cores are required for DNA interaction and wrapping.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histones also have “tails” that extend out of the nucleosomes.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amino acids in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histone tails serve as binding docks and as recruiters for DNA and histone-modifying enzyme complexes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 digital model shows the atomic structure of a nucleosome bound to a DNA molecule, from a top-down perspective and in profile against a black background. In the top-down image, at left, a green and brown DNA double-helix forms a closed circle around a complex of blue, green, yellow, and red coiled ribbons. Each ribbon represents a histone protein. In the profile image, at right, the double-helix is wound around the histone proteins in an upside down U-shap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9" y="1819956"/>
            <a:ext cx="5809348" cy="43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17093" y="6282734"/>
            <a:ext cx="315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Luger, K.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 (1997) Nature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-157657" y="606971"/>
            <a:ext cx="12580885" cy="6251029"/>
          </a:xfrm>
        </p:spPr>
        <p:txBody>
          <a:bodyPr>
            <a:noAutofit/>
          </a:bodyPr>
          <a:lstStyle/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gene to make a protein is called gene expression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includes the synthesis of the protein by the processes of transcription of DNA and translation of mRNA.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may also include further processing of the protein after synthesis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 expression is regulated to ensure that the correct proteins are made when and where they are needed.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may occur at any point in the expression of a gene, from the start of the transcription phase of protein synthesis to the processing of a protein after synthesis occurs.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regulation of transcription is one of the most complicated parts of gene regulation in eukaryotic cells and is the focus of this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0901" y="-55288"/>
            <a:ext cx="10515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22338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-2" y="757074"/>
            <a:ext cx="12097407" cy="6251029"/>
          </a:xfrm>
        </p:spPr>
        <p:txBody>
          <a:bodyPr>
            <a:noAutofit/>
          </a:bodyPr>
          <a:lstStyle/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controlled by regulatory proteins or transcription factors.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proteins bind to regions of DNA, called regulatory elements which are located near promoters.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promoter is the region of a gene where RNA polymerase binds to initiate transcription of the DNA to mRNA.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rtl="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regulatory proteins bind to regulatory elements, the proteins can interact with RNA polymerase.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0902" y="133898"/>
            <a:ext cx="10515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Transcription</a:t>
            </a:r>
          </a:p>
        </p:txBody>
      </p:sp>
    </p:spTree>
    <p:extLst>
      <p:ext uri="{BB962C8B-B14F-4D97-AF65-F5344CB8AC3E}">
        <p14:creationId xmlns:p14="http://schemas.microsoft.com/office/powerpoint/2010/main" val="123540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-2" y="757074"/>
            <a:ext cx="12097407" cy="6251029"/>
          </a:xfrm>
        </p:spPr>
        <p:txBody>
          <a:bodyPr>
            <a:noAutofit/>
          </a:bodyPr>
          <a:lstStyle/>
          <a:p>
            <a:pPr lvl="1" algn="l" rtl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proteins are typically either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activators or repressors:</a:t>
            </a:r>
          </a:p>
          <a:p>
            <a:pPr lvl="1" algn="l" rtl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Activators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proteins that promote transcription by enhancing the interaction of RNA polymerase with the promoter.</a:t>
            </a:r>
          </a:p>
          <a:p>
            <a:pPr lvl="1" algn="l" rtl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Repressors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proteins that prevent transcription by impeding the progress of RNA polymerase along the DNA strand so the DNA cannot be transcribed to mRNA.</a:t>
            </a:r>
          </a:p>
          <a:p>
            <a:pPr lvl="1" algn="l" rtl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distant regions of DNA that can loop back to interact with a gene's promoter and enhance transcription.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0902" y="133898"/>
            <a:ext cx="10515600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Transcription</a:t>
            </a:r>
          </a:p>
        </p:txBody>
      </p:sp>
    </p:spTree>
    <p:extLst>
      <p:ext uri="{BB962C8B-B14F-4D97-AF65-F5344CB8AC3E}">
        <p14:creationId xmlns:p14="http://schemas.microsoft.com/office/powerpoint/2010/main" val="263273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9987582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98235" y="1557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5996" y="23464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1323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7482" y="46608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349" y="54332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288" y="38904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7" y="683500"/>
            <a:ext cx="5002452" cy="5853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7627" y="551551"/>
            <a:ext cx="6096000" cy="6117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enhancer is a DNA sequence that promotes transcription.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enhancer is made up of short DNA sequences called distal control elements. Activators bound to the distal control elements interact with mediator proteins and transcription factors.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different genes may have the same promoter but different distal control elements, enabling differential gene expression.</a:t>
            </a:r>
          </a:p>
        </p:txBody>
      </p:sp>
    </p:spTree>
    <p:extLst>
      <p:ext uri="{BB962C8B-B14F-4D97-AF65-F5344CB8AC3E}">
        <p14:creationId xmlns:p14="http://schemas.microsoft.com/office/powerpoint/2010/main" val="386547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3143" y="351505"/>
            <a:ext cx="83965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Watson and Crick discovered the double helix by building models to conform to X-ray data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428" y="1890486"/>
            <a:ext cx="490582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April 1953, James 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Francis 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shook the scientific world with an elegant double-helical model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structure of deoxyribonucleic acid or DNA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 and Crick began to work on a model of DNA with two strands, the 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helix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6" b="4967"/>
          <a:stretch/>
        </p:blipFill>
        <p:spPr bwMode="auto">
          <a:xfrm>
            <a:off x="5468256" y="1890486"/>
            <a:ext cx="6299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0723" y="322810"/>
            <a:ext cx="460094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DNA: the Genetic Material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741" y="1036419"/>
            <a:ext cx="11985175" cy="5065554"/>
          </a:xfr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amino acid sequence of a polypeptide is programmed by a gene.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 is a small region in the DNA.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Nucleic acids store and transmit hereditary information.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types of nucleic acids: 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ucleic 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 (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eoxyribo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ucleic </a:t>
            </a:r>
            <a:r>
              <a:rPr lang="en-US" altLang="en-US" sz="22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 (</a:t>
            </a: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altLang="en-US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also directs mRNA synthesis, thus, controls protein synthesis.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Organisms inherit DNA from their parents.</a:t>
            </a:r>
          </a:p>
          <a:p>
            <a:pPr lvl="1"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DNA molecule is very long and usually consists of hundreds to thousands of genes.</a:t>
            </a:r>
          </a:p>
          <a:p>
            <a:pPr lvl="1"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cell divides, its DNA is copied and passed to the next generation of cells.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mRNA interacts with ribosomes to direct the synthesis of amino acids in a polypeptide (protein)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07760" y="2387604"/>
            <a:ext cx="1549400" cy="1266825"/>
            <a:chOff x="1088" y="1200"/>
            <a:chExt cx="976" cy="798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600">
                <a:cs typeface="+mn-cs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>
                  <a:latin typeface="Times New Roman" pitchFamily="18" charset="0"/>
                  <a:cs typeface="+mn-cs"/>
                </a:rPr>
                <a:t>o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498"/>
              <a:chOff x="1536" y="1200"/>
              <a:chExt cx="304" cy="498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b="1">
                    <a:latin typeface="Times New Roman" pitchFamily="18" charset="0"/>
                    <a:cs typeface="+mn-cs"/>
                  </a:rPr>
                  <a:t>H</a:t>
                </a: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b="1">
                    <a:latin typeface="Times New Roman" pitchFamily="18" charset="0"/>
                    <a:cs typeface="+mn-cs"/>
                  </a:rPr>
                  <a:t>H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Times New Roman" pitchFamily="18" charset="0"/>
                  <a:cs typeface="+mn-cs"/>
                </a:rPr>
                <a:t>H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Times New Roman" pitchFamily="18" charset="0"/>
                  <a:cs typeface="+mn-cs"/>
                </a:rPr>
                <a:t>H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Times New Roman" pitchFamily="18" charset="0"/>
                  <a:cs typeface="+mn-cs"/>
                </a:rPr>
                <a:t>H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400" b="1">
                  <a:latin typeface="Times New Roman" pitchFamily="18" charset="0"/>
                  <a:cs typeface="+mn-cs"/>
                </a:rPr>
                <a:t>CH</a:t>
              </a:r>
              <a:r>
                <a:rPr lang="en-GB" altLang="en-US" sz="1600" b="1" baseline="-25000">
                  <a:latin typeface="Times New Roman" pitchFamily="18" charset="0"/>
                  <a:cs typeface="+mn-cs"/>
                </a:rPr>
                <a:t>2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1422820" y="1054104"/>
            <a:ext cx="1219200" cy="1473200"/>
            <a:chOff x="816" y="608"/>
            <a:chExt cx="768" cy="928"/>
          </a:xfrm>
        </p:grpSpPr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796"/>
              <a:chOff x="1056" y="2448"/>
              <a:chExt cx="768" cy="796"/>
            </a:xfrm>
          </p:grpSpPr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000" b="1">
                    <a:latin typeface="Times New Roman" pitchFamily="18" charset="0"/>
                    <a:cs typeface="+mn-cs"/>
                  </a:rPr>
                  <a:t>o</a:t>
                </a:r>
              </a:p>
            </p:txBody>
          </p:sp>
          <p:grpSp>
            <p:nvGrpSpPr>
              <p:cNvPr id="24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56"/>
                <a:chOff x="1056" y="2688"/>
                <a:chExt cx="768" cy="556"/>
              </a:xfrm>
            </p:grpSpPr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>
                      <a:solidFill>
                        <a:srgbClr val="0000CC"/>
                      </a:solidFill>
                      <a:cs typeface="+mn-cs"/>
                    </a:rPr>
                    <a:t>P</a:t>
                  </a: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9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  <p:sp>
              <p:nvSpPr>
                <p:cNvPr id="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</p:grpSp>
        </p:grp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190160" y="6257929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Sugar-phosphate backbone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3511716" y="2092608"/>
            <a:ext cx="838200" cy="685800"/>
            <a:chOff x="1824" y="1392"/>
            <a:chExt cx="528" cy="432"/>
          </a:xfrm>
        </p:grpSpPr>
        <p:sp>
          <p:nvSpPr>
            <p:cNvPr id="36" name="Line 3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cs typeface="+mn-cs"/>
                </a:rPr>
                <a:t>Base</a:t>
              </a:r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2104560" y="3505204"/>
            <a:ext cx="2438400" cy="2587625"/>
            <a:chOff x="960" y="2144"/>
            <a:chExt cx="1536" cy="1630"/>
          </a:xfrm>
        </p:grpSpPr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30"/>
              <a:chOff x="912" y="464"/>
              <a:chExt cx="1248" cy="1630"/>
            </a:xfrm>
          </p:grpSpPr>
          <p:grpSp>
            <p:nvGrpSpPr>
              <p:cNvPr id="43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796"/>
                <a:chOff x="1056" y="2448"/>
                <a:chExt cx="768" cy="796"/>
              </a:xfrm>
            </p:grpSpPr>
            <p:sp>
              <p:nvSpPr>
                <p:cNvPr id="5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60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56"/>
                  <a:chOff x="1056" y="2688"/>
                  <a:chExt cx="768" cy="556"/>
                </a:xfrm>
              </p:grpSpPr>
              <p:sp>
                <p:nvSpPr>
                  <p:cNvPr id="6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800" b="1">
                        <a:solidFill>
                          <a:srgbClr val="0000CC"/>
                        </a:solidFill>
                        <a:cs typeface="+mn-cs"/>
                      </a:rPr>
                      <a:t>P</a:t>
                    </a:r>
                  </a:p>
                </p:txBody>
              </p:sp>
              <p:sp>
                <p:nvSpPr>
                  <p:cNvPr id="6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63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6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6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6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6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latin typeface="Times New Roman" pitchFamily="18" charset="0"/>
                        <a:cs typeface="+mn-cs"/>
                      </a:rPr>
                      <a:t>o</a:t>
                    </a:r>
                  </a:p>
                </p:txBody>
              </p:sp>
              <p:sp>
                <p:nvSpPr>
                  <p:cNvPr id="6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latin typeface="Times New Roman" pitchFamily="18" charset="0"/>
                        <a:cs typeface="+mn-cs"/>
                      </a:rPr>
                      <a:t>o</a:t>
                    </a:r>
                  </a:p>
                </p:txBody>
              </p:sp>
              <p:sp>
                <p:nvSpPr>
                  <p:cNvPr id="6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latin typeface="Times New Roman" pitchFamily="18" charset="0"/>
                        <a:cs typeface="+mn-cs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44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798"/>
                <a:chOff x="1088" y="1200"/>
                <a:chExt cx="976" cy="798"/>
              </a:xfrm>
            </p:grpSpPr>
            <p:sp>
              <p:nvSpPr>
                <p:cNvPr id="46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600">
                    <a:cs typeface="+mn-cs"/>
                  </a:endParaRPr>
                </a:p>
              </p:txBody>
            </p:sp>
            <p:sp>
              <p:nvSpPr>
                <p:cNvPr id="4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800" b="1">
                      <a:latin typeface="Times New Roman" pitchFamily="18" charset="0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48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498"/>
                  <a:chOff x="1536" y="1200"/>
                  <a:chExt cx="304" cy="498"/>
                </a:xfrm>
              </p:grpSpPr>
              <p:sp>
                <p:nvSpPr>
                  <p:cNvPr id="5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/>
                  </a:p>
                </p:txBody>
              </p:sp>
              <p:sp>
                <p:nvSpPr>
                  <p:cNvPr id="57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400" b="1">
                        <a:latin typeface="Times New Roman" pitchFamily="18" charset="0"/>
                        <a:cs typeface="+mn-cs"/>
                      </a:rPr>
                      <a:t>H</a:t>
                    </a:r>
                  </a:p>
                </p:txBody>
              </p:sp>
              <p:sp>
                <p:nvSpPr>
                  <p:cNvPr id="5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400" b="1">
                        <a:latin typeface="Times New Roman" pitchFamily="18" charset="0"/>
                        <a:cs typeface="+mn-cs"/>
                      </a:rPr>
                      <a:t>H</a:t>
                    </a:r>
                  </a:p>
                </p:txBody>
              </p:sp>
            </p:grpSp>
            <p:sp>
              <p:nvSpPr>
                <p:cNvPr id="4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400" b="1">
                      <a:latin typeface="Times New Roman" pitchFamily="18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0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51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5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400" b="1">
                      <a:latin typeface="Times New Roman" pitchFamily="18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3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5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400" b="1">
                      <a:latin typeface="Times New Roman" pitchFamily="18" charset="0"/>
                      <a:cs typeface="+mn-cs"/>
                    </a:rPr>
                    <a:t>H</a:t>
                  </a:r>
                </a:p>
              </p:txBody>
            </p:sp>
            <p:sp>
              <p:nvSpPr>
                <p:cNvPr id="5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400" b="1">
                      <a:latin typeface="Times New Roman" pitchFamily="18" charset="0"/>
                      <a:cs typeface="+mn-cs"/>
                    </a:rPr>
                    <a:t>CH</a:t>
                  </a:r>
                  <a:r>
                    <a:rPr lang="en-GB" altLang="en-US" sz="1600" b="1" baseline="-25000">
                      <a:latin typeface="Times New Roman" pitchFamily="18" charset="0"/>
                      <a:cs typeface="+mn-cs"/>
                    </a:rPr>
                    <a:t>2</a:t>
                  </a:r>
                </a:p>
              </p:txBody>
            </p:sp>
          </p:grpSp>
          <p:sp>
            <p:nvSpPr>
              <p:cNvPr id="45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</p:grpSp>
        <p:grpSp>
          <p:nvGrpSpPr>
            <p:cNvPr id="40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41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42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600" b="1">
                    <a:cs typeface="+mn-cs"/>
                  </a:rPr>
                  <a:t>Base</a:t>
                </a:r>
              </a:p>
            </p:txBody>
          </p:sp>
        </p:grp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4771560" y="1016004"/>
            <a:ext cx="1905000" cy="2514600"/>
            <a:chOff x="2640" y="576"/>
            <a:chExt cx="1200" cy="1584"/>
          </a:xfrm>
        </p:grpSpPr>
        <p:sp>
          <p:nvSpPr>
            <p:cNvPr id="71" name="AutoShape 6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600">
                <a:cs typeface="+mn-cs"/>
              </a:endParaRP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DNA nucleotide</a:t>
              </a:r>
            </a:p>
          </p:txBody>
        </p:sp>
      </p:grp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3476160" y="3683004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Deoxyribose</a:t>
            </a: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H="1" flipV="1">
            <a:off x="3247560" y="3225804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580560" y="2540004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Phosphate group</a:t>
            </a:r>
          </a:p>
        </p:txBody>
      </p:sp>
      <p:grpSp>
        <p:nvGrpSpPr>
          <p:cNvPr id="88" name="Group 85"/>
          <p:cNvGrpSpPr>
            <a:grpSpLocks/>
          </p:cNvGrpSpPr>
          <p:nvPr/>
        </p:nvGrpSpPr>
        <p:grpSpPr bwMode="auto">
          <a:xfrm>
            <a:off x="2168060" y="2451104"/>
            <a:ext cx="1638300" cy="1138238"/>
            <a:chOff x="1000" y="1480"/>
            <a:chExt cx="1032" cy="717"/>
          </a:xfrm>
        </p:grpSpPr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0000"/>
                  </a:solidFill>
                  <a:cs typeface="+mn-cs"/>
                </a:rPr>
                <a:t>1</a:t>
              </a:r>
            </a:p>
          </p:txBody>
        </p:sp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0000"/>
                  </a:solidFill>
                  <a:cs typeface="+mn-cs"/>
                </a:rPr>
                <a:t>2</a:t>
              </a:r>
            </a:p>
          </p:txBody>
        </p:sp>
        <p:sp>
          <p:nvSpPr>
            <p:cNvPr id="91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0000"/>
                  </a:solidFill>
                  <a:cs typeface="+mn-cs"/>
                </a:rPr>
                <a:t>3</a:t>
              </a:r>
            </a:p>
          </p:txBody>
        </p:sp>
        <p:sp>
          <p:nvSpPr>
            <p:cNvPr id="92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0000"/>
                  </a:solidFill>
                  <a:cs typeface="+mn-cs"/>
                </a:rPr>
                <a:t>4</a:t>
              </a: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FF0000"/>
                  </a:solidFill>
                  <a:cs typeface="+mn-cs"/>
                </a:rPr>
                <a:t>5</a:t>
              </a:r>
            </a:p>
          </p:txBody>
        </p:sp>
      </p:grp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2637960" y="5664204"/>
            <a:ext cx="30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  <a:cs typeface="+mn-cs"/>
              </a:rPr>
              <a:t>3</a:t>
            </a:r>
          </a:p>
        </p:txBody>
      </p:sp>
      <p:grpSp>
        <p:nvGrpSpPr>
          <p:cNvPr id="95" name="Group 92"/>
          <p:cNvGrpSpPr>
            <a:grpSpLocks/>
          </p:cNvGrpSpPr>
          <p:nvPr/>
        </p:nvGrpSpPr>
        <p:grpSpPr bwMode="auto">
          <a:xfrm>
            <a:off x="1177460" y="1016004"/>
            <a:ext cx="546100" cy="5186363"/>
            <a:chOff x="304" y="576"/>
            <a:chExt cx="344" cy="3267"/>
          </a:xfrm>
        </p:grpSpPr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</a:t>
              </a:r>
            </a:p>
          </p:txBody>
        </p:sp>
        <p:sp>
          <p:nvSpPr>
            <p:cNvPr id="98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99" name="Group 96"/>
          <p:cNvGrpSpPr>
            <a:grpSpLocks/>
          </p:cNvGrpSpPr>
          <p:nvPr/>
        </p:nvGrpSpPr>
        <p:grpSpPr bwMode="auto">
          <a:xfrm>
            <a:off x="707560" y="1054104"/>
            <a:ext cx="609600" cy="5086350"/>
            <a:chOff x="80" y="552"/>
            <a:chExt cx="384" cy="3204"/>
          </a:xfrm>
        </p:grpSpPr>
        <p:sp>
          <p:nvSpPr>
            <p:cNvPr id="100" name="Line 9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1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0000CC"/>
                  </a:solidFill>
                  <a:cs typeface="+mn-cs"/>
                </a:rPr>
                <a:t>5</a:t>
              </a:r>
            </a:p>
          </p:txBody>
        </p:sp>
        <p:sp>
          <p:nvSpPr>
            <p:cNvPr id="102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>
                  <a:solidFill>
                    <a:srgbClr val="0000CC"/>
                  </a:solidFill>
                  <a:cs typeface="+mn-cs"/>
                </a:rPr>
                <a:t>3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866246" y="235726"/>
            <a:ext cx="244971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Structure of DNA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12" name="Picture 2" descr="C:\Users\user\Desktop\DNA_Nucleotid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r="67701"/>
          <a:stretch/>
        </p:blipFill>
        <p:spPr bwMode="auto">
          <a:xfrm>
            <a:off x="7460342" y="180265"/>
            <a:ext cx="2986991" cy="42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5445070" y="4568829"/>
            <a:ext cx="6406702" cy="169892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sugar-phosphate backbones of the two polynucleotides are on the outside of the helix.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of one nucleotide is attached to the 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next nucleotide in line.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is a “</a:t>
            </a:r>
            <a:r>
              <a:rPr lang="en-US" altLang="en-US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alternating phosphates and sugars, from which the bases starts.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7" grpId="0"/>
      <p:bldP spid="94" grpId="0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9073" y="359480"/>
            <a:ext cx="5297181" cy="5907281"/>
            <a:chOff x="6676560" y="820501"/>
            <a:chExt cx="5297181" cy="5907281"/>
          </a:xfrm>
        </p:grpSpPr>
        <p:sp>
          <p:nvSpPr>
            <p:cNvPr id="8" name="Rectangle 7"/>
            <p:cNvSpPr/>
            <p:nvPr/>
          </p:nvSpPr>
          <p:spPr>
            <a:xfrm>
              <a:off x="7762716" y="820501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Nitrogenous bases</a:t>
              </a:r>
              <a:endPara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676560" y="1472543"/>
              <a:ext cx="5297181" cy="5255239"/>
              <a:chOff x="6676560" y="1472543"/>
              <a:chExt cx="5297181" cy="5255239"/>
            </a:xfrm>
          </p:grpSpPr>
          <p:pic>
            <p:nvPicPr>
              <p:cNvPr id="10" name="Picture 3" descr="C:\Users\user\Desktop\All-Purines-Pyrimidines-chemical-structure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0"/>
              <a:stretch/>
            </p:blipFill>
            <p:spPr bwMode="auto">
              <a:xfrm>
                <a:off x="6676560" y="1472543"/>
                <a:ext cx="4857026" cy="4983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826171" y="4368804"/>
                <a:ext cx="1378858" cy="18907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617006" y="6266117"/>
                <a:ext cx="23567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case of RNA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84687" y="2834416"/>
            <a:ext cx="4688114" cy="3376059"/>
            <a:chOff x="5747657" y="1011522"/>
            <a:chExt cx="6123185" cy="4786974"/>
          </a:xfrm>
        </p:grpSpPr>
        <p:pic>
          <p:nvPicPr>
            <p:cNvPr id="5" name="Picture 2" descr="C:\Users\user\Desktop\DNA_Nucleotid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4"/>
            <a:stretch/>
          </p:blipFill>
          <p:spPr bwMode="auto">
            <a:xfrm>
              <a:off x="5747657" y="1134894"/>
              <a:ext cx="6123185" cy="466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39429" y="1011522"/>
              <a:ext cx="1958506" cy="394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326099" y="621090"/>
            <a:ext cx="0" cy="58667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8971" y="359480"/>
            <a:ext cx="6400801" cy="2012859"/>
          </a:xfrm>
        </p:spPr>
        <p:txBody>
          <a:bodyPr wrap="square">
            <a:spAutoFit/>
          </a:bodyPr>
          <a:lstStyle/>
          <a:p>
            <a:pPr marL="0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 of nitrogenous bases (one from each strand) connect the polynucleotide chains with hydrogen bonds.</a:t>
            </a:r>
          </a:p>
          <a:p>
            <a:pPr marL="0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DNA molecules have thousands to millions of </a:t>
            </a:r>
            <a:r>
              <a:rPr lang="en-US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pairs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588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395" y="477434"/>
            <a:ext cx="11437257" cy="5989332"/>
          </a:xfrm>
        </p:spPr>
        <p:txBody>
          <a:bodyPr wrap="square">
            <a:spAutoFit/>
          </a:bodyPr>
          <a:lstStyle/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their shapes, only some bases are compatible with each other.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Adenine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always pairs with thymine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r>
              <a:rPr lang="en-US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guanine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r>
              <a:rPr lang="en-US" altLang="en-US" sz="24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cytosine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(C).</a:t>
            </a:r>
          </a:p>
          <a:p>
            <a:pPr lvl="1"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these base-pairing rules, if we know the sequence of bases on one strand, we know the sequence on the opposite strand.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strands are </a:t>
            </a:r>
            <a:r>
              <a:rPr lang="en-US" altLang="en-US" sz="2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preparations for cell division each of the strands serves as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template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 nucleotides into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complementary strand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results in two identical copies of the original double-stranded DNA molecule.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copies are then distributed to the daughter cells.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mechanism ensures that the genetic information is transmitted to the new cells. </a:t>
            </a:r>
          </a:p>
        </p:txBody>
      </p:sp>
    </p:spTree>
    <p:extLst>
      <p:ext uri="{BB962C8B-B14F-4D97-AF65-F5344CB8AC3E}">
        <p14:creationId xmlns:p14="http://schemas.microsoft.com/office/powerpoint/2010/main" val="6078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dna-vs-rna_m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2461" y="1669818"/>
            <a:ext cx="7606070" cy="40633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dna-vs-rna-structure_me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/>
          <a:stretch/>
        </p:blipFill>
        <p:spPr bwMode="auto">
          <a:xfrm>
            <a:off x="9915615" y="1833783"/>
            <a:ext cx="2283180" cy="37977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na-vs-rna-structure_me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9"/>
          <a:stretch/>
        </p:blipFill>
        <p:spPr bwMode="auto">
          <a:xfrm>
            <a:off x="0" y="1877327"/>
            <a:ext cx="2177143" cy="37463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8809" y="454926"/>
            <a:ext cx="658924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comparison 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between DNA and RNA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9009" y="1372118"/>
            <a:ext cx="259397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eoxiribo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ucleic-</a:t>
            </a:r>
            <a:r>
              <a:rPr lang="en-GB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240" y="1388865"/>
            <a:ext cx="2103460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ibo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ucleic-</a:t>
            </a:r>
            <a:r>
              <a:rPr lang="en-GB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cid</a:t>
            </a:r>
          </a:p>
        </p:txBody>
      </p:sp>
    </p:spTree>
    <p:extLst>
      <p:ext uri="{BB962C8B-B14F-4D97-AF65-F5344CB8AC3E}">
        <p14:creationId xmlns:p14="http://schemas.microsoft.com/office/powerpoint/2010/main" val="37588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744" y="1146930"/>
            <a:ext cx="11684000" cy="5693866"/>
          </a:xfrm>
        </p:spPr>
        <p:txBody>
          <a:bodyPr>
            <a:spAutoFit/>
          </a:bodyPr>
          <a:lstStyle/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 are polymers of monomers called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nucleotides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nucleotide consists of three parts: a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nitrogen base, a pentose sugar, and a phosphate group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nitrogen bases (rings of carbon and nitrogen) come in two types: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Purines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Pyrimidines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pentose sugar joined to the nitrogen base is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ribose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nucleotides of RNA and </a:t>
            </a:r>
            <a:r>
              <a:rPr lang="en-US" alt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deoxyribose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DNA.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difference between the sugars is the lack of an oxygen atom </a:t>
            </a:r>
            <a:r>
              <a:rPr lang="en-US" alt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carbon 2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deoxyribose.</a:t>
            </a: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Polynucleotides are synthesized by connecting the sugars of one nucleotide to the phosphate of the next with a </a:t>
            </a:r>
            <a:r>
              <a:rPr lang="en-US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phosphodiester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901701" y="402772"/>
            <a:ext cx="10172700" cy="76200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3600" b="1" dirty="0" smtClean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acids and polynucleotides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4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81f571f1ff455483e149e2672eebc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c13f14b67d4abdaf78b5a4119923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ef28be3e2f4dfa8fb43e0327e891f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c0e56c5ccc43b5be77d09edfa060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72dd6a8ad4691827d2413de3fde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541193869e4908ac11f0f21b9ac0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00b640d5e425796d3ad44c7372d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eaa346c854541b6289c05226b9b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3a97258392400fb44a72ffff7329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6338a5127476bbe3dfa5f20a5c7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c93586770940518639a1348e9bcb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1e5e085639456f9b4be0f7207862d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88bb1e919a49c18cf7ae25de4c2a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4569</TotalTime>
  <Words>1490</Words>
  <Application>Microsoft Office PowerPoint</Application>
  <PresentationFormat>Widescreen</PresentationFormat>
  <Paragraphs>192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Andalus</vt:lpstr>
      <vt:lpstr>Arial</vt:lpstr>
      <vt:lpstr>Bahnschrift Condensed</vt:lpstr>
      <vt:lpstr>Calibri</vt:lpstr>
      <vt:lpstr>Cambria</vt:lpstr>
      <vt:lpstr>Colonna MT</vt:lpstr>
      <vt:lpstr>Times New Roman</vt:lpstr>
      <vt:lpstr>Wingdings</vt:lpstr>
      <vt:lpstr>Office Theme</vt:lpstr>
      <vt:lpstr>PowerPoint Presentation</vt:lpstr>
      <vt:lpstr>Lecture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Nucleic acids and polynucleotides</vt:lpstr>
      <vt:lpstr>PowerPoint Presentation</vt:lpstr>
      <vt:lpstr>PowerPoint Presentation</vt:lpstr>
      <vt:lpstr>Nucleosomes are repeated functional and structural units of chromatin</vt:lpstr>
      <vt:lpstr>Nucleosomes are repeated functional and structural units of chromatin</vt:lpstr>
      <vt:lpstr>Nucleosomes are composed of an octamer of histones</vt:lpstr>
      <vt:lpstr>Chromatin organization is critical for packaging, protection, and regulation of gene expression </vt:lpstr>
      <vt:lpstr>The nucleosomal core is composed of histones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449</cp:revision>
  <dcterms:created xsi:type="dcterms:W3CDTF">2016-08-09T09:32:09Z</dcterms:created>
  <dcterms:modified xsi:type="dcterms:W3CDTF">2023-08-29T08:50:57Z</dcterms:modified>
</cp:coreProperties>
</file>