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7" r:id="rId11"/>
    <p:sldId id="287" r:id="rId12"/>
    <p:sldId id="268" r:id="rId13"/>
    <p:sldId id="269" r:id="rId14"/>
    <p:sldId id="270" r:id="rId15"/>
    <p:sldId id="272" r:id="rId16"/>
    <p:sldId id="289" r:id="rId17"/>
    <p:sldId id="274" r:id="rId18"/>
    <p:sldId id="290" r:id="rId19"/>
    <p:sldId id="275" r:id="rId20"/>
    <p:sldId id="276" r:id="rId21"/>
    <p:sldId id="291" r:id="rId22"/>
    <p:sldId id="286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FCFCFC"/>
    <a:srgbClr val="E8E8E8"/>
    <a:srgbClr val="FFD84B"/>
    <a:srgbClr val="FFFFFF"/>
    <a:srgbClr val="CC33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4660"/>
  </p:normalViewPr>
  <p:slideViewPr>
    <p:cSldViewPr>
      <p:cViewPr varScale="1">
        <p:scale>
          <a:sx n="100" d="100"/>
          <a:sy n="100" d="100"/>
        </p:scale>
        <p:origin x="-2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1F7A0BE-A083-4422-B1E1-F75514BE6CF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4B9C1E2-212E-4BA6-9EE9-0C3C20D9EB5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EF9BF8-5D03-4F22-ACFC-425C51BCAB48}" type="slidenum">
              <a:rPr lang="en-US"/>
              <a:pPr/>
              <a:t>5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Content Layouts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Freeform 7"/>
          <p:cNvSpPr>
            <a:spLocks/>
          </p:cNvSpPr>
          <p:nvPr/>
        </p:nvSpPr>
        <p:spPr bwMode="gray">
          <a:xfrm>
            <a:off x="-1588" y="5881688"/>
            <a:ext cx="2917826" cy="977900"/>
          </a:xfrm>
          <a:custGeom>
            <a:avLst/>
            <a:gdLst/>
            <a:ahLst/>
            <a:cxnLst>
              <a:cxn ang="0">
                <a:pos x="0" y="74"/>
              </a:cxn>
              <a:cxn ang="0">
                <a:pos x="1589" y="0"/>
              </a:cxn>
              <a:cxn ang="0">
                <a:pos x="1838" y="618"/>
              </a:cxn>
              <a:cxn ang="0">
                <a:pos x="0" y="618"/>
              </a:cxn>
              <a:cxn ang="0">
                <a:pos x="0" y="74"/>
              </a:cxn>
            </a:cxnLst>
            <a:rect l="0" t="0" r="r" b="b"/>
            <a:pathLst>
              <a:path w="1838" h="618">
                <a:moveTo>
                  <a:pt x="0" y="74"/>
                </a:moveTo>
                <a:cubicBezTo>
                  <a:pt x="879" y="269"/>
                  <a:pt x="1589" y="0"/>
                  <a:pt x="1589" y="0"/>
                </a:cubicBezTo>
                <a:cubicBezTo>
                  <a:pt x="1652" y="335"/>
                  <a:pt x="1838" y="618"/>
                  <a:pt x="1838" y="618"/>
                </a:cubicBezTo>
                <a:lnTo>
                  <a:pt x="0" y="618"/>
                </a:lnTo>
                <a:cubicBezTo>
                  <a:pt x="0" y="618"/>
                  <a:pt x="0" y="346"/>
                  <a:pt x="0" y="74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0" name="Freeform 8"/>
          <p:cNvSpPr>
            <a:spLocks/>
          </p:cNvSpPr>
          <p:nvPr/>
        </p:nvSpPr>
        <p:spPr bwMode="gray">
          <a:xfrm>
            <a:off x="2559050" y="4684713"/>
            <a:ext cx="6596063" cy="2239962"/>
          </a:xfrm>
          <a:custGeom>
            <a:avLst/>
            <a:gdLst/>
            <a:ahLst/>
            <a:cxnLst>
              <a:cxn ang="0">
                <a:pos x="1114" y="0"/>
              </a:cxn>
              <a:cxn ang="0">
                <a:pos x="0" y="754"/>
              </a:cxn>
              <a:cxn ang="0">
                <a:pos x="406" y="1375"/>
              </a:cxn>
              <a:cxn ang="0">
                <a:pos x="4171" y="1375"/>
              </a:cxn>
              <a:cxn ang="0">
                <a:pos x="4171" y="468"/>
              </a:cxn>
              <a:cxn ang="0">
                <a:pos x="1114" y="0"/>
              </a:cxn>
            </a:cxnLst>
            <a:rect l="0" t="0" r="r" b="b"/>
            <a:pathLst>
              <a:path w="4171" h="1416">
                <a:moveTo>
                  <a:pt x="1114" y="0"/>
                </a:moveTo>
                <a:cubicBezTo>
                  <a:pt x="1114" y="0"/>
                  <a:pt x="557" y="377"/>
                  <a:pt x="0" y="754"/>
                </a:cubicBezTo>
                <a:cubicBezTo>
                  <a:pt x="180" y="1190"/>
                  <a:pt x="406" y="1375"/>
                  <a:pt x="406" y="1375"/>
                </a:cubicBezTo>
                <a:cubicBezTo>
                  <a:pt x="2288" y="1375"/>
                  <a:pt x="4171" y="1375"/>
                  <a:pt x="4171" y="1375"/>
                </a:cubicBezTo>
                <a:lnTo>
                  <a:pt x="4171" y="468"/>
                </a:lnTo>
                <a:cubicBezTo>
                  <a:pt x="4171" y="468"/>
                  <a:pt x="2546" y="1416"/>
                  <a:pt x="1114" y="0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1" name="Freeform 9"/>
          <p:cNvSpPr>
            <a:spLocks/>
          </p:cNvSpPr>
          <p:nvPr/>
        </p:nvSpPr>
        <p:spPr bwMode="gray">
          <a:xfrm>
            <a:off x="4356100" y="641350"/>
            <a:ext cx="4787900" cy="5997575"/>
          </a:xfrm>
          <a:custGeom>
            <a:avLst/>
            <a:gdLst/>
            <a:ahLst/>
            <a:cxnLst>
              <a:cxn ang="0">
                <a:pos x="548" y="1300"/>
              </a:cxn>
              <a:cxn ang="0">
                <a:pos x="0" y="2525"/>
              </a:cxn>
              <a:cxn ang="0">
                <a:pos x="3016" y="2752"/>
              </a:cxn>
              <a:cxn ang="0">
                <a:pos x="3016" y="665"/>
              </a:cxn>
              <a:cxn ang="0">
                <a:pos x="1944" y="0"/>
              </a:cxn>
              <a:cxn ang="0">
                <a:pos x="548" y="1300"/>
              </a:cxn>
            </a:cxnLst>
            <a:rect l="0" t="0" r="r" b="b"/>
            <a:pathLst>
              <a:path w="3016" h="3791">
                <a:moveTo>
                  <a:pt x="548" y="1300"/>
                </a:moveTo>
                <a:cubicBezTo>
                  <a:pt x="274" y="1912"/>
                  <a:pt x="0" y="2525"/>
                  <a:pt x="0" y="2525"/>
                </a:cubicBezTo>
                <a:cubicBezTo>
                  <a:pt x="1458" y="3791"/>
                  <a:pt x="3016" y="2752"/>
                  <a:pt x="3016" y="2752"/>
                </a:cubicBezTo>
                <a:cubicBezTo>
                  <a:pt x="3016" y="2752"/>
                  <a:pt x="3016" y="1708"/>
                  <a:pt x="3016" y="665"/>
                </a:cubicBezTo>
                <a:cubicBezTo>
                  <a:pt x="2528" y="170"/>
                  <a:pt x="1944" y="0"/>
                  <a:pt x="1944" y="0"/>
                </a:cubicBezTo>
                <a:cubicBezTo>
                  <a:pt x="1944" y="0"/>
                  <a:pt x="1639" y="839"/>
                  <a:pt x="548" y="13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2" name="Freeform 10"/>
          <p:cNvSpPr>
            <a:spLocks/>
          </p:cNvSpPr>
          <p:nvPr/>
        </p:nvSpPr>
        <p:spPr bwMode="gray">
          <a:xfrm>
            <a:off x="4719638" y="1588"/>
            <a:ext cx="2508250" cy="26019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35" y="1645"/>
              </a:cxn>
              <a:cxn ang="0">
                <a:pos x="1569" y="0"/>
              </a:cxn>
              <a:cxn ang="0">
                <a:pos x="0" y="0"/>
              </a:cxn>
            </a:cxnLst>
            <a:rect l="0" t="0" r="r" b="b"/>
            <a:pathLst>
              <a:path w="1569" h="1645">
                <a:moveTo>
                  <a:pt x="0" y="0"/>
                </a:moveTo>
                <a:lnTo>
                  <a:pt x="335" y="1645"/>
                </a:lnTo>
                <a:cubicBezTo>
                  <a:pt x="335" y="1645"/>
                  <a:pt x="1394" y="1086"/>
                  <a:pt x="1569" y="0"/>
                </a:cubicBezTo>
                <a:cubicBezTo>
                  <a:pt x="784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3" name="Freeform 11"/>
          <p:cNvSpPr>
            <a:spLocks/>
          </p:cNvSpPr>
          <p:nvPr/>
        </p:nvSpPr>
        <p:spPr bwMode="gray">
          <a:xfrm>
            <a:off x="0" y="5889625"/>
            <a:ext cx="2935288" cy="977900"/>
          </a:xfrm>
          <a:custGeom>
            <a:avLst/>
            <a:gdLst/>
            <a:ahLst/>
            <a:cxnLst>
              <a:cxn ang="0">
                <a:pos x="0" y="74"/>
              </a:cxn>
              <a:cxn ang="0">
                <a:pos x="1589" y="0"/>
              </a:cxn>
              <a:cxn ang="0">
                <a:pos x="1838" y="618"/>
              </a:cxn>
              <a:cxn ang="0">
                <a:pos x="0" y="618"/>
              </a:cxn>
              <a:cxn ang="0">
                <a:pos x="0" y="74"/>
              </a:cxn>
            </a:cxnLst>
            <a:rect l="0" t="0" r="r" b="b"/>
            <a:pathLst>
              <a:path w="1838" h="618">
                <a:moveTo>
                  <a:pt x="0" y="74"/>
                </a:moveTo>
                <a:cubicBezTo>
                  <a:pt x="879" y="269"/>
                  <a:pt x="1589" y="0"/>
                  <a:pt x="1589" y="0"/>
                </a:cubicBezTo>
                <a:cubicBezTo>
                  <a:pt x="1652" y="335"/>
                  <a:pt x="1838" y="618"/>
                  <a:pt x="1838" y="618"/>
                </a:cubicBezTo>
                <a:lnTo>
                  <a:pt x="0" y="618"/>
                </a:lnTo>
                <a:cubicBezTo>
                  <a:pt x="0" y="618"/>
                  <a:pt x="0" y="346"/>
                  <a:pt x="0" y="74"/>
                </a:cubicBezTo>
                <a:close/>
              </a:path>
            </a:pathLst>
          </a:cu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4" name="Freeform 12"/>
          <p:cNvSpPr>
            <a:spLocks/>
          </p:cNvSpPr>
          <p:nvPr/>
        </p:nvSpPr>
        <p:spPr bwMode="gray">
          <a:xfrm>
            <a:off x="2541588" y="4673600"/>
            <a:ext cx="6596062" cy="2239963"/>
          </a:xfrm>
          <a:custGeom>
            <a:avLst/>
            <a:gdLst/>
            <a:ahLst/>
            <a:cxnLst>
              <a:cxn ang="0">
                <a:pos x="1114" y="0"/>
              </a:cxn>
              <a:cxn ang="0">
                <a:pos x="0" y="754"/>
              </a:cxn>
              <a:cxn ang="0">
                <a:pos x="406" y="1375"/>
              </a:cxn>
              <a:cxn ang="0">
                <a:pos x="4171" y="1375"/>
              </a:cxn>
              <a:cxn ang="0">
                <a:pos x="4171" y="468"/>
              </a:cxn>
              <a:cxn ang="0">
                <a:pos x="1114" y="0"/>
              </a:cxn>
            </a:cxnLst>
            <a:rect l="0" t="0" r="r" b="b"/>
            <a:pathLst>
              <a:path w="4171" h="1416">
                <a:moveTo>
                  <a:pt x="1114" y="0"/>
                </a:moveTo>
                <a:cubicBezTo>
                  <a:pt x="1114" y="0"/>
                  <a:pt x="557" y="377"/>
                  <a:pt x="0" y="754"/>
                </a:cubicBezTo>
                <a:cubicBezTo>
                  <a:pt x="180" y="1190"/>
                  <a:pt x="406" y="1375"/>
                  <a:pt x="406" y="1375"/>
                </a:cubicBezTo>
                <a:cubicBezTo>
                  <a:pt x="2288" y="1375"/>
                  <a:pt x="4171" y="1375"/>
                  <a:pt x="4171" y="1375"/>
                </a:cubicBezTo>
                <a:lnTo>
                  <a:pt x="4171" y="468"/>
                </a:lnTo>
                <a:cubicBezTo>
                  <a:pt x="4171" y="468"/>
                  <a:pt x="2546" y="1416"/>
                  <a:pt x="1114" y="0"/>
                </a:cubicBezTo>
                <a:close/>
              </a:path>
            </a:pathLst>
          </a:cu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5" name="Freeform 13"/>
          <p:cNvSpPr>
            <a:spLocks/>
          </p:cNvSpPr>
          <p:nvPr/>
        </p:nvSpPr>
        <p:spPr bwMode="gray">
          <a:xfrm>
            <a:off x="4348163" y="628650"/>
            <a:ext cx="4787900" cy="6008688"/>
          </a:xfrm>
          <a:custGeom>
            <a:avLst/>
            <a:gdLst/>
            <a:ahLst/>
            <a:cxnLst>
              <a:cxn ang="0">
                <a:pos x="548" y="1300"/>
              </a:cxn>
              <a:cxn ang="0">
                <a:pos x="0" y="2525"/>
              </a:cxn>
              <a:cxn ang="0">
                <a:pos x="3016" y="2752"/>
              </a:cxn>
              <a:cxn ang="0">
                <a:pos x="3016" y="665"/>
              </a:cxn>
              <a:cxn ang="0">
                <a:pos x="1944" y="0"/>
              </a:cxn>
              <a:cxn ang="0">
                <a:pos x="548" y="1300"/>
              </a:cxn>
            </a:cxnLst>
            <a:rect l="0" t="0" r="r" b="b"/>
            <a:pathLst>
              <a:path w="3016" h="3791">
                <a:moveTo>
                  <a:pt x="548" y="1300"/>
                </a:moveTo>
                <a:cubicBezTo>
                  <a:pt x="274" y="1912"/>
                  <a:pt x="0" y="2525"/>
                  <a:pt x="0" y="2525"/>
                </a:cubicBezTo>
                <a:cubicBezTo>
                  <a:pt x="1458" y="3791"/>
                  <a:pt x="3016" y="2752"/>
                  <a:pt x="3016" y="2752"/>
                </a:cubicBezTo>
                <a:cubicBezTo>
                  <a:pt x="3016" y="2752"/>
                  <a:pt x="3016" y="1708"/>
                  <a:pt x="3016" y="665"/>
                </a:cubicBezTo>
                <a:cubicBezTo>
                  <a:pt x="2528" y="170"/>
                  <a:pt x="1944" y="0"/>
                  <a:pt x="1944" y="0"/>
                </a:cubicBezTo>
                <a:cubicBezTo>
                  <a:pt x="1944" y="0"/>
                  <a:pt x="1639" y="839"/>
                  <a:pt x="548" y="1300"/>
                </a:cubicBezTo>
                <a:close/>
              </a:path>
            </a:pathLst>
          </a:cu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6" name="Freeform 14" descr="1"/>
          <p:cNvSpPr>
            <a:spLocks/>
          </p:cNvSpPr>
          <p:nvPr/>
        </p:nvSpPr>
        <p:spPr bwMode="gray">
          <a:xfrm>
            <a:off x="4694238" y="-1588"/>
            <a:ext cx="2543175" cy="263207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35" y="1645"/>
              </a:cxn>
              <a:cxn ang="0">
                <a:pos x="1569" y="0"/>
              </a:cxn>
              <a:cxn ang="0">
                <a:pos x="0" y="0"/>
              </a:cxn>
            </a:cxnLst>
            <a:rect l="0" t="0" r="r" b="b"/>
            <a:pathLst>
              <a:path w="1569" h="1645">
                <a:moveTo>
                  <a:pt x="0" y="0"/>
                </a:moveTo>
                <a:lnTo>
                  <a:pt x="335" y="1645"/>
                </a:lnTo>
                <a:cubicBezTo>
                  <a:pt x="335" y="1645"/>
                  <a:pt x="1394" y="1086"/>
                  <a:pt x="1569" y="0"/>
                </a:cubicBezTo>
                <a:cubicBezTo>
                  <a:pt x="784" y="0"/>
                  <a:pt x="0" y="0"/>
                  <a:pt x="0" y="0"/>
                </a:cubicBezTo>
                <a:close/>
              </a:path>
            </a:pathLst>
          </a:cu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7" name="Freeform 15"/>
          <p:cNvSpPr>
            <a:spLocks/>
          </p:cNvSpPr>
          <p:nvPr/>
        </p:nvSpPr>
        <p:spPr bwMode="gray">
          <a:xfrm>
            <a:off x="-3175" y="1588"/>
            <a:ext cx="5857875" cy="6794500"/>
          </a:xfrm>
          <a:custGeom>
            <a:avLst/>
            <a:gdLst/>
            <a:ahLst/>
            <a:cxnLst>
              <a:cxn ang="0">
                <a:pos x="0" y="3810"/>
              </a:cxn>
              <a:cxn ang="0">
                <a:pos x="0" y="1"/>
              </a:cxn>
              <a:cxn ang="0">
                <a:pos x="2974" y="0"/>
              </a:cxn>
              <a:cxn ang="0">
                <a:pos x="2768" y="2926"/>
              </a:cxn>
              <a:cxn ang="0">
                <a:pos x="0" y="3810"/>
              </a:cxn>
            </a:cxnLst>
            <a:rect l="0" t="0" r="r" b="b"/>
            <a:pathLst>
              <a:path w="3690" h="4280">
                <a:moveTo>
                  <a:pt x="0" y="3810"/>
                </a:moveTo>
                <a:lnTo>
                  <a:pt x="0" y="1"/>
                </a:lnTo>
                <a:lnTo>
                  <a:pt x="2974" y="0"/>
                </a:lnTo>
                <a:cubicBezTo>
                  <a:pt x="3284" y="452"/>
                  <a:pt x="3690" y="1776"/>
                  <a:pt x="2768" y="2926"/>
                </a:cubicBezTo>
                <a:cubicBezTo>
                  <a:pt x="1610" y="4280"/>
                  <a:pt x="0" y="3810"/>
                  <a:pt x="0" y="381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8" name="Freeform 16"/>
          <p:cNvSpPr>
            <a:spLocks/>
          </p:cNvSpPr>
          <p:nvPr/>
        </p:nvSpPr>
        <p:spPr bwMode="gray">
          <a:xfrm>
            <a:off x="-3175" y="1588"/>
            <a:ext cx="5943600" cy="6437312"/>
          </a:xfrm>
          <a:custGeom>
            <a:avLst/>
            <a:gdLst/>
            <a:ahLst/>
            <a:cxnLst>
              <a:cxn ang="0">
                <a:pos x="0" y="3765"/>
              </a:cxn>
              <a:cxn ang="0">
                <a:pos x="0" y="0"/>
              </a:cxn>
              <a:cxn ang="0">
                <a:pos x="2767" y="0"/>
              </a:cxn>
              <a:cxn ang="0">
                <a:pos x="2567" y="2858"/>
              </a:cxn>
              <a:cxn ang="0">
                <a:pos x="0" y="3765"/>
              </a:cxn>
            </a:cxnLst>
            <a:rect l="0" t="0" r="r" b="b"/>
            <a:pathLst>
              <a:path w="3635" h="4115">
                <a:moveTo>
                  <a:pt x="0" y="3765"/>
                </a:moveTo>
                <a:lnTo>
                  <a:pt x="0" y="0"/>
                </a:lnTo>
                <a:lnTo>
                  <a:pt x="2767" y="0"/>
                </a:lnTo>
                <a:cubicBezTo>
                  <a:pt x="2767" y="0"/>
                  <a:pt x="3635" y="1445"/>
                  <a:pt x="2567" y="2858"/>
                </a:cubicBezTo>
                <a:cubicBezTo>
                  <a:pt x="1523" y="4115"/>
                  <a:pt x="0" y="3765"/>
                  <a:pt x="0" y="3765"/>
                </a:cubicBezTo>
                <a:close/>
              </a:path>
            </a:pathLst>
          </a:custGeom>
          <a:gradFill rotWithShape="1">
            <a:gsLst>
              <a:gs pos="0">
                <a:srgbClr val="FDF58D">
                  <a:gamma/>
                  <a:tint val="19216"/>
                  <a:invGamma/>
                </a:srgbClr>
              </a:gs>
              <a:gs pos="100000">
                <a:srgbClr val="FDF58D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089" name="Group 17"/>
          <p:cNvGrpSpPr>
            <a:grpSpLocks/>
          </p:cNvGrpSpPr>
          <p:nvPr/>
        </p:nvGrpSpPr>
        <p:grpSpPr bwMode="auto">
          <a:xfrm>
            <a:off x="250825" y="9525"/>
            <a:ext cx="4176713" cy="5908675"/>
            <a:chOff x="158" y="6"/>
            <a:chExt cx="2631" cy="3722"/>
          </a:xfrm>
        </p:grpSpPr>
        <p:sp>
          <p:nvSpPr>
            <p:cNvPr id="3090" name="Line 18"/>
            <p:cNvSpPr>
              <a:spLocks noChangeShapeType="1"/>
            </p:cNvSpPr>
            <p:nvPr/>
          </p:nvSpPr>
          <p:spPr bwMode="gray">
            <a:xfrm>
              <a:off x="158" y="6"/>
              <a:ext cx="0" cy="372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1" name="Line 19"/>
            <p:cNvSpPr>
              <a:spLocks noChangeShapeType="1"/>
            </p:cNvSpPr>
            <p:nvPr/>
          </p:nvSpPr>
          <p:spPr bwMode="gray">
            <a:xfrm>
              <a:off x="815" y="6"/>
              <a:ext cx="0" cy="372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2" name="Line 20"/>
            <p:cNvSpPr>
              <a:spLocks noChangeShapeType="1"/>
            </p:cNvSpPr>
            <p:nvPr/>
          </p:nvSpPr>
          <p:spPr bwMode="gray">
            <a:xfrm>
              <a:off x="1473" y="6"/>
              <a:ext cx="0" cy="358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3" name="Line 21"/>
            <p:cNvSpPr>
              <a:spLocks noChangeShapeType="1"/>
            </p:cNvSpPr>
            <p:nvPr/>
          </p:nvSpPr>
          <p:spPr bwMode="gray">
            <a:xfrm>
              <a:off x="2131" y="6"/>
              <a:ext cx="0" cy="325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4" name="Line 22"/>
            <p:cNvSpPr>
              <a:spLocks noChangeShapeType="1"/>
            </p:cNvSpPr>
            <p:nvPr/>
          </p:nvSpPr>
          <p:spPr bwMode="gray">
            <a:xfrm>
              <a:off x="2789" y="6"/>
              <a:ext cx="0" cy="2589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95" name="Group 23"/>
          <p:cNvGrpSpPr>
            <a:grpSpLocks/>
          </p:cNvGrpSpPr>
          <p:nvPr/>
        </p:nvGrpSpPr>
        <p:grpSpPr bwMode="auto">
          <a:xfrm>
            <a:off x="6350" y="260350"/>
            <a:ext cx="5041900" cy="5329238"/>
            <a:chOff x="4" y="164"/>
            <a:chExt cx="3176" cy="3357"/>
          </a:xfrm>
        </p:grpSpPr>
        <p:sp>
          <p:nvSpPr>
            <p:cNvPr id="3096" name="Line 24"/>
            <p:cNvSpPr>
              <a:spLocks noChangeShapeType="1"/>
            </p:cNvSpPr>
            <p:nvPr/>
          </p:nvSpPr>
          <p:spPr bwMode="gray">
            <a:xfrm rot="5400000">
              <a:off x="1466" y="-1298"/>
              <a:ext cx="0" cy="292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7" name="Line 25"/>
            <p:cNvSpPr>
              <a:spLocks noChangeShapeType="1"/>
            </p:cNvSpPr>
            <p:nvPr/>
          </p:nvSpPr>
          <p:spPr bwMode="gray">
            <a:xfrm rot="5400000">
              <a:off x="1575" y="-736"/>
              <a:ext cx="0" cy="314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8" name="Line 26"/>
            <p:cNvSpPr>
              <a:spLocks noChangeShapeType="1"/>
            </p:cNvSpPr>
            <p:nvPr/>
          </p:nvSpPr>
          <p:spPr bwMode="gray">
            <a:xfrm rot="5400000">
              <a:off x="1592" y="-82"/>
              <a:ext cx="0" cy="317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9" name="Line 27"/>
            <p:cNvSpPr>
              <a:spLocks noChangeShapeType="1"/>
            </p:cNvSpPr>
            <p:nvPr/>
          </p:nvSpPr>
          <p:spPr bwMode="gray">
            <a:xfrm rot="5400000">
              <a:off x="1508" y="674"/>
              <a:ext cx="0" cy="3008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100" name="Line 28"/>
            <p:cNvSpPr>
              <a:spLocks noChangeShapeType="1"/>
            </p:cNvSpPr>
            <p:nvPr/>
          </p:nvSpPr>
          <p:spPr bwMode="gray">
            <a:xfrm rot="5400000">
              <a:off x="1306" y="1547"/>
              <a:ext cx="0" cy="2603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101" name="Line 29"/>
            <p:cNvSpPr>
              <a:spLocks noChangeShapeType="1"/>
            </p:cNvSpPr>
            <p:nvPr/>
          </p:nvSpPr>
          <p:spPr bwMode="gray">
            <a:xfrm rot="5400000">
              <a:off x="838" y="2687"/>
              <a:ext cx="0" cy="1667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102" name="Rectangle 30"/>
          <p:cNvSpPr>
            <a:spLocks noChangeArrowheads="1"/>
          </p:cNvSpPr>
          <p:nvPr/>
        </p:nvSpPr>
        <p:spPr bwMode="gray">
          <a:xfrm>
            <a:off x="2368550" y="288925"/>
            <a:ext cx="1012825" cy="1025525"/>
          </a:xfrm>
          <a:prstGeom prst="rect">
            <a:avLst/>
          </a:prstGeom>
          <a:solidFill>
            <a:srgbClr val="FFFFFF">
              <a:alpha val="64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gray">
          <a:xfrm>
            <a:off x="0" y="279400"/>
            <a:ext cx="250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5" name="Rectangle 33"/>
          <p:cNvSpPr>
            <a:spLocks noChangeArrowheads="1"/>
          </p:cNvSpPr>
          <p:nvPr/>
        </p:nvSpPr>
        <p:spPr bwMode="gray">
          <a:xfrm>
            <a:off x="1331913" y="9525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6" name="Freeform 34"/>
          <p:cNvSpPr>
            <a:spLocks/>
          </p:cNvSpPr>
          <p:nvPr/>
        </p:nvSpPr>
        <p:spPr bwMode="gray">
          <a:xfrm>
            <a:off x="4452938" y="1347788"/>
            <a:ext cx="720725" cy="1047750"/>
          </a:xfrm>
          <a:custGeom>
            <a:avLst/>
            <a:gdLst/>
            <a:ahLst/>
            <a:cxnLst>
              <a:cxn ang="0">
                <a:pos x="363" y="0"/>
              </a:cxn>
              <a:cxn ang="0">
                <a:pos x="0" y="0"/>
              </a:cxn>
              <a:cxn ang="0">
                <a:pos x="0" y="680"/>
              </a:cxn>
              <a:cxn ang="0">
                <a:pos x="409" y="680"/>
              </a:cxn>
              <a:cxn ang="0">
                <a:pos x="454" y="317"/>
              </a:cxn>
              <a:cxn ang="0">
                <a:pos x="363" y="0"/>
              </a:cxn>
            </a:cxnLst>
            <a:rect l="0" t="0" r="r" b="b"/>
            <a:pathLst>
              <a:path w="454" h="680">
                <a:moveTo>
                  <a:pt x="363" y="0"/>
                </a:moveTo>
                <a:lnTo>
                  <a:pt x="0" y="0"/>
                </a:lnTo>
                <a:lnTo>
                  <a:pt x="0" y="680"/>
                </a:lnTo>
                <a:lnTo>
                  <a:pt x="409" y="680"/>
                </a:lnTo>
                <a:lnTo>
                  <a:pt x="454" y="317"/>
                </a:lnTo>
                <a:lnTo>
                  <a:pt x="363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07" name="Freeform 35"/>
          <p:cNvSpPr>
            <a:spLocks/>
          </p:cNvSpPr>
          <p:nvPr/>
        </p:nvSpPr>
        <p:spPr bwMode="gray">
          <a:xfrm>
            <a:off x="2365375" y="4549775"/>
            <a:ext cx="1003300" cy="1023938"/>
          </a:xfrm>
          <a:custGeom>
            <a:avLst/>
            <a:gdLst/>
            <a:ahLst/>
            <a:cxnLst>
              <a:cxn ang="0">
                <a:pos x="635" y="0"/>
              </a:cxn>
              <a:cxn ang="0">
                <a:pos x="0" y="0"/>
              </a:cxn>
              <a:cxn ang="0">
                <a:pos x="0" y="681"/>
              </a:cxn>
              <a:cxn ang="0">
                <a:pos x="272" y="681"/>
              </a:cxn>
              <a:cxn ang="0">
                <a:pos x="680" y="454"/>
              </a:cxn>
              <a:cxn ang="0">
                <a:pos x="680" y="0"/>
              </a:cxn>
              <a:cxn ang="0">
                <a:pos x="635" y="0"/>
              </a:cxn>
            </a:cxnLst>
            <a:rect l="0" t="0" r="r" b="b"/>
            <a:pathLst>
              <a:path w="680" h="681">
                <a:moveTo>
                  <a:pt x="635" y="0"/>
                </a:moveTo>
                <a:lnTo>
                  <a:pt x="0" y="0"/>
                </a:lnTo>
                <a:lnTo>
                  <a:pt x="0" y="681"/>
                </a:lnTo>
                <a:lnTo>
                  <a:pt x="272" y="681"/>
                </a:lnTo>
                <a:lnTo>
                  <a:pt x="680" y="454"/>
                </a:lnTo>
                <a:lnTo>
                  <a:pt x="680" y="0"/>
                </a:lnTo>
                <a:lnTo>
                  <a:pt x="635" y="0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08" name="Freeform 36"/>
          <p:cNvSpPr>
            <a:spLocks/>
          </p:cNvSpPr>
          <p:nvPr/>
        </p:nvSpPr>
        <p:spPr bwMode="gray">
          <a:xfrm>
            <a:off x="7524750" y="0"/>
            <a:ext cx="1620838" cy="1230313"/>
          </a:xfrm>
          <a:custGeom>
            <a:avLst/>
            <a:gdLst/>
            <a:ahLst/>
            <a:cxnLst>
              <a:cxn ang="0">
                <a:pos x="34" y="0"/>
              </a:cxn>
              <a:cxn ang="0">
                <a:pos x="0" y="255"/>
              </a:cxn>
              <a:cxn ang="0">
                <a:pos x="1007" y="775"/>
              </a:cxn>
              <a:cxn ang="0">
                <a:pos x="1009" y="0"/>
              </a:cxn>
              <a:cxn ang="0">
                <a:pos x="34" y="0"/>
              </a:cxn>
            </a:cxnLst>
            <a:rect l="0" t="0" r="r" b="b"/>
            <a:pathLst>
              <a:path w="1009" h="775">
                <a:moveTo>
                  <a:pt x="34" y="0"/>
                </a:moveTo>
                <a:cubicBezTo>
                  <a:pt x="34" y="115"/>
                  <a:pt x="0" y="255"/>
                  <a:pt x="0" y="255"/>
                </a:cubicBezTo>
                <a:cubicBezTo>
                  <a:pt x="489" y="376"/>
                  <a:pt x="1007" y="775"/>
                  <a:pt x="1007" y="775"/>
                </a:cubicBezTo>
                <a:lnTo>
                  <a:pt x="1009" y="0"/>
                </a:lnTo>
                <a:cubicBezTo>
                  <a:pt x="1009" y="0"/>
                  <a:pt x="521" y="0"/>
                  <a:pt x="34" y="0"/>
                </a:cubicBezTo>
                <a:close/>
              </a:path>
            </a:pathLst>
          </a:custGeom>
          <a:solidFill>
            <a:srgbClr val="E8E8E8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109" name="Picture 37" descr="water"/>
          <p:cNvPicPr>
            <a:picLocks noChangeAspect="1" noChangeArrowheads="1"/>
          </p:cNvPicPr>
          <p:nvPr/>
        </p:nvPicPr>
        <p:blipFill>
          <a:blip r:embed="rId6" cstate="print"/>
          <a:srcRect l="22409" t="16374" b="27486"/>
          <a:stretch>
            <a:fillRect/>
          </a:stretch>
        </p:blipFill>
        <p:spPr bwMode="gray">
          <a:xfrm rot="393398">
            <a:off x="2268538" y="584200"/>
            <a:ext cx="2663825" cy="21971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ECACA97-D710-4680-8281-17B84608392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gray">
          <a:xfrm>
            <a:off x="228600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>
                <a:latin typeface="Arial Black" pitchFamily="34" charset="0"/>
              </a:rPr>
              <a:t>L/O/G/O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3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6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400"/>
                            </p:stCondLst>
                            <p:childTnLst>
                              <p:par>
                                <p:cTn id="38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 animBg="1"/>
      <p:bldP spid="3080" grpId="0" animBg="1"/>
      <p:bldP spid="3081" grpId="0" animBg="1"/>
      <p:bldP spid="3082" grpId="0" animBg="1"/>
      <p:bldP spid="3083" grpId="0" animBg="1"/>
      <p:bldP spid="3083" grpId="1" animBg="1"/>
      <p:bldP spid="3084" grpId="0" animBg="1"/>
      <p:bldP spid="3084" grpId="1" animBg="1"/>
      <p:bldP spid="3084" grpId="2" animBg="1"/>
      <p:bldP spid="3085" grpId="0" animBg="1"/>
      <p:bldP spid="3085" grpId="1" animBg="1"/>
      <p:bldP spid="3086" grpId="0" animBg="1"/>
      <p:bldP spid="3086" grpId="1" animBg="1"/>
      <p:bldP spid="3086" grpId="2" animBg="1"/>
      <p:bldP spid="3108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BB445-F049-448C-9C71-B2C1002520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70D859-3265-4305-891F-50609A62C4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88347D3-32CD-4C41-9709-511F1A87F6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617DF8-F39D-4850-95A6-93F39E5217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83C088-187B-48DC-8985-4AA6A39779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E3987B-4EFA-45FF-8208-B575EE0024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E74D8B-1980-48CE-A064-442C10076C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5E8C08-B012-4616-B7C3-6404055150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793A61-78F0-40FF-929F-1D777B822D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DF5654-4F5D-4694-95BB-E47E73FE62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92CBE-BFCB-4F3C-8599-6571DB6470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6593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331" y="4325"/>
              </a:cxn>
              <a:cxn ang="0">
                <a:pos x="4" y="311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5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cubicBezTo>
                  <a:pt x="5768" y="4325"/>
                  <a:pt x="3549" y="4325"/>
                  <a:pt x="1331" y="4325"/>
                </a:cubicBezTo>
                <a:cubicBezTo>
                  <a:pt x="499" y="3811"/>
                  <a:pt x="0" y="3109"/>
                  <a:pt x="4" y="311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rgbClr val="FDF58D">
                  <a:gamma/>
                  <a:tint val="3137"/>
                  <a:invGamma/>
                </a:srgbClr>
              </a:gs>
              <a:gs pos="100000">
                <a:srgbClr val="FDF58D">
                  <a:alpha val="70000"/>
                </a:srgb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032" name="Picture 8" descr="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33" name="Freeform 9"/>
          <p:cNvSpPr>
            <a:spLocks/>
          </p:cNvSpPr>
          <p:nvPr/>
        </p:nvSpPr>
        <p:spPr bwMode="gray">
          <a:xfrm>
            <a:off x="6350" y="5113338"/>
            <a:ext cx="1852613" cy="17462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035" name="Group 11"/>
          <p:cNvGrpSpPr>
            <a:grpSpLocks/>
          </p:cNvGrpSpPr>
          <p:nvPr/>
        </p:nvGrpSpPr>
        <p:grpSpPr bwMode="auto">
          <a:xfrm>
            <a:off x="0" y="0"/>
            <a:ext cx="9156700" cy="6875463"/>
            <a:chOff x="0" y="0"/>
            <a:chExt cx="5768" cy="4331"/>
          </a:xfrm>
        </p:grpSpPr>
        <p:grpSp>
          <p:nvGrpSpPr>
            <p:cNvPr id="1036" name="Group 12"/>
            <p:cNvGrpSpPr>
              <a:grpSpLocks/>
            </p:cNvGrpSpPr>
            <p:nvPr/>
          </p:nvGrpSpPr>
          <p:grpSpPr bwMode="auto">
            <a:xfrm>
              <a:off x="332" y="0"/>
              <a:ext cx="5080" cy="4331"/>
              <a:chOff x="332" y="0"/>
              <a:chExt cx="5080" cy="4331"/>
            </a:xfrm>
          </p:grpSpPr>
          <p:sp>
            <p:nvSpPr>
              <p:cNvPr id="1037" name="Line 13"/>
              <p:cNvSpPr>
                <a:spLocks noChangeShapeType="1"/>
              </p:cNvSpPr>
              <p:nvPr/>
            </p:nvSpPr>
            <p:spPr bwMode="gray">
              <a:xfrm>
                <a:off x="332" y="0"/>
                <a:ext cx="0" cy="3510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8" name="Line 14"/>
              <p:cNvSpPr>
                <a:spLocks noChangeShapeType="1"/>
              </p:cNvSpPr>
              <p:nvPr/>
            </p:nvSpPr>
            <p:spPr bwMode="gray">
              <a:xfrm>
                <a:off x="1057" y="0"/>
                <a:ext cx="0" cy="4142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9" name="Line 15"/>
              <p:cNvSpPr>
                <a:spLocks noChangeShapeType="1"/>
              </p:cNvSpPr>
              <p:nvPr/>
            </p:nvSpPr>
            <p:spPr bwMode="gray">
              <a:xfrm>
                <a:off x="1783" y="0"/>
                <a:ext cx="0" cy="4322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0" name="Line 16"/>
              <p:cNvSpPr>
                <a:spLocks noChangeShapeType="1"/>
              </p:cNvSpPr>
              <p:nvPr/>
            </p:nvSpPr>
            <p:spPr bwMode="gray">
              <a:xfrm>
                <a:off x="2509" y="0"/>
                <a:ext cx="0" cy="4331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1" name="Line 17"/>
              <p:cNvSpPr>
                <a:spLocks noChangeShapeType="1"/>
              </p:cNvSpPr>
              <p:nvPr/>
            </p:nvSpPr>
            <p:spPr bwMode="gray">
              <a:xfrm>
                <a:off x="3234" y="245"/>
                <a:ext cx="0" cy="4086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2" name="Line 18"/>
              <p:cNvSpPr>
                <a:spLocks noChangeShapeType="1"/>
              </p:cNvSpPr>
              <p:nvPr/>
            </p:nvSpPr>
            <p:spPr bwMode="gray">
              <a:xfrm>
                <a:off x="3960" y="390"/>
                <a:ext cx="0" cy="3941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3" name="Line 19"/>
              <p:cNvSpPr>
                <a:spLocks noChangeShapeType="1"/>
              </p:cNvSpPr>
              <p:nvPr/>
            </p:nvSpPr>
            <p:spPr bwMode="gray">
              <a:xfrm>
                <a:off x="4686" y="487"/>
                <a:ext cx="0" cy="3844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4" name="Line 20"/>
              <p:cNvSpPr>
                <a:spLocks noChangeShapeType="1"/>
              </p:cNvSpPr>
              <p:nvPr/>
            </p:nvSpPr>
            <p:spPr bwMode="gray">
              <a:xfrm>
                <a:off x="5412" y="567"/>
                <a:ext cx="0" cy="3764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45" name="Group 21"/>
            <p:cNvGrpSpPr>
              <a:grpSpLocks/>
            </p:cNvGrpSpPr>
            <p:nvPr/>
          </p:nvGrpSpPr>
          <p:grpSpPr bwMode="auto">
            <a:xfrm>
              <a:off x="0" y="264"/>
              <a:ext cx="5768" cy="3538"/>
              <a:chOff x="0" y="264"/>
              <a:chExt cx="5768" cy="3538"/>
            </a:xfrm>
          </p:grpSpPr>
          <p:sp>
            <p:nvSpPr>
              <p:cNvPr id="1046" name="Line 22"/>
              <p:cNvSpPr>
                <a:spLocks noChangeShapeType="1"/>
              </p:cNvSpPr>
              <p:nvPr/>
            </p:nvSpPr>
            <p:spPr bwMode="gray">
              <a:xfrm rot="5400000">
                <a:off x="1635" y="-1371"/>
                <a:ext cx="0" cy="3270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7" name="Line 23"/>
              <p:cNvSpPr>
                <a:spLocks noChangeShapeType="1"/>
              </p:cNvSpPr>
              <p:nvPr/>
            </p:nvSpPr>
            <p:spPr bwMode="gray">
              <a:xfrm rot="5400000">
                <a:off x="2884" y="-1913"/>
                <a:ext cx="0" cy="5768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8" name="Line 24"/>
              <p:cNvSpPr>
                <a:spLocks noChangeShapeType="1"/>
              </p:cNvSpPr>
              <p:nvPr/>
            </p:nvSpPr>
            <p:spPr bwMode="gray">
              <a:xfrm rot="5400000">
                <a:off x="2884" y="-1205"/>
                <a:ext cx="0" cy="5768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9" name="Line 25"/>
              <p:cNvSpPr>
                <a:spLocks noChangeShapeType="1"/>
              </p:cNvSpPr>
              <p:nvPr/>
            </p:nvSpPr>
            <p:spPr bwMode="gray">
              <a:xfrm rot="5400000">
                <a:off x="2885" y="-497"/>
                <a:ext cx="0" cy="5766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0" name="Line 26"/>
              <p:cNvSpPr>
                <a:spLocks noChangeShapeType="1"/>
              </p:cNvSpPr>
              <p:nvPr/>
            </p:nvSpPr>
            <p:spPr bwMode="gray">
              <a:xfrm rot="5400000">
                <a:off x="2885" y="211"/>
                <a:ext cx="0" cy="5766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1" name="Line 27"/>
              <p:cNvSpPr>
                <a:spLocks noChangeShapeType="1"/>
              </p:cNvSpPr>
              <p:nvPr/>
            </p:nvSpPr>
            <p:spPr bwMode="gray">
              <a:xfrm rot="5400000">
                <a:off x="3192" y="1251"/>
                <a:ext cx="0" cy="5102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059" name="Picture 35" descr="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gray">
          <a:xfrm>
            <a:off x="-180975" y="5638800"/>
            <a:ext cx="2016125" cy="12192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6D3B914-BBB8-49F7-A187-2E430882956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60" name="Freeform 36" descr="11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blipFill dpi="0" rotWithShape="1">
            <a:blip r:embed="rId16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Freeform 10"/>
          <p:cNvSpPr>
            <a:spLocks/>
          </p:cNvSpPr>
          <p:nvPr/>
        </p:nvSpPr>
        <p:spPr bwMode="gray">
          <a:xfrm>
            <a:off x="4041775" y="1588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blipFill dpi="0" rotWithShape="1">
            <a:blip r:embed="rId17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34" grpId="0" animBg="1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1447800"/>
            <a:ext cx="2895600" cy="1927225"/>
          </a:xfrm>
        </p:spPr>
        <p:txBody>
          <a:bodyPr>
            <a:prstTxWarp prst="textPlain">
              <a:avLst/>
            </a:prstTxWarp>
          </a:bodyPr>
          <a:lstStyle/>
          <a:p>
            <a:r>
              <a:rPr lang="ar-SA" sz="60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الحــديــــــــد</a:t>
            </a:r>
            <a:r>
              <a:rPr lang="en-US" sz="60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en-US" sz="60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</a:br>
            <a:r>
              <a:rPr lang="en-US" sz="60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Iron</a:t>
            </a:r>
            <a:r>
              <a:rPr lang="ar-SA" sz="60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6000" dirty="0" smtClean="0">
                <a:latin typeface="Arabic Typesetting" pitchFamily="66" charset="-78"/>
                <a:cs typeface="Arabic Typesetting" pitchFamily="66" charset="-78"/>
              </a:rPr>
              <a:t>  </a:t>
            </a:r>
            <a:endParaRPr lang="en-US" sz="60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6" name="Rectangle 22"/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5562600" cy="1155700"/>
          </a:xfrm>
        </p:spPr>
        <p:txBody>
          <a:bodyPr/>
          <a:lstStyle/>
          <a:p>
            <a:pPr algn="ctr" rtl="1"/>
            <a:r>
              <a:rPr lang="ar-SA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تضخم الغدة الدرقية الناشئ عن نقص </a:t>
            </a:r>
            <a:r>
              <a:rPr lang="ar-SA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اليود</a:t>
            </a:r>
            <a:r>
              <a:rPr lang="en-US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 Goiter</a:t>
            </a:r>
            <a:r>
              <a:rPr lang="ar-SA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endParaRPr lang="en-US" dirty="0">
              <a:solidFill>
                <a:srgbClr val="00206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23" name="Picture 4" descr="endemic_goi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3492298" y="1981200"/>
            <a:ext cx="2043315" cy="2825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8" name="Picture 10" descr="shadow_1_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773113" y="4789488"/>
            <a:ext cx="2349500" cy="168275"/>
          </a:xfrm>
          <a:prstGeom prst="rect">
            <a:avLst/>
          </a:prstGeom>
          <a:noFill/>
        </p:spPr>
      </p:pic>
      <p:grpSp>
        <p:nvGrpSpPr>
          <p:cNvPr id="37899" name="Group 11"/>
          <p:cNvGrpSpPr>
            <a:grpSpLocks/>
          </p:cNvGrpSpPr>
          <p:nvPr/>
        </p:nvGrpSpPr>
        <p:grpSpPr bwMode="auto">
          <a:xfrm>
            <a:off x="765175" y="1909763"/>
            <a:ext cx="6931025" cy="3425825"/>
            <a:chOff x="642" y="1572"/>
            <a:chExt cx="1359" cy="2158"/>
          </a:xfrm>
        </p:grpSpPr>
        <p:sp>
          <p:nvSpPr>
            <p:cNvPr id="37900" name="Freeform 12"/>
            <p:cNvSpPr>
              <a:spLocks/>
            </p:cNvSpPr>
            <p:nvPr/>
          </p:nvSpPr>
          <p:spPr bwMode="ltGray">
            <a:xfrm>
              <a:off x="642" y="1572"/>
              <a:ext cx="1359" cy="2158"/>
            </a:xfrm>
            <a:custGeom>
              <a:avLst/>
              <a:gdLst/>
              <a:ahLst/>
              <a:cxnLst>
                <a:cxn ang="0">
                  <a:pos x="0" y="207"/>
                </a:cxn>
                <a:cxn ang="0">
                  <a:pos x="1" y="1987"/>
                </a:cxn>
                <a:cxn ang="0">
                  <a:pos x="309" y="2154"/>
                </a:cxn>
                <a:cxn ang="0">
                  <a:pos x="681" y="2040"/>
                </a:cxn>
                <a:cxn ang="0">
                  <a:pos x="999" y="1902"/>
                </a:cxn>
                <a:cxn ang="0">
                  <a:pos x="1359" y="2017"/>
                </a:cxn>
                <a:cxn ang="0">
                  <a:pos x="1359" y="180"/>
                </a:cxn>
                <a:cxn ang="0">
                  <a:pos x="1025" y="21"/>
                </a:cxn>
                <a:cxn ang="0">
                  <a:pos x="366" y="378"/>
                </a:cxn>
                <a:cxn ang="0">
                  <a:pos x="0" y="207"/>
                </a:cxn>
              </a:cxnLst>
              <a:rect l="0" t="0" r="r" b="b"/>
              <a:pathLst>
                <a:path w="1359" h="2158">
                  <a:moveTo>
                    <a:pt x="0" y="207"/>
                  </a:moveTo>
                  <a:cubicBezTo>
                    <a:pt x="0" y="1097"/>
                    <a:pt x="1" y="1987"/>
                    <a:pt x="1" y="1987"/>
                  </a:cubicBezTo>
                  <a:cubicBezTo>
                    <a:pt x="105" y="2151"/>
                    <a:pt x="210" y="2148"/>
                    <a:pt x="309" y="2154"/>
                  </a:cubicBezTo>
                  <a:cubicBezTo>
                    <a:pt x="421" y="2158"/>
                    <a:pt x="576" y="2091"/>
                    <a:pt x="681" y="2040"/>
                  </a:cubicBezTo>
                  <a:cubicBezTo>
                    <a:pt x="786" y="1989"/>
                    <a:pt x="843" y="1908"/>
                    <a:pt x="999" y="1902"/>
                  </a:cubicBezTo>
                  <a:cubicBezTo>
                    <a:pt x="1155" y="1896"/>
                    <a:pt x="1224" y="1908"/>
                    <a:pt x="1359" y="2017"/>
                  </a:cubicBezTo>
                  <a:lnTo>
                    <a:pt x="1359" y="180"/>
                  </a:lnTo>
                  <a:cubicBezTo>
                    <a:pt x="1272" y="72"/>
                    <a:pt x="1219" y="0"/>
                    <a:pt x="1025" y="21"/>
                  </a:cubicBezTo>
                  <a:cubicBezTo>
                    <a:pt x="831" y="42"/>
                    <a:pt x="644" y="378"/>
                    <a:pt x="366" y="378"/>
                  </a:cubicBezTo>
                  <a:cubicBezTo>
                    <a:pt x="88" y="378"/>
                    <a:pt x="87" y="222"/>
                    <a:pt x="0" y="207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round/>
              <a:headEnd/>
              <a:tailEnd/>
            </a:ln>
            <a:effectLst/>
            <a:scene3d>
              <a:camera prst="legacyPerspectiveTop"/>
              <a:lightRig rig="legacyNormal2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>
              <a:flatTx/>
            </a:bodyPr>
            <a:lstStyle/>
            <a:p>
              <a:endParaRPr lang="en-US"/>
            </a:p>
          </p:txBody>
        </p:sp>
        <p:sp>
          <p:nvSpPr>
            <p:cNvPr id="37901" name="Freeform 13"/>
            <p:cNvSpPr>
              <a:spLocks/>
            </p:cNvSpPr>
            <p:nvPr/>
          </p:nvSpPr>
          <p:spPr bwMode="ltGray">
            <a:xfrm>
              <a:off x="650" y="1576"/>
              <a:ext cx="1348" cy="377"/>
            </a:xfrm>
            <a:custGeom>
              <a:avLst/>
              <a:gdLst/>
              <a:ahLst/>
              <a:cxnLst>
                <a:cxn ang="0">
                  <a:pos x="0" y="183"/>
                </a:cxn>
                <a:cxn ang="0">
                  <a:pos x="309" y="340"/>
                </a:cxn>
                <a:cxn ang="0">
                  <a:pos x="670" y="225"/>
                </a:cxn>
                <a:cxn ang="0">
                  <a:pos x="1042" y="9"/>
                </a:cxn>
                <a:cxn ang="0">
                  <a:pos x="1348" y="165"/>
                </a:cxn>
              </a:cxnLst>
              <a:rect l="0" t="0" r="r" b="b"/>
              <a:pathLst>
                <a:path w="1348" h="341">
                  <a:moveTo>
                    <a:pt x="0" y="183"/>
                  </a:moveTo>
                  <a:cubicBezTo>
                    <a:pt x="84" y="205"/>
                    <a:pt x="78" y="326"/>
                    <a:pt x="309" y="340"/>
                  </a:cubicBezTo>
                  <a:cubicBezTo>
                    <a:pt x="421" y="341"/>
                    <a:pt x="563" y="306"/>
                    <a:pt x="670" y="225"/>
                  </a:cubicBezTo>
                  <a:cubicBezTo>
                    <a:pt x="777" y="144"/>
                    <a:pt x="932" y="17"/>
                    <a:pt x="1042" y="9"/>
                  </a:cubicBezTo>
                  <a:cubicBezTo>
                    <a:pt x="1237" y="0"/>
                    <a:pt x="1300" y="105"/>
                    <a:pt x="1348" y="165"/>
                  </a:cubicBezTo>
                </a:path>
              </a:pathLst>
            </a:custGeom>
            <a:noFill/>
            <a:ln w="9525">
              <a:solidFill>
                <a:srgbClr val="FFFFFF">
                  <a:alpha val="50000"/>
                </a:srgb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902" name="Freeform 14"/>
            <p:cNvSpPr>
              <a:spLocks/>
            </p:cNvSpPr>
            <p:nvPr/>
          </p:nvSpPr>
          <p:spPr bwMode="ltGray">
            <a:xfrm>
              <a:off x="653" y="3473"/>
              <a:ext cx="1345" cy="255"/>
            </a:xfrm>
            <a:custGeom>
              <a:avLst/>
              <a:gdLst/>
              <a:ahLst/>
              <a:cxnLst>
                <a:cxn ang="0">
                  <a:pos x="1345" y="118"/>
                </a:cxn>
                <a:cxn ang="0">
                  <a:pos x="1015" y="1"/>
                </a:cxn>
                <a:cxn ang="0">
                  <a:pos x="718" y="112"/>
                </a:cxn>
                <a:cxn ang="0">
                  <a:pos x="295" y="253"/>
                </a:cxn>
                <a:cxn ang="0">
                  <a:pos x="0" y="102"/>
                </a:cxn>
              </a:cxnLst>
              <a:rect l="0" t="0" r="r" b="b"/>
              <a:pathLst>
                <a:path w="1345" h="255">
                  <a:moveTo>
                    <a:pt x="1345" y="118"/>
                  </a:moveTo>
                  <a:cubicBezTo>
                    <a:pt x="1288" y="64"/>
                    <a:pt x="1246" y="17"/>
                    <a:pt x="1015" y="1"/>
                  </a:cubicBezTo>
                  <a:cubicBezTo>
                    <a:pt x="903" y="0"/>
                    <a:pt x="826" y="55"/>
                    <a:pt x="718" y="112"/>
                  </a:cubicBezTo>
                  <a:cubicBezTo>
                    <a:pt x="610" y="169"/>
                    <a:pt x="479" y="255"/>
                    <a:pt x="295" y="253"/>
                  </a:cubicBezTo>
                  <a:cubicBezTo>
                    <a:pt x="111" y="251"/>
                    <a:pt x="73" y="201"/>
                    <a:pt x="0" y="102"/>
                  </a:cubicBezTo>
                </a:path>
              </a:pathLst>
            </a:custGeom>
            <a:noFill/>
            <a:ln w="9525">
              <a:solidFill>
                <a:srgbClr val="000000">
                  <a:alpha val="30000"/>
                </a:srgb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7907" name="Group 19"/>
          <p:cNvGrpSpPr>
            <a:grpSpLocks/>
          </p:cNvGrpSpPr>
          <p:nvPr/>
        </p:nvGrpSpPr>
        <p:grpSpPr bwMode="auto">
          <a:xfrm>
            <a:off x="960438" y="1651000"/>
            <a:ext cx="720725" cy="822325"/>
            <a:chOff x="192" y="1917"/>
            <a:chExt cx="1042" cy="1102"/>
          </a:xfrm>
        </p:grpSpPr>
        <p:grpSp>
          <p:nvGrpSpPr>
            <p:cNvPr id="37908" name="Group 20"/>
            <p:cNvGrpSpPr>
              <a:grpSpLocks/>
            </p:cNvGrpSpPr>
            <p:nvPr/>
          </p:nvGrpSpPr>
          <p:grpSpPr bwMode="auto">
            <a:xfrm>
              <a:off x="192" y="1917"/>
              <a:ext cx="1042" cy="1102"/>
              <a:chOff x="192" y="1917"/>
              <a:chExt cx="1042" cy="1102"/>
            </a:xfrm>
          </p:grpSpPr>
          <p:pic>
            <p:nvPicPr>
              <p:cNvPr id="37909" name="Picture 21" descr="light_shadow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</p:spPr>
          </p:pic>
          <p:pic>
            <p:nvPicPr>
              <p:cNvPr id="37910" name="Picture 22" descr="circuler_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</p:spPr>
          </p:pic>
          <p:sp>
            <p:nvSpPr>
              <p:cNvPr id="37911" name="Oval 23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  <a:alpha val="89999"/>
                    </a:schemeClr>
                  </a:gs>
                  <a:gs pos="50000">
                    <a:schemeClr val="accent1">
                      <a:alpha val="55000"/>
                    </a:schemeClr>
                  </a:gs>
                  <a:gs pos="100000">
                    <a:schemeClr val="accent1">
                      <a:gamma/>
                      <a:shade val="46275"/>
                      <a:invGamma/>
                      <a:alpha val="89999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pic>
          <p:nvPicPr>
            <p:cNvPr id="37912" name="Picture 24" descr="Picture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296" y="1927"/>
              <a:ext cx="823" cy="360"/>
            </a:xfrm>
            <a:prstGeom prst="rect">
              <a:avLst/>
            </a:prstGeom>
            <a:noFill/>
          </p:spPr>
        </p:pic>
      </p:grpSp>
      <p:sp>
        <p:nvSpPr>
          <p:cNvPr id="37914" name="Line 26"/>
          <p:cNvSpPr>
            <a:spLocks noChangeShapeType="1"/>
          </p:cNvSpPr>
          <p:nvPr/>
        </p:nvSpPr>
        <p:spPr bwMode="gray">
          <a:xfrm>
            <a:off x="881063" y="3282950"/>
            <a:ext cx="1916112" cy="0"/>
          </a:xfrm>
          <a:prstGeom prst="line">
            <a:avLst/>
          </a:prstGeom>
          <a:noFill/>
          <a:ln w="12700" cap="rnd">
            <a:solidFill>
              <a:srgbClr val="FFFFFF">
                <a:alpha val="50000"/>
              </a:srgbClr>
            </a:solidFill>
            <a:prstDash val="sysDot"/>
            <a:round/>
            <a:headEnd/>
            <a:tailEnd/>
          </a:ln>
          <a:effectLst>
            <a:outerShdw dist="28398" dir="20006097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37923" name="Line 35"/>
          <p:cNvSpPr>
            <a:spLocks noChangeShapeType="1"/>
          </p:cNvSpPr>
          <p:nvPr/>
        </p:nvSpPr>
        <p:spPr bwMode="gray">
          <a:xfrm>
            <a:off x="3514725" y="3251200"/>
            <a:ext cx="1916113" cy="0"/>
          </a:xfrm>
          <a:prstGeom prst="line">
            <a:avLst/>
          </a:prstGeom>
          <a:noFill/>
          <a:ln w="12700" cap="rnd">
            <a:solidFill>
              <a:srgbClr val="FFFFFF">
                <a:alpha val="50000"/>
              </a:srgbClr>
            </a:solidFill>
            <a:prstDash val="sysDot"/>
            <a:round/>
            <a:headEnd/>
            <a:tailEnd/>
          </a:ln>
          <a:effectLst>
            <a:outerShdw dist="28398" dir="20006097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pic>
        <p:nvPicPr>
          <p:cNvPr id="37925" name="Picture 37" descr="Picture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gray">
          <a:xfrm>
            <a:off x="6334125" y="1619250"/>
            <a:ext cx="569913" cy="268288"/>
          </a:xfrm>
          <a:prstGeom prst="rect">
            <a:avLst/>
          </a:prstGeom>
          <a:noFill/>
        </p:spPr>
      </p:pic>
      <p:sp>
        <p:nvSpPr>
          <p:cNvPr id="37926" name="Line 38"/>
          <p:cNvSpPr>
            <a:spLocks noChangeShapeType="1"/>
          </p:cNvSpPr>
          <p:nvPr/>
        </p:nvSpPr>
        <p:spPr bwMode="gray">
          <a:xfrm>
            <a:off x="6203950" y="3248025"/>
            <a:ext cx="1916113" cy="0"/>
          </a:xfrm>
          <a:prstGeom prst="line">
            <a:avLst/>
          </a:prstGeom>
          <a:noFill/>
          <a:ln w="12700" cap="rnd">
            <a:solidFill>
              <a:srgbClr val="FFFFFF">
                <a:alpha val="50000"/>
              </a:srgbClr>
            </a:solidFill>
            <a:prstDash val="sysDot"/>
            <a:round/>
            <a:headEnd/>
            <a:tailEnd/>
          </a:ln>
          <a:effectLst>
            <a:outerShdw dist="28398" dir="20006097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37935" name="Rectangle 47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4267200" cy="927100"/>
          </a:xfrm>
        </p:spPr>
        <p:txBody>
          <a:bodyPr/>
          <a:lstStyle/>
          <a:p>
            <a:pPr algn="just" rtl="1"/>
            <a:r>
              <a:rPr lang="ar-SA" dirty="0" smtClean="0">
                <a:solidFill>
                  <a:schemeClr val="tx1"/>
                </a:solidFill>
                <a:cs typeface="Arabic Transparent" pitchFamily="2" charset="0"/>
              </a:rPr>
              <a:t>الزنـــــــك</a:t>
            </a:r>
            <a:r>
              <a:rPr lang="en-US" dirty="0" smtClean="0">
                <a:solidFill>
                  <a:schemeClr val="tx1"/>
                </a:solidFill>
                <a:cs typeface="Arabic Transparent" pitchFamily="2" charset="0"/>
              </a:rPr>
              <a:t> </a:t>
            </a:r>
            <a:r>
              <a:rPr lang="ar-SA" dirty="0" smtClean="0">
                <a:solidFill>
                  <a:schemeClr val="tx1"/>
                </a:solidFill>
                <a:cs typeface="Arabic Transparent" pitchFamily="2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cs typeface="Arabic Transparent" pitchFamily="2" charset="0"/>
              </a:rPr>
              <a:t>Zinc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219200" y="2590800"/>
            <a:ext cx="5562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*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يحتوي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جسم الإنسان على 2- 2,5 جرام من الزنك</a:t>
            </a:r>
          </a:p>
          <a:p>
            <a:pPr algn="just" rtl="1"/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*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عرفت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أهميته للإنسان في عام 1961 م حيث لوحظ في بعض مناطق العالم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(مصر وإيران)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بطء النمو وتأخر البلوغ وظهور الأعضاء الجنسية في المناطق التي تفتقر وجباتها للزنك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(قلة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تناول البروتين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الحيواني</a:t>
            </a:r>
            <a:r>
              <a:rPr lang="ar-SA" sz="2800" b="1" dirty="0" smtClean="0">
                <a:cs typeface="Arabic Transparent" pitchFamily="2" charset="0"/>
              </a:rPr>
              <a:t>)</a:t>
            </a:r>
            <a:endParaRPr lang="ar-SA" sz="2800" b="1" dirty="0">
              <a:cs typeface="Arabic Transparent" pitchFamily="2" charset="0"/>
            </a:endParaRPr>
          </a:p>
        </p:txBody>
      </p:sp>
      <p:sp>
        <p:nvSpPr>
          <p:cNvPr id="49" name="16-Point Star 48"/>
          <p:cNvSpPr/>
          <p:nvPr/>
        </p:nvSpPr>
        <p:spPr>
          <a:xfrm>
            <a:off x="6858000" y="2667000"/>
            <a:ext cx="381000" cy="304800"/>
          </a:xfrm>
          <a:prstGeom prst="star1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16-Point Star 49"/>
          <p:cNvSpPr/>
          <p:nvPr/>
        </p:nvSpPr>
        <p:spPr>
          <a:xfrm>
            <a:off x="6858000" y="3124200"/>
            <a:ext cx="381000" cy="304800"/>
          </a:xfrm>
          <a:prstGeom prst="star1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6" name="Rectangle 28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4495800" cy="927100"/>
          </a:xfrm>
        </p:spPr>
        <p:txBody>
          <a:bodyPr/>
          <a:lstStyle/>
          <a:p>
            <a:pPr algn="r" rtl="1"/>
            <a:r>
              <a:rPr lang="ar-SA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وظائف الزنـــــك </a:t>
            </a:r>
            <a:endParaRPr lang="en-US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990600" y="1600200"/>
            <a:ext cx="7391400" cy="358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90000"/>
              </a:lnSpc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الزنك ضروري لعمل أو تركيب أكثر من 100 أنزيم تساهم في هضم وتمثيل الغذاء ومن التفاعلات المهمة التي يدخل فيها الزنك :</a:t>
            </a:r>
          </a:p>
          <a:p>
            <a:pPr algn="just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ـ التوازن الحامضي والقاعدي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والتنفس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carbonic </a:t>
            </a:r>
            <a:r>
              <a:rPr lang="en-US" sz="2800" b="1" dirty="0" err="1" smtClean="0">
                <a:latin typeface="Arabic Typesetting" pitchFamily="66" charset="-78"/>
                <a:cs typeface="Arabic Typesetting" pitchFamily="66" charset="-78"/>
              </a:rPr>
              <a:t>anhydrase</a:t>
            </a: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ـ هضم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البروتين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800" b="1" dirty="0" err="1" smtClean="0">
                <a:latin typeface="Arabic Typesetting" pitchFamily="66" charset="-78"/>
                <a:cs typeface="Arabic Typesetting" pitchFamily="66" charset="-78"/>
              </a:rPr>
              <a:t>Carboxypeptidase</a:t>
            </a: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ـ العظام والقلب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والكلى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alkaline </a:t>
            </a:r>
            <a:r>
              <a:rPr lang="en-US" sz="2800" b="1" dirty="0" err="1" smtClean="0">
                <a:latin typeface="Arabic Typesetting" pitchFamily="66" charset="-78"/>
                <a:cs typeface="Arabic Typesetting" pitchFamily="66" charset="-78"/>
              </a:rPr>
              <a:t>phosphatase</a:t>
            </a: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ـ أكسدة وإبطال سمية الكحول في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الجسم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alcohol </a:t>
            </a:r>
            <a:r>
              <a:rPr lang="en-US" sz="2800" b="1" dirty="0" err="1" smtClean="0">
                <a:latin typeface="Arabic Typesetting" pitchFamily="66" charset="-78"/>
                <a:cs typeface="Arabic Typesetting" pitchFamily="66" charset="-78"/>
              </a:rPr>
              <a:t>dehydrogenase</a:t>
            </a: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ـ تصنيع ال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DNA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وال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RNA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DNA and RNA polymerase</a:t>
            </a: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ـ تصنيع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الكولاجين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collagen synthesis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ـ النضوج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الجنسي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sexual maturity</a:t>
            </a:r>
            <a:endParaRPr lang="en-US" sz="28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4" name="Rectangle 32"/>
          <p:cNvSpPr>
            <a:spLocks noGrp="1" noChangeArrowheads="1"/>
          </p:cNvSpPr>
          <p:nvPr>
            <p:ph type="title"/>
          </p:nvPr>
        </p:nvSpPr>
        <p:spPr>
          <a:xfrm>
            <a:off x="1676400" y="990600"/>
            <a:ext cx="3810000" cy="927100"/>
          </a:xfrm>
        </p:spPr>
        <p:txBody>
          <a:bodyPr/>
          <a:lstStyle/>
          <a:p>
            <a:pPr algn="r" rtl="1"/>
            <a:r>
              <a:rPr lang="ar-SA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أعراض نقص الزنك</a:t>
            </a:r>
            <a:endParaRPr lang="en-US" dirty="0">
              <a:solidFill>
                <a:srgbClr val="00206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143000" y="1981200"/>
            <a:ext cx="5715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ar-SA" sz="3200" dirty="0" smtClean="0">
                <a:latin typeface="Arabic Typesetting" pitchFamily="66" charset="-78"/>
                <a:cs typeface="Arabic Typesetting" pitchFamily="66" charset="-78"/>
              </a:rPr>
              <a:t>* بطء </a:t>
            </a:r>
            <a:r>
              <a:rPr lang="ar-SA" sz="3200" dirty="0" smtClean="0">
                <a:latin typeface="Arabic Typesetting" pitchFamily="66" charset="-78"/>
                <a:cs typeface="Arabic Typesetting" pitchFamily="66" charset="-78"/>
              </a:rPr>
              <a:t>النمو أو توقفه التام </a:t>
            </a:r>
            <a:r>
              <a:rPr lang="ar-SA" sz="3200" dirty="0" smtClean="0">
                <a:latin typeface="Arabic Typesetting" pitchFamily="66" charset="-78"/>
                <a:cs typeface="Arabic Typesetting" pitchFamily="66" charset="-78"/>
              </a:rPr>
              <a:t>( التقزم )</a:t>
            </a:r>
            <a:r>
              <a:rPr lang="en-US" sz="32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32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3200" dirty="0" smtClean="0">
                <a:latin typeface="Arabic Typesetting" pitchFamily="66" charset="-78"/>
                <a:cs typeface="Arabic Typesetting" pitchFamily="66" charset="-78"/>
              </a:rPr>
              <a:t>Dwarf</a:t>
            </a:r>
            <a:endParaRPr lang="ar-SA" sz="3200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 rtl="1"/>
            <a:r>
              <a:rPr lang="ar-SA" sz="3200" dirty="0" smtClean="0">
                <a:latin typeface="Arabic Typesetting" pitchFamily="66" charset="-78"/>
                <a:cs typeface="Arabic Typesetting" pitchFamily="66" charset="-78"/>
              </a:rPr>
              <a:t>تأخر البلوغ الجنسي وتأخر ظهور الصفات الجنسية</a:t>
            </a:r>
          </a:p>
          <a:p>
            <a:pPr algn="just" rtl="1"/>
            <a:r>
              <a:rPr lang="ar-SA" sz="3200" dirty="0" smtClean="0">
                <a:latin typeface="Arabic Typesetting" pitchFamily="66" charset="-78"/>
                <a:cs typeface="Arabic Typesetting" pitchFamily="66" charset="-78"/>
              </a:rPr>
              <a:t>بطء </a:t>
            </a:r>
            <a:r>
              <a:rPr lang="ar-SA" sz="3200" dirty="0" smtClean="0">
                <a:latin typeface="Arabic Typesetting" pitchFamily="66" charset="-78"/>
                <a:cs typeface="Arabic Typesetting" pitchFamily="66" charset="-78"/>
              </a:rPr>
              <a:t>التئام الجروح</a:t>
            </a:r>
          </a:p>
          <a:p>
            <a:pPr algn="just" rtl="1"/>
            <a:r>
              <a:rPr lang="ar-SA" sz="3200" dirty="0" smtClean="0">
                <a:latin typeface="Arabic Typesetting" pitchFamily="66" charset="-78"/>
                <a:cs typeface="Arabic Typesetting" pitchFamily="66" charset="-78"/>
              </a:rPr>
              <a:t>ضعف الشهية والتذوق وحاسة الشم</a:t>
            </a:r>
            <a:endParaRPr lang="ar-SA" sz="3200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457200"/>
            <a:ext cx="3581400" cy="927100"/>
          </a:xfrm>
        </p:spPr>
        <p:txBody>
          <a:bodyPr/>
          <a:lstStyle/>
          <a:p>
            <a:pPr algn="r" rtl="1"/>
            <a:r>
              <a:rPr lang="ar-SA" dirty="0" smtClean="0">
                <a:solidFill>
                  <a:srgbClr val="002060"/>
                </a:solidFill>
              </a:rPr>
              <a:t>نقص </a:t>
            </a:r>
            <a:r>
              <a:rPr lang="ar-SA" dirty="0" smtClean="0">
                <a:solidFill>
                  <a:srgbClr val="002060"/>
                </a:solidFill>
              </a:rPr>
              <a:t>الزنك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9461" name="AutoShape 5"/>
          <p:cNvSpPr>
            <a:spLocks noChangeArrowheads="1"/>
          </p:cNvSpPr>
          <p:nvPr/>
        </p:nvSpPr>
        <p:spPr bwMode="ltGray">
          <a:xfrm>
            <a:off x="1371600" y="1828800"/>
            <a:ext cx="6745288" cy="4114800"/>
          </a:xfrm>
          <a:prstGeom prst="roundRect">
            <a:avLst>
              <a:gd name="adj" fmla="val 4134"/>
            </a:avLst>
          </a:prstGeom>
          <a:gradFill rotWithShape="1">
            <a:gsLst>
              <a:gs pos="0">
                <a:schemeClr val="accent1">
                  <a:gamma/>
                  <a:shade val="69804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  <a:lin ang="5400000" scaled="1"/>
          </a:gradFill>
          <a:ln w="12700" algn="ctr">
            <a:noFill/>
            <a:round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9463" name="Group 7"/>
          <p:cNvGrpSpPr>
            <a:grpSpLocks/>
          </p:cNvGrpSpPr>
          <p:nvPr/>
        </p:nvGrpSpPr>
        <p:grpSpPr bwMode="auto">
          <a:xfrm>
            <a:off x="3733800" y="1828800"/>
            <a:ext cx="4419600" cy="527050"/>
            <a:chOff x="3166" y="618"/>
            <a:chExt cx="2042" cy="363"/>
          </a:xfrm>
        </p:grpSpPr>
        <p:sp>
          <p:nvSpPr>
            <p:cNvPr id="19464" name="AutoShape 8"/>
            <p:cNvSpPr>
              <a:spLocks noChangeArrowheads="1"/>
            </p:cNvSpPr>
            <p:nvPr/>
          </p:nvSpPr>
          <p:spPr bwMode="gray">
            <a:xfrm>
              <a:off x="3166" y="618"/>
              <a:ext cx="2042" cy="363"/>
            </a:xfrm>
            <a:prstGeom prst="roundRect">
              <a:avLst>
                <a:gd name="adj" fmla="val 17509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r" rtl="1"/>
              <a:r>
                <a:rPr lang="ar-SA" sz="2800" dirty="0" err="1" smtClean="0"/>
                <a:t>التقزم</a:t>
              </a:r>
              <a:r>
                <a:rPr lang="ar-SA" sz="2800" dirty="0" smtClean="0"/>
                <a:t> </a:t>
              </a:r>
              <a:r>
                <a:rPr lang="en-US" sz="2800" dirty="0" smtClean="0"/>
                <a:t>dwarf</a:t>
              </a:r>
              <a:endParaRPr lang="en-US" sz="2800" dirty="0"/>
            </a:p>
          </p:txBody>
        </p:sp>
        <p:sp>
          <p:nvSpPr>
            <p:cNvPr id="19465" name="AutoShape 9"/>
            <p:cNvSpPr>
              <a:spLocks noChangeArrowheads="1"/>
            </p:cNvSpPr>
            <p:nvPr/>
          </p:nvSpPr>
          <p:spPr bwMode="gray">
            <a:xfrm>
              <a:off x="3178" y="878"/>
              <a:ext cx="2007" cy="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3333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6" name="AutoShape 10"/>
            <p:cNvSpPr>
              <a:spLocks noChangeArrowheads="1"/>
            </p:cNvSpPr>
            <p:nvPr/>
          </p:nvSpPr>
          <p:spPr bwMode="gray">
            <a:xfrm>
              <a:off x="3178" y="629"/>
              <a:ext cx="2007" cy="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gamma/>
                    <a:tint val="24314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9476" name="Line 20"/>
          <p:cNvSpPr>
            <a:spLocks noChangeShapeType="1"/>
          </p:cNvSpPr>
          <p:nvPr/>
        </p:nvSpPr>
        <p:spPr bwMode="gray">
          <a:xfrm>
            <a:off x="1752600" y="2209800"/>
            <a:ext cx="0" cy="2946400"/>
          </a:xfrm>
          <a:prstGeom prst="line">
            <a:avLst/>
          </a:prstGeom>
          <a:noFill/>
          <a:ln w="12700">
            <a:solidFill>
              <a:srgbClr val="FEFFFF">
                <a:alpha val="50000"/>
              </a:srgb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9477" name="Group 21"/>
          <p:cNvGrpSpPr>
            <a:grpSpLocks/>
          </p:cNvGrpSpPr>
          <p:nvPr/>
        </p:nvGrpSpPr>
        <p:grpSpPr bwMode="auto">
          <a:xfrm>
            <a:off x="1676400" y="2209800"/>
            <a:ext cx="153987" cy="152400"/>
            <a:chOff x="2928" y="2208"/>
            <a:chExt cx="262" cy="262"/>
          </a:xfrm>
        </p:grpSpPr>
        <p:sp>
          <p:nvSpPr>
            <p:cNvPr id="19478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9" name="Oval 23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rgbClr val="686620"/>
                </a:gs>
                <a:gs pos="100000">
                  <a:srgbClr val="686620">
                    <a:gamma/>
                    <a:tint val="63529"/>
                    <a:invGamma/>
                  </a:srgbClr>
                </a:gs>
              </a:gsLst>
              <a:lin ang="27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9480" name="Group 24"/>
          <p:cNvGrpSpPr>
            <a:grpSpLocks/>
          </p:cNvGrpSpPr>
          <p:nvPr/>
        </p:nvGrpSpPr>
        <p:grpSpPr bwMode="auto">
          <a:xfrm>
            <a:off x="1676400" y="3733800"/>
            <a:ext cx="153987" cy="153987"/>
            <a:chOff x="2928" y="2208"/>
            <a:chExt cx="262" cy="262"/>
          </a:xfrm>
        </p:grpSpPr>
        <p:sp>
          <p:nvSpPr>
            <p:cNvPr id="19481" name="Oval 25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2" name="Oval 26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rgbClr val="686620"/>
                </a:gs>
                <a:gs pos="100000">
                  <a:srgbClr val="686620">
                    <a:gamma/>
                    <a:tint val="63529"/>
                    <a:invGamma/>
                  </a:srgbClr>
                </a:gs>
              </a:gsLst>
              <a:lin ang="27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9483" name="Group 27"/>
          <p:cNvGrpSpPr>
            <a:grpSpLocks/>
          </p:cNvGrpSpPr>
          <p:nvPr/>
        </p:nvGrpSpPr>
        <p:grpSpPr bwMode="auto">
          <a:xfrm>
            <a:off x="1676400" y="5029200"/>
            <a:ext cx="153987" cy="153988"/>
            <a:chOff x="2928" y="2208"/>
            <a:chExt cx="262" cy="262"/>
          </a:xfrm>
        </p:grpSpPr>
        <p:sp>
          <p:nvSpPr>
            <p:cNvPr id="19484" name="Oval 28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5" name="Oval 29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rgbClr val="686620"/>
                </a:gs>
                <a:gs pos="100000">
                  <a:srgbClr val="686620">
                    <a:gamma/>
                    <a:tint val="63529"/>
                    <a:invGamma/>
                  </a:srgbClr>
                </a:gs>
              </a:gsLst>
              <a:lin ang="27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34" name="Picture 4" descr="التقز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2590800"/>
            <a:ext cx="2286000" cy="303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35" name="Rectangle 31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27100"/>
          </a:xfrm>
        </p:spPr>
        <p:txBody>
          <a:bodyPr/>
          <a:lstStyle/>
          <a:p>
            <a:r>
              <a:rPr lang="ar-SA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المصادر الغذائية والمتناولات التغذوية المرجعية للزنــــــــك</a:t>
            </a:r>
            <a:endParaRPr lang="en-US" dirty="0">
              <a:solidFill>
                <a:srgbClr val="00206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38200" y="1676400"/>
            <a:ext cx="7162800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80000"/>
              </a:lnSpc>
            </a:pP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*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المصادر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الغذائية :</a:t>
            </a:r>
          </a:p>
          <a:p>
            <a:pPr algn="just" rtl="1">
              <a:lnSpc>
                <a:spcPct val="8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أفضلها الأغذية البحرية واللحوم الحمراء والكبد وصفار البيض والكلى</a:t>
            </a:r>
          </a:p>
          <a:p>
            <a:pPr algn="just" rtl="1">
              <a:lnSpc>
                <a:spcPct val="80000"/>
              </a:lnSpc>
            </a:pP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*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المتناولات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التغذوية المرجعية:</a:t>
            </a:r>
          </a:p>
          <a:p>
            <a:pPr algn="just" rtl="1">
              <a:lnSpc>
                <a:spcPct val="8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          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-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البالغين ذكور: 15 ملجم</a:t>
            </a:r>
          </a:p>
          <a:p>
            <a:pPr algn="just" rtl="1">
              <a:lnSpc>
                <a:spcPct val="8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          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-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البالغات إناث: 12 ملجم</a:t>
            </a:r>
          </a:p>
          <a:p>
            <a:pPr algn="just" rtl="1">
              <a:lnSpc>
                <a:spcPct val="8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          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-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الحوامل: 15 ملجم</a:t>
            </a:r>
          </a:p>
          <a:p>
            <a:pPr algn="just" rtl="1">
              <a:lnSpc>
                <a:spcPct val="8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          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- المرضعات</a:t>
            </a:r>
          </a:p>
          <a:p>
            <a:pPr algn="just" rtl="1">
              <a:lnSpc>
                <a:spcPct val="8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 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           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-- أول ست شهور: 19 ملجم</a:t>
            </a:r>
          </a:p>
          <a:p>
            <a:pPr algn="just" rtl="1">
              <a:lnSpc>
                <a:spcPct val="8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 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           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-- ثاني ست شهور: 16 ملجم</a:t>
            </a:r>
            <a:endParaRPr lang="en-US" sz="28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Group 2"/>
          <p:cNvGrpSpPr>
            <a:grpSpLocks/>
          </p:cNvGrpSpPr>
          <p:nvPr/>
        </p:nvGrpSpPr>
        <p:grpSpPr bwMode="auto">
          <a:xfrm>
            <a:off x="381000" y="1143000"/>
            <a:ext cx="5486400" cy="153987"/>
            <a:chOff x="0" y="1824"/>
            <a:chExt cx="5760" cy="90"/>
          </a:xfrm>
        </p:grpSpPr>
        <p:sp>
          <p:nvSpPr>
            <p:cNvPr id="40963" name="Rectangle 3"/>
            <p:cNvSpPr>
              <a:spLocks noChangeArrowheads="1"/>
            </p:cNvSpPr>
            <p:nvPr/>
          </p:nvSpPr>
          <p:spPr bwMode="gray">
            <a:xfrm>
              <a:off x="0" y="1824"/>
              <a:ext cx="5760" cy="90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50000">
                  <a:srgbClr val="5F5F5F">
                    <a:gamma/>
                    <a:tint val="45490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4" name="Rectangle 4"/>
            <p:cNvSpPr>
              <a:spLocks noChangeArrowheads="1"/>
            </p:cNvSpPr>
            <p:nvPr/>
          </p:nvSpPr>
          <p:spPr bwMode="gray">
            <a:xfrm>
              <a:off x="0" y="1872"/>
              <a:ext cx="5760" cy="34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tint val="30196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005" name="Rectangle 45"/>
          <p:cNvSpPr>
            <a:spLocks noGrp="1" noChangeArrowheads="1"/>
          </p:cNvSpPr>
          <p:nvPr>
            <p:ph type="title"/>
          </p:nvPr>
        </p:nvSpPr>
        <p:spPr>
          <a:xfrm>
            <a:off x="457200" y="325438"/>
            <a:ext cx="3429000" cy="927100"/>
          </a:xfrm>
        </p:spPr>
        <p:txBody>
          <a:bodyPr/>
          <a:lstStyle/>
          <a:p>
            <a:pPr algn="r" rtl="1"/>
            <a:r>
              <a:rPr lang="ar-SA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النحـــاس</a:t>
            </a:r>
            <a:r>
              <a:rPr lang="en-US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Copper</a:t>
            </a:r>
            <a:endParaRPr lang="en-US" dirty="0">
              <a:solidFill>
                <a:srgbClr val="00206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914400" y="2065550"/>
            <a:ext cx="6553200" cy="2505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80000"/>
              </a:lnSpc>
            </a:pP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يعد النحاس جزءاً من تركيب العديد من الأنزيمات ويقوم بالوظائف التالية :</a:t>
            </a:r>
          </a:p>
          <a:p>
            <a:pPr algn="just" rtl="1"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400" b="1" dirty="0" smtClean="0">
                <a:latin typeface="Arabic Typesetting" pitchFamily="66" charset="-78"/>
                <a:cs typeface="Arabic Typesetting" pitchFamily="66" charset="-78"/>
              </a:rPr>
              <a:t>1</a:t>
            </a: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ـ يمنع فقر الدم وذلك كما يلي :</a:t>
            </a:r>
          </a:p>
          <a:p>
            <a:pPr algn="just" rtl="1"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  أ. يساعد على امتصاص الحديد</a:t>
            </a:r>
          </a:p>
          <a:p>
            <a:pPr algn="just" rtl="1"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 ب. يساعد على تصنيع الهيموجلوبين</a:t>
            </a:r>
          </a:p>
          <a:p>
            <a:pPr algn="just" rtl="1">
              <a:lnSpc>
                <a:spcPct val="80000"/>
              </a:lnSpc>
            </a:pP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400" b="1" dirty="0" smtClean="0">
                <a:latin typeface="Arabic Typesetting" pitchFamily="66" charset="-78"/>
                <a:cs typeface="Arabic Typesetting" pitchFamily="66" charset="-78"/>
              </a:rPr>
              <a:t> 2</a:t>
            </a: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-</a:t>
            </a:r>
            <a:r>
              <a:rPr lang="en-US" sz="24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ضروري </a:t>
            </a: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لتصنيع الفسفولبيد الضرورية لتصنيع مادة الميلين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Myelin</a:t>
            </a: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 rtl="1">
              <a:lnSpc>
                <a:spcPct val="80000"/>
              </a:lnSpc>
            </a:pP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 3- جزء </a:t>
            </a: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من انزيم التنفس </a:t>
            </a: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(سيتوكروم)  </a:t>
            </a:r>
            <a:r>
              <a:rPr lang="en-US" sz="2400" b="1" dirty="0" err="1" smtClean="0">
                <a:latin typeface="Arabic Typesetting" pitchFamily="66" charset="-78"/>
                <a:cs typeface="Arabic Typesetting" pitchFamily="66" charset="-78"/>
              </a:rPr>
              <a:t>cytochrome</a:t>
            </a:r>
            <a:r>
              <a:rPr lang="en-US" sz="24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400" b="1" dirty="0" err="1" smtClean="0">
                <a:latin typeface="Arabic Typesetting" pitchFamily="66" charset="-78"/>
                <a:cs typeface="Arabic Typesetting" pitchFamily="66" charset="-78"/>
              </a:rPr>
              <a:t>oxidase</a:t>
            </a: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 الضروري </a:t>
            </a: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لإنتاج الطاقة</a:t>
            </a:r>
          </a:p>
          <a:p>
            <a:pPr algn="just" rtl="1">
              <a:lnSpc>
                <a:spcPct val="80000"/>
              </a:lnSpc>
            </a:pP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المحافظة على تصنيع بروتين </a:t>
            </a:r>
            <a:r>
              <a:rPr lang="en-US" sz="2400" b="1" dirty="0" err="1" smtClean="0">
                <a:latin typeface="Arabic Typesetting" pitchFamily="66" charset="-78"/>
                <a:cs typeface="Arabic Typesetting" pitchFamily="66" charset="-78"/>
              </a:rPr>
              <a:t>Elastin</a:t>
            </a:r>
            <a:r>
              <a:rPr lang="en-US" sz="24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 المكون لجدار الشرايين</a:t>
            </a:r>
          </a:p>
          <a:p>
            <a:pPr algn="just" rtl="1">
              <a:lnSpc>
                <a:spcPct val="80000"/>
              </a:lnSpc>
            </a:pP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4-جزء </a:t>
            </a: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من الأنزيم </a:t>
            </a:r>
            <a:r>
              <a:rPr lang="en-US" sz="2400" b="1" dirty="0" err="1" smtClean="0">
                <a:latin typeface="Arabic Typesetting" pitchFamily="66" charset="-78"/>
                <a:cs typeface="Arabic Typesetting" pitchFamily="66" charset="-78"/>
              </a:rPr>
              <a:t>Tyrosinase</a:t>
            </a: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 الضروري لتحويل التيروسين إلى صبغة الميلانين </a:t>
            </a:r>
            <a:r>
              <a:rPr lang="en-US" sz="2000" b="1" dirty="0" smtClean="0">
                <a:cs typeface="Arabic Transparent" pitchFamily="2" charset="0"/>
              </a:rPr>
              <a:t>Melanin</a:t>
            </a:r>
            <a:endParaRPr lang="en-US" sz="2000" b="1" dirty="0">
              <a:cs typeface="Arabic Transpare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71" name="Rectangle 119"/>
          <p:cNvSpPr>
            <a:spLocks noGrp="1" noChangeArrowheads="1"/>
          </p:cNvSpPr>
          <p:nvPr>
            <p:ph type="title"/>
          </p:nvPr>
        </p:nvSpPr>
        <p:spPr>
          <a:xfrm>
            <a:off x="1219200" y="533400"/>
            <a:ext cx="4419600" cy="927100"/>
          </a:xfrm>
        </p:spPr>
        <p:txBody>
          <a:bodyPr/>
          <a:lstStyle/>
          <a:p>
            <a:pPr algn="r" rtl="1"/>
            <a:r>
              <a:rPr lang="ar-SA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المصادر الغذائية وسمية النحاس</a:t>
            </a:r>
            <a:endParaRPr lang="en-US" dirty="0">
              <a:solidFill>
                <a:srgbClr val="00206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1143000" y="1752600"/>
            <a:ext cx="5715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* المصادر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الغذائية :</a:t>
            </a:r>
          </a:p>
          <a:p>
            <a:pPr algn="just" rtl="1"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أغنى المصادر الكبد والأغذية البحرية والمكسرات والكوكا والكرز والمشروم والحبوب الكاملة</a:t>
            </a:r>
          </a:p>
          <a:p>
            <a:pPr algn="just" rtl="1"/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* السمية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Toxicity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:</a:t>
            </a: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 rtl="1"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مرض ويلسون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Wilson’s disease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وهو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من الأمراض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الوراثية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 rtl="1"/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*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أعراض النقص:</a:t>
            </a: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 rtl="1"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نادرة في الإنسان</a:t>
            </a:r>
            <a:endParaRPr lang="en-US" sz="28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05" name="Rectangle 21"/>
          <p:cNvSpPr>
            <a:spLocks noGrp="1" noChangeArrowheads="1"/>
          </p:cNvSpPr>
          <p:nvPr>
            <p:ph type="title"/>
          </p:nvPr>
        </p:nvSpPr>
        <p:spPr>
          <a:xfrm>
            <a:off x="2057400" y="457200"/>
            <a:ext cx="3048000" cy="927100"/>
          </a:xfrm>
        </p:spPr>
        <p:txBody>
          <a:bodyPr/>
          <a:lstStyle/>
          <a:p>
            <a:pPr algn="r" rtl="1"/>
            <a:r>
              <a:rPr lang="ar-SA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تابع النحاس</a:t>
            </a:r>
            <a:endParaRPr lang="en-US" dirty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19" name="Picture 4" descr="albinis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00" y="1524000"/>
            <a:ext cx="50800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457200"/>
            <a:ext cx="3733800" cy="927100"/>
          </a:xfrm>
        </p:spPr>
        <p:txBody>
          <a:bodyPr/>
          <a:lstStyle/>
          <a:p>
            <a:pPr algn="just" rtl="1"/>
            <a:r>
              <a:rPr lang="ar-SA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تابع النحاس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54" name="Picture 4" descr="albinism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133600"/>
            <a:ext cx="2514600" cy="2667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sz="4800" dirty="0" smtClean="0">
                <a:cs typeface="Arabic Transparent" pitchFamily="2" charset="0"/>
              </a:rPr>
              <a:t>الحــديـــــــد  </a:t>
            </a:r>
            <a:r>
              <a:rPr lang="en-US" sz="4800" dirty="0" smtClean="0">
                <a:cs typeface="Arabic Transparent" pitchFamily="2" charset="0"/>
              </a:rPr>
              <a:t>Iron</a:t>
            </a:r>
            <a:r>
              <a:rPr lang="ar-SA" sz="4800" dirty="0" smtClean="0">
                <a:cs typeface="Arabic Transparent" pitchFamily="2" charset="0"/>
              </a:rPr>
              <a:t>        </a:t>
            </a:r>
            <a:endParaRPr lang="en-US" sz="4500" dirty="0"/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gray">
          <a:xfrm>
            <a:off x="1219200" y="2438400"/>
            <a:ext cx="6705600" cy="12319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8575" algn="ctr">
            <a:solidFill>
              <a:srgbClr val="FCFCFC"/>
            </a:solidFill>
            <a:round/>
            <a:headEnd/>
            <a:tailEnd/>
          </a:ln>
          <a:effectLst>
            <a:outerShdw dist="35921" dir="2700000" algn="ctr" rotWithShape="0">
              <a:srgbClr val="001D3A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gray">
          <a:xfrm>
            <a:off x="1219200" y="1219200"/>
            <a:ext cx="6705600" cy="1104901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28575" algn="ctr">
            <a:solidFill>
              <a:srgbClr val="FCFCFC"/>
            </a:solidFill>
            <a:round/>
            <a:headEnd/>
            <a:tailEnd/>
          </a:ln>
          <a:effectLst>
            <a:outerShdw dist="35921" dir="2700000" algn="ctr" rotWithShape="0">
              <a:srgbClr val="001D3A">
                <a:alpha val="50000"/>
              </a:srgbClr>
            </a:outerShdw>
          </a:effectLst>
        </p:spPr>
        <p:txBody>
          <a:bodyPr wrap="none" anchor="ctr"/>
          <a:lstStyle/>
          <a:p>
            <a:pPr algn="r">
              <a:lnSpc>
                <a:spcPct val="80000"/>
              </a:lnSpc>
              <a:buFont typeface="Wingdings" pitchFamily="2" charset="2"/>
              <a:buChar char="n"/>
            </a:pPr>
            <a:endParaRPr lang="ar-SA" dirty="0">
              <a:cs typeface="Arabic Transparent" pitchFamily="2" charset="0"/>
            </a:endParaRPr>
          </a:p>
        </p:txBody>
      </p:sp>
      <p:grpSp>
        <p:nvGrpSpPr>
          <p:cNvPr id="5125" name="Group 5"/>
          <p:cNvGrpSpPr>
            <a:grpSpLocks/>
          </p:cNvGrpSpPr>
          <p:nvPr/>
        </p:nvGrpSpPr>
        <p:grpSpPr bwMode="auto">
          <a:xfrm>
            <a:off x="7543800" y="2070100"/>
            <a:ext cx="187325" cy="601663"/>
            <a:chOff x="960" y="1764"/>
            <a:chExt cx="130" cy="418"/>
          </a:xfrm>
        </p:grpSpPr>
        <p:sp>
          <p:nvSpPr>
            <p:cNvPr id="5126" name="Oval 6"/>
            <p:cNvSpPr>
              <a:spLocks noChangeArrowheads="1"/>
            </p:cNvSpPr>
            <p:nvPr/>
          </p:nvSpPr>
          <p:spPr bwMode="gray">
            <a:xfrm>
              <a:off x="960" y="1764"/>
              <a:ext cx="126" cy="12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7" name="Oval 7"/>
            <p:cNvSpPr>
              <a:spLocks noChangeArrowheads="1"/>
            </p:cNvSpPr>
            <p:nvPr/>
          </p:nvSpPr>
          <p:spPr bwMode="gray">
            <a:xfrm>
              <a:off x="964" y="2062"/>
              <a:ext cx="126" cy="12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8" name="AutoShape 8"/>
            <p:cNvSpPr>
              <a:spLocks noChangeArrowheads="1"/>
            </p:cNvSpPr>
            <p:nvPr/>
          </p:nvSpPr>
          <p:spPr bwMode="gray">
            <a:xfrm>
              <a:off x="996" y="1836"/>
              <a:ext cx="62" cy="3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27451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29" name="Group 9"/>
          <p:cNvGrpSpPr>
            <a:grpSpLocks/>
          </p:cNvGrpSpPr>
          <p:nvPr/>
        </p:nvGrpSpPr>
        <p:grpSpPr bwMode="auto">
          <a:xfrm>
            <a:off x="1371600" y="2066925"/>
            <a:ext cx="187325" cy="601663"/>
            <a:chOff x="960" y="1764"/>
            <a:chExt cx="130" cy="418"/>
          </a:xfrm>
        </p:grpSpPr>
        <p:sp>
          <p:nvSpPr>
            <p:cNvPr id="5130" name="Oval 10"/>
            <p:cNvSpPr>
              <a:spLocks noChangeArrowheads="1"/>
            </p:cNvSpPr>
            <p:nvPr/>
          </p:nvSpPr>
          <p:spPr bwMode="gray">
            <a:xfrm>
              <a:off x="960" y="1764"/>
              <a:ext cx="126" cy="12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1" name="Oval 11"/>
            <p:cNvSpPr>
              <a:spLocks noChangeArrowheads="1"/>
            </p:cNvSpPr>
            <p:nvPr/>
          </p:nvSpPr>
          <p:spPr bwMode="gray">
            <a:xfrm>
              <a:off x="964" y="2062"/>
              <a:ext cx="126" cy="12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2" name="AutoShape 12"/>
            <p:cNvSpPr>
              <a:spLocks noChangeArrowheads="1"/>
            </p:cNvSpPr>
            <p:nvPr/>
          </p:nvSpPr>
          <p:spPr bwMode="gray">
            <a:xfrm>
              <a:off x="996" y="1836"/>
              <a:ext cx="62" cy="3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34" name="AutoShape 14"/>
          <p:cNvSpPr>
            <a:spLocks noChangeArrowheads="1"/>
          </p:cNvSpPr>
          <p:nvPr/>
        </p:nvSpPr>
        <p:spPr bwMode="gray">
          <a:xfrm>
            <a:off x="1219200" y="3733800"/>
            <a:ext cx="6705600" cy="1828800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28575" algn="ctr">
            <a:solidFill>
              <a:srgbClr val="FCFCFC"/>
            </a:solidFill>
            <a:round/>
            <a:headEnd/>
            <a:tailEnd/>
          </a:ln>
          <a:effectLst>
            <a:outerShdw dist="35921" dir="2700000" algn="ctr" rotWithShape="0">
              <a:srgbClr val="001D3A">
                <a:alpha val="50000"/>
              </a:srgbClr>
            </a:outerShdw>
          </a:effectLst>
        </p:spPr>
        <p:txBody>
          <a:bodyPr wrap="none" anchor="ctr"/>
          <a:lstStyle/>
          <a:p>
            <a:pPr algn="r">
              <a:lnSpc>
                <a:spcPct val="80000"/>
              </a:lnSpc>
            </a:pPr>
            <a:r>
              <a:rPr lang="ar-SA" dirty="0" smtClean="0">
                <a:cs typeface="Arabic Transparent" pitchFamily="2" charset="0"/>
              </a:rPr>
              <a:t>ـ وظائف أخرى </a:t>
            </a:r>
          </a:p>
          <a:p>
            <a:pPr algn="r">
              <a:lnSpc>
                <a:spcPct val="80000"/>
              </a:lnSpc>
            </a:pPr>
            <a:r>
              <a:rPr lang="ar-SA" dirty="0" smtClean="0">
                <a:cs typeface="Arabic Transparent" pitchFamily="2" charset="0"/>
              </a:rPr>
              <a:t>    </a:t>
            </a:r>
            <a:r>
              <a:rPr lang="ar-SA" dirty="0" smtClean="0">
                <a:cs typeface="Arabic Transparent" pitchFamily="2" charset="0"/>
              </a:rPr>
              <a:t>1</a:t>
            </a:r>
            <a:r>
              <a:rPr lang="ar-SA" dirty="0" smtClean="0">
                <a:solidFill>
                  <a:schemeClr val="bg1"/>
                </a:solidFill>
                <a:cs typeface="Arabic Transparent" pitchFamily="2" charset="0"/>
              </a:rPr>
              <a:t>- </a:t>
            </a:r>
            <a:r>
              <a:rPr lang="ar-SA" b="1" dirty="0" smtClean="0">
                <a:solidFill>
                  <a:schemeClr val="accent4">
                    <a:lumMod val="95000"/>
                    <a:lumOff val="5000"/>
                  </a:schemeClr>
                </a:solidFill>
                <a:cs typeface="Arabic Transparent" pitchFamily="2" charset="0"/>
              </a:rPr>
              <a:t>تحول البيتاكاروتين إلى فيتامين أ</a:t>
            </a:r>
          </a:p>
          <a:p>
            <a:pPr algn="r">
              <a:lnSpc>
                <a:spcPct val="80000"/>
              </a:lnSpc>
            </a:pPr>
            <a:r>
              <a:rPr lang="en-US" b="1" dirty="0" smtClean="0">
                <a:solidFill>
                  <a:schemeClr val="accent4">
                    <a:lumMod val="95000"/>
                    <a:lumOff val="5000"/>
                  </a:schemeClr>
                </a:solidFill>
                <a:cs typeface="Arabic Transparent" pitchFamily="2" charset="0"/>
              </a:rPr>
              <a:t>Synthesis of </a:t>
            </a:r>
            <a:r>
              <a:rPr lang="en-US" b="1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cs typeface="Arabic Transparent" pitchFamily="2" charset="0"/>
              </a:rPr>
              <a:t>purines</a:t>
            </a:r>
            <a:r>
              <a:rPr lang="en-US" b="1" dirty="0" smtClean="0">
                <a:solidFill>
                  <a:schemeClr val="accent4">
                    <a:lumMod val="95000"/>
                    <a:lumOff val="5000"/>
                  </a:schemeClr>
                </a:solidFill>
                <a:cs typeface="Arabic Transparent" pitchFamily="2" charset="0"/>
              </a:rPr>
              <a:t> </a:t>
            </a:r>
            <a:r>
              <a:rPr lang="ar-SA" b="1" dirty="0" smtClean="0">
                <a:solidFill>
                  <a:schemeClr val="accent4">
                    <a:lumMod val="95000"/>
                    <a:lumOff val="5000"/>
                  </a:schemeClr>
                </a:solidFill>
                <a:cs typeface="Arabic Transparent" pitchFamily="2" charset="0"/>
              </a:rPr>
              <a:t>    2- </a:t>
            </a:r>
            <a:r>
              <a:rPr lang="ar-SA" b="1" dirty="0" smtClean="0">
                <a:solidFill>
                  <a:schemeClr val="accent4">
                    <a:lumMod val="95000"/>
                    <a:lumOff val="5000"/>
                  </a:schemeClr>
                </a:solidFill>
                <a:cs typeface="Arabic Transparent" pitchFamily="2" charset="0"/>
              </a:rPr>
              <a:t>تصنيع البيورين</a:t>
            </a:r>
          </a:p>
          <a:p>
            <a:pPr algn="r">
              <a:lnSpc>
                <a:spcPct val="80000"/>
              </a:lnSpc>
            </a:pPr>
            <a:r>
              <a:rPr lang="en-US" b="1" dirty="0" smtClean="0">
                <a:solidFill>
                  <a:schemeClr val="accent4">
                    <a:lumMod val="95000"/>
                    <a:lumOff val="5000"/>
                  </a:schemeClr>
                </a:solidFill>
                <a:cs typeface="Arabic Transparent" pitchFamily="2" charset="0"/>
              </a:rPr>
              <a:t>Removal of lipid from blood</a:t>
            </a:r>
            <a:r>
              <a:rPr lang="en-US" b="1" dirty="0" smtClean="0">
                <a:solidFill>
                  <a:schemeClr val="accent4">
                    <a:lumMod val="95000"/>
                    <a:lumOff val="5000"/>
                  </a:schemeClr>
                </a:solidFill>
                <a:cs typeface="Arabic Transparent" pitchFamily="2" charset="0"/>
              </a:rPr>
              <a:t> </a:t>
            </a:r>
            <a:r>
              <a:rPr lang="ar-SA" b="1" dirty="0" smtClean="0">
                <a:solidFill>
                  <a:schemeClr val="accent4">
                    <a:lumMod val="95000"/>
                    <a:lumOff val="5000"/>
                  </a:schemeClr>
                </a:solidFill>
                <a:cs typeface="Arabic Transparent" pitchFamily="2" charset="0"/>
              </a:rPr>
              <a:t>    3- </a:t>
            </a:r>
            <a:r>
              <a:rPr lang="ar-SA" b="1" dirty="0" smtClean="0">
                <a:solidFill>
                  <a:schemeClr val="accent4">
                    <a:lumMod val="95000"/>
                    <a:lumOff val="5000"/>
                  </a:schemeClr>
                </a:solidFill>
                <a:cs typeface="Arabic Transparent" pitchFamily="2" charset="0"/>
              </a:rPr>
              <a:t>إزالة اللبيدات من الدم</a:t>
            </a:r>
          </a:p>
          <a:p>
            <a:pPr algn="r">
              <a:lnSpc>
                <a:spcPct val="80000"/>
              </a:lnSpc>
            </a:pPr>
            <a:r>
              <a:rPr lang="en-US" b="1" dirty="0" smtClean="0">
                <a:solidFill>
                  <a:schemeClr val="accent4">
                    <a:lumMod val="95000"/>
                    <a:lumOff val="5000"/>
                  </a:schemeClr>
                </a:solidFill>
                <a:cs typeface="Arabic Transparent" pitchFamily="2" charset="0"/>
              </a:rPr>
              <a:t>Collagen synthesis  </a:t>
            </a:r>
            <a:r>
              <a:rPr lang="ar-SA" b="1" dirty="0" smtClean="0">
                <a:solidFill>
                  <a:schemeClr val="accent4">
                    <a:lumMod val="95000"/>
                    <a:lumOff val="5000"/>
                  </a:schemeClr>
                </a:solidFill>
                <a:cs typeface="Arabic Transparent" pitchFamily="2" charset="0"/>
              </a:rPr>
              <a:t>    4- </a:t>
            </a:r>
            <a:r>
              <a:rPr lang="ar-SA" b="1" dirty="0" smtClean="0">
                <a:solidFill>
                  <a:schemeClr val="accent4">
                    <a:lumMod val="95000"/>
                    <a:lumOff val="5000"/>
                  </a:schemeClr>
                </a:solidFill>
                <a:cs typeface="Arabic Transparent" pitchFamily="2" charset="0"/>
              </a:rPr>
              <a:t>تصنيع الكولاجين</a:t>
            </a:r>
          </a:p>
          <a:p>
            <a:pPr algn="r">
              <a:lnSpc>
                <a:spcPct val="80000"/>
              </a:lnSpc>
            </a:pPr>
            <a:r>
              <a:rPr lang="en-US" b="1" dirty="0" smtClean="0">
                <a:solidFill>
                  <a:schemeClr val="accent4">
                    <a:lumMod val="95000"/>
                    <a:lumOff val="5000"/>
                  </a:schemeClr>
                </a:solidFill>
                <a:cs typeface="Arabic Transparent" pitchFamily="2" charset="0"/>
              </a:rPr>
              <a:t>Antibody production</a:t>
            </a:r>
            <a:r>
              <a:rPr lang="ar-SA" b="1" dirty="0" smtClean="0">
                <a:solidFill>
                  <a:schemeClr val="accent4">
                    <a:lumMod val="95000"/>
                    <a:lumOff val="5000"/>
                  </a:schemeClr>
                </a:solidFill>
                <a:cs typeface="Arabic Transparent" pitchFamily="2" charset="0"/>
              </a:rPr>
              <a:t>    5- </a:t>
            </a:r>
            <a:r>
              <a:rPr lang="ar-SA" b="1" dirty="0" smtClean="0">
                <a:solidFill>
                  <a:schemeClr val="accent4">
                    <a:lumMod val="95000"/>
                    <a:lumOff val="5000"/>
                  </a:schemeClr>
                </a:solidFill>
                <a:cs typeface="Arabic Transparent" pitchFamily="2" charset="0"/>
              </a:rPr>
              <a:t>إنتاج الأجسام المضادة </a:t>
            </a:r>
          </a:p>
          <a:p>
            <a:pPr algn="r">
              <a:lnSpc>
                <a:spcPct val="80000"/>
              </a:lnSpc>
            </a:pPr>
            <a:r>
              <a:rPr lang="en-US" b="1" dirty="0" smtClean="0">
                <a:solidFill>
                  <a:schemeClr val="accent4">
                    <a:lumMod val="95000"/>
                    <a:lumOff val="5000"/>
                  </a:schemeClr>
                </a:solidFill>
                <a:cs typeface="Arabic Transparent" pitchFamily="2" charset="0"/>
              </a:rPr>
              <a:t>Detoxification of drugs in the liver </a:t>
            </a:r>
            <a:r>
              <a:rPr lang="ar-SA" b="1" dirty="0" smtClean="0">
                <a:solidFill>
                  <a:schemeClr val="accent4">
                    <a:lumMod val="95000"/>
                    <a:lumOff val="5000"/>
                  </a:schemeClr>
                </a:solidFill>
                <a:cs typeface="Arabic Transparent" pitchFamily="2" charset="0"/>
              </a:rPr>
              <a:t>    6- </a:t>
            </a:r>
            <a:r>
              <a:rPr lang="ar-SA" b="1" dirty="0" smtClean="0">
                <a:solidFill>
                  <a:schemeClr val="accent4">
                    <a:lumMod val="95000"/>
                    <a:lumOff val="5000"/>
                  </a:schemeClr>
                </a:solidFill>
                <a:cs typeface="Arabic Transparent" pitchFamily="2" charset="0"/>
              </a:rPr>
              <a:t>إزالة سمية العقاقير في الكبد</a:t>
            </a:r>
            <a:endParaRPr lang="en-US" b="1" dirty="0">
              <a:solidFill>
                <a:schemeClr val="accent4">
                  <a:lumMod val="95000"/>
                  <a:lumOff val="5000"/>
                </a:schemeClr>
              </a:solidFill>
              <a:cs typeface="Arabic Transparent" pitchFamily="2" charset="0"/>
            </a:endParaRPr>
          </a:p>
        </p:txBody>
      </p:sp>
      <p:grpSp>
        <p:nvGrpSpPr>
          <p:cNvPr id="5136" name="Group 16"/>
          <p:cNvGrpSpPr>
            <a:grpSpLocks/>
          </p:cNvGrpSpPr>
          <p:nvPr/>
        </p:nvGrpSpPr>
        <p:grpSpPr bwMode="auto">
          <a:xfrm>
            <a:off x="7620000" y="3276600"/>
            <a:ext cx="187325" cy="601662"/>
            <a:chOff x="960" y="1764"/>
            <a:chExt cx="130" cy="418"/>
          </a:xfrm>
        </p:grpSpPr>
        <p:sp>
          <p:nvSpPr>
            <p:cNvPr id="5137" name="Oval 17"/>
            <p:cNvSpPr>
              <a:spLocks noChangeArrowheads="1"/>
            </p:cNvSpPr>
            <p:nvPr/>
          </p:nvSpPr>
          <p:spPr bwMode="gray">
            <a:xfrm>
              <a:off x="960" y="1764"/>
              <a:ext cx="126" cy="12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8" name="Oval 18"/>
            <p:cNvSpPr>
              <a:spLocks noChangeArrowheads="1"/>
            </p:cNvSpPr>
            <p:nvPr/>
          </p:nvSpPr>
          <p:spPr bwMode="gray">
            <a:xfrm>
              <a:off x="964" y="2062"/>
              <a:ext cx="126" cy="12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9" name="AutoShape 19"/>
            <p:cNvSpPr>
              <a:spLocks noChangeArrowheads="1"/>
            </p:cNvSpPr>
            <p:nvPr/>
          </p:nvSpPr>
          <p:spPr bwMode="gray">
            <a:xfrm>
              <a:off x="996" y="1836"/>
              <a:ext cx="62" cy="3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27451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40" name="Group 20"/>
          <p:cNvGrpSpPr>
            <a:grpSpLocks/>
          </p:cNvGrpSpPr>
          <p:nvPr/>
        </p:nvGrpSpPr>
        <p:grpSpPr bwMode="auto">
          <a:xfrm>
            <a:off x="1371600" y="3276600"/>
            <a:ext cx="187325" cy="601662"/>
            <a:chOff x="960" y="1764"/>
            <a:chExt cx="130" cy="418"/>
          </a:xfrm>
        </p:grpSpPr>
        <p:sp>
          <p:nvSpPr>
            <p:cNvPr id="5141" name="Oval 21"/>
            <p:cNvSpPr>
              <a:spLocks noChangeArrowheads="1"/>
            </p:cNvSpPr>
            <p:nvPr/>
          </p:nvSpPr>
          <p:spPr bwMode="gray">
            <a:xfrm>
              <a:off x="960" y="1764"/>
              <a:ext cx="126" cy="12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2" name="Oval 22"/>
            <p:cNvSpPr>
              <a:spLocks noChangeArrowheads="1"/>
            </p:cNvSpPr>
            <p:nvPr/>
          </p:nvSpPr>
          <p:spPr bwMode="gray">
            <a:xfrm>
              <a:off x="964" y="2062"/>
              <a:ext cx="126" cy="12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3" name="AutoShape 23"/>
            <p:cNvSpPr>
              <a:spLocks noChangeArrowheads="1"/>
            </p:cNvSpPr>
            <p:nvPr/>
          </p:nvSpPr>
          <p:spPr bwMode="gray">
            <a:xfrm>
              <a:off x="996" y="1836"/>
              <a:ext cx="62" cy="3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45" name="Text Box 25"/>
          <p:cNvSpPr txBox="1">
            <a:spLocks noChangeArrowheads="1"/>
          </p:cNvSpPr>
          <p:nvPr/>
        </p:nvSpPr>
        <p:spPr bwMode="white">
          <a:xfrm>
            <a:off x="2057400" y="2498725"/>
            <a:ext cx="5410200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 wrap="square">
            <a:spAutoFit/>
          </a:bodyPr>
          <a:lstStyle/>
          <a:p>
            <a:pPr algn="just" rtl="1">
              <a:lnSpc>
                <a:spcPct val="80000"/>
              </a:lnSpc>
              <a:buFont typeface="Wingdings" pitchFamily="2" charset="2"/>
              <a:buChar char="n"/>
            </a:pPr>
            <a:r>
              <a:rPr lang="ar-SA" sz="2400" dirty="0" smtClean="0">
                <a:cs typeface="Arabic Transparent" pitchFamily="2" charset="0"/>
              </a:rPr>
              <a:t>الوظائف :</a:t>
            </a:r>
          </a:p>
          <a:p>
            <a:pPr algn="just" rtl="1">
              <a:lnSpc>
                <a:spcPct val="80000"/>
              </a:lnSpc>
            </a:pPr>
            <a:r>
              <a:rPr lang="ar-SA" sz="2400" dirty="0" smtClean="0">
                <a:cs typeface="Arabic Transparent" pitchFamily="2" charset="0"/>
              </a:rPr>
              <a:t>  </a:t>
            </a:r>
            <a:r>
              <a:rPr lang="en-US" sz="2000" dirty="0" smtClean="0">
                <a:cs typeface="Arabic Transparent" pitchFamily="2" charset="0"/>
              </a:rPr>
              <a:t>1</a:t>
            </a:r>
            <a:r>
              <a:rPr lang="ar-SA" sz="2000" dirty="0" smtClean="0">
                <a:solidFill>
                  <a:schemeClr val="accent4">
                    <a:lumMod val="95000"/>
                    <a:lumOff val="5000"/>
                  </a:schemeClr>
                </a:solidFill>
                <a:cs typeface="Arabic Transparent" pitchFamily="2" charset="0"/>
              </a:rPr>
              <a:t>ـ </a:t>
            </a:r>
            <a:r>
              <a:rPr lang="ar-SA" sz="2000" dirty="0" smtClean="0">
                <a:solidFill>
                  <a:schemeClr val="accent4">
                    <a:lumMod val="95000"/>
                    <a:lumOff val="5000"/>
                  </a:schemeClr>
                </a:solidFill>
                <a:cs typeface="Arabic Transparent" pitchFamily="2" charset="0"/>
              </a:rPr>
              <a:t>حمل الأوكسجين وثاني </a:t>
            </a:r>
            <a:r>
              <a:rPr lang="ar-SA" sz="2000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cs typeface="Arabic Transparent" pitchFamily="2" charset="0"/>
              </a:rPr>
              <a:t>أوكسيد</a:t>
            </a:r>
            <a:endParaRPr lang="ar-SA" sz="2000" dirty="0" smtClean="0">
              <a:solidFill>
                <a:schemeClr val="accent4">
                  <a:lumMod val="95000"/>
                  <a:lumOff val="5000"/>
                </a:schemeClr>
              </a:solidFill>
              <a:cs typeface="Arabic Transparent" pitchFamily="2" charset="0"/>
            </a:endParaRPr>
          </a:p>
          <a:p>
            <a:pPr algn="just" rtl="1">
              <a:lnSpc>
                <a:spcPct val="80000"/>
              </a:lnSpc>
            </a:pPr>
            <a:r>
              <a:rPr lang="ar-SA" sz="2000" dirty="0" smtClean="0">
                <a:solidFill>
                  <a:schemeClr val="accent4">
                    <a:lumMod val="95000"/>
                    <a:lumOff val="5000"/>
                  </a:schemeClr>
                </a:solidFill>
                <a:cs typeface="Arabic Transparent" pitchFamily="2" charset="0"/>
              </a:rPr>
              <a:t>  </a:t>
            </a:r>
            <a:r>
              <a:rPr lang="en-US" sz="2000" dirty="0" smtClean="0">
                <a:solidFill>
                  <a:schemeClr val="accent4">
                    <a:lumMod val="95000"/>
                    <a:lumOff val="5000"/>
                  </a:schemeClr>
                </a:solidFill>
                <a:cs typeface="Arabic Transparent" pitchFamily="2" charset="0"/>
              </a:rPr>
              <a:t>2</a:t>
            </a:r>
            <a:r>
              <a:rPr lang="ar-SA" sz="2000" dirty="0" smtClean="0">
                <a:solidFill>
                  <a:schemeClr val="accent4">
                    <a:lumMod val="95000"/>
                    <a:lumOff val="5000"/>
                  </a:schemeClr>
                </a:solidFill>
                <a:cs typeface="Arabic Transparent" pitchFamily="2" charset="0"/>
              </a:rPr>
              <a:t>ـ </a:t>
            </a:r>
            <a:r>
              <a:rPr lang="ar-SA" sz="2000" dirty="0" smtClean="0">
                <a:solidFill>
                  <a:schemeClr val="accent4">
                    <a:lumMod val="95000"/>
                    <a:lumOff val="5000"/>
                  </a:schemeClr>
                </a:solidFill>
                <a:cs typeface="Arabic Transparent" pitchFamily="2" charset="0"/>
              </a:rPr>
              <a:t>تكوين الدم </a:t>
            </a:r>
            <a:r>
              <a:rPr lang="en-US" sz="2000" dirty="0" smtClean="0">
                <a:solidFill>
                  <a:schemeClr val="accent4">
                    <a:lumMod val="95000"/>
                    <a:lumOff val="5000"/>
                  </a:schemeClr>
                </a:solidFill>
                <a:cs typeface="Arabic Transparent" pitchFamily="2" charset="0"/>
              </a:rPr>
              <a:t>Blood formation </a:t>
            </a:r>
            <a:endParaRPr lang="ar-SA" sz="2000" dirty="0">
              <a:solidFill>
                <a:schemeClr val="accent4">
                  <a:lumMod val="95000"/>
                  <a:lumOff val="5000"/>
                </a:schemeClr>
              </a:solidFill>
              <a:cs typeface="Arabic Transparent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133600" y="1447800"/>
            <a:ext cx="5257800" cy="770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>
              <a:lnSpc>
                <a:spcPct val="80000"/>
              </a:lnSpc>
              <a:buFont typeface="Wingdings" pitchFamily="2" charset="2"/>
              <a:buChar char="n"/>
            </a:pPr>
            <a:r>
              <a:rPr lang="ar-SA" b="1" dirty="0" smtClean="0">
                <a:solidFill>
                  <a:schemeClr val="accent4">
                    <a:lumMod val="95000"/>
                    <a:lumOff val="5000"/>
                  </a:schemeClr>
                </a:solidFill>
                <a:cs typeface="Arabic Transparent" pitchFamily="2" charset="0"/>
              </a:rPr>
              <a:t>تبلغ كميته في الجسم حوالي 3-5 جم</a:t>
            </a:r>
          </a:p>
          <a:p>
            <a:pPr algn="just" rtl="1">
              <a:lnSpc>
                <a:spcPct val="80000"/>
              </a:lnSpc>
              <a:buFont typeface="Wingdings" pitchFamily="2" charset="2"/>
              <a:buChar char="n"/>
            </a:pPr>
            <a:r>
              <a:rPr lang="ar-SA" b="1" dirty="0" smtClean="0">
                <a:solidFill>
                  <a:schemeClr val="accent4">
                    <a:lumMod val="95000"/>
                    <a:lumOff val="5000"/>
                  </a:schemeClr>
                </a:solidFill>
                <a:cs typeface="Arabic Transparent" pitchFamily="2" charset="0"/>
              </a:rPr>
              <a:t> تختلف هذه الكمية طبقاً للعمر والجنس وحجم الجسم والحالة التغذوية له وصحة الجسم والكمية المخزنة من في الجسم</a:t>
            </a:r>
            <a:endParaRPr lang="ar-SA" b="1" dirty="0">
              <a:solidFill>
                <a:schemeClr val="accent4">
                  <a:lumMod val="95000"/>
                  <a:lumOff val="5000"/>
                </a:schemeClr>
              </a:solidFill>
              <a:cs typeface="Arabic Transpare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5181600" cy="762000"/>
          </a:xfrm>
        </p:spPr>
        <p:txBody>
          <a:bodyPr/>
          <a:lstStyle/>
          <a:p>
            <a:pPr algn="ctr" rtl="1"/>
            <a:r>
              <a:rPr lang="ar-SA" b="0" dirty="0" err="1" smtClean="0">
                <a:solidFill>
                  <a:srgbClr val="002060"/>
                </a:solidFill>
                <a:cs typeface="Arabic Transparent" pitchFamily="2" charset="0"/>
              </a:rPr>
              <a:t>السلينيوم</a:t>
            </a:r>
            <a:r>
              <a:rPr lang="en-US" b="0" dirty="0" smtClean="0">
                <a:solidFill>
                  <a:srgbClr val="002060"/>
                </a:solidFill>
                <a:cs typeface="Arabic Transparent" pitchFamily="2" charset="0"/>
              </a:rPr>
              <a:t> </a:t>
            </a:r>
            <a:r>
              <a:rPr lang="ar-SA" b="0" dirty="0" smtClean="0">
                <a:solidFill>
                  <a:srgbClr val="002060"/>
                </a:solidFill>
                <a:cs typeface="Arabic Transparent" pitchFamily="2" charset="0"/>
              </a:rPr>
              <a:t> </a:t>
            </a:r>
            <a:r>
              <a:rPr lang="en-US" b="0" dirty="0" smtClean="0">
                <a:solidFill>
                  <a:srgbClr val="002060"/>
                </a:solidFill>
                <a:cs typeface="Arabic Transparent" pitchFamily="2" charset="0"/>
              </a:rPr>
              <a:t>Selenium</a:t>
            </a:r>
            <a:r>
              <a:rPr lang="en-US" b="0" dirty="0" smtClean="0"/>
              <a:t/>
            </a:r>
            <a:br>
              <a:rPr lang="en-US" b="0" dirty="0" smtClean="0"/>
            </a:br>
            <a:endParaRPr lang="en-US" b="0" dirty="0">
              <a:solidFill>
                <a:srgbClr val="00206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219200" y="1295400"/>
            <a:ext cx="6553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90000"/>
              </a:lnSpc>
            </a:pPr>
            <a:r>
              <a:rPr lang="en-US" sz="2000" b="1" dirty="0" smtClean="0">
                <a:cs typeface="Arabic Transparent" pitchFamily="2" charset="0"/>
              </a:rPr>
              <a:t>*</a:t>
            </a:r>
            <a:r>
              <a:rPr lang="ar-SA" sz="2000" b="1" dirty="0" smtClean="0">
                <a:cs typeface="Arabic Transparent" pitchFamily="2" charset="0"/>
              </a:rPr>
              <a:t>عرفت </a:t>
            </a:r>
            <a:r>
              <a:rPr lang="ar-SA" sz="2000" b="1" dirty="0" smtClean="0">
                <a:cs typeface="Arabic Transparent" pitchFamily="2" charset="0"/>
              </a:rPr>
              <a:t>أهميته كعنصر أساسي للإنسان عام 1957 م حيث يعمل كمضاد للأكسدة في الجسم إذ يدخل في تركيب الأنزيم </a:t>
            </a:r>
            <a:r>
              <a:rPr lang="en-US" sz="2000" b="1" dirty="0" smtClean="0">
                <a:cs typeface="Arabic Transparent" pitchFamily="2" charset="0"/>
              </a:rPr>
              <a:t>Glutathione </a:t>
            </a:r>
            <a:r>
              <a:rPr lang="en-US" sz="2000" b="1" dirty="0" err="1" smtClean="0">
                <a:cs typeface="Arabic Transparent" pitchFamily="2" charset="0"/>
              </a:rPr>
              <a:t>Peroxidase</a:t>
            </a:r>
            <a:r>
              <a:rPr lang="ar-SA" sz="2000" b="1" dirty="0" smtClean="0">
                <a:cs typeface="Arabic Transparent" pitchFamily="2" charset="0"/>
              </a:rPr>
              <a:t> الذي يعمل على إزالة فوق أوكسيد الهيدروجين ويقي من تأكسد الدهون في الجسم</a:t>
            </a:r>
          </a:p>
          <a:p>
            <a:pPr algn="just" rtl="1">
              <a:lnSpc>
                <a:spcPct val="90000"/>
              </a:lnSpc>
            </a:pPr>
            <a:r>
              <a:rPr lang="en-US" sz="2000" b="1" dirty="0" smtClean="0">
                <a:cs typeface="Arabic Transparent" pitchFamily="2" charset="0"/>
              </a:rPr>
              <a:t> </a:t>
            </a:r>
            <a:r>
              <a:rPr lang="en-US" sz="2000" b="1" dirty="0" smtClean="0">
                <a:cs typeface="Arabic Transparent" pitchFamily="2" charset="0"/>
              </a:rPr>
              <a:t>* </a:t>
            </a:r>
            <a:r>
              <a:rPr lang="ar-SA" sz="2000" b="1" dirty="0" smtClean="0">
                <a:cs typeface="Arabic Transparent" pitchFamily="2" charset="0"/>
              </a:rPr>
              <a:t>المصادر </a:t>
            </a:r>
            <a:r>
              <a:rPr lang="ar-SA" sz="2000" b="1" dirty="0" smtClean="0">
                <a:cs typeface="Arabic Transparent" pitchFamily="2" charset="0"/>
              </a:rPr>
              <a:t>الغذائية : أهمها الحبوب والحليب والبيض</a:t>
            </a:r>
          </a:p>
          <a:p>
            <a:pPr algn="just" rtl="1">
              <a:lnSpc>
                <a:spcPct val="90000"/>
              </a:lnSpc>
            </a:pPr>
            <a:r>
              <a:rPr lang="en-US" sz="2000" b="1" dirty="0" smtClean="0">
                <a:cs typeface="Arabic Transparent" pitchFamily="2" charset="0"/>
              </a:rPr>
              <a:t> *</a:t>
            </a:r>
            <a:r>
              <a:rPr lang="ar-SA" sz="2000" b="1" dirty="0" smtClean="0">
                <a:cs typeface="Arabic Transparent" pitchFamily="2" charset="0"/>
              </a:rPr>
              <a:t>المتناولات </a:t>
            </a:r>
            <a:r>
              <a:rPr lang="ar-SA" sz="2000" b="1" dirty="0" smtClean="0">
                <a:cs typeface="Arabic Transparent" pitchFamily="2" charset="0"/>
              </a:rPr>
              <a:t>المرجعية التغذوية :</a:t>
            </a:r>
          </a:p>
          <a:p>
            <a:pPr algn="just" rtl="1">
              <a:lnSpc>
                <a:spcPct val="90000"/>
              </a:lnSpc>
              <a:buFont typeface="Wingdings" pitchFamily="2" charset="2"/>
              <a:buNone/>
            </a:pPr>
            <a:r>
              <a:rPr lang="ar-SA" sz="2000" b="1" dirty="0" smtClean="0">
                <a:cs typeface="Arabic Transparent" pitchFamily="2" charset="0"/>
              </a:rPr>
              <a:t>  ـ البالغين</a:t>
            </a:r>
          </a:p>
          <a:p>
            <a:pPr algn="just" rtl="1">
              <a:lnSpc>
                <a:spcPct val="90000"/>
              </a:lnSpc>
              <a:buFont typeface="Wingdings" pitchFamily="2" charset="2"/>
              <a:buNone/>
            </a:pPr>
            <a:r>
              <a:rPr lang="ar-SA" sz="2000" b="1" dirty="0" smtClean="0">
                <a:cs typeface="Arabic Transparent" pitchFamily="2" charset="0"/>
              </a:rPr>
              <a:t>     -- إناث: 55 ميكروجرام</a:t>
            </a:r>
          </a:p>
          <a:p>
            <a:pPr algn="just" rtl="1">
              <a:lnSpc>
                <a:spcPct val="90000"/>
              </a:lnSpc>
              <a:buFont typeface="Wingdings" pitchFamily="2" charset="2"/>
              <a:buNone/>
            </a:pPr>
            <a:r>
              <a:rPr lang="ar-SA" sz="2000" b="1" dirty="0" smtClean="0">
                <a:cs typeface="Arabic Transparent" pitchFamily="2" charset="0"/>
              </a:rPr>
              <a:t>     -- ذكور: 70 ميكروجرام</a:t>
            </a:r>
            <a:endParaRPr lang="en-US" sz="2000" b="1" dirty="0">
              <a:cs typeface="Arabic Transparent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>
                <a:solidFill>
                  <a:srgbClr val="002060"/>
                </a:solidFill>
              </a:rPr>
              <a:t>الكروم </a:t>
            </a:r>
            <a:r>
              <a:rPr lang="en-US" dirty="0" smtClean="0">
                <a:solidFill>
                  <a:srgbClr val="002060"/>
                </a:solidFill>
              </a:rPr>
              <a:t>Chromium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algn="just" rtl="1">
              <a:lnSpc>
                <a:spcPct val="80000"/>
              </a:lnSpc>
            </a:pPr>
            <a:r>
              <a:rPr lang="ar-SA" sz="2800" dirty="0" smtClean="0">
                <a:cs typeface="Arabic Transparent" pitchFamily="2" charset="0"/>
              </a:rPr>
              <a:t>عرفت أهميته للإنسان عام 1966 </a:t>
            </a:r>
            <a:r>
              <a:rPr lang="ar-SA" sz="2800" dirty="0" err="1" smtClean="0">
                <a:cs typeface="Arabic Transparent" pitchFamily="2" charset="0"/>
              </a:rPr>
              <a:t>م</a:t>
            </a:r>
            <a:r>
              <a:rPr lang="ar-SA" sz="2800" dirty="0" smtClean="0">
                <a:cs typeface="Arabic Transparent" pitchFamily="2" charset="0"/>
              </a:rPr>
              <a:t> </a:t>
            </a:r>
          </a:p>
          <a:p>
            <a:pPr algn="just" rtl="1">
              <a:lnSpc>
                <a:spcPct val="80000"/>
              </a:lnSpc>
            </a:pPr>
            <a:r>
              <a:rPr lang="ar-SA" sz="2800" dirty="0" smtClean="0">
                <a:cs typeface="Arabic Transparent" pitchFamily="2" charset="0"/>
              </a:rPr>
              <a:t>يلعب دوراً حيوياً في تحمل الجلوكوز </a:t>
            </a:r>
            <a:r>
              <a:rPr lang="ar-SA" sz="2800" dirty="0" smtClean="0">
                <a:cs typeface="Arabic Transparent" pitchFamily="2" charset="0"/>
              </a:rPr>
              <a:t>(جزء </a:t>
            </a:r>
            <a:r>
              <a:rPr lang="ar-SA" sz="2800" dirty="0" smtClean="0">
                <a:cs typeface="Arabic Transparent" pitchFamily="2" charset="0"/>
              </a:rPr>
              <a:t>من عامل تحمل </a:t>
            </a:r>
            <a:r>
              <a:rPr lang="ar-SA" sz="2800" dirty="0" smtClean="0">
                <a:cs typeface="Arabic Transparent" pitchFamily="2" charset="0"/>
              </a:rPr>
              <a:t>الجلوكوز) </a:t>
            </a:r>
            <a:r>
              <a:rPr lang="en-US" sz="2400" dirty="0" smtClean="0">
                <a:cs typeface="Arabic Transparent" pitchFamily="2" charset="0"/>
              </a:rPr>
              <a:t>Glucose -tolerance Factor</a:t>
            </a:r>
            <a:r>
              <a:rPr lang="ar-SA" sz="2800" dirty="0" smtClean="0">
                <a:cs typeface="Arabic Transparent" pitchFamily="2" charset="0"/>
              </a:rPr>
              <a:t>الضروري </a:t>
            </a:r>
            <a:r>
              <a:rPr lang="ar-SA" sz="2800" dirty="0" smtClean="0">
                <a:cs typeface="Arabic Transparent" pitchFamily="2" charset="0"/>
              </a:rPr>
              <a:t>للإستفادة المثلى من الجلوكوز في الجسم .</a:t>
            </a:r>
          </a:p>
          <a:p>
            <a:pPr algn="just" rtl="1">
              <a:lnSpc>
                <a:spcPct val="80000"/>
              </a:lnSpc>
            </a:pPr>
            <a:r>
              <a:rPr lang="ar-SA" sz="2800" dirty="0" smtClean="0">
                <a:cs typeface="Arabic Transparent" pitchFamily="2" charset="0"/>
              </a:rPr>
              <a:t>يعتقد أن الكروم يساعد على ارتباط الأنسولين بالخلية وهذا يساعد بدوره على حصولها على الجلوكوز</a:t>
            </a:r>
          </a:p>
          <a:p>
            <a:pPr algn="just" rtl="1">
              <a:lnSpc>
                <a:spcPct val="80000"/>
              </a:lnSpc>
            </a:pPr>
            <a:r>
              <a:rPr lang="ar-SA" sz="2800" dirty="0" smtClean="0">
                <a:cs typeface="Arabic Transparent" pitchFamily="2" charset="0"/>
              </a:rPr>
              <a:t>أعراض النقص :</a:t>
            </a:r>
          </a:p>
          <a:p>
            <a:pPr algn="just" rtl="1">
              <a:lnSpc>
                <a:spcPct val="80000"/>
              </a:lnSpc>
              <a:buFont typeface="Wingdings" pitchFamily="2" charset="2"/>
              <a:buNone/>
            </a:pPr>
            <a:r>
              <a:rPr lang="ar-SA" sz="2800" dirty="0" smtClean="0">
                <a:cs typeface="Arabic Transparent" pitchFamily="2" charset="0"/>
              </a:rPr>
              <a:t>  زيادة الإصابة بمرض السكري </a:t>
            </a:r>
            <a:r>
              <a:rPr lang="en-US" sz="2400" dirty="0" smtClean="0">
                <a:cs typeface="Arabic Transparent" pitchFamily="2" charset="0"/>
              </a:rPr>
              <a:t>Diabetes</a:t>
            </a:r>
            <a:r>
              <a:rPr lang="ar-SA" sz="2800" dirty="0" smtClean="0">
                <a:cs typeface="Arabic Transparent" pitchFamily="2" charset="0"/>
              </a:rPr>
              <a:t> وانخفاض </a:t>
            </a:r>
            <a:r>
              <a:rPr lang="ar-SA" sz="2800" dirty="0" smtClean="0">
                <a:cs typeface="Arabic Transparent" pitchFamily="2" charset="0"/>
              </a:rPr>
              <a:t>مخزون الجسم من </a:t>
            </a:r>
            <a:r>
              <a:rPr lang="ar-SA" sz="2800" dirty="0" err="1" smtClean="0">
                <a:cs typeface="Arabic Transparent" pitchFamily="2" charset="0"/>
              </a:rPr>
              <a:t>الجليكوجين</a:t>
            </a:r>
            <a:r>
              <a:rPr lang="ar-SA" sz="2800" dirty="0" smtClean="0">
                <a:cs typeface="Arabic Transparent" pitchFamily="2" charset="0"/>
              </a:rPr>
              <a:t> وبطء النمو واختلال </a:t>
            </a:r>
            <a:r>
              <a:rPr lang="ar-SA" sz="2800" dirty="0" err="1" smtClean="0">
                <a:cs typeface="Arabic Transparent" pitchFamily="2" charset="0"/>
              </a:rPr>
              <a:t>أيض</a:t>
            </a:r>
            <a:r>
              <a:rPr lang="ar-SA" sz="2800" dirty="0" smtClean="0">
                <a:cs typeface="Arabic Transparent" pitchFamily="2" charset="0"/>
              </a:rPr>
              <a:t> الأحماض </a:t>
            </a:r>
            <a:r>
              <a:rPr lang="ar-SA" sz="2800" dirty="0" err="1" smtClean="0">
                <a:cs typeface="Arabic Transparent" pitchFamily="2" charset="0"/>
              </a:rPr>
              <a:t>الأمينية</a:t>
            </a:r>
            <a:r>
              <a:rPr lang="ar-SA" sz="2800" dirty="0" smtClean="0">
                <a:cs typeface="Arabic Transparent" pitchFamily="2" charset="0"/>
              </a:rPr>
              <a:t> وتدهور الشرايين </a:t>
            </a:r>
          </a:p>
          <a:p>
            <a:pPr algn="just" rtl="1">
              <a:lnSpc>
                <a:spcPct val="80000"/>
              </a:lnSpc>
              <a:buFont typeface="Wingdings" pitchFamily="2" charset="2"/>
              <a:buNone/>
            </a:pPr>
            <a:r>
              <a:rPr lang="ar-SA" sz="2800" dirty="0" smtClean="0">
                <a:cs typeface="Arabic Transparent" pitchFamily="2" charset="0"/>
              </a:rPr>
              <a:t>*المصادر </a:t>
            </a:r>
            <a:r>
              <a:rPr lang="ar-SA" sz="2800" dirty="0" smtClean="0">
                <a:cs typeface="Arabic Transparent" pitchFamily="2" charset="0"/>
              </a:rPr>
              <a:t>الغذائية: </a:t>
            </a:r>
            <a:r>
              <a:rPr lang="ar-SA" sz="2800" dirty="0" smtClean="0">
                <a:cs typeface="Arabic Transparent" pitchFamily="2" charset="0"/>
              </a:rPr>
              <a:t>الخضروات والحبوب الكاملة والفواكه واللحوم والجبن .</a:t>
            </a:r>
            <a:endParaRPr lang="en-US" sz="2800" dirty="0" smtClean="0">
              <a:cs typeface="Arabic Transparent" pitchFamily="2" charset="0"/>
            </a:endParaRPr>
          </a:p>
          <a:p>
            <a:pPr algn="r" rtl="1"/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just" rtl="1"/>
            <a:r>
              <a:rPr lang="ar-SA" sz="5500" smtClean="0"/>
              <a:t>                    شكرا</a:t>
            </a:r>
            <a:endParaRPr lang="en-US" sz="5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8153400" cy="4648200"/>
          </a:xfrm>
        </p:spPr>
        <p:txBody>
          <a:bodyPr/>
          <a:lstStyle/>
          <a:p>
            <a:pPr algn="just" rtl="1">
              <a:buFont typeface="Wingdings" pitchFamily="2" charset="2"/>
              <a:buNone/>
            </a:pPr>
            <a:r>
              <a:rPr lang="ar-SA" sz="2400" dirty="0" smtClean="0">
                <a:cs typeface="Arabic Transparent" pitchFamily="2" charset="0"/>
              </a:rPr>
              <a:t>ــــــــــــــــــــــــــــــــــــــــــــــــــــــــــــــــــــــــــــــــــــــــــــــــــــــــــــــــــــــــــــ</a:t>
            </a:r>
          </a:p>
          <a:p>
            <a:pPr algn="just" rtl="1">
              <a:buFont typeface="Wingdings" pitchFamily="2" charset="2"/>
              <a:buNone/>
            </a:pPr>
            <a:r>
              <a:rPr lang="ar-SA" sz="1600" dirty="0" smtClean="0">
                <a:cs typeface="Arabic Transparent" pitchFamily="2" charset="0"/>
              </a:rPr>
              <a:t>                                  </a:t>
            </a:r>
            <a:r>
              <a:rPr lang="ar-SA" sz="1600" dirty="0" smtClean="0">
                <a:cs typeface="Arabic Transparent" pitchFamily="2" charset="0"/>
              </a:rPr>
              <a:t>                    </a:t>
            </a:r>
            <a:r>
              <a:rPr lang="en-US" sz="1600" dirty="0" smtClean="0">
                <a:cs typeface="Arabic Transparent" pitchFamily="2" charset="0"/>
              </a:rPr>
              <a:t>  </a:t>
            </a:r>
            <a:r>
              <a:rPr lang="ar-SA" sz="1600" dirty="0" smtClean="0">
                <a:cs typeface="Arabic Transparent" pitchFamily="2" charset="0"/>
              </a:rPr>
              <a:t> </a:t>
            </a:r>
            <a:r>
              <a:rPr lang="ar-SA" sz="1600" dirty="0" smtClean="0">
                <a:cs typeface="Arabic Transparent" pitchFamily="2" charset="0"/>
              </a:rPr>
              <a:t>% للحديد             </a:t>
            </a:r>
            <a:r>
              <a:rPr lang="en-US" sz="1600" dirty="0" smtClean="0">
                <a:cs typeface="Arabic Transparent" pitchFamily="2" charset="0"/>
              </a:rPr>
              <a:t>                      </a:t>
            </a:r>
            <a:r>
              <a:rPr lang="ar-SA" sz="1600" dirty="0" smtClean="0">
                <a:cs typeface="Arabic Transparent" pitchFamily="2" charset="0"/>
              </a:rPr>
              <a:t>الكمية </a:t>
            </a:r>
            <a:r>
              <a:rPr lang="ar-SA" sz="1600" dirty="0" smtClean="0">
                <a:cs typeface="Arabic Transparent" pitchFamily="2" charset="0"/>
              </a:rPr>
              <a:t>التقريبية ( ملجم )</a:t>
            </a:r>
          </a:p>
          <a:p>
            <a:pPr algn="just" rtl="1">
              <a:buFont typeface="Wingdings" pitchFamily="2" charset="2"/>
              <a:buNone/>
            </a:pPr>
            <a:r>
              <a:rPr lang="ar-SA" sz="1600" dirty="0" smtClean="0">
                <a:cs typeface="Arabic Transparent" pitchFamily="2" charset="0"/>
              </a:rPr>
              <a:t>                                                      </a:t>
            </a:r>
            <a:r>
              <a:rPr lang="en-US" sz="1600" dirty="0" smtClean="0">
                <a:cs typeface="Arabic Transparent" pitchFamily="2" charset="0"/>
              </a:rPr>
              <a:t>  </a:t>
            </a:r>
            <a:r>
              <a:rPr lang="ar-SA" sz="1600" dirty="0" smtClean="0">
                <a:cs typeface="Arabic Transparent" pitchFamily="2" charset="0"/>
              </a:rPr>
              <a:t>                    </a:t>
            </a:r>
            <a:r>
              <a:rPr lang="en-US" sz="1600" dirty="0" smtClean="0">
                <a:cs typeface="Arabic Transparent" pitchFamily="2" charset="0"/>
              </a:rPr>
              <a:t>                    </a:t>
            </a:r>
            <a:r>
              <a:rPr lang="ar-SA" sz="1600" dirty="0" smtClean="0">
                <a:cs typeface="Arabic Transparent" pitchFamily="2" charset="0"/>
              </a:rPr>
              <a:t> </a:t>
            </a:r>
            <a:r>
              <a:rPr lang="ar-SA" sz="1600" dirty="0" smtClean="0">
                <a:cs typeface="Arabic Transparent" pitchFamily="2" charset="0"/>
              </a:rPr>
              <a:t>ــــــــــــــــــــــــــــــــــــــــــــــــــــــ                                                  </a:t>
            </a:r>
          </a:p>
          <a:p>
            <a:pPr algn="just" rtl="1">
              <a:buFont typeface="Wingdings" pitchFamily="2" charset="2"/>
              <a:buNone/>
            </a:pPr>
            <a:r>
              <a:rPr lang="ar-SA" sz="1600" dirty="0" smtClean="0">
                <a:cs typeface="Arabic Transparent" pitchFamily="2" charset="0"/>
              </a:rPr>
              <a:t>                                                           </a:t>
            </a:r>
            <a:r>
              <a:rPr lang="en-US" sz="1600" dirty="0" smtClean="0">
                <a:cs typeface="Arabic Transparent" pitchFamily="2" charset="0"/>
              </a:rPr>
              <a:t>                    </a:t>
            </a:r>
            <a:r>
              <a:rPr lang="ar-SA" sz="1600" dirty="0" smtClean="0">
                <a:cs typeface="Arabic Transparent" pitchFamily="2" charset="0"/>
              </a:rPr>
              <a:t>                       </a:t>
            </a:r>
            <a:r>
              <a:rPr lang="ar-SA" sz="1600" dirty="0" smtClean="0">
                <a:cs typeface="Arabic Transparent" pitchFamily="2" charset="0"/>
              </a:rPr>
              <a:t>الذكور            الإناث</a:t>
            </a:r>
          </a:p>
          <a:p>
            <a:pPr algn="just" rtl="1">
              <a:buFont typeface="Wingdings" pitchFamily="2" charset="2"/>
              <a:buNone/>
            </a:pPr>
            <a:r>
              <a:rPr lang="ar-SA" sz="1600" dirty="0" smtClean="0">
                <a:cs typeface="Arabic Transparent" pitchFamily="2" charset="0"/>
              </a:rPr>
              <a:t>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</a:t>
            </a:r>
            <a:endParaRPr lang="ar-SA" sz="1600" dirty="0" smtClean="0">
              <a:cs typeface="Arabic Transparent" pitchFamily="2" charset="0"/>
            </a:endParaRPr>
          </a:p>
          <a:p>
            <a:pPr algn="just" rtl="1">
              <a:lnSpc>
                <a:spcPct val="90000"/>
              </a:lnSpc>
              <a:buFont typeface="Wingdings" pitchFamily="2" charset="2"/>
              <a:buNone/>
            </a:pPr>
            <a:r>
              <a:rPr lang="ar-SA" sz="1600" dirty="0" smtClean="0">
                <a:cs typeface="Arabic Transparent" pitchFamily="2" charset="0"/>
              </a:rPr>
              <a:t>الهيموجلوبين  </a:t>
            </a:r>
            <a:r>
              <a:rPr lang="en-US" sz="1600" dirty="0" smtClean="0">
                <a:cs typeface="Arabic Transparent" pitchFamily="2" charset="0"/>
              </a:rPr>
              <a:t>Hemoglobin</a:t>
            </a:r>
            <a:r>
              <a:rPr lang="ar-SA" sz="1600" dirty="0" smtClean="0">
                <a:cs typeface="Arabic Transparent" pitchFamily="2" charset="0"/>
              </a:rPr>
              <a:t>               </a:t>
            </a:r>
            <a:r>
              <a:rPr lang="en-US" sz="1600" dirty="0" smtClean="0">
                <a:cs typeface="Arabic Transparent" pitchFamily="2" charset="0"/>
              </a:rPr>
              <a:t>     </a:t>
            </a:r>
            <a:r>
              <a:rPr lang="ar-SA" sz="1600" dirty="0" smtClean="0">
                <a:cs typeface="Arabic Transparent" pitchFamily="2" charset="0"/>
              </a:rPr>
              <a:t>   </a:t>
            </a:r>
            <a:r>
              <a:rPr lang="ar-SA" sz="1600" dirty="0" smtClean="0">
                <a:cs typeface="Arabic Transparent" pitchFamily="2" charset="0"/>
              </a:rPr>
              <a:t>60- 75                </a:t>
            </a:r>
            <a:r>
              <a:rPr lang="en-US" sz="1600" dirty="0" smtClean="0">
                <a:cs typeface="Arabic Transparent" pitchFamily="2" charset="0"/>
              </a:rPr>
              <a:t>              </a:t>
            </a:r>
            <a:r>
              <a:rPr lang="ar-SA" sz="1600" dirty="0" smtClean="0">
                <a:cs typeface="Arabic Transparent" pitchFamily="2" charset="0"/>
              </a:rPr>
              <a:t>  </a:t>
            </a:r>
            <a:r>
              <a:rPr lang="ar-SA" sz="1600" dirty="0" smtClean="0">
                <a:cs typeface="Arabic Transparent" pitchFamily="2" charset="0"/>
              </a:rPr>
              <a:t>2100             1750</a:t>
            </a:r>
          </a:p>
          <a:p>
            <a:pPr algn="just" rtl="1">
              <a:lnSpc>
                <a:spcPct val="90000"/>
              </a:lnSpc>
              <a:buFont typeface="Wingdings" pitchFamily="2" charset="2"/>
              <a:buNone/>
            </a:pPr>
            <a:r>
              <a:rPr lang="ar-SA" sz="1600" dirty="0" err="1" smtClean="0">
                <a:cs typeface="Arabic Transparent" pitchFamily="2" charset="0"/>
              </a:rPr>
              <a:t>الميوجلوبين</a:t>
            </a:r>
            <a:r>
              <a:rPr lang="ar-SA" sz="1600" dirty="0" smtClean="0">
                <a:cs typeface="Arabic Transparent" pitchFamily="2" charset="0"/>
              </a:rPr>
              <a:t>  </a:t>
            </a:r>
            <a:r>
              <a:rPr lang="en-US" sz="1600" dirty="0" err="1" smtClean="0">
                <a:cs typeface="Arabic Transparent" pitchFamily="2" charset="0"/>
              </a:rPr>
              <a:t>Myoglobin</a:t>
            </a:r>
            <a:r>
              <a:rPr lang="ar-SA" sz="1600" dirty="0" smtClean="0">
                <a:cs typeface="Arabic Transparent" pitchFamily="2" charset="0"/>
              </a:rPr>
              <a:t>                       </a:t>
            </a:r>
            <a:r>
              <a:rPr lang="en-US" sz="1600" dirty="0" smtClean="0">
                <a:cs typeface="Arabic Transparent" pitchFamily="2" charset="0"/>
              </a:rPr>
              <a:t>   </a:t>
            </a:r>
            <a:r>
              <a:rPr lang="ar-SA" sz="1600" dirty="0" smtClean="0">
                <a:cs typeface="Arabic Transparent" pitchFamily="2" charset="0"/>
              </a:rPr>
              <a:t> </a:t>
            </a:r>
            <a:r>
              <a:rPr lang="ar-SA" sz="1600" dirty="0" smtClean="0">
                <a:cs typeface="Arabic Transparent" pitchFamily="2" charset="0"/>
              </a:rPr>
              <a:t>3               </a:t>
            </a:r>
            <a:r>
              <a:rPr lang="ar-SA" sz="1600" dirty="0" smtClean="0">
                <a:cs typeface="Arabic Transparent" pitchFamily="2" charset="0"/>
              </a:rPr>
              <a:t>        </a:t>
            </a:r>
            <a:r>
              <a:rPr lang="en-US" sz="1600" dirty="0" smtClean="0">
                <a:cs typeface="Arabic Transparent" pitchFamily="2" charset="0"/>
              </a:rPr>
              <a:t>               </a:t>
            </a:r>
            <a:r>
              <a:rPr lang="ar-SA" sz="1600" dirty="0" smtClean="0">
                <a:cs typeface="Arabic Transparent" pitchFamily="2" charset="0"/>
              </a:rPr>
              <a:t>  </a:t>
            </a:r>
            <a:r>
              <a:rPr lang="ar-SA" sz="1600" dirty="0" smtClean="0">
                <a:cs typeface="Arabic Transparent" pitchFamily="2" charset="0"/>
              </a:rPr>
              <a:t>100            </a:t>
            </a:r>
            <a:r>
              <a:rPr lang="en-US" sz="1600" dirty="0" smtClean="0">
                <a:cs typeface="Arabic Transparent" pitchFamily="2" charset="0"/>
              </a:rPr>
              <a:t> </a:t>
            </a:r>
            <a:r>
              <a:rPr lang="ar-SA" sz="1600" dirty="0" smtClean="0">
                <a:cs typeface="Arabic Transparent" pitchFamily="2" charset="0"/>
              </a:rPr>
              <a:t>  </a:t>
            </a:r>
            <a:r>
              <a:rPr lang="ar-SA" sz="1600" dirty="0" smtClean="0">
                <a:cs typeface="Arabic Transparent" pitchFamily="2" charset="0"/>
              </a:rPr>
              <a:t>100 </a:t>
            </a:r>
          </a:p>
          <a:p>
            <a:pPr algn="just" rtl="1">
              <a:lnSpc>
                <a:spcPct val="90000"/>
              </a:lnSpc>
              <a:buFont typeface="Wingdings" pitchFamily="2" charset="2"/>
              <a:buNone/>
            </a:pPr>
            <a:r>
              <a:rPr lang="ar-SA" sz="1600" dirty="0" smtClean="0">
                <a:cs typeface="Arabic Transparent" pitchFamily="2" charset="0"/>
              </a:rPr>
              <a:t>الحديد المخزن </a:t>
            </a:r>
            <a:r>
              <a:rPr lang="en-US" sz="1600" dirty="0" smtClean="0">
                <a:cs typeface="Arabic Transparent" pitchFamily="2" charset="0"/>
              </a:rPr>
              <a:t>storage iron</a:t>
            </a:r>
            <a:r>
              <a:rPr lang="ar-SA" sz="1600" dirty="0" smtClean="0">
                <a:cs typeface="Arabic Transparent" pitchFamily="2" charset="0"/>
              </a:rPr>
              <a:t>                  </a:t>
            </a:r>
            <a:r>
              <a:rPr lang="en-US" sz="1600" dirty="0" smtClean="0">
                <a:cs typeface="Arabic Transparent" pitchFamily="2" charset="0"/>
              </a:rPr>
              <a:t>  </a:t>
            </a:r>
            <a:r>
              <a:rPr lang="ar-SA" sz="1600" dirty="0" smtClean="0">
                <a:cs typeface="Arabic Transparent" pitchFamily="2" charset="0"/>
              </a:rPr>
              <a:t> </a:t>
            </a:r>
            <a:r>
              <a:rPr lang="ar-SA" sz="1600" dirty="0" smtClean="0">
                <a:cs typeface="Arabic Transparent" pitchFamily="2" charset="0"/>
              </a:rPr>
              <a:t>صفر- 30           </a:t>
            </a:r>
            <a:r>
              <a:rPr lang="ar-SA" sz="1600" dirty="0" smtClean="0">
                <a:cs typeface="Arabic Transparent" pitchFamily="2" charset="0"/>
              </a:rPr>
              <a:t>         </a:t>
            </a:r>
            <a:r>
              <a:rPr lang="en-US" sz="1600" dirty="0" smtClean="0">
                <a:cs typeface="Arabic Transparent" pitchFamily="2" charset="0"/>
              </a:rPr>
              <a:t>          </a:t>
            </a:r>
            <a:r>
              <a:rPr lang="ar-SA" sz="1600" dirty="0" smtClean="0">
                <a:cs typeface="Arabic Transparent" pitchFamily="2" charset="0"/>
              </a:rPr>
              <a:t>  </a:t>
            </a:r>
            <a:r>
              <a:rPr lang="ar-SA" sz="1600" dirty="0" smtClean="0">
                <a:cs typeface="Arabic Transparent" pitchFamily="2" charset="0"/>
              </a:rPr>
              <a:t>1000           </a:t>
            </a:r>
            <a:r>
              <a:rPr lang="en-US" sz="1600" dirty="0" smtClean="0">
                <a:cs typeface="Arabic Transparent" pitchFamily="2" charset="0"/>
              </a:rPr>
              <a:t> </a:t>
            </a:r>
            <a:r>
              <a:rPr lang="ar-SA" sz="1600" dirty="0" smtClean="0">
                <a:cs typeface="Arabic Transparent" pitchFamily="2" charset="0"/>
              </a:rPr>
              <a:t> </a:t>
            </a:r>
            <a:r>
              <a:rPr lang="ar-SA" sz="1600" dirty="0" smtClean="0">
                <a:cs typeface="Arabic Transparent" pitchFamily="2" charset="0"/>
              </a:rPr>
              <a:t>400 </a:t>
            </a:r>
          </a:p>
          <a:p>
            <a:pPr algn="just" rtl="1">
              <a:lnSpc>
                <a:spcPct val="90000"/>
              </a:lnSpc>
              <a:buFont typeface="Wingdings" pitchFamily="2" charset="2"/>
              <a:buNone/>
            </a:pPr>
            <a:r>
              <a:rPr lang="ar-SA" sz="1600" dirty="0" smtClean="0">
                <a:cs typeface="Arabic Transparent" pitchFamily="2" charset="0"/>
              </a:rPr>
              <a:t>حديد الأنسجة ( إنزيمات )  </a:t>
            </a:r>
            <a:r>
              <a:rPr lang="en-US" sz="1600" dirty="0" smtClean="0">
                <a:cs typeface="Arabic Transparent" pitchFamily="2" charset="0"/>
              </a:rPr>
              <a:t>Tissue iron</a:t>
            </a:r>
            <a:r>
              <a:rPr lang="ar-SA" sz="1600" dirty="0" smtClean="0">
                <a:cs typeface="Arabic Transparent" pitchFamily="2" charset="0"/>
              </a:rPr>
              <a:t>       </a:t>
            </a:r>
            <a:r>
              <a:rPr lang="en-US" sz="1600" dirty="0" smtClean="0">
                <a:cs typeface="Arabic Transparent" pitchFamily="2" charset="0"/>
              </a:rPr>
              <a:t>  </a:t>
            </a:r>
            <a:r>
              <a:rPr lang="ar-SA" sz="1600" dirty="0" smtClean="0">
                <a:cs typeface="Arabic Transparent" pitchFamily="2" charset="0"/>
              </a:rPr>
              <a:t> </a:t>
            </a:r>
            <a:r>
              <a:rPr lang="ar-SA" sz="1600" dirty="0" smtClean="0">
                <a:cs typeface="Arabic Transparent" pitchFamily="2" charset="0"/>
              </a:rPr>
              <a:t>5- 15                  </a:t>
            </a:r>
            <a:r>
              <a:rPr lang="en-US" sz="1600" dirty="0" smtClean="0">
                <a:cs typeface="Arabic Transparent" pitchFamily="2" charset="0"/>
              </a:rPr>
              <a:t>                </a:t>
            </a:r>
            <a:r>
              <a:rPr lang="ar-SA" sz="1600" dirty="0" smtClean="0">
                <a:cs typeface="Arabic Transparent" pitchFamily="2" charset="0"/>
              </a:rPr>
              <a:t>350          </a:t>
            </a:r>
            <a:r>
              <a:rPr lang="en-US" sz="1600" dirty="0" smtClean="0">
                <a:cs typeface="Arabic Transparent" pitchFamily="2" charset="0"/>
              </a:rPr>
              <a:t>  </a:t>
            </a:r>
            <a:r>
              <a:rPr lang="ar-SA" sz="1600" dirty="0" smtClean="0">
                <a:cs typeface="Arabic Transparent" pitchFamily="2" charset="0"/>
              </a:rPr>
              <a:t>   </a:t>
            </a:r>
            <a:r>
              <a:rPr lang="ar-SA" sz="1600" dirty="0" smtClean="0">
                <a:cs typeface="Arabic Transparent" pitchFamily="2" charset="0"/>
              </a:rPr>
              <a:t>300</a:t>
            </a:r>
          </a:p>
          <a:p>
            <a:pPr algn="just" rtl="1">
              <a:lnSpc>
                <a:spcPct val="90000"/>
              </a:lnSpc>
              <a:buFont typeface="Wingdings" pitchFamily="2" charset="2"/>
              <a:buNone/>
            </a:pPr>
            <a:r>
              <a:rPr lang="ar-SA" sz="1600" dirty="0" smtClean="0">
                <a:cs typeface="Arabic Transparent" pitchFamily="2" charset="0"/>
              </a:rPr>
              <a:t>الحديد الناقل ( ترانسفرين) </a:t>
            </a:r>
            <a:r>
              <a:rPr lang="en-US" sz="1600" dirty="0" smtClean="0">
                <a:cs typeface="Arabic Transparent" pitchFamily="2" charset="0"/>
              </a:rPr>
              <a:t>(</a:t>
            </a:r>
            <a:r>
              <a:rPr lang="en-US" sz="1600" dirty="0" err="1" smtClean="0">
                <a:cs typeface="Arabic Transparent" pitchFamily="2" charset="0"/>
              </a:rPr>
              <a:t>Transferrin</a:t>
            </a:r>
            <a:r>
              <a:rPr lang="en-US" sz="1600" dirty="0" smtClean="0">
                <a:cs typeface="Arabic Transparent" pitchFamily="2" charset="0"/>
              </a:rPr>
              <a:t>)</a:t>
            </a:r>
            <a:r>
              <a:rPr lang="ar-SA" sz="1600" dirty="0" smtClean="0">
                <a:cs typeface="Arabic Transparent" pitchFamily="2" charset="0"/>
              </a:rPr>
              <a:t>      </a:t>
            </a:r>
            <a:r>
              <a:rPr lang="en-US" sz="1600" dirty="0" smtClean="0">
                <a:cs typeface="Arabic Transparent" pitchFamily="2" charset="0"/>
              </a:rPr>
              <a:t>  </a:t>
            </a:r>
            <a:r>
              <a:rPr lang="ar-SA" sz="1600" dirty="0" smtClean="0">
                <a:cs typeface="Arabic Transparent" pitchFamily="2" charset="0"/>
              </a:rPr>
              <a:t> 1</a:t>
            </a:r>
            <a:r>
              <a:rPr lang="en-US" sz="1600" dirty="0" smtClean="0">
                <a:cs typeface="Arabic Transparent" pitchFamily="2" charset="0"/>
              </a:rPr>
              <a:t> </a:t>
            </a:r>
            <a:r>
              <a:rPr lang="ar-SA" sz="1600" dirty="0" smtClean="0">
                <a:cs typeface="Arabic Transparent" pitchFamily="2" charset="0"/>
              </a:rPr>
              <a:t>                   </a:t>
            </a:r>
            <a:r>
              <a:rPr lang="en-US" sz="1600" dirty="0" smtClean="0">
                <a:cs typeface="Arabic Transparent" pitchFamily="2" charset="0"/>
              </a:rPr>
              <a:t>               </a:t>
            </a:r>
            <a:r>
              <a:rPr lang="ar-SA" sz="1600" dirty="0" smtClean="0">
                <a:cs typeface="Arabic Transparent" pitchFamily="2" charset="0"/>
              </a:rPr>
              <a:t>    </a:t>
            </a:r>
            <a:r>
              <a:rPr lang="ar-SA" sz="1600" dirty="0" smtClean="0">
                <a:cs typeface="Arabic Transparent" pitchFamily="2" charset="0"/>
              </a:rPr>
              <a:t>4              </a:t>
            </a:r>
            <a:r>
              <a:rPr lang="en-US" sz="1600" dirty="0" smtClean="0">
                <a:cs typeface="Arabic Transparent" pitchFamily="2" charset="0"/>
              </a:rPr>
              <a:t>   </a:t>
            </a:r>
            <a:r>
              <a:rPr lang="ar-SA" sz="1600" dirty="0" smtClean="0">
                <a:cs typeface="Arabic Transparent" pitchFamily="2" charset="0"/>
              </a:rPr>
              <a:t>  </a:t>
            </a:r>
            <a:r>
              <a:rPr lang="ar-SA" sz="1600" dirty="0" smtClean="0">
                <a:cs typeface="Arabic Transparent" pitchFamily="2" charset="0"/>
              </a:rPr>
              <a:t>4</a:t>
            </a:r>
          </a:p>
          <a:p>
            <a:pPr algn="just" rtl="1">
              <a:lnSpc>
                <a:spcPct val="90000"/>
              </a:lnSpc>
              <a:buFont typeface="Wingdings" pitchFamily="2" charset="2"/>
              <a:buNone/>
            </a:pPr>
            <a:r>
              <a:rPr lang="ar-SA" sz="1600" dirty="0" smtClean="0">
                <a:cs typeface="Arabic Transparent" pitchFamily="2" charset="0"/>
              </a:rPr>
              <a:t>فيراتين </a:t>
            </a:r>
            <a:r>
              <a:rPr lang="ar-SA" sz="1600" dirty="0" err="1" smtClean="0">
                <a:cs typeface="Arabic Transparent" pitchFamily="2" charset="0"/>
              </a:rPr>
              <a:t>السيرم</a:t>
            </a:r>
            <a:r>
              <a:rPr lang="ar-SA" sz="1600" dirty="0" smtClean="0">
                <a:cs typeface="Arabic Transparent" pitchFamily="2" charset="0"/>
              </a:rPr>
              <a:t>  </a:t>
            </a:r>
            <a:r>
              <a:rPr lang="en-US" sz="1600" dirty="0" smtClean="0">
                <a:cs typeface="Arabic Transparent" pitchFamily="2" charset="0"/>
              </a:rPr>
              <a:t>serum </a:t>
            </a:r>
            <a:r>
              <a:rPr lang="en-US" sz="1600" dirty="0" err="1" smtClean="0">
                <a:cs typeface="Arabic Transparent" pitchFamily="2" charset="0"/>
              </a:rPr>
              <a:t>ferritin</a:t>
            </a:r>
            <a:r>
              <a:rPr lang="ar-SA" sz="1600" dirty="0" smtClean="0">
                <a:cs typeface="Arabic Transparent" pitchFamily="2" charset="0"/>
              </a:rPr>
              <a:t>                    </a:t>
            </a:r>
            <a:r>
              <a:rPr lang="ar-SA" sz="1600" dirty="0" smtClean="0">
                <a:cs typeface="Arabic Transparent" pitchFamily="2" charset="0"/>
              </a:rPr>
              <a:t>1                    </a:t>
            </a:r>
            <a:r>
              <a:rPr lang="en-US" sz="1600" dirty="0" smtClean="0">
                <a:cs typeface="Arabic Transparent" pitchFamily="2" charset="0"/>
              </a:rPr>
              <a:t>                </a:t>
            </a:r>
            <a:r>
              <a:rPr lang="ar-SA" sz="1600" dirty="0" smtClean="0">
                <a:cs typeface="Arabic Transparent" pitchFamily="2" charset="0"/>
              </a:rPr>
              <a:t> </a:t>
            </a:r>
            <a:r>
              <a:rPr lang="ar-SA" sz="1600" dirty="0" smtClean="0">
                <a:cs typeface="Arabic Transparent" pitchFamily="2" charset="0"/>
              </a:rPr>
              <a:t>3,.            </a:t>
            </a:r>
            <a:r>
              <a:rPr lang="en-US" sz="1600" dirty="0" smtClean="0">
                <a:cs typeface="Arabic Transparent" pitchFamily="2" charset="0"/>
              </a:rPr>
              <a:t>    </a:t>
            </a:r>
            <a:r>
              <a:rPr lang="ar-SA" sz="1600" dirty="0" smtClean="0">
                <a:cs typeface="Arabic Transparent" pitchFamily="2" charset="0"/>
              </a:rPr>
              <a:t>  </a:t>
            </a:r>
            <a:r>
              <a:rPr lang="ar-SA" sz="1600" dirty="0" smtClean="0">
                <a:cs typeface="Arabic Transparent" pitchFamily="2" charset="0"/>
              </a:rPr>
              <a:t>1,.</a:t>
            </a:r>
          </a:p>
          <a:p>
            <a:pPr algn="just" rtl="1">
              <a:lnSpc>
                <a:spcPct val="90000"/>
              </a:lnSpc>
              <a:buFont typeface="Wingdings" pitchFamily="2" charset="2"/>
              <a:buNone/>
            </a:pPr>
            <a:r>
              <a:rPr lang="ar-SA" sz="1600" dirty="0" smtClean="0">
                <a:cs typeface="Arabic Transparent" pitchFamily="2" charset="0"/>
              </a:rPr>
              <a:t>ـــــــــــــــــــــــــــــــــــــــــ</a:t>
            </a:r>
          </a:p>
          <a:p>
            <a:pPr algn="just" rtl="1">
              <a:lnSpc>
                <a:spcPct val="90000"/>
              </a:lnSpc>
              <a:buFont typeface="Wingdings" pitchFamily="2" charset="2"/>
              <a:buNone/>
            </a:pPr>
            <a:r>
              <a:rPr lang="ar-SA" sz="1600" dirty="0" smtClean="0">
                <a:cs typeface="Arabic Transparent" pitchFamily="2" charset="0"/>
              </a:rPr>
              <a:t>الكمية الكلية                        </a:t>
            </a:r>
            <a:r>
              <a:rPr lang="en-US" sz="1600" dirty="0" smtClean="0">
                <a:cs typeface="Arabic Transparent" pitchFamily="2" charset="0"/>
              </a:rPr>
              <a:t>                                                           </a:t>
            </a:r>
            <a:r>
              <a:rPr lang="ar-SA" sz="1600" dirty="0" smtClean="0">
                <a:cs typeface="Arabic Transparent" pitchFamily="2" charset="0"/>
              </a:rPr>
              <a:t>  </a:t>
            </a:r>
            <a:r>
              <a:rPr lang="ar-SA" sz="1600" dirty="0" smtClean="0">
                <a:cs typeface="Arabic Transparent" pitchFamily="2" charset="0"/>
              </a:rPr>
              <a:t>3554,3     </a:t>
            </a:r>
            <a:r>
              <a:rPr lang="ar-SA" sz="1600" dirty="0" smtClean="0">
                <a:cs typeface="Arabic Transparent" pitchFamily="2" charset="0"/>
              </a:rPr>
              <a:t>      </a:t>
            </a:r>
            <a:r>
              <a:rPr lang="ar-SA" sz="1600" dirty="0" smtClean="0">
                <a:cs typeface="Arabic Transparent" pitchFamily="2" charset="0"/>
              </a:rPr>
              <a:t>2554,1</a:t>
            </a:r>
          </a:p>
          <a:p>
            <a:pPr>
              <a:buClr>
                <a:schemeClr val="accent2"/>
              </a:buClr>
              <a:buFont typeface="Wingdings" pitchFamily="2" charset="2"/>
              <a:buChar char="v"/>
            </a:pPr>
            <a:endParaRPr lang="en-US" sz="1600" dirty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cs typeface="Arabic Transparent" pitchFamily="2" charset="0"/>
              </a:rPr>
              <a:t>توزيع الحـديـد في الجسم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0" name="AutoShape 60"/>
          <p:cNvSpPr>
            <a:spLocks noChangeArrowheads="1"/>
          </p:cNvSpPr>
          <p:nvPr/>
        </p:nvSpPr>
        <p:spPr bwMode="gray">
          <a:xfrm>
            <a:off x="304800" y="1905000"/>
            <a:ext cx="8534400" cy="4191000"/>
          </a:xfrm>
          <a:prstGeom prst="roundRect">
            <a:avLst>
              <a:gd name="adj" fmla="val 11181"/>
            </a:avLst>
          </a:prstGeom>
          <a:solidFill>
            <a:srgbClr val="FFFFFF">
              <a:alpha val="80000"/>
            </a:srgbClr>
          </a:solidFill>
          <a:ln w="317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just" rtl="1"/>
            <a:endParaRPr lang="en-US" dirty="0">
              <a:cs typeface="Arabic Transparent" pitchFamily="2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gray">
          <a:xfrm>
            <a:off x="228600" y="838200"/>
            <a:ext cx="6248400" cy="750887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0"/>
                  <a:invGamma/>
                  <a:alpha val="0"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just" rtl="1"/>
            <a:r>
              <a:rPr lang="ar-SA" dirty="0" smtClean="0">
                <a:cs typeface="Arabic Transparent" pitchFamily="2" charset="0"/>
              </a:rPr>
              <a:t>                  </a:t>
            </a:r>
            <a:r>
              <a:rPr lang="ar-SA" sz="4400" b="1" dirty="0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مصادر الحديد في الأغذية وامتصاصه    </a:t>
            </a:r>
            <a:endParaRPr lang="en-US" sz="4400" b="1" dirty="0">
              <a:solidFill>
                <a:srgbClr val="C0000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7234238" y="2278063"/>
            <a:ext cx="15367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grpSp>
        <p:nvGrpSpPr>
          <p:cNvPr id="10279" name="Group 39"/>
          <p:cNvGrpSpPr>
            <a:grpSpLocks/>
          </p:cNvGrpSpPr>
          <p:nvPr/>
        </p:nvGrpSpPr>
        <p:grpSpPr bwMode="auto">
          <a:xfrm>
            <a:off x="5943600" y="838200"/>
            <a:ext cx="822325" cy="819150"/>
            <a:chOff x="1596" y="1152"/>
            <a:chExt cx="518" cy="516"/>
          </a:xfrm>
        </p:grpSpPr>
        <p:sp>
          <p:nvSpPr>
            <p:cNvPr id="10280" name="Oval 40"/>
            <p:cNvSpPr>
              <a:spLocks noChangeArrowheads="1"/>
            </p:cNvSpPr>
            <p:nvPr/>
          </p:nvSpPr>
          <p:spPr bwMode="gray">
            <a:xfrm>
              <a:off x="1596" y="1154"/>
              <a:ext cx="518" cy="514"/>
            </a:xfrm>
            <a:prstGeom prst="ellipse">
              <a:avLst/>
            </a:prstGeom>
            <a:solidFill>
              <a:schemeClr val="accent2"/>
            </a:solidFill>
            <a:ln w="28575" algn="ctr">
              <a:solidFill>
                <a:srgbClr val="F8F8F8">
                  <a:alpha val="7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281" name="Picture 41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609" y="1152"/>
              <a:ext cx="484" cy="385"/>
            </a:xfrm>
            <a:prstGeom prst="rect">
              <a:avLst/>
            </a:prstGeom>
            <a:noFill/>
          </p:spPr>
        </p:pic>
      </p:grpSp>
      <p:sp>
        <p:nvSpPr>
          <p:cNvPr id="64" name="TextBox 63"/>
          <p:cNvSpPr txBox="1"/>
          <p:nvPr/>
        </p:nvSpPr>
        <p:spPr>
          <a:xfrm>
            <a:off x="533400" y="2209800"/>
            <a:ext cx="7772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*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يوجد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في الأغذية على شكل مؤكسد ( حديديك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Fe+++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) بصورة رئيسة كما يوجد في عدد قليل منها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على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شكله المختزل ( حديدوز ) </a:t>
            </a:r>
          </a:p>
          <a:p>
            <a:pPr algn="just" rtl="1"/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*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توجد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نصف الكمية في اللحوم في الهيموجلوبين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(حديد الهيم)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800" b="1" dirty="0" err="1" smtClean="0">
                <a:latin typeface="Arabic Typesetting" pitchFamily="66" charset="-78"/>
                <a:cs typeface="Arabic Typesetting" pitchFamily="66" charset="-78"/>
              </a:rPr>
              <a:t>heme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iron</a:t>
            </a: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 rtl="1"/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*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الحديد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الآخر في الأغذية الحديد غير الهيمي </a:t>
            </a:r>
            <a:r>
              <a:rPr lang="en-US" sz="2800" b="1" dirty="0" err="1" smtClean="0">
                <a:latin typeface="Arabic Typesetting" pitchFamily="66" charset="-78"/>
                <a:cs typeface="Arabic Typesetting" pitchFamily="66" charset="-78"/>
              </a:rPr>
              <a:t>nonheme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iron</a:t>
            </a:r>
          </a:p>
          <a:p>
            <a:pPr algn="just" rtl="1"/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الكبد والكلى والأغذية البحرية وصفار البيض من أغنى المصادر بالحديد</a:t>
            </a:r>
          </a:p>
          <a:p>
            <a:pPr algn="just" rtl="1"/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*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امتصاص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الحديد :</a:t>
            </a:r>
          </a:p>
          <a:p>
            <a:pPr algn="just" rtl="1"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ـ انفصاله عن أي مواد عضوية مثل البروتين </a:t>
            </a:r>
          </a:p>
          <a:p>
            <a:pPr algn="just" rtl="1"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ـ تحوله من حديديك إلى حديدوز ( حمض </a:t>
            </a:r>
            <a:r>
              <a:rPr lang="en-US" sz="2800" b="1" dirty="0" err="1" smtClean="0">
                <a:latin typeface="Arabic Typesetting" pitchFamily="66" charset="-78"/>
                <a:cs typeface="Arabic Typesetting" pitchFamily="66" charset="-78"/>
              </a:rPr>
              <a:t>Hcl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وفيتامين ج )</a:t>
            </a:r>
            <a:endParaRPr lang="en-US" sz="28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AutoShape 3"/>
          <p:cNvSpPr>
            <a:spLocks noChangeArrowheads="1"/>
          </p:cNvSpPr>
          <p:nvPr/>
        </p:nvSpPr>
        <p:spPr bwMode="ltGray">
          <a:xfrm>
            <a:off x="1295400" y="1604963"/>
            <a:ext cx="6553200" cy="4338637"/>
          </a:xfrm>
          <a:prstGeom prst="roundRect">
            <a:avLst>
              <a:gd name="adj" fmla="val 16625"/>
            </a:avLst>
          </a:pr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just" rtl="1"/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1. 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حاجة 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الجسم 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للحديد </a:t>
            </a: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Body’s need for iron</a:t>
            </a:r>
            <a:endParaRPr lang="ar-SA" sz="36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 rtl="1"/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2. الشكل الذي يتواجد عليه الحديد</a:t>
            </a: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form of iron</a:t>
            </a:r>
            <a:endParaRPr lang="ar-SA" sz="36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 rtl="1"/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3. مكونات الوجبة</a:t>
            </a: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  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composition of the meal</a:t>
            </a:r>
            <a:endParaRPr lang="ar-SA" sz="36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 rtl="1"/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4. الألياف 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في 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الوجبة</a:t>
            </a: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fiber in the meal</a:t>
            </a:r>
            <a:endParaRPr lang="ar-SA" sz="36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 rtl="1"/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5. حجم الجرعة</a:t>
            </a: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Size of dose</a:t>
            </a:r>
            <a:endParaRPr lang="ar-SA" sz="36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 rtl="1"/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6. عوامل 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أخرى 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(التانين</a:t>
            </a:r>
            <a:r>
              <a:rPr lang="ar-SA" b="1" dirty="0" smtClean="0">
                <a:cs typeface="Arabic Transparent" pitchFamily="2" charset="0"/>
              </a:rPr>
              <a:t>)</a:t>
            </a:r>
            <a:r>
              <a:rPr lang="en-US" b="1" dirty="0" smtClean="0">
                <a:cs typeface="Arabic Transparent" pitchFamily="2" charset="0"/>
              </a:rPr>
              <a:t> </a:t>
            </a:r>
            <a:r>
              <a:rPr lang="ar-SA" b="1" dirty="0" smtClean="0">
                <a:cs typeface="Arabic Transparent" pitchFamily="2" charset="0"/>
              </a:rPr>
              <a:t> </a:t>
            </a:r>
            <a:r>
              <a:rPr lang="en-US" b="1" dirty="0" smtClean="0">
                <a:cs typeface="Arabic Transparent" pitchFamily="2" charset="0"/>
              </a:rPr>
              <a:t>tannins</a:t>
            </a:r>
            <a:endParaRPr lang="en-US" b="1" dirty="0">
              <a:cs typeface="Arabic Transparent" pitchFamily="2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sz="3600" dirty="0" smtClean="0">
                <a:latin typeface="Simplified Arabic" pitchFamily="18" charset="-78"/>
                <a:cs typeface="Simplified Arabic" pitchFamily="18" charset="-78"/>
              </a:rPr>
              <a:t>العوامل المؤثرة على امتصاص الحديد</a:t>
            </a:r>
            <a:endParaRPr lang="en-US" sz="3600" dirty="0"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ltGray">
          <a:xfrm>
            <a:off x="1447800" y="5638800"/>
            <a:ext cx="6226175" cy="3079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/>
              </a:gs>
              <a:gs pos="100000">
                <a:srgbClr val="DCECA7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ltGray">
          <a:xfrm>
            <a:off x="1460500" y="1616075"/>
            <a:ext cx="6226175" cy="3079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E2F0B8"/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74" name="Group 10"/>
          <p:cNvGrpSpPr>
            <a:grpSpLocks/>
          </p:cNvGrpSpPr>
          <p:nvPr/>
        </p:nvGrpSpPr>
        <p:grpSpPr bwMode="auto">
          <a:xfrm>
            <a:off x="1220428" y="1765588"/>
            <a:ext cx="6850119" cy="4177144"/>
            <a:chOff x="814" y="1950"/>
            <a:chExt cx="1504" cy="1608"/>
          </a:xfrm>
        </p:grpSpPr>
        <p:sp>
          <p:nvSpPr>
            <p:cNvPr id="11275" name="AutoShape 11"/>
            <p:cNvSpPr>
              <a:spLocks noChangeArrowheads="1"/>
            </p:cNvSpPr>
            <p:nvPr/>
          </p:nvSpPr>
          <p:spPr bwMode="ltGray">
            <a:xfrm>
              <a:off x="814" y="1974"/>
              <a:ext cx="1487" cy="1584"/>
            </a:xfrm>
            <a:prstGeom prst="roundRect">
              <a:avLst>
                <a:gd name="adj" fmla="val 12574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pPr algn="l"/>
              <a:r>
                <a:rPr lang="en-US" dirty="0" smtClean="0"/>
                <a:t>                     </a:t>
              </a:r>
              <a:endParaRPr lang="en-US" dirty="0"/>
            </a:p>
          </p:txBody>
        </p:sp>
        <p:sp>
          <p:nvSpPr>
            <p:cNvPr id="11276" name="AutoShape 12"/>
            <p:cNvSpPr>
              <a:spLocks noChangeArrowheads="1"/>
            </p:cNvSpPr>
            <p:nvPr/>
          </p:nvSpPr>
          <p:spPr bwMode="ltGray">
            <a:xfrm>
              <a:off x="830" y="3429"/>
              <a:ext cx="1488" cy="21"/>
            </a:xfrm>
            <a:prstGeom prst="roundRect">
              <a:avLst>
                <a:gd name="adj" fmla="val 49755"/>
              </a:avLst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7" name="AutoShape 13"/>
            <p:cNvSpPr>
              <a:spLocks noChangeArrowheads="1"/>
            </p:cNvSpPr>
            <p:nvPr/>
          </p:nvSpPr>
          <p:spPr bwMode="ltGray">
            <a:xfrm>
              <a:off x="817" y="1950"/>
              <a:ext cx="1462" cy="408"/>
            </a:xfrm>
            <a:prstGeom prst="roundRect">
              <a:avLst>
                <a:gd name="adj" fmla="val 38727"/>
              </a:avLst>
            </a:prstGeom>
            <a:gradFill rotWithShape="1">
              <a:gsLst>
                <a:gs pos="0">
                  <a:schemeClr val="accent1">
                    <a:gamma/>
                    <a:tint val="33333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288" name="Rectangle 24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5867400" cy="927100"/>
          </a:xfrm>
        </p:spPr>
        <p:txBody>
          <a:bodyPr/>
          <a:lstStyle/>
          <a:p>
            <a:pPr algn="just" rtl="1"/>
            <a:r>
              <a:rPr lang="ar-SA" dirty="0" smtClean="0">
                <a:latin typeface="Arabic Typesetting" pitchFamily="66" charset="-78"/>
                <a:cs typeface="Arabic Typesetting" pitchFamily="66" charset="-78"/>
              </a:rPr>
              <a:t>المتناولات المرجعية التغذوية للحديد</a:t>
            </a:r>
            <a:endParaRPr lang="en-US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71600" y="2133600"/>
            <a:ext cx="5867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المتناولات المرجعية التغذوية للحديد:</a:t>
            </a:r>
          </a:p>
          <a:p>
            <a:pPr algn="just" rtl="1">
              <a:buFont typeface="Wingdings" pitchFamily="2" charset="2"/>
              <a:buNone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   - الذكور البالغين: 10 ملجم</a:t>
            </a:r>
          </a:p>
          <a:p>
            <a:pPr algn="just" rtl="1">
              <a:buFont typeface="Wingdings" pitchFamily="2" charset="2"/>
              <a:buNone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   - الإناث البالغات: 15 ملجم </a:t>
            </a:r>
          </a:p>
          <a:p>
            <a:pPr algn="just" rtl="1">
              <a:buFont typeface="Wingdings" pitchFamily="2" charset="2"/>
              <a:buNone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   - الحوامل: 30 ملجم</a:t>
            </a:r>
          </a:p>
          <a:p>
            <a:pPr algn="just" rtl="1"/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نقص الحديد في الجسم : فقر الدم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(إنخفاض الهيموجلوبين)</a:t>
            </a:r>
            <a:endParaRPr lang="en-US" sz="3200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8" name="Rectangle 7"/>
          <p:cNvSpPr/>
          <p:nvPr/>
        </p:nvSpPr>
        <p:spPr>
          <a:xfrm flipH="1">
            <a:off x="1295400" y="4191000"/>
            <a:ext cx="1066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Anemia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381000"/>
            <a:ext cx="4343400" cy="927100"/>
          </a:xfrm>
        </p:spPr>
        <p:txBody>
          <a:bodyPr/>
          <a:lstStyle/>
          <a:p>
            <a:pPr algn="just" rtl="1"/>
            <a:r>
              <a:rPr lang="ar-SA" dirty="0" smtClean="0">
                <a:solidFill>
                  <a:srgbClr val="002060"/>
                </a:solidFill>
                <a:cs typeface="Arabic Transparent" pitchFamily="2" charset="0"/>
              </a:rPr>
              <a:t>اليـــــود</a:t>
            </a:r>
            <a:r>
              <a:rPr lang="en-US" dirty="0" smtClean="0">
                <a:solidFill>
                  <a:srgbClr val="002060"/>
                </a:solidFill>
                <a:cs typeface="Arabic Transparent" pitchFamily="2" charset="0"/>
              </a:rPr>
              <a:t>  </a:t>
            </a:r>
            <a:r>
              <a:rPr lang="ar-SA" dirty="0" smtClean="0">
                <a:solidFill>
                  <a:srgbClr val="002060"/>
                </a:solidFill>
                <a:cs typeface="Arabic Transparent" pitchFamily="2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cs typeface="Arabic Transparent" pitchFamily="2" charset="0"/>
              </a:rPr>
              <a:t>Iodine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12292" name="Picture 4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6900" y="1884363"/>
            <a:ext cx="792163" cy="673100"/>
          </a:xfrm>
          <a:prstGeom prst="rect">
            <a:avLst/>
          </a:prstGeom>
          <a:noFill/>
        </p:spPr>
      </p:pic>
      <p:sp>
        <p:nvSpPr>
          <p:cNvPr id="12293" name="AutoShape 5"/>
          <p:cNvSpPr>
            <a:spLocks noChangeArrowheads="1"/>
          </p:cNvSpPr>
          <p:nvPr/>
        </p:nvSpPr>
        <p:spPr bwMode="gray">
          <a:xfrm>
            <a:off x="1219200" y="1524000"/>
            <a:ext cx="7086600" cy="4267200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2">
                  <a:gamma/>
                  <a:tint val="80000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2294" name="Picture 6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76400"/>
            <a:ext cx="793750" cy="673100"/>
          </a:xfrm>
          <a:prstGeom prst="rect">
            <a:avLst/>
          </a:prstGeom>
          <a:noFill/>
        </p:spPr>
      </p:pic>
      <p:pic>
        <p:nvPicPr>
          <p:cNvPr id="12296" name="Picture 8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981200"/>
            <a:ext cx="792162" cy="673100"/>
          </a:xfrm>
          <a:prstGeom prst="rect">
            <a:avLst/>
          </a:prstGeom>
          <a:noFill/>
        </p:spPr>
      </p:pic>
      <p:sp>
        <p:nvSpPr>
          <p:cNvPr id="49" name="TextBox 48"/>
          <p:cNvSpPr txBox="1"/>
          <p:nvPr/>
        </p:nvSpPr>
        <p:spPr>
          <a:xfrm>
            <a:off x="1676400" y="1828800"/>
            <a:ext cx="62484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*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كميته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قليلة في الجسم ( 15-23 ملجم ) </a:t>
            </a:r>
          </a:p>
          <a:p>
            <a:pPr algn="just" rtl="1"/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تتركز 75 % من هذه الكمية في الغدة الدرقية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(تصنيع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هرمون ثيروكسين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Thyroxin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)</a:t>
            </a: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 rtl="1"/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الوظائف :</a:t>
            </a:r>
          </a:p>
          <a:p>
            <a:pPr algn="just" rtl="1">
              <a:buFont typeface="Wingdings" pitchFamily="2" charset="2"/>
              <a:buNone/>
            </a:pP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  </a:t>
            </a:r>
            <a:r>
              <a:rPr lang="en-US" sz="2400" b="1" dirty="0" smtClean="0">
                <a:latin typeface="Arabic Typesetting" pitchFamily="66" charset="-78"/>
                <a:cs typeface="Arabic Typesetting" pitchFamily="66" charset="-78"/>
              </a:rPr>
              <a:t>1</a:t>
            </a: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ـ </a:t>
            </a: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التحكم في النمو والتكوين ( كجزء من هرمون </a:t>
            </a: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الثيروكسين)</a:t>
            </a:r>
            <a:r>
              <a:rPr lang="en-US" sz="24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  </a:t>
            </a:r>
            <a:endParaRPr lang="ar-SA" sz="24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 rtl="1">
              <a:buFont typeface="Wingdings" pitchFamily="2" charset="2"/>
              <a:buNone/>
            </a:pP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  </a:t>
            </a: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2ـ </a:t>
            </a: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تصنيع البروتين</a:t>
            </a:r>
          </a:p>
          <a:p>
            <a:pPr algn="just" rtl="1">
              <a:buFont typeface="Wingdings" pitchFamily="2" charset="2"/>
              <a:buNone/>
            </a:pP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  </a:t>
            </a: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3ـ </a:t>
            </a: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امتصاص الكربوهيدرات من الأمعاء</a:t>
            </a:r>
            <a:r>
              <a:rPr lang="ar-SA" sz="2400" b="1" dirty="0" smtClean="0">
                <a:cs typeface="Arabic Transparent" pitchFamily="2" charset="0"/>
              </a:rPr>
              <a:t> </a:t>
            </a:r>
            <a:endParaRPr lang="en-US" sz="2400" b="1" dirty="0">
              <a:cs typeface="Arabic Transpare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27" name="Group 15"/>
          <p:cNvGrpSpPr>
            <a:grpSpLocks/>
          </p:cNvGrpSpPr>
          <p:nvPr/>
        </p:nvGrpSpPr>
        <p:grpSpPr bwMode="auto">
          <a:xfrm rot="14245961" flipV="1">
            <a:off x="2085182" y="3559968"/>
            <a:ext cx="2006600" cy="442913"/>
            <a:chOff x="2532" y="1051"/>
            <a:chExt cx="893" cy="246"/>
          </a:xfrm>
        </p:grpSpPr>
        <p:grpSp>
          <p:nvGrpSpPr>
            <p:cNvPr id="13328" name="Group 16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13329" name="AutoShape 17"/>
              <p:cNvSpPr>
                <a:spLocks noChangeArrowheads="1"/>
              </p:cNvSpPr>
              <p:nvPr/>
            </p:nvSpPr>
            <p:spPr bwMode="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30" name="AutoShape 18"/>
              <p:cNvSpPr>
                <a:spLocks noChangeArrowheads="1"/>
              </p:cNvSpPr>
              <p:nvPr/>
            </p:nvSpPr>
            <p:spPr bwMode="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31" name="AutoShape 19"/>
              <p:cNvSpPr>
                <a:spLocks noChangeArrowheads="1"/>
              </p:cNvSpPr>
              <p:nvPr/>
            </p:nvSpPr>
            <p:spPr bwMode="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32" name="AutoShape 20"/>
              <p:cNvSpPr>
                <a:spLocks noChangeArrowheads="1"/>
              </p:cNvSpPr>
              <p:nvPr/>
            </p:nvSpPr>
            <p:spPr bwMode="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3333" name="Group 21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13334" name="AutoShape 22"/>
              <p:cNvSpPr>
                <a:spLocks noChangeArrowheads="1"/>
              </p:cNvSpPr>
              <p:nvPr/>
            </p:nvSpPr>
            <p:spPr bwMode="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35" name="AutoShape 23"/>
              <p:cNvSpPr>
                <a:spLocks noChangeArrowheads="1"/>
              </p:cNvSpPr>
              <p:nvPr/>
            </p:nvSpPr>
            <p:spPr bwMode="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36" name="AutoShape 24"/>
              <p:cNvSpPr>
                <a:spLocks noChangeArrowheads="1"/>
              </p:cNvSpPr>
              <p:nvPr/>
            </p:nvSpPr>
            <p:spPr bwMode="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37" name="AutoShape 25"/>
              <p:cNvSpPr>
                <a:spLocks noChangeArrowheads="1"/>
              </p:cNvSpPr>
              <p:nvPr/>
            </p:nvSpPr>
            <p:spPr bwMode="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3351" name="Group 39"/>
          <p:cNvGrpSpPr>
            <a:grpSpLocks/>
          </p:cNvGrpSpPr>
          <p:nvPr/>
        </p:nvGrpSpPr>
        <p:grpSpPr bwMode="auto">
          <a:xfrm rot="14245961" flipV="1">
            <a:off x="6468269" y="3559969"/>
            <a:ext cx="2006600" cy="442912"/>
            <a:chOff x="2532" y="1051"/>
            <a:chExt cx="893" cy="246"/>
          </a:xfrm>
        </p:grpSpPr>
        <p:grpSp>
          <p:nvGrpSpPr>
            <p:cNvPr id="13352" name="Group 40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13353" name="AutoShape 41"/>
              <p:cNvSpPr>
                <a:spLocks noChangeArrowheads="1"/>
              </p:cNvSpPr>
              <p:nvPr/>
            </p:nvSpPr>
            <p:spPr bwMode="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54" name="AutoShape 42"/>
              <p:cNvSpPr>
                <a:spLocks noChangeArrowheads="1"/>
              </p:cNvSpPr>
              <p:nvPr/>
            </p:nvSpPr>
            <p:spPr bwMode="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55" name="AutoShape 43"/>
              <p:cNvSpPr>
                <a:spLocks noChangeArrowheads="1"/>
              </p:cNvSpPr>
              <p:nvPr/>
            </p:nvSpPr>
            <p:spPr bwMode="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56" name="AutoShape 44"/>
              <p:cNvSpPr>
                <a:spLocks noChangeArrowheads="1"/>
              </p:cNvSpPr>
              <p:nvPr/>
            </p:nvSpPr>
            <p:spPr bwMode="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3357" name="Group 45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13358" name="AutoShape 46"/>
              <p:cNvSpPr>
                <a:spLocks noChangeArrowheads="1"/>
              </p:cNvSpPr>
              <p:nvPr/>
            </p:nvSpPr>
            <p:spPr bwMode="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59" name="AutoShape 47"/>
              <p:cNvSpPr>
                <a:spLocks noChangeArrowheads="1"/>
              </p:cNvSpPr>
              <p:nvPr/>
            </p:nvSpPr>
            <p:spPr bwMode="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60" name="AutoShape 48"/>
              <p:cNvSpPr>
                <a:spLocks noChangeArrowheads="1"/>
              </p:cNvSpPr>
              <p:nvPr/>
            </p:nvSpPr>
            <p:spPr bwMode="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61" name="AutoShape 49"/>
              <p:cNvSpPr>
                <a:spLocks noChangeArrowheads="1"/>
              </p:cNvSpPr>
              <p:nvPr/>
            </p:nvSpPr>
            <p:spPr bwMode="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3362" name="Group 50"/>
          <p:cNvGrpSpPr>
            <a:grpSpLocks/>
          </p:cNvGrpSpPr>
          <p:nvPr/>
        </p:nvGrpSpPr>
        <p:grpSpPr bwMode="auto">
          <a:xfrm rot="3173304" flipV="1">
            <a:off x="5353050" y="5329238"/>
            <a:ext cx="1658938" cy="328612"/>
            <a:chOff x="1565" y="2568"/>
            <a:chExt cx="1118" cy="279"/>
          </a:xfrm>
        </p:grpSpPr>
        <p:sp>
          <p:nvSpPr>
            <p:cNvPr id="13363" name="AutoShape 51"/>
            <p:cNvSpPr>
              <a:spLocks noChangeArrowheads="1"/>
            </p:cNvSpPr>
            <p:nvPr/>
          </p:nvSpPr>
          <p:spPr bwMode="gray">
            <a:xfrm rot="5263130">
              <a:off x="1859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64" name="AutoShape 52"/>
            <p:cNvSpPr>
              <a:spLocks noChangeArrowheads="1"/>
            </p:cNvSpPr>
            <p:nvPr/>
          </p:nvSpPr>
          <p:spPr bwMode="gray">
            <a:xfrm rot="6078281">
              <a:off x="1995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65" name="AutoShape 53"/>
            <p:cNvSpPr>
              <a:spLocks noChangeArrowheads="1"/>
            </p:cNvSpPr>
            <p:nvPr/>
          </p:nvSpPr>
          <p:spPr bwMode="gray">
            <a:xfrm rot="6373927">
              <a:off x="2071" y="229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66" name="AutoShape 54"/>
            <p:cNvSpPr>
              <a:spLocks noChangeArrowheads="1"/>
            </p:cNvSpPr>
            <p:nvPr/>
          </p:nvSpPr>
          <p:spPr bwMode="gray">
            <a:xfrm rot="6906312">
              <a:off x="2161" y="232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370" name="Group 58"/>
          <p:cNvGrpSpPr>
            <a:grpSpLocks/>
          </p:cNvGrpSpPr>
          <p:nvPr/>
        </p:nvGrpSpPr>
        <p:grpSpPr bwMode="auto">
          <a:xfrm>
            <a:off x="7162800" y="2362200"/>
            <a:ext cx="219075" cy="219075"/>
            <a:chOff x="1021" y="2525"/>
            <a:chExt cx="416" cy="414"/>
          </a:xfrm>
        </p:grpSpPr>
        <p:sp>
          <p:nvSpPr>
            <p:cNvPr id="13371" name="Oval 59"/>
            <p:cNvSpPr>
              <a:spLocks noChangeArrowheads="1"/>
            </p:cNvSpPr>
            <p:nvPr/>
          </p:nvSpPr>
          <p:spPr bwMode="ltGray">
            <a:xfrm>
              <a:off x="1021" y="2527"/>
              <a:ext cx="416" cy="412"/>
            </a:xfrm>
            <a:prstGeom prst="ellipse">
              <a:avLst/>
            </a:prstGeom>
            <a:solidFill>
              <a:schemeClr val="folHlink"/>
            </a:solidFill>
            <a:ln w="12700" algn="ctr">
              <a:solidFill>
                <a:srgbClr val="F8F8F8">
                  <a:alpha val="7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3372" name="Picture 60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</a:blip>
            <a:srcRect/>
            <a:stretch>
              <a:fillRect/>
            </a:stretch>
          </p:blipFill>
          <p:spPr bwMode="ltGray">
            <a:xfrm>
              <a:off x="1056" y="2525"/>
              <a:ext cx="344" cy="344"/>
            </a:xfrm>
            <a:prstGeom prst="rect">
              <a:avLst/>
            </a:prstGeom>
            <a:noFill/>
          </p:spPr>
        </p:pic>
      </p:grpSp>
      <p:grpSp>
        <p:nvGrpSpPr>
          <p:cNvPr id="13376" name="Group 64"/>
          <p:cNvGrpSpPr>
            <a:grpSpLocks/>
          </p:cNvGrpSpPr>
          <p:nvPr/>
        </p:nvGrpSpPr>
        <p:grpSpPr bwMode="auto">
          <a:xfrm>
            <a:off x="7162800" y="4038600"/>
            <a:ext cx="219075" cy="219075"/>
            <a:chOff x="1021" y="2525"/>
            <a:chExt cx="416" cy="414"/>
          </a:xfrm>
        </p:grpSpPr>
        <p:sp>
          <p:nvSpPr>
            <p:cNvPr id="13377" name="Oval 65"/>
            <p:cNvSpPr>
              <a:spLocks noChangeArrowheads="1"/>
            </p:cNvSpPr>
            <p:nvPr/>
          </p:nvSpPr>
          <p:spPr bwMode="gray">
            <a:xfrm>
              <a:off x="1021" y="2527"/>
              <a:ext cx="416" cy="412"/>
            </a:xfrm>
            <a:prstGeom prst="ellipse">
              <a:avLst/>
            </a:prstGeom>
            <a:solidFill>
              <a:schemeClr val="accent1"/>
            </a:solidFill>
            <a:ln w="12700" algn="ctr">
              <a:solidFill>
                <a:srgbClr val="F8F8F8">
                  <a:alpha val="7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3378" name="Picture 66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056" y="2525"/>
              <a:ext cx="344" cy="344"/>
            </a:xfrm>
            <a:prstGeom prst="rect">
              <a:avLst/>
            </a:prstGeom>
            <a:noFill/>
          </p:spPr>
        </p:pic>
      </p:grpSp>
      <p:sp>
        <p:nvSpPr>
          <p:cNvPr id="13383" name="Rectangle 71"/>
          <p:cNvSpPr>
            <a:spLocks noGrp="1" noChangeArrowheads="1"/>
          </p:cNvSpPr>
          <p:nvPr>
            <p:ph type="title"/>
          </p:nvPr>
        </p:nvSpPr>
        <p:spPr>
          <a:xfrm>
            <a:off x="1371600" y="838200"/>
            <a:ext cx="4800600" cy="927100"/>
          </a:xfrm>
        </p:spPr>
        <p:txBody>
          <a:bodyPr/>
          <a:lstStyle/>
          <a:p>
            <a:pPr algn="just" rtl="1"/>
            <a:r>
              <a:rPr lang="ar-SA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المصادر الغذائية لليــود</a:t>
            </a:r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1066800" y="2274838"/>
            <a:ext cx="57912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* الأغذية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البحرية من أغنى المصادر باليود ويفضل الإعتماد على ملح الطعام المدعم باليود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Iodized salt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في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المناطق الداخلية وذات الترب الفقيرة باليود وايضاً في المناطق التي تؤكل فيها الأغذية البحرية على فترات متباعدة .</a:t>
            </a:r>
          </a:p>
          <a:p>
            <a:pPr algn="just" rtl="1"/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* المتناولات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المرجعية التغذوية لليود:</a:t>
            </a:r>
          </a:p>
          <a:p>
            <a:pPr algn="just" rtl="1"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    - البالغين ذكور وإناث: 150 ميكروجرام</a:t>
            </a:r>
          </a:p>
          <a:p>
            <a:pPr algn="just" rtl="1"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    - الحوامل: 175 ميكروجرام</a:t>
            </a:r>
          </a:p>
          <a:p>
            <a:pPr algn="just" rtl="1"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    - المرضعات: 200 ميكروجرام</a:t>
            </a:r>
            <a:endParaRPr lang="en-US" sz="28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Freeform 4"/>
          <p:cNvSpPr>
            <a:spLocks/>
          </p:cNvSpPr>
          <p:nvPr/>
        </p:nvSpPr>
        <p:spPr bwMode="gray">
          <a:xfrm>
            <a:off x="6781800" y="1676400"/>
            <a:ext cx="1609725" cy="14700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" y="793"/>
              </a:cxn>
              <a:cxn ang="0">
                <a:pos x="551" y="1020"/>
              </a:cxn>
              <a:cxn ang="0">
                <a:pos x="1118" y="470"/>
              </a:cxn>
              <a:cxn ang="0">
                <a:pos x="0" y="0"/>
              </a:cxn>
            </a:cxnLst>
            <a:rect l="0" t="0" r="r" b="b"/>
            <a:pathLst>
              <a:path w="1118" h="1020">
                <a:moveTo>
                  <a:pt x="0" y="0"/>
                </a:moveTo>
                <a:cubicBezTo>
                  <a:pt x="2" y="393"/>
                  <a:pt x="6" y="793"/>
                  <a:pt x="6" y="793"/>
                </a:cubicBezTo>
                <a:cubicBezTo>
                  <a:pt x="117" y="797"/>
                  <a:pt x="326" y="808"/>
                  <a:pt x="551" y="1020"/>
                </a:cubicBezTo>
                <a:lnTo>
                  <a:pt x="1118" y="470"/>
                </a:lnTo>
                <a:cubicBezTo>
                  <a:pt x="1002" y="359"/>
                  <a:pt x="669" y="3"/>
                  <a:pt x="0" y="0"/>
                </a:cubicBez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57255"/>
                  <a:invGamma/>
                </a:schemeClr>
              </a:gs>
              <a:gs pos="100000">
                <a:schemeClr val="accent1">
                  <a:alpha val="30000"/>
                </a:schemeClr>
              </a:gs>
            </a:gsLst>
            <a:lin ang="189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Freeform 5"/>
          <p:cNvSpPr>
            <a:spLocks/>
          </p:cNvSpPr>
          <p:nvPr/>
        </p:nvSpPr>
        <p:spPr bwMode="gray">
          <a:xfrm>
            <a:off x="6858000" y="4648200"/>
            <a:ext cx="1452563" cy="1484312"/>
          </a:xfrm>
          <a:custGeom>
            <a:avLst/>
            <a:gdLst/>
            <a:ahLst/>
            <a:cxnLst>
              <a:cxn ang="0">
                <a:pos x="0" y="228"/>
              </a:cxn>
              <a:cxn ang="0">
                <a:pos x="4" y="1018"/>
              </a:cxn>
              <a:cxn ang="0">
                <a:pos x="1110" y="559"/>
              </a:cxn>
              <a:cxn ang="0">
                <a:pos x="552" y="0"/>
              </a:cxn>
              <a:cxn ang="0">
                <a:pos x="0" y="228"/>
              </a:cxn>
            </a:cxnLst>
            <a:rect l="0" t="0" r="r" b="b"/>
            <a:pathLst>
              <a:path w="1110" h="1030">
                <a:moveTo>
                  <a:pt x="0" y="228"/>
                </a:moveTo>
                <a:cubicBezTo>
                  <a:pt x="2" y="623"/>
                  <a:pt x="4" y="1018"/>
                  <a:pt x="4" y="1018"/>
                </a:cubicBezTo>
                <a:cubicBezTo>
                  <a:pt x="478" y="1030"/>
                  <a:pt x="849" y="814"/>
                  <a:pt x="1110" y="559"/>
                </a:cubicBezTo>
                <a:lnTo>
                  <a:pt x="552" y="0"/>
                </a:lnTo>
                <a:cubicBezTo>
                  <a:pt x="355" y="184"/>
                  <a:pt x="180" y="220"/>
                  <a:pt x="0" y="228"/>
                </a:cubicBezTo>
                <a:close/>
              </a:path>
            </a:pathLst>
          </a:custGeom>
          <a:gradFill rotWithShape="1">
            <a:gsLst>
              <a:gs pos="0">
                <a:schemeClr val="accent2">
                  <a:gamma/>
                  <a:shade val="63529"/>
                  <a:invGamma/>
                </a:schemeClr>
              </a:gs>
              <a:gs pos="100000">
                <a:schemeClr val="accent2">
                  <a:alpha val="30000"/>
                </a:schemeClr>
              </a:gs>
            </a:gsLst>
            <a:lin ang="27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2" name="Freeform 6"/>
          <p:cNvSpPr>
            <a:spLocks/>
          </p:cNvSpPr>
          <p:nvPr/>
        </p:nvSpPr>
        <p:spPr bwMode="gray">
          <a:xfrm>
            <a:off x="7543800" y="2362200"/>
            <a:ext cx="1465262" cy="1571625"/>
          </a:xfrm>
          <a:custGeom>
            <a:avLst/>
            <a:gdLst/>
            <a:ahLst/>
            <a:cxnLst>
              <a:cxn ang="0">
                <a:pos x="0" y="554"/>
              </a:cxn>
              <a:cxn ang="0">
                <a:pos x="225" y="1091"/>
              </a:cxn>
              <a:cxn ang="0">
                <a:pos x="1017" y="1091"/>
              </a:cxn>
              <a:cxn ang="0">
                <a:pos x="566" y="0"/>
              </a:cxn>
              <a:cxn ang="0">
                <a:pos x="0" y="554"/>
              </a:cxn>
            </a:cxnLst>
            <a:rect l="0" t="0" r="r" b="b"/>
            <a:pathLst>
              <a:path w="1017" h="1091">
                <a:moveTo>
                  <a:pt x="0" y="554"/>
                </a:moveTo>
                <a:cubicBezTo>
                  <a:pt x="194" y="770"/>
                  <a:pt x="216" y="957"/>
                  <a:pt x="225" y="1091"/>
                </a:cubicBezTo>
                <a:lnTo>
                  <a:pt x="1017" y="1091"/>
                </a:lnTo>
                <a:cubicBezTo>
                  <a:pt x="1001" y="626"/>
                  <a:pt x="833" y="260"/>
                  <a:pt x="566" y="0"/>
                </a:cubicBezTo>
                <a:lnTo>
                  <a:pt x="0" y="554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shade val="69804"/>
                  <a:invGamma/>
                </a:schemeClr>
              </a:gs>
              <a:gs pos="100000">
                <a:schemeClr val="folHlink">
                  <a:alpha val="30000"/>
                </a:scheme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gray">
          <a:xfrm>
            <a:off x="7239000" y="2057400"/>
            <a:ext cx="457199" cy="8617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80808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5000" dirty="0" smtClean="0">
                <a:solidFill>
                  <a:srgbClr val="FEFEFE"/>
                </a:solidFill>
                <a:latin typeface="Arial Black" pitchFamily="34" charset="0"/>
              </a:rPr>
              <a:t>1</a:t>
            </a:r>
            <a:endParaRPr lang="en-US" sz="5000" dirty="0">
              <a:solidFill>
                <a:srgbClr val="FEFEFE"/>
              </a:solidFill>
              <a:latin typeface="Arial Black" pitchFamily="34" charset="0"/>
            </a:endParaRP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gray">
          <a:xfrm>
            <a:off x="7315200" y="4970463"/>
            <a:ext cx="380999" cy="854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80808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5000" dirty="0">
                <a:solidFill>
                  <a:srgbClr val="FEFEFE"/>
                </a:solidFill>
                <a:latin typeface="Arial Black" pitchFamily="34" charset="0"/>
              </a:rPr>
              <a:t>4</a:t>
            </a:r>
          </a:p>
        </p:txBody>
      </p:sp>
      <p:sp>
        <p:nvSpPr>
          <p:cNvPr id="14365" name="Freeform 29"/>
          <p:cNvSpPr>
            <a:spLocks/>
          </p:cNvSpPr>
          <p:nvPr/>
        </p:nvSpPr>
        <p:spPr bwMode="gray">
          <a:xfrm>
            <a:off x="7543800" y="3886200"/>
            <a:ext cx="1462087" cy="1604963"/>
          </a:xfrm>
          <a:custGeom>
            <a:avLst/>
            <a:gdLst/>
            <a:ahLst/>
            <a:cxnLst>
              <a:cxn ang="0">
                <a:pos x="223" y="0"/>
              </a:cxn>
              <a:cxn ang="0">
                <a:pos x="0" y="550"/>
              </a:cxn>
              <a:cxn ang="0">
                <a:pos x="559" y="1114"/>
              </a:cxn>
              <a:cxn ang="0">
                <a:pos x="1016" y="4"/>
              </a:cxn>
              <a:cxn ang="0">
                <a:pos x="223" y="0"/>
              </a:cxn>
            </a:cxnLst>
            <a:rect l="0" t="0" r="r" b="b"/>
            <a:pathLst>
              <a:path w="1016" h="1114">
                <a:moveTo>
                  <a:pt x="223" y="0"/>
                </a:moveTo>
                <a:cubicBezTo>
                  <a:pt x="229" y="193"/>
                  <a:pt x="163" y="384"/>
                  <a:pt x="0" y="550"/>
                </a:cubicBezTo>
                <a:lnTo>
                  <a:pt x="559" y="1114"/>
                </a:lnTo>
                <a:cubicBezTo>
                  <a:pt x="763" y="892"/>
                  <a:pt x="1012" y="541"/>
                  <a:pt x="1016" y="4"/>
                </a:cubicBezTo>
                <a:lnTo>
                  <a:pt x="223" y="0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shade val="69804"/>
                  <a:invGamma/>
                </a:schemeClr>
              </a:gs>
              <a:gs pos="100000">
                <a:schemeClr val="hlink">
                  <a:alpha val="30000"/>
                </a:scheme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gray">
          <a:xfrm>
            <a:off x="7924800" y="2743200"/>
            <a:ext cx="685800" cy="854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80808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5000" dirty="0">
                <a:solidFill>
                  <a:srgbClr val="FEFEFE"/>
                </a:solidFill>
                <a:latin typeface="Arial Black" pitchFamily="34" charset="0"/>
              </a:rPr>
              <a:t>2</a:t>
            </a:r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gray">
          <a:xfrm>
            <a:off x="7924800" y="4114800"/>
            <a:ext cx="609600" cy="854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80808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5000" dirty="0">
                <a:solidFill>
                  <a:srgbClr val="FEFEFE"/>
                </a:solidFill>
                <a:latin typeface="Arial Black" pitchFamily="34" charset="0"/>
              </a:rPr>
              <a:t>3</a:t>
            </a:r>
          </a:p>
        </p:txBody>
      </p:sp>
      <p:grpSp>
        <p:nvGrpSpPr>
          <p:cNvPr id="14370" name="Group 34"/>
          <p:cNvGrpSpPr>
            <a:grpSpLocks/>
          </p:cNvGrpSpPr>
          <p:nvPr/>
        </p:nvGrpSpPr>
        <p:grpSpPr bwMode="auto">
          <a:xfrm rot="19378231" flipV="1">
            <a:off x="2135188" y="4895850"/>
            <a:ext cx="2066925" cy="412750"/>
            <a:chOff x="1565" y="2568"/>
            <a:chExt cx="1118" cy="279"/>
          </a:xfrm>
        </p:grpSpPr>
        <p:sp>
          <p:nvSpPr>
            <p:cNvPr id="14371" name="AutoShape 35"/>
            <p:cNvSpPr>
              <a:spLocks noChangeArrowheads="1"/>
            </p:cNvSpPr>
            <p:nvPr/>
          </p:nvSpPr>
          <p:spPr bwMode="white">
            <a:xfrm rot="5263130">
              <a:off x="1859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2" name="AutoShape 36"/>
            <p:cNvSpPr>
              <a:spLocks noChangeArrowheads="1"/>
            </p:cNvSpPr>
            <p:nvPr/>
          </p:nvSpPr>
          <p:spPr bwMode="white">
            <a:xfrm rot="6078281">
              <a:off x="1995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3" name="AutoShape 37"/>
            <p:cNvSpPr>
              <a:spLocks noChangeArrowheads="1"/>
            </p:cNvSpPr>
            <p:nvPr/>
          </p:nvSpPr>
          <p:spPr bwMode="white">
            <a:xfrm rot="6373927">
              <a:off x="2071" y="229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4" name="AutoShape 38"/>
            <p:cNvSpPr>
              <a:spLocks noChangeArrowheads="1"/>
            </p:cNvSpPr>
            <p:nvPr/>
          </p:nvSpPr>
          <p:spPr bwMode="white">
            <a:xfrm rot="6906312">
              <a:off x="2161" y="232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376" name="Rectangle 40"/>
          <p:cNvSpPr>
            <a:spLocks noGrp="1" noChangeArrowheads="1"/>
          </p:cNvSpPr>
          <p:nvPr>
            <p:ph type="title"/>
          </p:nvPr>
        </p:nvSpPr>
        <p:spPr>
          <a:xfrm>
            <a:off x="1524000" y="304800"/>
            <a:ext cx="2590800" cy="927100"/>
          </a:xfrm>
        </p:spPr>
        <p:txBody>
          <a:bodyPr/>
          <a:lstStyle/>
          <a:p>
            <a:pPr algn="just" rtl="1"/>
            <a:r>
              <a:rPr lang="ar-SA" dirty="0" smtClean="0">
                <a:solidFill>
                  <a:srgbClr val="00B0F0"/>
                </a:solidFill>
                <a:latin typeface="Arabic Typesetting" pitchFamily="66" charset="-78"/>
                <a:cs typeface="Arabic Typesetting" pitchFamily="66" charset="-78"/>
              </a:rPr>
              <a:t>نقص اليـــود</a:t>
            </a:r>
            <a:endParaRPr lang="en-US" dirty="0">
              <a:solidFill>
                <a:srgbClr val="00B0F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14377" name="Picture 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2819400"/>
            <a:ext cx="1828800" cy="215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Rectangle 25"/>
          <p:cNvSpPr/>
          <p:nvPr/>
        </p:nvSpPr>
        <p:spPr>
          <a:xfrm>
            <a:off x="3886200" y="2133600"/>
            <a:ext cx="266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 smtClean="0">
                <a:cs typeface="Arabic Transparent" pitchFamily="2" charset="0"/>
              </a:rPr>
              <a:t> تضخم الغدة الدرقية</a:t>
            </a:r>
            <a:r>
              <a:rPr lang="en-US" dirty="0" smtClean="0">
                <a:cs typeface="Arabic Transparent" pitchFamily="2" charset="0"/>
              </a:rPr>
              <a:t>Goiter</a:t>
            </a:r>
            <a:endParaRPr lang="ar-SA" dirty="0" smtClean="0">
              <a:cs typeface="Arabic Transparent" pitchFamily="2" charset="0"/>
            </a:endParaRPr>
          </a:p>
          <a:p>
            <a:endParaRPr lang="ar-SA" dirty="0">
              <a:cs typeface="Arabic Transparent" pitchFamily="2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724400" y="3200400"/>
            <a:ext cx="1159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cs typeface="Arabic Transparent" pitchFamily="2" charset="0"/>
              </a:rPr>
              <a:t>Cretinism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3886200" y="4038600"/>
            <a:ext cx="22275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cs typeface="Arabic Transparent" pitchFamily="2" charset="0"/>
              </a:rPr>
              <a:t>Myxedema</a:t>
            </a:r>
            <a:endParaRPr lang="en-US" dirty="0">
              <a:cs typeface="Arabic Transparent" pitchFamily="2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066800" y="5257800"/>
            <a:ext cx="5562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dirty="0" smtClean="0">
                <a:cs typeface="Arabic Transparent" pitchFamily="2" charset="0"/>
              </a:rPr>
              <a:t>تأثر نشاط الغدة </a:t>
            </a:r>
            <a:r>
              <a:rPr lang="ar-SA" dirty="0" smtClean="0">
                <a:cs typeface="Arabic Transparent" pitchFamily="2" charset="0"/>
              </a:rPr>
              <a:t>الدرقية</a:t>
            </a:r>
            <a:r>
              <a:rPr lang="en-US" dirty="0" smtClean="0">
                <a:cs typeface="Arabic Transparent" pitchFamily="2" charset="0"/>
              </a:rPr>
              <a:t> </a:t>
            </a:r>
            <a:r>
              <a:rPr lang="ar-SA" dirty="0" smtClean="0">
                <a:cs typeface="Arabic Transparent" pitchFamily="2" charset="0"/>
              </a:rPr>
              <a:t> </a:t>
            </a:r>
            <a:r>
              <a:rPr lang="en-US" dirty="0" smtClean="0">
                <a:cs typeface="Arabic Transparent" pitchFamily="2" charset="0"/>
              </a:rPr>
              <a:t>Hypo or Hyperthyroidism</a:t>
            </a:r>
            <a:endParaRPr lang="en-US" dirty="0">
              <a:cs typeface="Arabic Transpare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77TGp_fruit_light_ani">
  <a:themeElements>
    <a:clrScheme name="Default Design 1">
      <a:dk1>
        <a:srgbClr val="000000"/>
      </a:dk1>
      <a:lt1>
        <a:srgbClr val="FFFFFF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FFFFF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FFFFF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6666"/>
        </a:dk2>
        <a:lt2>
          <a:srgbClr val="808080"/>
        </a:lt2>
        <a:accent1>
          <a:srgbClr val="F8A230"/>
        </a:accent1>
        <a:accent2>
          <a:srgbClr val="5CACE2"/>
        </a:accent2>
        <a:accent3>
          <a:srgbClr val="FFFFFF"/>
        </a:accent3>
        <a:accent4>
          <a:srgbClr val="000000"/>
        </a:accent4>
        <a:accent5>
          <a:srgbClr val="FBCEAD"/>
        </a:accent5>
        <a:accent6>
          <a:srgbClr val="539BCD"/>
        </a:accent6>
        <a:hlink>
          <a:srgbClr val="E569A7"/>
        </a:hlink>
        <a:folHlink>
          <a:srgbClr val="95D8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66"/>
        </a:dk2>
        <a:lt2>
          <a:srgbClr val="808080"/>
        </a:lt2>
        <a:accent1>
          <a:srgbClr val="8EEA3A"/>
        </a:accent1>
        <a:accent2>
          <a:srgbClr val="F97B90"/>
        </a:accent2>
        <a:accent3>
          <a:srgbClr val="FFFFFF"/>
        </a:accent3>
        <a:accent4>
          <a:srgbClr val="000000"/>
        </a:accent4>
        <a:accent5>
          <a:srgbClr val="C6F3AE"/>
        </a:accent5>
        <a:accent6>
          <a:srgbClr val="E26F82"/>
        </a:accent6>
        <a:hlink>
          <a:srgbClr val="5DC2F5"/>
        </a:hlink>
        <a:folHlink>
          <a:srgbClr val="FFA4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577TGp_fruit_light_ani</Template>
  <TotalTime>159</TotalTime>
  <Words>1012</Words>
  <Application>Microsoft Office PowerPoint</Application>
  <PresentationFormat>On-screen Show (4:3)</PresentationFormat>
  <Paragraphs>148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577TGp_fruit_light_ani</vt:lpstr>
      <vt:lpstr>الحــديــــــــد Iron   </vt:lpstr>
      <vt:lpstr>الحــديـــــــد  Iron        </vt:lpstr>
      <vt:lpstr>توزيع الحـديـد في الجسم</vt:lpstr>
      <vt:lpstr>Slide 4</vt:lpstr>
      <vt:lpstr>العوامل المؤثرة على امتصاص الحديد</vt:lpstr>
      <vt:lpstr>المتناولات المرجعية التغذوية للحديد</vt:lpstr>
      <vt:lpstr>اليـــــود   Iodine</vt:lpstr>
      <vt:lpstr>المصادر الغذائية لليــود</vt:lpstr>
      <vt:lpstr>نقص اليـــود</vt:lpstr>
      <vt:lpstr>تضخم الغدة الدرقية الناشئ عن نقص اليود Goiter </vt:lpstr>
      <vt:lpstr>الزنـــــــك  Zinc</vt:lpstr>
      <vt:lpstr>وظائف الزنـــــك </vt:lpstr>
      <vt:lpstr>أعراض نقص الزنك</vt:lpstr>
      <vt:lpstr>نقص الزنك </vt:lpstr>
      <vt:lpstr>المصادر الغذائية والمتناولات التغذوية المرجعية للزنــــــــك</vt:lpstr>
      <vt:lpstr>النحـــاس  Copper</vt:lpstr>
      <vt:lpstr>المصادر الغذائية وسمية النحاس</vt:lpstr>
      <vt:lpstr>تابع النحاس</vt:lpstr>
      <vt:lpstr>تابع النحاس</vt:lpstr>
      <vt:lpstr>السلينيوم  Selenium </vt:lpstr>
      <vt:lpstr>الكروم Chromium</vt:lpstr>
      <vt:lpstr>                    شكرا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الحــديــــــــد</dc:title>
  <dc:creator>Food Science</dc:creator>
  <cp:lastModifiedBy>hamza</cp:lastModifiedBy>
  <cp:revision>68</cp:revision>
  <dcterms:created xsi:type="dcterms:W3CDTF">2009-07-19T13:04:05Z</dcterms:created>
  <dcterms:modified xsi:type="dcterms:W3CDTF">2011-02-27T18:39:35Z</dcterms:modified>
</cp:coreProperties>
</file>