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8" r:id="rId3"/>
    <p:sldId id="259" r:id="rId4"/>
    <p:sldId id="261" r:id="rId5"/>
    <p:sldId id="260" r:id="rId6"/>
    <p:sldId id="262" r:id="rId7"/>
    <p:sldId id="263" r:id="rId8"/>
    <p:sldId id="264" r:id="rId9"/>
    <p:sldId id="265" r:id="rId10"/>
    <p:sldId id="267" r:id="rId11"/>
    <p:sldId id="287" r:id="rId12"/>
    <p:sldId id="268" r:id="rId13"/>
    <p:sldId id="269" r:id="rId14"/>
    <p:sldId id="270" r:id="rId15"/>
    <p:sldId id="272" r:id="rId16"/>
    <p:sldId id="289" r:id="rId17"/>
    <p:sldId id="274" r:id="rId18"/>
    <p:sldId id="290" r:id="rId19"/>
    <p:sldId id="286"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80"/>
    <a:srgbClr val="FCFCFC"/>
    <a:srgbClr val="E8E8E8"/>
    <a:srgbClr val="FFD84B"/>
    <a:srgbClr val="FFFFFF"/>
    <a:srgbClr val="CC3300"/>
    <a:srgbClr val="000000"/>
  </p:clrMru>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27" autoAdjust="0"/>
    <p:restoredTop sz="94660"/>
  </p:normalViewPr>
  <p:slideViewPr>
    <p:cSldViewPr>
      <p:cViewPr varScale="1">
        <p:scale>
          <a:sx n="100" d="100"/>
          <a:sy n="100" d="100"/>
        </p:scale>
        <p:origin x="-270" y="-10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608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608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608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690733D-EA61-4BF6-8F3B-F1898CD07714}"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60E5ACF-23D1-4BEC-AB4C-AD07D8ADBF4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099427-DCF6-4B9E-AB96-B44C91929170}" type="slidenum">
              <a:rPr lang="en-US"/>
              <a:pPr/>
              <a:t>5</a:t>
            </a:fld>
            <a:endParaRPr lang="en-US"/>
          </a:p>
        </p:txBody>
      </p:sp>
      <p:sp>
        <p:nvSpPr>
          <p:cNvPr id="9218" name="Rectangle 2"/>
          <p:cNvSpPr>
            <a:spLocks noGrp="1" noRot="1" noChangeAspect="1" noChangeArrowheads="1" noTextEdit="1"/>
          </p:cNvSpPr>
          <p:nvPr>
            <p:ph type="sldImg"/>
          </p:nvPr>
        </p:nvSpPr>
        <p:spPr>
          <a:xfrm>
            <a:off x="1144588" y="685800"/>
            <a:ext cx="4572000" cy="3429000"/>
          </a:xfrm>
          <a:ln/>
        </p:spPr>
      </p:sp>
      <p:sp>
        <p:nvSpPr>
          <p:cNvPr id="9219" name="Rectangle 3"/>
          <p:cNvSpPr>
            <a:spLocks noGrp="1" noChangeArrowheads="1"/>
          </p:cNvSpPr>
          <p:nvPr>
            <p:ph type="body" idx="1"/>
          </p:nvPr>
        </p:nvSpPr>
        <p:spPr/>
        <p:txBody>
          <a:bodyPr/>
          <a:lstStyle/>
          <a:p>
            <a:r>
              <a:rPr lang="en-US"/>
              <a:t>Content Layouts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60E5ACF-23D1-4BEC-AB4C-AD07D8ADBF40}"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3079" name="Freeform 7"/>
          <p:cNvSpPr>
            <a:spLocks/>
          </p:cNvSpPr>
          <p:nvPr/>
        </p:nvSpPr>
        <p:spPr bwMode="gray">
          <a:xfrm>
            <a:off x="-1588" y="5881688"/>
            <a:ext cx="2917826" cy="977900"/>
          </a:xfrm>
          <a:custGeom>
            <a:avLst/>
            <a:gdLst/>
            <a:ahLst/>
            <a:cxnLst>
              <a:cxn ang="0">
                <a:pos x="0" y="74"/>
              </a:cxn>
              <a:cxn ang="0">
                <a:pos x="1589" y="0"/>
              </a:cxn>
              <a:cxn ang="0">
                <a:pos x="1838" y="618"/>
              </a:cxn>
              <a:cxn ang="0">
                <a:pos x="0" y="618"/>
              </a:cxn>
              <a:cxn ang="0">
                <a:pos x="0" y="74"/>
              </a:cxn>
            </a:cxnLst>
            <a:rect l="0" t="0" r="r" b="b"/>
            <a:pathLst>
              <a:path w="1838" h="618">
                <a:moveTo>
                  <a:pt x="0" y="74"/>
                </a:moveTo>
                <a:cubicBezTo>
                  <a:pt x="879" y="269"/>
                  <a:pt x="1589" y="0"/>
                  <a:pt x="1589" y="0"/>
                </a:cubicBezTo>
                <a:cubicBezTo>
                  <a:pt x="1652" y="335"/>
                  <a:pt x="1838" y="618"/>
                  <a:pt x="1838" y="618"/>
                </a:cubicBezTo>
                <a:lnTo>
                  <a:pt x="0" y="618"/>
                </a:lnTo>
                <a:cubicBezTo>
                  <a:pt x="0" y="618"/>
                  <a:pt x="0" y="346"/>
                  <a:pt x="0" y="74"/>
                </a:cubicBezTo>
                <a:close/>
              </a:path>
            </a:pathLst>
          </a:custGeom>
          <a:solidFill>
            <a:schemeClr val="folHlink"/>
          </a:solidFill>
          <a:ln w="9525">
            <a:noFill/>
            <a:round/>
            <a:headEnd/>
            <a:tailEnd/>
          </a:ln>
          <a:effectLst/>
        </p:spPr>
        <p:txBody>
          <a:bodyPr/>
          <a:lstStyle/>
          <a:p>
            <a:endParaRPr lang="en-US"/>
          </a:p>
        </p:txBody>
      </p:sp>
      <p:sp>
        <p:nvSpPr>
          <p:cNvPr id="3080" name="Freeform 8"/>
          <p:cNvSpPr>
            <a:spLocks/>
          </p:cNvSpPr>
          <p:nvPr/>
        </p:nvSpPr>
        <p:spPr bwMode="gray">
          <a:xfrm>
            <a:off x="2559050" y="4684713"/>
            <a:ext cx="6596063" cy="2239962"/>
          </a:xfrm>
          <a:custGeom>
            <a:avLst/>
            <a:gdLst/>
            <a:ahLst/>
            <a:cxnLst>
              <a:cxn ang="0">
                <a:pos x="1114" y="0"/>
              </a:cxn>
              <a:cxn ang="0">
                <a:pos x="0" y="754"/>
              </a:cxn>
              <a:cxn ang="0">
                <a:pos x="406" y="1375"/>
              </a:cxn>
              <a:cxn ang="0">
                <a:pos x="4171" y="1375"/>
              </a:cxn>
              <a:cxn ang="0">
                <a:pos x="4171" y="468"/>
              </a:cxn>
              <a:cxn ang="0">
                <a:pos x="1114" y="0"/>
              </a:cxn>
            </a:cxnLst>
            <a:rect l="0" t="0" r="r" b="b"/>
            <a:pathLst>
              <a:path w="4171" h="1416">
                <a:moveTo>
                  <a:pt x="1114" y="0"/>
                </a:moveTo>
                <a:cubicBezTo>
                  <a:pt x="1114" y="0"/>
                  <a:pt x="557" y="377"/>
                  <a:pt x="0" y="754"/>
                </a:cubicBezTo>
                <a:cubicBezTo>
                  <a:pt x="180" y="1190"/>
                  <a:pt x="406" y="1375"/>
                  <a:pt x="406" y="1375"/>
                </a:cubicBezTo>
                <a:cubicBezTo>
                  <a:pt x="2288" y="1375"/>
                  <a:pt x="4171" y="1375"/>
                  <a:pt x="4171" y="1375"/>
                </a:cubicBezTo>
                <a:lnTo>
                  <a:pt x="4171" y="468"/>
                </a:lnTo>
                <a:cubicBezTo>
                  <a:pt x="4171" y="468"/>
                  <a:pt x="2546" y="1416"/>
                  <a:pt x="1114" y="0"/>
                </a:cubicBezTo>
                <a:close/>
              </a:path>
            </a:pathLst>
          </a:custGeom>
          <a:solidFill>
            <a:schemeClr val="hlink"/>
          </a:solidFill>
          <a:ln w="9525">
            <a:noFill/>
            <a:round/>
            <a:headEnd/>
            <a:tailEnd/>
          </a:ln>
          <a:effectLst/>
        </p:spPr>
        <p:txBody>
          <a:bodyPr/>
          <a:lstStyle/>
          <a:p>
            <a:endParaRPr lang="en-US"/>
          </a:p>
        </p:txBody>
      </p:sp>
      <p:sp>
        <p:nvSpPr>
          <p:cNvPr id="3081" name="Freeform 9"/>
          <p:cNvSpPr>
            <a:spLocks/>
          </p:cNvSpPr>
          <p:nvPr/>
        </p:nvSpPr>
        <p:spPr bwMode="gray">
          <a:xfrm>
            <a:off x="4356100" y="641350"/>
            <a:ext cx="4787900" cy="5997575"/>
          </a:xfrm>
          <a:custGeom>
            <a:avLst/>
            <a:gdLst/>
            <a:ahLst/>
            <a:cxnLst>
              <a:cxn ang="0">
                <a:pos x="548" y="1300"/>
              </a:cxn>
              <a:cxn ang="0">
                <a:pos x="0" y="2525"/>
              </a:cxn>
              <a:cxn ang="0">
                <a:pos x="3016" y="2752"/>
              </a:cxn>
              <a:cxn ang="0">
                <a:pos x="3016" y="665"/>
              </a:cxn>
              <a:cxn ang="0">
                <a:pos x="1944" y="0"/>
              </a:cxn>
              <a:cxn ang="0">
                <a:pos x="548" y="1300"/>
              </a:cxn>
            </a:cxnLst>
            <a:rect l="0" t="0" r="r" b="b"/>
            <a:pathLst>
              <a:path w="3016" h="3791">
                <a:moveTo>
                  <a:pt x="548" y="1300"/>
                </a:moveTo>
                <a:cubicBezTo>
                  <a:pt x="274" y="1912"/>
                  <a:pt x="0" y="2525"/>
                  <a:pt x="0" y="2525"/>
                </a:cubicBezTo>
                <a:cubicBezTo>
                  <a:pt x="1458" y="3791"/>
                  <a:pt x="3016" y="2752"/>
                  <a:pt x="3016" y="2752"/>
                </a:cubicBezTo>
                <a:cubicBezTo>
                  <a:pt x="3016" y="2752"/>
                  <a:pt x="3016" y="1708"/>
                  <a:pt x="3016" y="665"/>
                </a:cubicBezTo>
                <a:cubicBezTo>
                  <a:pt x="2528" y="170"/>
                  <a:pt x="1944" y="0"/>
                  <a:pt x="1944" y="0"/>
                </a:cubicBezTo>
                <a:cubicBezTo>
                  <a:pt x="1944" y="0"/>
                  <a:pt x="1639" y="839"/>
                  <a:pt x="548" y="1300"/>
                </a:cubicBezTo>
                <a:close/>
              </a:path>
            </a:pathLst>
          </a:custGeom>
          <a:solidFill>
            <a:schemeClr val="accent2"/>
          </a:solidFill>
          <a:ln w="9525">
            <a:noFill/>
            <a:round/>
            <a:headEnd/>
            <a:tailEnd/>
          </a:ln>
          <a:effectLst/>
        </p:spPr>
        <p:txBody>
          <a:bodyPr/>
          <a:lstStyle/>
          <a:p>
            <a:endParaRPr lang="en-US"/>
          </a:p>
        </p:txBody>
      </p:sp>
      <p:sp>
        <p:nvSpPr>
          <p:cNvPr id="3082" name="Freeform 10"/>
          <p:cNvSpPr>
            <a:spLocks/>
          </p:cNvSpPr>
          <p:nvPr/>
        </p:nvSpPr>
        <p:spPr bwMode="gray">
          <a:xfrm>
            <a:off x="4719638" y="1588"/>
            <a:ext cx="2508250" cy="2601912"/>
          </a:xfrm>
          <a:custGeom>
            <a:avLst/>
            <a:gdLst/>
            <a:ahLst/>
            <a:cxnLst>
              <a:cxn ang="0">
                <a:pos x="0" y="0"/>
              </a:cxn>
              <a:cxn ang="0">
                <a:pos x="335" y="1645"/>
              </a:cxn>
              <a:cxn ang="0">
                <a:pos x="1569" y="0"/>
              </a:cxn>
              <a:cxn ang="0">
                <a:pos x="0" y="0"/>
              </a:cxn>
            </a:cxnLst>
            <a:rect l="0" t="0" r="r" b="b"/>
            <a:pathLst>
              <a:path w="1569" h="1645">
                <a:moveTo>
                  <a:pt x="0" y="0"/>
                </a:moveTo>
                <a:lnTo>
                  <a:pt x="335" y="1645"/>
                </a:lnTo>
                <a:cubicBezTo>
                  <a:pt x="335" y="1645"/>
                  <a:pt x="1394" y="1086"/>
                  <a:pt x="1569" y="0"/>
                </a:cubicBezTo>
                <a:cubicBezTo>
                  <a:pt x="784" y="0"/>
                  <a:pt x="0" y="0"/>
                  <a:pt x="0" y="0"/>
                </a:cubicBezTo>
                <a:close/>
              </a:path>
            </a:pathLst>
          </a:custGeom>
          <a:solidFill>
            <a:schemeClr val="accent1"/>
          </a:solidFill>
          <a:ln w="9525">
            <a:noFill/>
            <a:round/>
            <a:headEnd/>
            <a:tailEnd/>
          </a:ln>
          <a:effectLst/>
        </p:spPr>
        <p:txBody>
          <a:bodyPr/>
          <a:lstStyle/>
          <a:p>
            <a:endParaRPr lang="en-US"/>
          </a:p>
        </p:txBody>
      </p:sp>
      <p:sp>
        <p:nvSpPr>
          <p:cNvPr id="3083" name="Freeform 11"/>
          <p:cNvSpPr>
            <a:spLocks/>
          </p:cNvSpPr>
          <p:nvPr/>
        </p:nvSpPr>
        <p:spPr bwMode="gray">
          <a:xfrm>
            <a:off x="0" y="5889625"/>
            <a:ext cx="2935288" cy="977900"/>
          </a:xfrm>
          <a:custGeom>
            <a:avLst/>
            <a:gdLst/>
            <a:ahLst/>
            <a:cxnLst>
              <a:cxn ang="0">
                <a:pos x="0" y="74"/>
              </a:cxn>
              <a:cxn ang="0">
                <a:pos x="1589" y="0"/>
              </a:cxn>
              <a:cxn ang="0">
                <a:pos x="1838" y="618"/>
              </a:cxn>
              <a:cxn ang="0">
                <a:pos x="0" y="618"/>
              </a:cxn>
              <a:cxn ang="0">
                <a:pos x="0" y="74"/>
              </a:cxn>
            </a:cxnLst>
            <a:rect l="0" t="0" r="r" b="b"/>
            <a:pathLst>
              <a:path w="1838" h="618">
                <a:moveTo>
                  <a:pt x="0" y="74"/>
                </a:moveTo>
                <a:cubicBezTo>
                  <a:pt x="879" y="269"/>
                  <a:pt x="1589" y="0"/>
                  <a:pt x="1589" y="0"/>
                </a:cubicBezTo>
                <a:cubicBezTo>
                  <a:pt x="1652" y="335"/>
                  <a:pt x="1838" y="618"/>
                  <a:pt x="1838" y="618"/>
                </a:cubicBezTo>
                <a:lnTo>
                  <a:pt x="0" y="618"/>
                </a:lnTo>
                <a:cubicBezTo>
                  <a:pt x="0" y="618"/>
                  <a:pt x="0" y="346"/>
                  <a:pt x="0" y="74"/>
                </a:cubicBezTo>
                <a:close/>
              </a:path>
            </a:pathLst>
          </a:custGeom>
          <a:blipFill dpi="0" rotWithShape="1">
            <a:blip r:embed="rId2" cstate="print"/>
            <a:srcRect/>
            <a:stretch>
              <a:fillRect/>
            </a:stretch>
          </a:blipFill>
          <a:ln w="9525">
            <a:noFill/>
            <a:round/>
            <a:headEnd/>
            <a:tailEnd/>
          </a:ln>
          <a:effectLst/>
        </p:spPr>
        <p:txBody>
          <a:bodyPr/>
          <a:lstStyle/>
          <a:p>
            <a:endParaRPr lang="en-US"/>
          </a:p>
        </p:txBody>
      </p:sp>
      <p:sp>
        <p:nvSpPr>
          <p:cNvPr id="3084" name="Freeform 12"/>
          <p:cNvSpPr>
            <a:spLocks/>
          </p:cNvSpPr>
          <p:nvPr/>
        </p:nvSpPr>
        <p:spPr bwMode="gray">
          <a:xfrm>
            <a:off x="2541588" y="4673600"/>
            <a:ext cx="6596062" cy="2239963"/>
          </a:xfrm>
          <a:custGeom>
            <a:avLst/>
            <a:gdLst/>
            <a:ahLst/>
            <a:cxnLst>
              <a:cxn ang="0">
                <a:pos x="1114" y="0"/>
              </a:cxn>
              <a:cxn ang="0">
                <a:pos x="0" y="754"/>
              </a:cxn>
              <a:cxn ang="0">
                <a:pos x="406" y="1375"/>
              </a:cxn>
              <a:cxn ang="0">
                <a:pos x="4171" y="1375"/>
              </a:cxn>
              <a:cxn ang="0">
                <a:pos x="4171" y="468"/>
              </a:cxn>
              <a:cxn ang="0">
                <a:pos x="1114" y="0"/>
              </a:cxn>
            </a:cxnLst>
            <a:rect l="0" t="0" r="r" b="b"/>
            <a:pathLst>
              <a:path w="4171" h="1416">
                <a:moveTo>
                  <a:pt x="1114" y="0"/>
                </a:moveTo>
                <a:cubicBezTo>
                  <a:pt x="1114" y="0"/>
                  <a:pt x="557" y="377"/>
                  <a:pt x="0" y="754"/>
                </a:cubicBezTo>
                <a:cubicBezTo>
                  <a:pt x="180" y="1190"/>
                  <a:pt x="406" y="1375"/>
                  <a:pt x="406" y="1375"/>
                </a:cubicBezTo>
                <a:cubicBezTo>
                  <a:pt x="2288" y="1375"/>
                  <a:pt x="4171" y="1375"/>
                  <a:pt x="4171" y="1375"/>
                </a:cubicBezTo>
                <a:lnTo>
                  <a:pt x="4171" y="468"/>
                </a:lnTo>
                <a:cubicBezTo>
                  <a:pt x="4171" y="468"/>
                  <a:pt x="2546" y="1416"/>
                  <a:pt x="1114" y="0"/>
                </a:cubicBezTo>
                <a:close/>
              </a:path>
            </a:pathLst>
          </a:custGeom>
          <a:blipFill dpi="0" rotWithShape="1">
            <a:blip r:embed="rId3" cstate="print"/>
            <a:srcRect/>
            <a:stretch>
              <a:fillRect/>
            </a:stretch>
          </a:blipFill>
          <a:ln w="9525">
            <a:noFill/>
            <a:round/>
            <a:headEnd/>
            <a:tailEnd/>
          </a:ln>
          <a:effectLst/>
        </p:spPr>
        <p:txBody>
          <a:bodyPr/>
          <a:lstStyle/>
          <a:p>
            <a:endParaRPr lang="en-US"/>
          </a:p>
        </p:txBody>
      </p:sp>
      <p:sp>
        <p:nvSpPr>
          <p:cNvPr id="3085" name="Freeform 13"/>
          <p:cNvSpPr>
            <a:spLocks/>
          </p:cNvSpPr>
          <p:nvPr/>
        </p:nvSpPr>
        <p:spPr bwMode="gray">
          <a:xfrm>
            <a:off x="4348163" y="628650"/>
            <a:ext cx="4787900" cy="6008688"/>
          </a:xfrm>
          <a:custGeom>
            <a:avLst/>
            <a:gdLst/>
            <a:ahLst/>
            <a:cxnLst>
              <a:cxn ang="0">
                <a:pos x="548" y="1300"/>
              </a:cxn>
              <a:cxn ang="0">
                <a:pos x="0" y="2525"/>
              </a:cxn>
              <a:cxn ang="0">
                <a:pos x="3016" y="2752"/>
              </a:cxn>
              <a:cxn ang="0">
                <a:pos x="3016" y="665"/>
              </a:cxn>
              <a:cxn ang="0">
                <a:pos x="1944" y="0"/>
              </a:cxn>
              <a:cxn ang="0">
                <a:pos x="548" y="1300"/>
              </a:cxn>
            </a:cxnLst>
            <a:rect l="0" t="0" r="r" b="b"/>
            <a:pathLst>
              <a:path w="3016" h="3791">
                <a:moveTo>
                  <a:pt x="548" y="1300"/>
                </a:moveTo>
                <a:cubicBezTo>
                  <a:pt x="274" y="1912"/>
                  <a:pt x="0" y="2525"/>
                  <a:pt x="0" y="2525"/>
                </a:cubicBezTo>
                <a:cubicBezTo>
                  <a:pt x="1458" y="3791"/>
                  <a:pt x="3016" y="2752"/>
                  <a:pt x="3016" y="2752"/>
                </a:cubicBezTo>
                <a:cubicBezTo>
                  <a:pt x="3016" y="2752"/>
                  <a:pt x="3016" y="1708"/>
                  <a:pt x="3016" y="665"/>
                </a:cubicBezTo>
                <a:cubicBezTo>
                  <a:pt x="2528" y="170"/>
                  <a:pt x="1944" y="0"/>
                  <a:pt x="1944" y="0"/>
                </a:cubicBezTo>
                <a:cubicBezTo>
                  <a:pt x="1944" y="0"/>
                  <a:pt x="1639" y="839"/>
                  <a:pt x="548" y="1300"/>
                </a:cubicBezTo>
                <a:close/>
              </a:path>
            </a:pathLst>
          </a:custGeom>
          <a:blipFill dpi="0" rotWithShape="1">
            <a:blip r:embed="rId4" cstate="print"/>
            <a:srcRect/>
            <a:stretch>
              <a:fillRect/>
            </a:stretch>
          </a:blipFill>
          <a:ln w="9525">
            <a:noFill/>
            <a:round/>
            <a:headEnd/>
            <a:tailEnd/>
          </a:ln>
          <a:effectLst/>
        </p:spPr>
        <p:txBody>
          <a:bodyPr/>
          <a:lstStyle/>
          <a:p>
            <a:endParaRPr lang="en-US"/>
          </a:p>
        </p:txBody>
      </p:sp>
      <p:sp>
        <p:nvSpPr>
          <p:cNvPr id="3086" name="Freeform 14" descr="1"/>
          <p:cNvSpPr>
            <a:spLocks/>
          </p:cNvSpPr>
          <p:nvPr/>
        </p:nvSpPr>
        <p:spPr bwMode="gray">
          <a:xfrm>
            <a:off x="4694238" y="-1588"/>
            <a:ext cx="2543175" cy="2632076"/>
          </a:xfrm>
          <a:custGeom>
            <a:avLst/>
            <a:gdLst/>
            <a:ahLst/>
            <a:cxnLst>
              <a:cxn ang="0">
                <a:pos x="0" y="0"/>
              </a:cxn>
              <a:cxn ang="0">
                <a:pos x="335" y="1645"/>
              </a:cxn>
              <a:cxn ang="0">
                <a:pos x="1569" y="0"/>
              </a:cxn>
              <a:cxn ang="0">
                <a:pos x="0" y="0"/>
              </a:cxn>
            </a:cxnLst>
            <a:rect l="0" t="0" r="r" b="b"/>
            <a:pathLst>
              <a:path w="1569" h="1645">
                <a:moveTo>
                  <a:pt x="0" y="0"/>
                </a:moveTo>
                <a:lnTo>
                  <a:pt x="335" y="1645"/>
                </a:lnTo>
                <a:cubicBezTo>
                  <a:pt x="335" y="1645"/>
                  <a:pt x="1394" y="1086"/>
                  <a:pt x="1569" y="0"/>
                </a:cubicBezTo>
                <a:cubicBezTo>
                  <a:pt x="784" y="0"/>
                  <a:pt x="0" y="0"/>
                  <a:pt x="0" y="0"/>
                </a:cubicBezTo>
                <a:close/>
              </a:path>
            </a:pathLst>
          </a:custGeom>
          <a:blipFill dpi="0" rotWithShape="1">
            <a:blip r:embed="rId5" cstate="print"/>
            <a:srcRect/>
            <a:stretch>
              <a:fillRect/>
            </a:stretch>
          </a:blipFill>
          <a:ln w="9525">
            <a:noFill/>
            <a:round/>
            <a:headEnd/>
            <a:tailEnd/>
          </a:ln>
          <a:effectLst/>
        </p:spPr>
        <p:txBody>
          <a:bodyPr/>
          <a:lstStyle/>
          <a:p>
            <a:endParaRPr lang="en-US"/>
          </a:p>
        </p:txBody>
      </p:sp>
      <p:sp>
        <p:nvSpPr>
          <p:cNvPr id="3087" name="Freeform 15"/>
          <p:cNvSpPr>
            <a:spLocks/>
          </p:cNvSpPr>
          <p:nvPr/>
        </p:nvSpPr>
        <p:spPr bwMode="gray">
          <a:xfrm>
            <a:off x="-3175" y="1588"/>
            <a:ext cx="5857875" cy="6794500"/>
          </a:xfrm>
          <a:custGeom>
            <a:avLst/>
            <a:gdLst/>
            <a:ahLst/>
            <a:cxnLst>
              <a:cxn ang="0">
                <a:pos x="0" y="3810"/>
              </a:cxn>
              <a:cxn ang="0">
                <a:pos x="0" y="1"/>
              </a:cxn>
              <a:cxn ang="0">
                <a:pos x="2974" y="0"/>
              </a:cxn>
              <a:cxn ang="0">
                <a:pos x="2768" y="2926"/>
              </a:cxn>
              <a:cxn ang="0">
                <a:pos x="0" y="3810"/>
              </a:cxn>
            </a:cxnLst>
            <a:rect l="0" t="0" r="r" b="b"/>
            <a:pathLst>
              <a:path w="3690" h="4280">
                <a:moveTo>
                  <a:pt x="0" y="3810"/>
                </a:moveTo>
                <a:lnTo>
                  <a:pt x="0" y="1"/>
                </a:lnTo>
                <a:lnTo>
                  <a:pt x="2974" y="0"/>
                </a:lnTo>
                <a:cubicBezTo>
                  <a:pt x="3284" y="452"/>
                  <a:pt x="3690" y="1776"/>
                  <a:pt x="2768" y="2926"/>
                </a:cubicBezTo>
                <a:cubicBezTo>
                  <a:pt x="1610" y="4280"/>
                  <a:pt x="0" y="3810"/>
                  <a:pt x="0" y="3810"/>
                </a:cubicBezTo>
                <a:close/>
              </a:path>
            </a:pathLst>
          </a:custGeom>
          <a:solidFill>
            <a:srgbClr val="FFFFFF"/>
          </a:solidFill>
          <a:ln w="9525">
            <a:noFill/>
            <a:round/>
            <a:headEnd/>
            <a:tailEnd/>
          </a:ln>
          <a:effectLst/>
        </p:spPr>
        <p:txBody>
          <a:bodyPr/>
          <a:lstStyle/>
          <a:p>
            <a:endParaRPr lang="en-US"/>
          </a:p>
        </p:txBody>
      </p:sp>
      <p:sp>
        <p:nvSpPr>
          <p:cNvPr id="3088" name="Freeform 16"/>
          <p:cNvSpPr>
            <a:spLocks/>
          </p:cNvSpPr>
          <p:nvPr/>
        </p:nvSpPr>
        <p:spPr bwMode="gray">
          <a:xfrm>
            <a:off x="-3175" y="1588"/>
            <a:ext cx="5943600" cy="6437312"/>
          </a:xfrm>
          <a:custGeom>
            <a:avLst/>
            <a:gdLst/>
            <a:ahLst/>
            <a:cxnLst>
              <a:cxn ang="0">
                <a:pos x="0" y="3765"/>
              </a:cxn>
              <a:cxn ang="0">
                <a:pos x="0" y="0"/>
              </a:cxn>
              <a:cxn ang="0">
                <a:pos x="2767" y="0"/>
              </a:cxn>
              <a:cxn ang="0">
                <a:pos x="2567" y="2858"/>
              </a:cxn>
              <a:cxn ang="0">
                <a:pos x="0" y="3765"/>
              </a:cxn>
            </a:cxnLst>
            <a:rect l="0" t="0" r="r" b="b"/>
            <a:pathLst>
              <a:path w="3635" h="4115">
                <a:moveTo>
                  <a:pt x="0" y="3765"/>
                </a:moveTo>
                <a:lnTo>
                  <a:pt x="0" y="0"/>
                </a:lnTo>
                <a:lnTo>
                  <a:pt x="2767" y="0"/>
                </a:lnTo>
                <a:cubicBezTo>
                  <a:pt x="2767" y="0"/>
                  <a:pt x="3635" y="1445"/>
                  <a:pt x="2567" y="2858"/>
                </a:cubicBezTo>
                <a:cubicBezTo>
                  <a:pt x="1523" y="4115"/>
                  <a:pt x="0" y="3765"/>
                  <a:pt x="0" y="3765"/>
                </a:cubicBezTo>
                <a:close/>
              </a:path>
            </a:pathLst>
          </a:custGeom>
          <a:gradFill rotWithShape="1">
            <a:gsLst>
              <a:gs pos="0">
                <a:srgbClr val="FDF58D">
                  <a:gamma/>
                  <a:tint val="19216"/>
                  <a:invGamma/>
                </a:srgbClr>
              </a:gs>
              <a:gs pos="100000">
                <a:srgbClr val="FDF58D"/>
              </a:gs>
            </a:gsLst>
            <a:lin ang="2700000" scaled="1"/>
          </a:gradFill>
          <a:ln w="9525">
            <a:noFill/>
            <a:round/>
            <a:headEnd/>
            <a:tailEnd/>
          </a:ln>
          <a:effectLst/>
        </p:spPr>
        <p:txBody>
          <a:bodyPr/>
          <a:lstStyle/>
          <a:p>
            <a:endParaRPr lang="en-US"/>
          </a:p>
        </p:txBody>
      </p:sp>
      <p:grpSp>
        <p:nvGrpSpPr>
          <p:cNvPr id="3089" name="Group 17"/>
          <p:cNvGrpSpPr>
            <a:grpSpLocks/>
          </p:cNvGrpSpPr>
          <p:nvPr/>
        </p:nvGrpSpPr>
        <p:grpSpPr bwMode="auto">
          <a:xfrm>
            <a:off x="250825" y="9525"/>
            <a:ext cx="4176713" cy="5908675"/>
            <a:chOff x="158" y="6"/>
            <a:chExt cx="2631" cy="3722"/>
          </a:xfrm>
        </p:grpSpPr>
        <p:sp>
          <p:nvSpPr>
            <p:cNvPr id="3090" name="Line 18"/>
            <p:cNvSpPr>
              <a:spLocks noChangeShapeType="1"/>
            </p:cNvSpPr>
            <p:nvPr/>
          </p:nvSpPr>
          <p:spPr bwMode="gray">
            <a:xfrm>
              <a:off x="158" y="6"/>
              <a:ext cx="0" cy="3720"/>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091" name="Line 19"/>
            <p:cNvSpPr>
              <a:spLocks noChangeShapeType="1"/>
            </p:cNvSpPr>
            <p:nvPr/>
          </p:nvSpPr>
          <p:spPr bwMode="gray">
            <a:xfrm>
              <a:off x="815" y="6"/>
              <a:ext cx="0" cy="3722"/>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092" name="Line 20"/>
            <p:cNvSpPr>
              <a:spLocks noChangeShapeType="1"/>
            </p:cNvSpPr>
            <p:nvPr/>
          </p:nvSpPr>
          <p:spPr bwMode="gray">
            <a:xfrm>
              <a:off x="1473" y="6"/>
              <a:ext cx="0" cy="3586"/>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093" name="Line 21"/>
            <p:cNvSpPr>
              <a:spLocks noChangeShapeType="1"/>
            </p:cNvSpPr>
            <p:nvPr/>
          </p:nvSpPr>
          <p:spPr bwMode="gray">
            <a:xfrm>
              <a:off x="2131" y="6"/>
              <a:ext cx="0" cy="3254"/>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094" name="Line 22"/>
            <p:cNvSpPr>
              <a:spLocks noChangeShapeType="1"/>
            </p:cNvSpPr>
            <p:nvPr/>
          </p:nvSpPr>
          <p:spPr bwMode="gray">
            <a:xfrm>
              <a:off x="2789" y="6"/>
              <a:ext cx="0" cy="2589"/>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grpSp>
      <p:grpSp>
        <p:nvGrpSpPr>
          <p:cNvPr id="3095" name="Group 23"/>
          <p:cNvGrpSpPr>
            <a:grpSpLocks/>
          </p:cNvGrpSpPr>
          <p:nvPr/>
        </p:nvGrpSpPr>
        <p:grpSpPr bwMode="auto">
          <a:xfrm>
            <a:off x="6350" y="260350"/>
            <a:ext cx="5041900" cy="5329238"/>
            <a:chOff x="4" y="164"/>
            <a:chExt cx="3176" cy="3357"/>
          </a:xfrm>
        </p:grpSpPr>
        <p:sp>
          <p:nvSpPr>
            <p:cNvPr id="3096" name="Line 24"/>
            <p:cNvSpPr>
              <a:spLocks noChangeShapeType="1"/>
            </p:cNvSpPr>
            <p:nvPr/>
          </p:nvSpPr>
          <p:spPr bwMode="gray">
            <a:xfrm rot="5400000">
              <a:off x="1466" y="-1298"/>
              <a:ext cx="0" cy="2924"/>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097" name="Line 25"/>
            <p:cNvSpPr>
              <a:spLocks noChangeShapeType="1"/>
            </p:cNvSpPr>
            <p:nvPr/>
          </p:nvSpPr>
          <p:spPr bwMode="gray">
            <a:xfrm rot="5400000">
              <a:off x="1575" y="-736"/>
              <a:ext cx="0" cy="3142"/>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098" name="Line 26"/>
            <p:cNvSpPr>
              <a:spLocks noChangeShapeType="1"/>
            </p:cNvSpPr>
            <p:nvPr/>
          </p:nvSpPr>
          <p:spPr bwMode="gray">
            <a:xfrm rot="5400000">
              <a:off x="1592" y="-82"/>
              <a:ext cx="0" cy="3176"/>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099" name="Line 27"/>
            <p:cNvSpPr>
              <a:spLocks noChangeShapeType="1"/>
            </p:cNvSpPr>
            <p:nvPr/>
          </p:nvSpPr>
          <p:spPr bwMode="gray">
            <a:xfrm rot="5400000">
              <a:off x="1508" y="674"/>
              <a:ext cx="0" cy="3008"/>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100" name="Line 28"/>
            <p:cNvSpPr>
              <a:spLocks noChangeShapeType="1"/>
            </p:cNvSpPr>
            <p:nvPr/>
          </p:nvSpPr>
          <p:spPr bwMode="gray">
            <a:xfrm rot="5400000">
              <a:off x="1306" y="1547"/>
              <a:ext cx="0" cy="2603"/>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sp>
          <p:nvSpPr>
            <p:cNvPr id="3101" name="Line 29"/>
            <p:cNvSpPr>
              <a:spLocks noChangeShapeType="1"/>
            </p:cNvSpPr>
            <p:nvPr/>
          </p:nvSpPr>
          <p:spPr bwMode="gray">
            <a:xfrm rot="5400000">
              <a:off x="838" y="2687"/>
              <a:ext cx="0" cy="1667"/>
            </a:xfrm>
            <a:prstGeom prst="line">
              <a:avLst/>
            </a:prstGeom>
            <a:noFill/>
            <a:ln w="9525">
              <a:solidFill>
                <a:srgbClr val="FFFFFF"/>
              </a:solidFill>
              <a:round/>
              <a:headEnd/>
              <a:tailEnd/>
            </a:ln>
            <a:effectLst>
              <a:outerShdw dist="17961" dir="2700000" algn="ctr" rotWithShape="0">
                <a:srgbClr val="FFCC00">
                  <a:alpha val="64999"/>
                </a:srgbClr>
              </a:outerShdw>
            </a:effectLst>
          </p:spPr>
          <p:txBody>
            <a:bodyPr/>
            <a:lstStyle/>
            <a:p>
              <a:endParaRPr lang="en-US"/>
            </a:p>
          </p:txBody>
        </p:sp>
      </p:grpSp>
      <p:sp>
        <p:nvSpPr>
          <p:cNvPr id="3102" name="Rectangle 30"/>
          <p:cNvSpPr>
            <a:spLocks noChangeArrowheads="1"/>
          </p:cNvSpPr>
          <p:nvPr/>
        </p:nvSpPr>
        <p:spPr bwMode="gray">
          <a:xfrm>
            <a:off x="2368550" y="288925"/>
            <a:ext cx="1012825" cy="1025525"/>
          </a:xfrm>
          <a:prstGeom prst="rect">
            <a:avLst/>
          </a:prstGeom>
          <a:solidFill>
            <a:srgbClr val="FFFFFF">
              <a:alpha val="64999"/>
            </a:srgbClr>
          </a:solidFill>
          <a:ln w="9525">
            <a:noFill/>
            <a:miter lim="800000"/>
            <a:headEnd/>
            <a:tailEnd/>
          </a:ln>
          <a:effectLst/>
        </p:spPr>
        <p:txBody>
          <a:bodyPr wrap="none" anchor="ctr"/>
          <a:lstStyle/>
          <a:p>
            <a:endParaRPr lang="en-US"/>
          </a:p>
        </p:txBody>
      </p:sp>
      <p:sp>
        <p:nvSpPr>
          <p:cNvPr id="3103" name="Rectangle 31"/>
          <p:cNvSpPr>
            <a:spLocks noChangeArrowheads="1"/>
          </p:cNvSpPr>
          <p:nvPr/>
        </p:nvSpPr>
        <p:spPr bwMode="gray">
          <a:xfrm>
            <a:off x="285750" y="2435225"/>
            <a:ext cx="1012825" cy="1025525"/>
          </a:xfrm>
          <a:prstGeom prst="rect">
            <a:avLst/>
          </a:prstGeom>
          <a:solidFill>
            <a:srgbClr val="FFFFFF">
              <a:alpha val="39999"/>
            </a:srgbClr>
          </a:solidFill>
          <a:ln w="9525">
            <a:noFill/>
            <a:miter lim="800000"/>
            <a:headEnd/>
            <a:tailEnd/>
          </a:ln>
          <a:effectLst/>
        </p:spPr>
        <p:txBody>
          <a:bodyPr wrap="none" anchor="ctr"/>
          <a:lstStyle/>
          <a:p>
            <a:endParaRPr lang="en-US"/>
          </a:p>
        </p:txBody>
      </p:sp>
      <p:sp>
        <p:nvSpPr>
          <p:cNvPr id="3104" name="Rectangle 32"/>
          <p:cNvSpPr>
            <a:spLocks noChangeArrowheads="1"/>
          </p:cNvSpPr>
          <p:nvPr/>
        </p:nvSpPr>
        <p:spPr bwMode="gray">
          <a:xfrm>
            <a:off x="0" y="279400"/>
            <a:ext cx="250825" cy="1025525"/>
          </a:xfrm>
          <a:prstGeom prst="rect">
            <a:avLst/>
          </a:prstGeom>
          <a:solidFill>
            <a:srgbClr val="FFFFFF">
              <a:alpha val="50000"/>
            </a:srgbClr>
          </a:solidFill>
          <a:ln w="9525">
            <a:noFill/>
            <a:miter lim="800000"/>
            <a:headEnd/>
            <a:tailEnd/>
          </a:ln>
          <a:effectLst/>
        </p:spPr>
        <p:txBody>
          <a:bodyPr wrap="none" anchor="ctr"/>
          <a:lstStyle/>
          <a:p>
            <a:endParaRPr lang="en-US"/>
          </a:p>
        </p:txBody>
      </p:sp>
      <p:sp>
        <p:nvSpPr>
          <p:cNvPr id="3105" name="Rectangle 33"/>
          <p:cNvSpPr>
            <a:spLocks noChangeArrowheads="1"/>
          </p:cNvSpPr>
          <p:nvPr/>
        </p:nvSpPr>
        <p:spPr bwMode="gray">
          <a:xfrm>
            <a:off x="1331913" y="9525"/>
            <a:ext cx="1012825" cy="234950"/>
          </a:xfrm>
          <a:prstGeom prst="rect">
            <a:avLst/>
          </a:prstGeom>
          <a:solidFill>
            <a:srgbClr val="FFFFFF">
              <a:alpha val="50000"/>
            </a:srgbClr>
          </a:solidFill>
          <a:ln w="9525">
            <a:noFill/>
            <a:miter lim="800000"/>
            <a:headEnd/>
            <a:tailEnd/>
          </a:ln>
          <a:effectLst/>
        </p:spPr>
        <p:txBody>
          <a:bodyPr wrap="none" anchor="ctr"/>
          <a:lstStyle/>
          <a:p>
            <a:endParaRPr lang="en-US"/>
          </a:p>
        </p:txBody>
      </p:sp>
      <p:sp>
        <p:nvSpPr>
          <p:cNvPr id="3106" name="Freeform 34"/>
          <p:cNvSpPr>
            <a:spLocks/>
          </p:cNvSpPr>
          <p:nvPr/>
        </p:nvSpPr>
        <p:spPr bwMode="gray">
          <a:xfrm>
            <a:off x="4452938" y="1347788"/>
            <a:ext cx="720725" cy="1047750"/>
          </a:xfrm>
          <a:custGeom>
            <a:avLst/>
            <a:gdLst/>
            <a:ahLst/>
            <a:cxnLst>
              <a:cxn ang="0">
                <a:pos x="363" y="0"/>
              </a:cxn>
              <a:cxn ang="0">
                <a:pos x="0" y="0"/>
              </a:cxn>
              <a:cxn ang="0">
                <a:pos x="0" y="680"/>
              </a:cxn>
              <a:cxn ang="0">
                <a:pos x="409" y="680"/>
              </a:cxn>
              <a:cxn ang="0">
                <a:pos x="454" y="317"/>
              </a:cxn>
              <a:cxn ang="0">
                <a:pos x="363" y="0"/>
              </a:cxn>
            </a:cxnLst>
            <a:rect l="0" t="0" r="r" b="b"/>
            <a:pathLst>
              <a:path w="454" h="680">
                <a:moveTo>
                  <a:pt x="363" y="0"/>
                </a:moveTo>
                <a:lnTo>
                  <a:pt x="0" y="0"/>
                </a:lnTo>
                <a:lnTo>
                  <a:pt x="0" y="680"/>
                </a:lnTo>
                <a:lnTo>
                  <a:pt x="409" y="680"/>
                </a:lnTo>
                <a:lnTo>
                  <a:pt x="454" y="317"/>
                </a:lnTo>
                <a:lnTo>
                  <a:pt x="363" y="0"/>
                </a:lnTo>
                <a:close/>
              </a:path>
            </a:pathLst>
          </a:custGeom>
          <a:solidFill>
            <a:srgbClr val="FFFFFF">
              <a:alpha val="70000"/>
            </a:srgbClr>
          </a:solidFill>
          <a:ln w="9525">
            <a:noFill/>
            <a:round/>
            <a:headEnd/>
            <a:tailEnd/>
          </a:ln>
          <a:effectLst/>
        </p:spPr>
        <p:txBody>
          <a:bodyPr/>
          <a:lstStyle/>
          <a:p>
            <a:endParaRPr lang="en-US"/>
          </a:p>
        </p:txBody>
      </p:sp>
      <p:sp>
        <p:nvSpPr>
          <p:cNvPr id="3107" name="Freeform 35"/>
          <p:cNvSpPr>
            <a:spLocks/>
          </p:cNvSpPr>
          <p:nvPr/>
        </p:nvSpPr>
        <p:spPr bwMode="gray">
          <a:xfrm>
            <a:off x="2365375" y="4549775"/>
            <a:ext cx="1003300" cy="1023938"/>
          </a:xfrm>
          <a:custGeom>
            <a:avLst/>
            <a:gdLst/>
            <a:ahLst/>
            <a:cxnLst>
              <a:cxn ang="0">
                <a:pos x="635" y="0"/>
              </a:cxn>
              <a:cxn ang="0">
                <a:pos x="0" y="0"/>
              </a:cxn>
              <a:cxn ang="0">
                <a:pos x="0" y="681"/>
              </a:cxn>
              <a:cxn ang="0">
                <a:pos x="272" y="681"/>
              </a:cxn>
              <a:cxn ang="0">
                <a:pos x="680" y="454"/>
              </a:cxn>
              <a:cxn ang="0">
                <a:pos x="680" y="0"/>
              </a:cxn>
              <a:cxn ang="0">
                <a:pos x="635" y="0"/>
              </a:cxn>
            </a:cxnLst>
            <a:rect l="0" t="0" r="r" b="b"/>
            <a:pathLst>
              <a:path w="680" h="681">
                <a:moveTo>
                  <a:pt x="635" y="0"/>
                </a:moveTo>
                <a:lnTo>
                  <a:pt x="0" y="0"/>
                </a:lnTo>
                <a:lnTo>
                  <a:pt x="0" y="681"/>
                </a:lnTo>
                <a:lnTo>
                  <a:pt x="272" y="681"/>
                </a:lnTo>
                <a:lnTo>
                  <a:pt x="680" y="454"/>
                </a:lnTo>
                <a:lnTo>
                  <a:pt x="680" y="0"/>
                </a:lnTo>
                <a:lnTo>
                  <a:pt x="635" y="0"/>
                </a:lnTo>
                <a:close/>
              </a:path>
            </a:pathLst>
          </a:custGeom>
          <a:solidFill>
            <a:srgbClr val="FFFFFF">
              <a:alpha val="50000"/>
            </a:srgbClr>
          </a:solidFill>
          <a:ln w="9525">
            <a:noFill/>
            <a:round/>
            <a:headEnd/>
            <a:tailEnd/>
          </a:ln>
          <a:effectLst/>
        </p:spPr>
        <p:txBody>
          <a:bodyPr/>
          <a:lstStyle/>
          <a:p>
            <a:endParaRPr lang="en-US"/>
          </a:p>
        </p:txBody>
      </p:sp>
      <p:sp>
        <p:nvSpPr>
          <p:cNvPr id="3108" name="Freeform 36"/>
          <p:cNvSpPr>
            <a:spLocks/>
          </p:cNvSpPr>
          <p:nvPr/>
        </p:nvSpPr>
        <p:spPr bwMode="gray">
          <a:xfrm>
            <a:off x="7524750" y="0"/>
            <a:ext cx="1620838" cy="1230313"/>
          </a:xfrm>
          <a:custGeom>
            <a:avLst/>
            <a:gdLst/>
            <a:ahLst/>
            <a:cxnLst>
              <a:cxn ang="0">
                <a:pos x="34" y="0"/>
              </a:cxn>
              <a:cxn ang="0">
                <a:pos x="0" y="255"/>
              </a:cxn>
              <a:cxn ang="0">
                <a:pos x="1007" y="775"/>
              </a:cxn>
              <a:cxn ang="0">
                <a:pos x="1009" y="0"/>
              </a:cxn>
              <a:cxn ang="0">
                <a:pos x="34" y="0"/>
              </a:cxn>
            </a:cxnLst>
            <a:rect l="0" t="0" r="r" b="b"/>
            <a:pathLst>
              <a:path w="1009" h="775">
                <a:moveTo>
                  <a:pt x="34" y="0"/>
                </a:moveTo>
                <a:cubicBezTo>
                  <a:pt x="34" y="115"/>
                  <a:pt x="0" y="255"/>
                  <a:pt x="0" y="255"/>
                </a:cubicBezTo>
                <a:cubicBezTo>
                  <a:pt x="489" y="376"/>
                  <a:pt x="1007" y="775"/>
                  <a:pt x="1007" y="775"/>
                </a:cubicBezTo>
                <a:lnTo>
                  <a:pt x="1009" y="0"/>
                </a:lnTo>
                <a:cubicBezTo>
                  <a:pt x="1009" y="0"/>
                  <a:pt x="521" y="0"/>
                  <a:pt x="34" y="0"/>
                </a:cubicBezTo>
                <a:close/>
              </a:path>
            </a:pathLst>
          </a:custGeom>
          <a:solidFill>
            <a:srgbClr val="E8E8E8"/>
          </a:solidFill>
          <a:ln w="9525">
            <a:noFill/>
            <a:round/>
            <a:headEnd/>
            <a:tailEnd/>
          </a:ln>
          <a:effectLst/>
        </p:spPr>
        <p:txBody>
          <a:bodyPr/>
          <a:lstStyle/>
          <a:p>
            <a:endParaRPr lang="en-US"/>
          </a:p>
        </p:txBody>
      </p:sp>
      <p:pic>
        <p:nvPicPr>
          <p:cNvPr id="3109" name="Picture 37" descr="water"/>
          <p:cNvPicPr>
            <a:picLocks noChangeAspect="1" noChangeArrowheads="1"/>
          </p:cNvPicPr>
          <p:nvPr/>
        </p:nvPicPr>
        <p:blipFill>
          <a:blip r:embed="rId6" cstate="print"/>
          <a:srcRect l="22409" t="16374" b="27486"/>
          <a:stretch>
            <a:fillRect/>
          </a:stretch>
        </p:blipFill>
        <p:spPr bwMode="gray">
          <a:xfrm rot="393398">
            <a:off x="2268538" y="584200"/>
            <a:ext cx="2663825" cy="2197100"/>
          </a:xfrm>
          <a:prstGeom prst="rect">
            <a:avLst/>
          </a:prstGeom>
          <a:noFill/>
        </p:spPr>
      </p:pic>
      <p:sp>
        <p:nvSpPr>
          <p:cNvPr id="3074" name="Rectangle 2"/>
          <p:cNvSpPr>
            <a:spLocks noGrp="1" noChangeArrowheads="1"/>
          </p:cNvSpPr>
          <p:nvPr>
            <p:ph type="ctrTitle"/>
          </p:nvPr>
        </p:nvSpPr>
        <p:spPr>
          <a:xfrm>
            <a:off x="228600" y="1884363"/>
            <a:ext cx="8229600" cy="1470025"/>
          </a:xfrm>
          <a:effectLst/>
        </p:spPr>
        <p:txBody>
          <a:bodyPr/>
          <a:lstStyle>
            <a:lvl1pPr>
              <a:defRPr sz="4800"/>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228600" y="5084763"/>
            <a:ext cx="6400800" cy="457200"/>
          </a:xfrm>
        </p:spPr>
        <p:txBody>
          <a:bodyPr/>
          <a:lstStyle>
            <a:lvl1pPr marL="0" indent="0">
              <a:buFontTx/>
              <a:buNone/>
              <a:defRPr sz="1600">
                <a:latin typeface="Times New Roman" pitchFamily="18" charset="0"/>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4BCD9BFF-3550-4FE0-9D0B-3B89AC6AEB0B}" type="slidenum">
              <a:rPr lang="en-US"/>
              <a:pPr/>
              <a:t>‹#›</a:t>
            </a:fld>
            <a:endParaRPr lang="en-US"/>
          </a:p>
        </p:txBody>
      </p:sp>
      <p:sp>
        <p:nvSpPr>
          <p:cNvPr id="3110" name="Text Box 38"/>
          <p:cNvSpPr txBox="1">
            <a:spLocks noChangeArrowheads="1"/>
          </p:cNvSpPr>
          <p:nvPr/>
        </p:nvSpPr>
        <p:spPr bwMode="gray">
          <a:xfrm>
            <a:off x="228600" y="4714875"/>
            <a:ext cx="1303338" cy="427038"/>
          </a:xfrm>
          <a:prstGeom prst="rect">
            <a:avLst/>
          </a:prstGeom>
          <a:noFill/>
          <a:ln w="9525">
            <a:noFill/>
            <a:miter lim="800000"/>
            <a:headEnd/>
            <a:tailEnd/>
          </a:ln>
          <a:effectLst/>
        </p:spPr>
        <p:txBody>
          <a:bodyPr wrap="none">
            <a:spAutoFit/>
          </a:bodyPr>
          <a:lstStyle/>
          <a:p>
            <a:r>
              <a:rPr lang="en-US" sz="2200">
                <a:latin typeface="Arial Black" pitchFamily="34" charset="0"/>
              </a:rPr>
              <a:t>L/O/G/O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82"/>
                                        </p:tgtEl>
                                        <p:attrNameLst>
                                          <p:attrName>style.visibility</p:attrName>
                                        </p:attrNameLst>
                                      </p:cBhvr>
                                      <p:to>
                                        <p:strVal val="visible"/>
                                      </p:to>
                                    </p:set>
                                    <p:animEffect transition="in" filter="fade">
                                      <p:cBhvr>
                                        <p:cTn id="7" dur="1000"/>
                                        <p:tgtEl>
                                          <p:spTgt spid="3082"/>
                                        </p:tgtEl>
                                      </p:cBhvr>
                                    </p:animEffect>
                                  </p:childTnLst>
                                </p:cTn>
                              </p:par>
                              <p:par>
                                <p:cTn id="8" presetID="10" presetClass="entr" presetSubtype="0" fill="hold" grpId="0" nodeType="withEffect">
                                  <p:stCondLst>
                                    <p:cond delay="800"/>
                                  </p:stCondLst>
                                  <p:childTnLst>
                                    <p:set>
                                      <p:cBhvr>
                                        <p:cTn id="9" dur="1" fill="hold">
                                          <p:stCondLst>
                                            <p:cond delay="0"/>
                                          </p:stCondLst>
                                        </p:cTn>
                                        <p:tgtEl>
                                          <p:spTgt spid="3081"/>
                                        </p:tgtEl>
                                        <p:attrNameLst>
                                          <p:attrName>style.visibility</p:attrName>
                                        </p:attrNameLst>
                                      </p:cBhvr>
                                      <p:to>
                                        <p:strVal val="visible"/>
                                      </p:to>
                                    </p:set>
                                    <p:animEffect transition="in" filter="fade">
                                      <p:cBhvr>
                                        <p:cTn id="10" dur="1000"/>
                                        <p:tgtEl>
                                          <p:spTgt spid="3081"/>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3080"/>
                                        </p:tgtEl>
                                        <p:attrNameLst>
                                          <p:attrName>style.visibility</p:attrName>
                                        </p:attrNameLst>
                                      </p:cBhvr>
                                      <p:to>
                                        <p:strVal val="visible"/>
                                      </p:to>
                                    </p:set>
                                    <p:animEffect transition="in" filter="fade">
                                      <p:cBhvr>
                                        <p:cTn id="13" dur="1000"/>
                                        <p:tgtEl>
                                          <p:spTgt spid="3080"/>
                                        </p:tgtEl>
                                      </p:cBhvr>
                                    </p:animEffect>
                                  </p:childTnLst>
                                </p:cTn>
                              </p:par>
                              <p:par>
                                <p:cTn id="14" presetID="10" presetClass="entr" presetSubtype="0" fill="hold" grpId="0" nodeType="withEffect">
                                  <p:stCondLst>
                                    <p:cond delay="2300"/>
                                  </p:stCondLst>
                                  <p:childTnLst>
                                    <p:set>
                                      <p:cBhvr>
                                        <p:cTn id="15" dur="1" fill="hold">
                                          <p:stCondLst>
                                            <p:cond delay="0"/>
                                          </p:stCondLst>
                                        </p:cTn>
                                        <p:tgtEl>
                                          <p:spTgt spid="3079"/>
                                        </p:tgtEl>
                                        <p:attrNameLst>
                                          <p:attrName>style.visibility</p:attrName>
                                        </p:attrNameLst>
                                      </p:cBhvr>
                                      <p:to>
                                        <p:strVal val="visible"/>
                                      </p:to>
                                    </p:set>
                                    <p:animEffect transition="in" filter="fade">
                                      <p:cBhvr>
                                        <p:cTn id="16" dur="1000"/>
                                        <p:tgtEl>
                                          <p:spTgt spid="3079"/>
                                        </p:tgtEl>
                                      </p:cBhvr>
                                    </p:animEffect>
                                  </p:childTnLst>
                                </p:cTn>
                              </p:par>
                            </p:childTnLst>
                          </p:cTn>
                        </p:par>
                        <p:par>
                          <p:cTn id="17" fill="hold">
                            <p:stCondLst>
                              <p:cond delay="3300"/>
                            </p:stCondLst>
                            <p:childTnLst>
                              <p:par>
                                <p:cTn id="18" presetID="10" presetClass="entr" presetSubtype="0" fill="hold" grpId="0" nodeType="afterEffect">
                                  <p:stCondLst>
                                    <p:cond delay="0"/>
                                  </p:stCondLst>
                                  <p:childTnLst>
                                    <p:set>
                                      <p:cBhvr>
                                        <p:cTn id="19" dur="1" fill="hold">
                                          <p:stCondLst>
                                            <p:cond delay="0"/>
                                          </p:stCondLst>
                                        </p:cTn>
                                        <p:tgtEl>
                                          <p:spTgt spid="3086"/>
                                        </p:tgtEl>
                                        <p:attrNameLst>
                                          <p:attrName>style.visibility</p:attrName>
                                        </p:attrNameLst>
                                      </p:cBhvr>
                                      <p:to>
                                        <p:strVal val="visible"/>
                                      </p:to>
                                    </p:set>
                                    <p:animEffect transition="in" filter="fade">
                                      <p:cBhvr>
                                        <p:cTn id="20" dur="1000"/>
                                        <p:tgtEl>
                                          <p:spTgt spid="3086"/>
                                        </p:tgtEl>
                                      </p:cBhvr>
                                    </p:animEffect>
                                  </p:childTnLst>
                                </p:cTn>
                              </p:par>
                              <p:par>
                                <p:cTn id="21" presetID="10" presetClass="entr" presetSubtype="0" fill="hold" grpId="0" nodeType="withEffect">
                                  <p:stCondLst>
                                    <p:cond delay="700"/>
                                  </p:stCondLst>
                                  <p:childTnLst>
                                    <p:set>
                                      <p:cBhvr>
                                        <p:cTn id="22" dur="1" fill="hold">
                                          <p:stCondLst>
                                            <p:cond delay="0"/>
                                          </p:stCondLst>
                                        </p:cTn>
                                        <p:tgtEl>
                                          <p:spTgt spid="3085"/>
                                        </p:tgtEl>
                                        <p:attrNameLst>
                                          <p:attrName>style.visibility</p:attrName>
                                        </p:attrNameLst>
                                      </p:cBhvr>
                                      <p:to>
                                        <p:strVal val="visible"/>
                                      </p:to>
                                    </p:set>
                                    <p:animEffect transition="in" filter="fade">
                                      <p:cBhvr>
                                        <p:cTn id="23" dur="1000"/>
                                        <p:tgtEl>
                                          <p:spTgt spid="3085"/>
                                        </p:tgtEl>
                                      </p:cBhvr>
                                    </p:animEffect>
                                  </p:childTnLst>
                                </p:cTn>
                              </p:par>
                              <p:par>
                                <p:cTn id="24" presetID="10" presetClass="entr" presetSubtype="0" fill="hold" grpId="0" nodeType="withEffect">
                                  <p:stCondLst>
                                    <p:cond delay="1500"/>
                                  </p:stCondLst>
                                  <p:childTnLst>
                                    <p:set>
                                      <p:cBhvr>
                                        <p:cTn id="25" dur="1" fill="hold">
                                          <p:stCondLst>
                                            <p:cond delay="0"/>
                                          </p:stCondLst>
                                        </p:cTn>
                                        <p:tgtEl>
                                          <p:spTgt spid="3084"/>
                                        </p:tgtEl>
                                        <p:attrNameLst>
                                          <p:attrName>style.visibility</p:attrName>
                                        </p:attrNameLst>
                                      </p:cBhvr>
                                      <p:to>
                                        <p:strVal val="visible"/>
                                      </p:to>
                                    </p:set>
                                    <p:animEffect transition="in" filter="fade">
                                      <p:cBhvr>
                                        <p:cTn id="26" dur="1000"/>
                                        <p:tgtEl>
                                          <p:spTgt spid="3084"/>
                                        </p:tgtEl>
                                      </p:cBhvr>
                                    </p:animEffect>
                                  </p:childTnLst>
                                </p:cTn>
                              </p:par>
                              <p:par>
                                <p:cTn id="27" presetID="10" presetClass="entr" presetSubtype="0" fill="hold" grpId="0" nodeType="withEffect">
                                  <p:stCondLst>
                                    <p:cond delay="2300"/>
                                  </p:stCondLst>
                                  <p:childTnLst>
                                    <p:set>
                                      <p:cBhvr>
                                        <p:cTn id="28" dur="1" fill="hold">
                                          <p:stCondLst>
                                            <p:cond delay="0"/>
                                          </p:stCondLst>
                                        </p:cTn>
                                        <p:tgtEl>
                                          <p:spTgt spid="3083"/>
                                        </p:tgtEl>
                                        <p:attrNameLst>
                                          <p:attrName>style.visibility</p:attrName>
                                        </p:attrNameLst>
                                      </p:cBhvr>
                                      <p:to>
                                        <p:strVal val="visible"/>
                                      </p:to>
                                    </p:set>
                                    <p:animEffect transition="in" filter="fade">
                                      <p:cBhvr>
                                        <p:cTn id="29" dur="1000"/>
                                        <p:tgtEl>
                                          <p:spTgt spid="3083"/>
                                        </p:tgtEl>
                                      </p:cBhvr>
                                    </p:animEffect>
                                  </p:childTnLst>
                                </p:cTn>
                              </p:par>
                            </p:childTnLst>
                          </p:cTn>
                        </p:par>
                        <p:par>
                          <p:cTn id="30" fill="hold">
                            <p:stCondLst>
                              <p:cond delay="6600"/>
                            </p:stCondLst>
                            <p:childTnLst>
                              <p:par>
                                <p:cTn id="31" presetID="10" presetClass="exit" presetSubtype="0" fill="hold" grpId="1" nodeType="afterEffect">
                                  <p:stCondLst>
                                    <p:cond delay="0"/>
                                  </p:stCondLst>
                                  <p:childTnLst>
                                    <p:animEffect transition="out" filter="fade">
                                      <p:cBhvr>
                                        <p:cTn id="32" dur="1000"/>
                                        <p:tgtEl>
                                          <p:spTgt spid="3086"/>
                                        </p:tgtEl>
                                      </p:cBhvr>
                                    </p:animEffect>
                                    <p:set>
                                      <p:cBhvr>
                                        <p:cTn id="33" dur="1" fill="hold">
                                          <p:stCondLst>
                                            <p:cond delay="999"/>
                                          </p:stCondLst>
                                        </p:cTn>
                                        <p:tgtEl>
                                          <p:spTgt spid="3086"/>
                                        </p:tgtEl>
                                        <p:attrNameLst>
                                          <p:attrName>style.visibility</p:attrName>
                                        </p:attrNameLst>
                                      </p:cBhvr>
                                      <p:to>
                                        <p:strVal val="hidden"/>
                                      </p:to>
                                    </p:set>
                                  </p:childTnLst>
                                </p:cTn>
                              </p:par>
                              <p:par>
                                <p:cTn id="34" presetID="10" presetClass="exit" presetSubtype="0" fill="hold" grpId="1" nodeType="withEffect">
                                  <p:stCondLst>
                                    <p:cond delay="800"/>
                                  </p:stCondLst>
                                  <p:childTnLst>
                                    <p:animEffect transition="out" filter="fade">
                                      <p:cBhvr>
                                        <p:cTn id="35" dur="1000"/>
                                        <p:tgtEl>
                                          <p:spTgt spid="3084"/>
                                        </p:tgtEl>
                                      </p:cBhvr>
                                    </p:animEffect>
                                    <p:set>
                                      <p:cBhvr>
                                        <p:cTn id="36" dur="1" fill="hold">
                                          <p:stCondLst>
                                            <p:cond delay="999"/>
                                          </p:stCondLst>
                                        </p:cTn>
                                        <p:tgtEl>
                                          <p:spTgt spid="3084"/>
                                        </p:tgtEl>
                                        <p:attrNameLst>
                                          <p:attrName>style.visibility</p:attrName>
                                        </p:attrNameLst>
                                      </p:cBhvr>
                                      <p:to>
                                        <p:strVal val="hidden"/>
                                      </p:to>
                                    </p:set>
                                  </p:childTnLst>
                                </p:cTn>
                              </p:par>
                            </p:childTnLst>
                          </p:cTn>
                        </p:par>
                        <p:par>
                          <p:cTn id="37" fill="hold">
                            <p:stCondLst>
                              <p:cond delay="8400"/>
                            </p:stCondLst>
                            <p:childTnLst>
                              <p:par>
                                <p:cTn id="38" presetID="10" presetClass="entr" presetSubtype="0" fill="hold" grpId="2" nodeType="afterEffect">
                                  <p:stCondLst>
                                    <p:cond delay="0"/>
                                  </p:stCondLst>
                                  <p:childTnLst>
                                    <p:set>
                                      <p:cBhvr>
                                        <p:cTn id="39" dur="1" fill="hold">
                                          <p:stCondLst>
                                            <p:cond delay="0"/>
                                          </p:stCondLst>
                                        </p:cTn>
                                        <p:tgtEl>
                                          <p:spTgt spid="3086"/>
                                        </p:tgtEl>
                                        <p:attrNameLst>
                                          <p:attrName>style.visibility</p:attrName>
                                        </p:attrNameLst>
                                      </p:cBhvr>
                                      <p:to>
                                        <p:strVal val="visible"/>
                                      </p:to>
                                    </p:set>
                                    <p:animEffect transition="in" filter="fade">
                                      <p:cBhvr>
                                        <p:cTn id="40" dur="1000"/>
                                        <p:tgtEl>
                                          <p:spTgt spid="3086"/>
                                        </p:tgtEl>
                                      </p:cBhvr>
                                    </p:animEffect>
                                  </p:childTnLst>
                                </p:cTn>
                              </p:par>
                              <p:par>
                                <p:cTn id="41" presetID="10" presetClass="entr" presetSubtype="0" fill="hold" grpId="2" nodeType="withEffect">
                                  <p:stCondLst>
                                    <p:cond delay="800"/>
                                  </p:stCondLst>
                                  <p:childTnLst>
                                    <p:set>
                                      <p:cBhvr>
                                        <p:cTn id="42" dur="1" fill="hold">
                                          <p:stCondLst>
                                            <p:cond delay="0"/>
                                          </p:stCondLst>
                                        </p:cTn>
                                        <p:tgtEl>
                                          <p:spTgt spid="3084"/>
                                        </p:tgtEl>
                                        <p:attrNameLst>
                                          <p:attrName>style.visibility</p:attrName>
                                        </p:attrNameLst>
                                      </p:cBhvr>
                                      <p:to>
                                        <p:strVal val="visible"/>
                                      </p:to>
                                    </p:set>
                                    <p:animEffect transition="in" filter="fade">
                                      <p:cBhvr>
                                        <p:cTn id="43" dur="1000"/>
                                        <p:tgtEl>
                                          <p:spTgt spid="3084"/>
                                        </p:tgtEl>
                                      </p:cBhvr>
                                    </p:animEffect>
                                  </p:childTnLst>
                                </p:cTn>
                              </p:par>
                              <p:par>
                                <p:cTn id="44" presetID="10" presetClass="exit" presetSubtype="0" fill="hold" grpId="1" nodeType="withEffect">
                                  <p:stCondLst>
                                    <p:cond delay="0"/>
                                  </p:stCondLst>
                                  <p:childTnLst>
                                    <p:animEffect transition="out" filter="fade">
                                      <p:cBhvr>
                                        <p:cTn id="45" dur="1000"/>
                                        <p:tgtEl>
                                          <p:spTgt spid="3085"/>
                                        </p:tgtEl>
                                      </p:cBhvr>
                                    </p:animEffect>
                                    <p:set>
                                      <p:cBhvr>
                                        <p:cTn id="46" dur="1" fill="hold">
                                          <p:stCondLst>
                                            <p:cond delay="999"/>
                                          </p:stCondLst>
                                        </p:cTn>
                                        <p:tgtEl>
                                          <p:spTgt spid="3085"/>
                                        </p:tgtEl>
                                        <p:attrNameLst>
                                          <p:attrName>style.visibility</p:attrName>
                                        </p:attrNameLst>
                                      </p:cBhvr>
                                      <p:to>
                                        <p:strVal val="hidden"/>
                                      </p:to>
                                    </p:set>
                                  </p:childTnLst>
                                </p:cTn>
                              </p:par>
                              <p:par>
                                <p:cTn id="47" presetID="10" presetClass="exit" presetSubtype="0" fill="hold" grpId="1" nodeType="withEffect">
                                  <p:stCondLst>
                                    <p:cond delay="800"/>
                                  </p:stCondLst>
                                  <p:childTnLst>
                                    <p:animEffect transition="out" filter="fade">
                                      <p:cBhvr>
                                        <p:cTn id="48" dur="1000"/>
                                        <p:tgtEl>
                                          <p:spTgt spid="3083"/>
                                        </p:tgtEl>
                                      </p:cBhvr>
                                    </p:animEffect>
                                    <p:set>
                                      <p:cBhvr>
                                        <p:cTn id="49" dur="1" fill="hold">
                                          <p:stCondLst>
                                            <p:cond delay="999"/>
                                          </p:stCondLst>
                                        </p:cTn>
                                        <p:tgtEl>
                                          <p:spTgt spid="3083"/>
                                        </p:tgtEl>
                                        <p:attrNameLst>
                                          <p:attrName>style.visibility</p:attrName>
                                        </p:attrNameLst>
                                      </p:cBhvr>
                                      <p:to>
                                        <p:strVal val="hidden"/>
                                      </p:to>
                                    </p:set>
                                  </p:childTnLst>
                                </p:cTn>
                              </p:par>
                              <p:par>
                                <p:cTn id="50" presetID="10" presetClass="entr" presetSubtype="0" fill="hold" grpId="0" nodeType="withEffect">
                                  <p:stCondLst>
                                    <p:cond delay="1400"/>
                                  </p:stCondLst>
                                  <p:childTnLst>
                                    <p:set>
                                      <p:cBhvr>
                                        <p:cTn id="51" dur="1" fill="hold">
                                          <p:stCondLst>
                                            <p:cond delay="0"/>
                                          </p:stCondLst>
                                        </p:cTn>
                                        <p:tgtEl>
                                          <p:spTgt spid="3108"/>
                                        </p:tgtEl>
                                        <p:attrNameLst>
                                          <p:attrName>style.visibility</p:attrName>
                                        </p:attrNameLst>
                                      </p:cBhvr>
                                      <p:to>
                                        <p:strVal val="visible"/>
                                      </p:to>
                                    </p:set>
                                    <p:animEffect transition="in" filter="fade">
                                      <p:cBhvr>
                                        <p:cTn id="52" dur="1000"/>
                                        <p:tgtEl>
                                          <p:spTgt spid="3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9" grpId="0" animBg="1"/>
      <p:bldP spid="3080" grpId="0" animBg="1"/>
      <p:bldP spid="3081" grpId="0" animBg="1"/>
      <p:bldP spid="3082" grpId="0" animBg="1"/>
      <p:bldP spid="3083" grpId="0" animBg="1"/>
      <p:bldP spid="3083" grpId="1" animBg="1"/>
      <p:bldP spid="3084" grpId="0" animBg="1"/>
      <p:bldP spid="3084" grpId="1" animBg="1"/>
      <p:bldP spid="3084" grpId="2" animBg="1"/>
      <p:bldP spid="3085" grpId="0" animBg="1"/>
      <p:bldP spid="3085" grpId="1" animBg="1"/>
      <p:bldP spid="3086" grpId="0" animBg="1"/>
      <p:bldP spid="3086" grpId="1" animBg="1"/>
      <p:bldP spid="3086" grpId="2" animBg="1"/>
      <p:bldP spid="3108"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858D578-FCC1-479D-B4D7-3837A0C1F11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25438"/>
            <a:ext cx="2057400" cy="5800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25438"/>
            <a:ext cx="6019800" cy="58007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8FA0B83-E18F-4B88-A54C-F6A8F4765B09}"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325438"/>
            <a:ext cx="8229600" cy="9271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r>
              <a:rPr lang="en-US" smtClean="0"/>
              <a:t>Click icon to add chart</a:t>
            </a:r>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EBC134E-E206-4BA0-8EB0-F716BEA888F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5132210-6BA2-4241-9F6C-31C533BD70CF}"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D843923-2DE3-4BAC-8711-9EF5E823696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B5912B3-8A2E-4F13-8551-45871018F28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0518F84-9874-4194-8C16-832F0FFDA78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ACEFAF9-150F-47DC-877E-F884CBEAB40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4164650-D4A9-48DC-B99F-BC05311FCDC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7448813-C0E1-43CF-8BA4-1D6CD69AE45C}"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1972D68-A579-4DE5-AFAE-FEDE912E85B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1" name="Freeform 7"/>
          <p:cNvSpPr>
            <a:spLocks/>
          </p:cNvSpPr>
          <p:nvPr/>
        </p:nvSpPr>
        <p:spPr bwMode="gray">
          <a:xfrm>
            <a:off x="-9525" y="-9525"/>
            <a:ext cx="9156700" cy="6865938"/>
          </a:xfrm>
          <a:custGeom>
            <a:avLst/>
            <a:gdLst/>
            <a:ahLst/>
            <a:cxnLst>
              <a:cxn ang="0">
                <a:pos x="5766" y="605"/>
              </a:cxn>
              <a:cxn ang="0">
                <a:pos x="5768" y="4325"/>
              </a:cxn>
              <a:cxn ang="0">
                <a:pos x="1331" y="4325"/>
              </a:cxn>
              <a:cxn ang="0">
                <a:pos x="4" y="3111"/>
              </a:cxn>
              <a:cxn ang="0">
                <a:pos x="0" y="0"/>
              </a:cxn>
              <a:cxn ang="0">
                <a:pos x="2428" y="7"/>
              </a:cxn>
              <a:cxn ang="0">
                <a:pos x="5766" y="605"/>
              </a:cxn>
            </a:cxnLst>
            <a:rect l="0" t="0" r="r" b="b"/>
            <a:pathLst>
              <a:path w="5768" h="4325">
                <a:moveTo>
                  <a:pt x="5766" y="605"/>
                </a:moveTo>
                <a:cubicBezTo>
                  <a:pt x="5767" y="2464"/>
                  <a:pt x="5768" y="4325"/>
                  <a:pt x="5768" y="4325"/>
                </a:cubicBezTo>
                <a:cubicBezTo>
                  <a:pt x="5768" y="4325"/>
                  <a:pt x="3549" y="4325"/>
                  <a:pt x="1331" y="4325"/>
                </a:cubicBezTo>
                <a:cubicBezTo>
                  <a:pt x="499" y="3811"/>
                  <a:pt x="0" y="3109"/>
                  <a:pt x="4" y="3111"/>
                </a:cubicBezTo>
                <a:lnTo>
                  <a:pt x="0" y="0"/>
                </a:lnTo>
                <a:lnTo>
                  <a:pt x="2428" y="7"/>
                </a:lnTo>
                <a:cubicBezTo>
                  <a:pt x="2428" y="12"/>
                  <a:pt x="3096" y="401"/>
                  <a:pt x="5766" y="605"/>
                </a:cubicBezTo>
                <a:close/>
              </a:path>
            </a:pathLst>
          </a:custGeom>
          <a:gradFill rotWithShape="1">
            <a:gsLst>
              <a:gs pos="0">
                <a:srgbClr val="FDF58D">
                  <a:gamma/>
                  <a:tint val="3137"/>
                  <a:invGamma/>
                </a:srgbClr>
              </a:gs>
              <a:gs pos="100000">
                <a:srgbClr val="FDF58D">
                  <a:alpha val="70000"/>
                </a:srgbClr>
              </a:gs>
            </a:gsLst>
            <a:lin ang="2700000" scaled="1"/>
          </a:gradFill>
          <a:ln w="9525">
            <a:noFill/>
            <a:round/>
            <a:headEnd/>
            <a:tailEnd/>
          </a:ln>
          <a:effectLst/>
        </p:spPr>
        <p:txBody>
          <a:bodyPr/>
          <a:lstStyle/>
          <a:p>
            <a:endParaRPr lang="en-US"/>
          </a:p>
        </p:txBody>
      </p:sp>
      <p:pic>
        <p:nvPicPr>
          <p:cNvPr id="1032" name="Picture 8" descr="5"/>
          <p:cNvPicPr>
            <a:picLocks noChangeAspect="1" noChangeArrowheads="1"/>
          </p:cNvPicPr>
          <p:nvPr/>
        </p:nvPicPr>
        <p:blipFill>
          <a:blip r:embed="rId14" cstate="print"/>
          <a:srcRect/>
          <a:stretch>
            <a:fillRect/>
          </a:stretch>
        </p:blipFill>
        <p:spPr bwMode="gray">
          <a:xfrm>
            <a:off x="0" y="0"/>
            <a:ext cx="9144000" cy="6858000"/>
          </a:xfrm>
          <a:prstGeom prst="rect">
            <a:avLst/>
          </a:prstGeom>
          <a:noFill/>
        </p:spPr>
      </p:pic>
      <p:sp>
        <p:nvSpPr>
          <p:cNvPr id="1033" name="Freeform 9"/>
          <p:cNvSpPr>
            <a:spLocks/>
          </p:cNvSpPr>
          <p:nvPr/>
        </p:nvSpPr>
        <p:spPr bwMode="gray">
          <a:xfrm>
            <a:off x="6350" y="5113338"/>
            <a:ext cx="1852613" cy="1746250"/>
          </a:xfrm>
          <a:custGeom>
            <a:avLst/>
            <a:gdLst/>
            <a:ahLst/>
            <a:cxnLst>
              <a:cxn ang="0">
                <a:pos x="0" y="0"/>
              </a:cxn>
              <a:cxn ang="0">
                <a:pos x="0" y="1100"/>
              </a:cxn>
              <a:cxn ang="0">
                <a:pos x="1089" y="1100"/>
              </a:cxn>
              <a:cxn ang="0">
                <a:pos x="0" y="0"/>
              </a:cxn>
            </a:cxnLst>
            <a:rect l="0" t="0" r="r" b="b"/>
            <a:pathLst>
              <a:path w="1089" h="1100">
                <a:moveTo>
                  <a:pt x="0" y="0"/>
                </a:moveTo>
                <a:cubicBezTo>
                  <a:pt x="0" y="550"/>
                  <a:pt x="0" y="1100"/>
                  <a:pt x="0" y="1100"/>
                </a:cubicBezTo>
                <a:lnTo>
                  <a:pt x="1089" y="1100"/>
                </a:lnTo>
                <a:cubicBezTo>
                  <a:pt x="1089" y="1100"/>
                  <a:pt x="596" y="865"/>
                  <a:pt x="0" y="0"/>
                </a:cubicBezTo>
                <a:close/>
              </a:path>
            </a:pathLst>
          </a:custGeom>
          <a:solidFill>
            <a:schemeClr val="folHlink"/>
          </a:solidFill>
          <a:ln w="9525">
            <a:noFill/>
            <a:round/>
            <a:headEnd/>
            <a:tailEnd/>
          </a:ln>
          <a:effectLst/>
        </p:spPr>
        <p:txBody>
          <a:bodyPr/>
          <a:lstStyle/>
          <a:p>
            <a:endParaRPr lang="en-US"/>
          </a:p>
        </p:txBody>
      </p:sp>
      <p:grpSp>
        <p:nvGrpSpPr>
          <p:cNvPr id="1035" name="Group 11"/>
          <p:cNvGrpSpPr>
            <a:grpSpLocks/>
          </p:cNvGrpSpPr>
          <p:nvPr/>
        </p:nvGrpSpPr>
        <p:grpSpPr bwMode="auto">
          <a:xfrm>
            <a:off x="0" y="0"/>
            <a:ext cx="9156700" cy="6875463"/>
            <a:chOff x="0" y="0"/>
            <a:chExt cx="5768" cy="4331"/>
          </a:xfrm>
        </p:grpSpPr>
        <p:grpSp>
          <p:nvGrpSpPr>
            <p:cNvPr id="1036" name="Group 12"/>
            <p:cNvGrpSpPr>
              <a:grpSpLocks/>
            </p:cNvGrpSpPr>
            <p:nvPr/>
          </p:nvGrpSpPr>
          <p:grpSpPr bwMode="auto">
            <a:xfrm>
              <a:off x="332" y="0"/>
              <a:ext cx="5080" cy="4331"/>
              <a:chOff x="332" y="0"/>
              <a:chExt cx="5080" cy="4331"/>
            </a:xfrm>
          </p:grpSpPr>
          <p:sp>
            <p:nvSpPr>
              <p:cNvPr id="1037" name="Line 13"/>
              <p:cNvSpPr>
                <a:spLocks noChangeShapeType="1"/>
              </p:cNvSpPr>
              <p:nvPr/>
            </p:nvSpPr>
            <p:spPr bwMode="gray">
              <a:xfrm>
                <a:off x="332" y="0"/>
                <a:ext cx="0" cy="3510"/>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38" name="Line 14"/>
              <p:cNvSpPr>
                <a:spLocks noChangeShapeType="1"/>
              </p:cNvSpPr>
              <p:nvPr/>
            </p:nvSpPr>
            <p:spPr bwMode="gray">
              <a:xfrm>
                <a:off x="1057" y="0"/>
                <a:ext cx="0" cy="4142"/>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39" name="Line 15"/>
              <p:cNvSpPr>
                <a:spLocks noChangeShapeType="1"/>
              </p:cNvSpPr>
              <p:nvPr/>
            </p:nvSpPr>
            <p:spPr bwMode="gray">
              <a:xfrm>
                <a:off x="1783" y="0"/>
                <a:ext cx="0" cy="4322"/>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40" name="Line 16"/>
              <p:cNvSpPr>
                <a:spLocks noChangeShapeType="1"/>
              </p:cNvSpPr>
              <p:nvPr/>
            </p:nvSpPr>
            <p:spPr bwMode="gray">
              <a:xfrm>
                <a:off x="2509" y="0"/>
                <a:ext cx="0" cy="4331"/>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41" name="Line 17"/>
              <p:cNvSpPr>
                <a:spLocks noChangeShapeType="1"/>
              </p:cNvSpPr>
              <p:nvPr/>
            </p:nvSpPr>
            <p:spPr bwMode="gray">
              <a:xfrm>
                <a:off x="3234" y="245"/>
                <a:ext cx="0" cy="4086"/>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42" name="Line 18"/>
              <p:cNvSpPr>
                <a:spLocks noChangeShapeType="1"/>
              </p:cNvSpPr>
              <p:nvPr/>
            </p:nvSpPr>
            <p:spPr bwMode="gray">
              <a:xfrm>
                <a:off x="3960" y="390"/>
                <a:ext cx="0" cy="3941"/>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43" name="Line 19"/>
              <p:cNvSpPr>
                <a:spLocks noChangeShapeType="1"/>
              </p:cNvSpPr>
              <p:nvPr/>
            </p:nvSpPr>
            <p:spPr bwMode="gray">
              <a:xfrm>
                <a:off x="4686" y="487"/>
                <a:ext cx="0" cy="3844"/>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44" name="Line 20"/>
              <p:cNvSpPr>
                <a:spLocks noChangeShapeType="1"/>
              </p:cNvSpPr>
              <p:nvPr/>
            </p:nvSpPr>
            <p:spPr bwMode="gray">
              <a:xfrm>
                <a:off x="5412" y="567"/>
                <a:ext cx="0" cy="3764"/>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grpSp>
        <p:grpSp>
          <p:nvGrpSpPr>
            <p:cNvPr id="1045" name="Group 21"/>
            <p:cNvGrpSpPr>
              <a:grpSpLocks/>
            </p:cNvGrpSpPr>
            <p:nvPr/>
          </p:nvGrpSpPr>
          <p:grpSpPr bwMode="auto">
            <a:xfrm>
              <a:off x="0" y="264"/>
              <a:ext cx="5768" cy="3538"/>
              <a:chOff x="0" y="264"/>
              <a:chExt cx="5768" cy="3538"/>
            </a:xfrm>
          </p:grpSpPr>
          <p:sp>
            <p:nvSpPr>
              <p:cNvPr id="1046" name="Line 22"/>
              <p:cNvSpPr>
                <a:spLocks noChangeShapeType="1"/>
              </p:cNvSpPr>
              <p:nvPr/>
            </p:nvSpPr>
            <p:spPr bwMode="gray">
              <a:xfrm rot="5400000">
                <a:off x="1635" y="-1371"/>
                <a:ext cx="0" cy="3270"/>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47" name="Line 23"/>
              <p:cNvSpPr>
                <a:spLocks noChangeShapeType="1"/>
              </p:cNvSpPr>
              <p:nvPr/>
            </p:nvSpPr>
            <p:spPr bwMode="gray">
              <a:xfrm rot="5400000">
                <a:off x="2884" y="-1913"/>
                <a:ext cx="0" cy="5768"/>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48" name="Line 24"/>
              <p:cNvSpPr>
                <a:spLocks noChangeShapeType="1"/>
              </p:cNvSpPr>
              <p:nvPr/>
            </p:nvSpPr>
            <p:spPr bwMode="gray">
              <a:xfrm rot="5400000">
                <a:off x="2884" y="-1205"/>
                <a:ext cx="0" cy="5768"/>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49" name="Line 25"/>
              <p:cNvSpPr>
                <a:spLocks noChangeShapeType="1"/>
              </p:cNvSpPr>
              <p:nvPr/>
            </p:nvSpPr>
            <p:spPr bwMode="gray">
              <a:xfrm rot="5400000">
                <a:off x="2885" y="-497"/>
                <a:ext cx="0" cy="5766"/>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50" name="Line 26"/>
              <p:cNvSpPr>
                <a:spLocks noChangeShapeType="1"/>
              </p:cNvSpPr>
              <p:nvPr/>
            </p:nvSpPr>
            <p:spPr bwMode="gray">
              <a:xfrm rot="5400000">
                <a:off x="2885" y="211"/>
                <a:ext cx="0" cy="5766"/>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sp>
            <p:nvSpPr>
              <p:cNvPr id="1051" name="Line 27"/>
              <p:cNvSpPr>
                <a:spLocks noChangeShapeType="1"/>
              </p:cNvSpPr>
              <p:nvPr/>
            </p:nvSpPr>
            <p:spPr bwMode="gray">
              <a:xfrm rot="5400000">
                <a:off x="3192" y="1251"/>
                <a:ext cx="0" cy="5102"/>
              </a:xfrm>
              <a:prstGeom prst="line">
                <a:avLst/>
              </a:prstGeom>
              <a:noFill/>
              <a:ln w="9525">
                <a:solidFill>
                  <a:srgbClr val="FFFFFF">
                    <a:alpha val="50000"/>
                  </a:srgbClr>
                </a:solidFill>
                <a:round/>
                <a:headEnd/>
                <a:tailEnd/>
              </a:ln>
              <a:effectLst>
                <a:outerShdw dist="17961" dir="2700000" algn="ctr" rotWithShape="0">
                  <a:srgbClr val="FFCC00">
                    <a:alpha val="35001"/>
                  </a:srgbClr>
                </a:outerShdw>
              </a:effectLst>
            </p:spPr>
            <p:txBody>
              <a:bodyPr/>
              <a:lstStyle/>
              <a:p>
                <a:endParaRPr lang="en-US"/>
              </a:p>
            </p:txBody>
          </p:sp>
        </p:grpSp>
      </p:grpSp>
      <p:sp>
        <p:nvSpPr>
          <p:cNvPr id="1052" name="Rectangle 28"/>
          <p:cNvSpPr>
            <a:spLocks noChangeArrowheads="1"/>
          </p:cNvSpPr>
          <p:nvPr/>
        </p:nvSpPr>
        <p:spPr bwMode="gray">
          <a:xfrm>
            <a:off x="4005263" y="2692400"/>
            <a:ext cx="1128712" cy="1079500"/>
          </a:xfrm>
          <a:prstGeom prst="rect">
            <a:avLst/>
          </a:prstGeom>
          <a:solidFill>
            <a:srgbClr val="FFFFFF">
              <a:alpha val="25000"/>
            </a:srgbClr>
          </a:solidFill>
          <a:ln w="9525">
            <a:noFill/>
            <a:miter lim="800000"/>
            <a:headEnd/>
            <a:tailEnd/>
          </a:ln>
          <a:effectLst/>
        </p:spPr>
        <p:txBody>
          <a:bodyPr wrap="none" anchor="ctr"/>
          <a:lstStyle/>
          <a:p>
            <a:endParaRPr lang="en-US"/>
          </a:p>
        </p:txBody>
      </p:sp>
      <p:sp>
        <p:nvSpPr>
          <p:cNvPr id="1053" name="Rectangle 29"/>
          <p:cNvSpPr>
            <a:spLocks noChangeArrowheads="1"/>
          </p:cNvSpPr>
          <p:nvPr/>
        </p:nvSpPr>
        <p:spPr bwMode="gray">
          <a:xfrm>
            <a:off x="7459663" y="4937125"/>
            <a:ext cx="1120775" cy="1079500"/>
          </a:xfrm>
          <a:prstGeom prst="rect">
            <a:avLst/>
          </a:prstGeom>
          <a:solidFill>
            <a:srgbClr val="FFFFFF">
              <a:alpha val="30000"/>
            </a:srgbClr>
          </a:solidFill>
          <a:ln w="9525">
            <a:noFill/>
            <a:miter lim="800000"/>
            <a:headEnd/>
            <a:tailEnd/>
          </a:ln>
          <a:effectLst/>
        </p:spPr>
        <p:txBody>
          <a:bodyPr wrap="none" anchor="ctr"/>
          <a:lstStyle/>
          <a:p>
            <a:endParaRPr lang="en-US"/>
          </a:p>
        </p:txBody>
      </p:sp>
      <p:sp>
        <p:nvSpPr>
          <p:cNvPr id="1054" name="Rectangle 30"/>
          <p:cNvSpPr>
            <a:spLocks noChangeArrowheads="1"/>
          </p:cNvSpPr>
          <p:nvPr/>
        </p:nvSpPr>
        <p:spPr bwMode="gray">
          <a:xfrm>
            <a:off x="549275" y="3808413"/>
            <a:ext cx="1128713" cy="1079500"/>
          </a:xfrm>
          <a:prstGeom prst="rect">
            <a:avLst/>
          </a:prstGeom>
          <a:solidFill>
            <a:srgbClr val="FFFFFF">
              <a:alpha val="20000"/>
            </a:srgbClr>
          </a:solidFill>
          <a:ln w="9525">
            <a:noFill/>
            <a:miter lim="800000"/>
            <a:headEnd/>
            <a:tailEnd/>
          </a:ln>
          <a:effectLst/>
        </p:spPr>
        <p:txBody>
          <a:bodyPr wrap="none" anchor="ctr"/>
          <a:lstStyle/>
          <a:p>
            <a:endParaRPr lang="en-US"/>
          </a:p>
        </p:txBody>
      </p:sp>
      <p:sp>
        <p:nvSpPr>
          <p:cNvPr id="1055" name="Rectangle 31"/>
          <p:cNvSpPr>
            <a:spLocks noChangeArrowheads="1"/>
          </p:cNvSpPr>
          <p:nvPr/>
        </p:nvSpPr>
        <p:spPr bwMode="gray">
          <a:xfrm>
            <a:off x="6307138" y="6064250"/>
            <a:ext cx="1128712" cy="796925"/>
          </a:xfrm>
          <a:prstGeom prst="rect">
            <a:avLst/>
          </a:prstGeom>
          <a:solidFill>
            <a:srgbClr val="FFFFFF">
              <a:alpha val="20000"/>
            </a:srgbClr>
          </a:solidFill>
          <a:ln w="9525">
            <a:noFill/>
            <a:miter lim="800000"/>
            <a:headEnd/>
            <a:tailEnd/>
          </a:ln>
          <a:effectLst/>
        </p:spPr>
        <p:txBody>
          <a:bodyPr wrap="none" anchor="ctr"/>
          <a:lstStyle/>
          <a:p>
            <a:endParaRPr lang="en-US"/>
          </a:p>
        </p:txBody>
      </p:sp>
      <p:sp>
        <p:nvSpPr>
          <p:cNvPr id="1056" name="Rectangle 32"/>
          <p:cNvSpPr>
            <a:spLocks noChangeArrowheads="1"/>
          </p:cNvSpPr>
          <p:nvPr/>
        </p:nvSpPr>
        <p:spPr bwMode="gray">
          <a:xfrm>
            <a:off x="2846388" y="0"/>
            <a:ext cx="1128712" cy="404813"/>
          </a:xfrm>
          <a:prstGeom prst="rect">
            <a:avLst/>
          </a:prstGeom>
          <a:solidFill>
            <a:srgbClr val="FFFFFF">
              <a:alpha val="39999"/>
            </a:srgbClr>
          </a:solidFill>
          <a:ln w="9525">
            <a:noFill/>
            <a:miter lim="800000"/>
            <a:headEnd/>
            <a:tailEnd/>
          </a:ln>
          <a:effectLst/>
        </p:spPr>
        <p:txBody>
          <a:bodyPr wrap="none" anchor="ctr"/>
          <a:lstStyle/>
          <a:p>
            <a:endParaRPr lang="en-US"/>
          </a:p>
        </p:txBody>
      </p:sp>
      <p:sp>
        <p:nvSpPr>
          <p:cNvPr id="1057" name="Rectangle 33"/>
          <p:cNvSpPr>
            <a:spLocks noChangeArrowheads="1"/>
          </p:cNvSpPr>
          <p:nvPr/>
        </p:nvSpPr>
        <p:spPr bwMode="gray">
          <a:xfrm>
            <a:off x="2852738" y="4938713"/>
            <a:ext cx="1120775" cy="1079500"/>
          </a:xfrm>
          <a:prstGeom prst="rect">
            <a:avLst/>
          </a:prstGeom>
          <a:solidFill>
            <a:srgbClr val="FFFFFF">
              <a:alpha val="30000"/>
            </a:srgbClr>
          </a:solidFill>
          <a:ln w="9525">
            <a:noFill/>
            <a:miter lim="800000"/>
            <a:headEnd/>
            <a:tailEnd/>
          </a:ln>
          <a:effectLst/>
        </p:spPr>
        <p:txBody>
          <a:bodyPr wrap="none" anchor="ctr"/>
          <a:lstStyle/>
          <a:p>
            <a:endParaRPr lang="en-US"/>
          </a:p>
        </p:txBody>
      </p:sp>
      <p:sp>
        <p:nvSpPr>
          <p:cNvPr id="1058" name="Rectangle 34"/>
          <p:cNvSpPr>
            <a:spLocks noChangeArrowheads="1"/>
          </p:cNvSpPr>
          <p:nvPr/>
        </p:nvSpPr>
        <p:spPr bwMode="gray">
          <a:xfrm>
            <a:off x="6300788" y="1566863"/>
            <a:ext cx="1120775" cy="1079500"/>
          </a:xfrm>
          <a:prstGeom prst="rect">
            <a:avLst/>
          </a:prstGeom>
          <a:solidFill>
            <a:srgbClr val="FFFFFF">
              <a:alpha val="30000"/>
            </a:srgbClr>
          </a:solidFill>
          <a:ln w="9525">
            <a:noFill/>
            <a:miter lim="800000"/>
            <a:headEnd/>
            <a:tailEnd/>
          </a:ln>
          <a:effectLst/>
        </p:spPr>
        <p:txBody>
          <a:bodyPr wrap="none" anchor="ctr"/>
          <a:lstStyle/>
          <a:p>
            <a:endParaRPr lang="en-US"/>
          </a:p>
        </p:txBody>
      </p:sp>
      <p:pic>
        <p:nvPicPr>
          <p:cNvPr id="1059" name="Picture 35" descr="3"/>
          <p:cNvPicPr>
            <a:picLocks noChangeAspect="1" noChangeArrowheads="1"/>
          </p:cNvPicPr>
          <p:nvPr/>
        </p:nvPicPr>
        <p:blipFill>
          <a:blip r:embed="rId15" cstate="print"/>
          <a:srcRect/>
          <a:stretch>
            <a:fillRect/>
          </a:stretch>
        </p:blipFill>
        <p:spPr bwMode="gray">
          <a:xfrm>
            <a:off x="-180975" y="5638800"/>
            <a:ext cx="2016125" cy="1219200"/>
          </a:xfrm>
          <a:prstGeom prst="rect">
            <a:avLst/>
          </a:prstGeom>
          <a:noFill/>
        </p:spPr>
      </p:pic>
      <p:sp>
        <p:nvSpPr>
          <p:cNvPr id="1027" name="Rectangle 3"/>
          <p:cNvSpPr>
            <a:spLocks noGrp="1" noChangeArrowheads="1"/>
          </p:cNvSpPr>
          <p:nvPr>
            <p:ph type="body" idx="1"/>
          </p:nvPr>
        </p:nvSpPr>
        <p:spPr bwMode="gray">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gray">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gray">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gray">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170C339-29CF-43D9-8D9B-8FD8A8281F35}" type="slidenum">
              <a:rPr lang="en-US"/>
              <a:pPr/>
              <a:t>‹#›</a:t>
            </a:fld>
            <a:endParaRPr lang="en-US"/>
          </a:p>
        </p:txBody>
      </p:sp>
      <p:sp>
        <p:nvSpPr>
          <p:cNvPr id="1060" name="Freeform 36" descr="11"/>
          <p:cNvSpPr>
            <a:spLocks/>
          </p:cNvSpPr>
          <p:nvPr/>
        </p:nvSpPr>
        <p:spPr bwMode="gray">
          <a:xfrm>
            <a:off x="4041775" y="0"/>
            <a:ext cx="5105400" cy="739775"/>
          </a:xfrm>
          <a:custGeom>
            <a:avLst/>
            <a:gdLst/>
            <a:ahLst/>
            <a:cxnLst>
              <a:cxn ang="0">
                <a:pos x="3130" y="453"/>
              </a:cxn>
              <a:cxn ang="0">
                <a:pos x="3130" y="0"/>
              </a:cxn>
              <a:cxn ang="0">
                <a:pos x="0" y="0"/>
              </a:cxn>
              <a:cxn ang="0">
                <a:pos x="3130" y="453"/>
              </a:cxn>
            </a:cxnLst>
            <a:rect l="0" t="0" r="r" b="b"/>
            <a:pathLst>
              <a:path w="3130" h="453">
                <a:moveTo>
                  <a:pt x="3130" y="453"/>
                </a:moveTo>
                <a:cubicBezTo>
                  <a:pt x="3130" y="226"/>
                  <a:pt x="3130" y="0"/>
                  <a:pt x="3130" y="0"/>
                </a:cubicBezTo>
                <a:lnTo>
                  <a:pt x="0" y="0"/>
                </a:lnTo>
                <a:cubicBezTo>
                  <a:pt x="0" y="0"/>
                  <a:pt x="1298" y="389"/>
                  <a:pt x="3130" y="453"/>
                </a:cubicBezTo>
                <a:close/>
              </a:path>
            </a:pathLst>
          </a:custGeom>
          <a:blipFill dpi="0" rotWithShape="1">
            <a:blip r:embed="rId16" cstate="print"/>
            <a:srcRect/>
            <a:stretch>
              <a:fillRect/>
            </a:stretch>
          </a:blipFill>
          <a:ln w="9525">
            <a:noFill/>
            <a:round/>
            <a:headEnd/>
            <a:tailEnd/>
          </a:ln>
          <a:effectLst/>
        </p:spPr>
        <p:txBody>
          <a:bodyPr/>
          <a:lstStyle/>
          <a:p>
            <a:endParaRPr lang="en-US"/>
          </a:p>
        </p:txBody>
      </p:sp>
      <p:sp>
        <p:nvSpPr>
          <p:cNvPr id="1026" name="Rectangle 2"/>
          <p:cNvSpPr>
            <a:spLocks noGrp="1" noChangeArrowheads="1"/>
          </p:cNvSpPr>
          <p:nvPr>
            <p:ph type="title"/>
          </p:nvPr>
        </p:nvSpPr>
        <p:spPr bwMode="gray">
          <a:xfrm>
            <a:off x="457200" y="325438"/>
            <a:ext cx="8229600" cy="927100"/>
          </a:xfrm>
          <a:prstGeom prst="rect">
            <a:avLst/>
          </a:prstGeom>
          <a:noFill/>
          <a:ln w="9525">
            <a:noFill/>
            <a:miter lim="800000"/>
            <a:headEnd/>
            <a:tailEnd/>
          </a:ln>
          <a:effectLst>
            <a:outerShdw dist="35921" dir="2700000" algn="ctr" rotWithShape="0">
              <a:srgbClr val="FFFFFF"/>
            </a:outerShdw>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4" name="Freeform 10"/>
          <p:cNvSpPr>
            <a:spLocks/>
          </p:cNvSpPr>
          <p:nvPr/>
        </p:nvSpPr>
        <p:spPr bwMode="gray">
          <a:xfrm>
            <a:off x="4041775" y="1588"/>
            <a:ext cx="5105400" cy="739775"/>
          </a:xfrm>
          <a:custGeom>
            <a:avLst/>
            <a:gdLst/>
            <a:ahLst/>
            <a:cxnLst>
              <a:cxn ang="0">
                <a:pos x="3130" y="453"/>
              </a:cxn>
              <a:cxn ang="0">
                <a:pos x="3130" y="0"/>
              </a:cxn>
              <a:cxn ang="0">
                <a:pos x="0" y="0"/>
              </a:cxn>
              <a:cxn ang="0">
                <a:pos x="3130" y="453"/>
              </a:cxn>
            </a:cxnLst>
            <a:rect l="0" t="0" r="r" b="b"/>
            <a:pathLst>
              <a:path w="3130" h="453">
                <a:moveTo>
                  <a:pt x="3130" y="453"/>
                </a:moveTo>
                <a:cubicBezTo>
                  <a:pt x="3130" y="226"/>
                  <a:pt x="3130" y="0"/>
                  <a:pt x="3130" y="0"/>
                </a:cubicBezTo>
                <a:lnTo>
                  <a:pt x="0" y="0"/>
                </a:lnTo>
                <a:cubicBezTo>
                  <a:pt x="0" y="0"/>
                  <a:pt x="1298" y="389"/>
                  <a:pt x="3130" y="453"/>
                </a:cubicBezTo>
                <a:close/>
              </a:path>
            </a:pathLst>
          </a:custGeom>
          <a:blipFill dpi="0" rotWithShape="1">
            <a:blip r:embed="rId17" cstate="print"/>
            <a:srcRect/>
            <a:stretch>
              <a:fillRect/>
            </a:stretch>
          </a:blipFill>
          <a:ln w="9525">
            <a:no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ppt_x</p:attrName>
                                        </p:attrNameLst>
                                      </p:cBhvr>
                                      <p:tavLst>
                                        <p:tav tm="0">
                                          <p:val>
                                            <p:strVal val="#ppt_x-.2"/>
                                          </p:val>
                                        </p:tav>
                                        <p:tav tm="100000">
                                          <p:val>
                                            <p:strVal val="#ppt_x"/>
                                          </p:val>
                                        </p:tav>
                                      </p:tavLst>
                                    </p:anim>
                                    <p:anim calcmode="lin" valueType="num">
                                      <p:cBhvr>
                                        <p:cTn id="8" dur="500" fill="hold"/>
                                        <p:tgtEl>
                                          <p:spTgt spid="1026"/>
                                        </p:tgtEl>
                                        <p:attrNameLst>
                                          <p:attrName>ppt_y</p:attrName>
                                        </p:attrNameLst>
                                      </p:cBhvr>
                                      <p:tavLst>
                                        <p:tav tm="0">
                                          <p:val>
                                            <p:strVal val="#ppt_y"/>
                                          </p:val>
                                        </p:tav>
                                        <p:tav tm="100000">
                                          <p:val>
                                            <p:strVal val="#ppt_y"/>
                                          </p:val>
                                        </p:tav>
                                      </p:tavLst>
                                    </p:anim>
                                    <p:animEffect transition="in" filter="wipe(right)" prLst="gradientSize: 0.1">
                                      <p:cBhvr>
                                        <p:cTn id="9" dur="500"/>
                                        <p:tgtEl>
                                          <p:spTgt spid="102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034"/>
                                        </p:tgtEl>
                                        <p:attrNameLst>
                                          <p:attrName>style.visibility</p:attrName>
                                        </p:attrNameLst>
                                      </p:cBhvr>
                                      <p:to>
                                        <p:strVal val="visible"/>
                                      </p:to>
                                    </p:set>
                                    <p:animEffect transition="in" filter="fade">
                                      <p:cBhvr>
                                        <p:cTn id="13" dur="200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34" grpId="0" animBg="1"/>
    </p:bldLst>
  </p:timing>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Arial" charset="0"/>
        </a:defRPr>
      </a:lvl2pPr>
      <a:lvl3pPr algn="l" rtl="0" eaLnBrk="1" fontAlgn="base" hangingPunct="1">
        <a:spcBef>
          <a:spcPct val="0"/>
        </a:spcBef>
        <a:spcAft>
          <a:spcPct val="0"/>
        </a:spcAft>
        <a:defRPr sz="4400" b="1">
          <a:solidFill>
            <a:schemeClr val="tx2"/>
          </a:solidFill>
          <a:latin typeface="Arial" charset="0"/>
        </a:defRPr>
      </a:lvl3pPr>
      <a:lvl4pPr algn="l" rtl="0" eaLnBrk="1" fontAlgn="base" hangingPunct="1">
        <a:spcBef>
          <a:spcPct val="0"/>
        </a:spcBef>
        <a:spcAft>
          <a:spcPct val="0"/>
        </a:spcAft>
        <a:defRPr sz="4400" b="1">
          <a:solidFill>
            <a:schemeClr val="tx2"/>
          </a:solidFill>
          <a:latin typeface="Arial" charset="0"/>
        </a:defRPr>
      </a:lvl4pPr>
      <a:lvl5pPr algn="l" rtl="0" eaLnBrk="1" fontAlgn="base" hangingPunct="1">
        <a:spcBef>
          <a:spcPct val="0"/>
        </a:spcBef>
        <a:spcAft>
          <a:spcPct val="0"/>
        </a:spcAft>
        <a:defRPr sz="4400" b="1">
          <a:solidFill>
            <a:schemeClr val="tx2"/>
          </a:solidFill>
          <a:latin typeface="Arial"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371600" y="2209800"/>
            <a:ext cx="1981200" cy="1470025"/>
          </a:xfrm>
        </p:spPr>
        <p:txBody>
          <a:bodyPr/>
          <a:lstStyle/>
          <a:p>
            <a:pPr algn="r" rtl="1"/>
            <a:r>
              <a:rPr lang="ar-SA" sz="4000" dirty="0" smtClean="0">
                <a:solidFill>
                  <a:schemeClr val="tx1"/>
                </a:solidFill>
                <a:latin typeface="Arabic Typesetting" pitchFamily="66" charset="-78"/>
                <a:cs typeface="Arabic Typesetting" pitchFamily="66" charset="-78"/>
              </a:rPr>
              <a:t>الفيتامينات </a:t>
            </a:r>
            <a:r>
              <a:rPr lang="en-US" sz="4000" dirty="0" smtClean="0">
                <a:solidFill>
                  <a:schemeClr val="tx1"/>
                </a:solidFill>
                <a:latin typeface="Arabic Typesetting" pitchFamily="66" charset="-78"/>
                <a:cs typeface="Arabic Typesetting" pitchFamily="66" charset="-78"/>
              </a:rPr>
              <a:t>Vitamins</a:t>
            </a:r>
            <a:endParaRPr lang="en-US" sz="4000" dirty="0">
              <a:solidFill>
                <a:schemeClr val="tx1"/>
              </a:solidFill>
              <a:latin typeface="Arabic Typesetting" pitchFamily="66" charset="-78"/>
              <a:cs typeface="Arabic Typesetting" pitchFamily="66" charset="-78"/>
            </a:endParaRPr>
          </a:p>
        </p:txBody>
      </p:sp>
      <p:sp>
        <p:nvSpPr>
          <p:cNvPr id="2051" name="Rectangle 3"/>
          <p:cNvSpPr>
            <a:spLocks noGrp="1" noChangeArrowheads="1"/>
          </p:cNvSpPr>
          <p:nvPr>
            <p:ph type="subTitle" idx="1"/>
          </p:nvPr>
        </p:nvSpPr>
        <p:spPr/>
        <p:txBody>
          <a:bodyPr/>
          <a:lstStyle/>
          <a:p>
            <a:r>
              <a:rPr lang="en-US"/>
              <a:t>www.themegallery.com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a:xfrm>
            <a:off x="457200" y="685800"/>
            <a:ext cx="8229600" cy="990600"/>
          </a:xfrm>
        </p:spPr>
        <p:txBody>
          <a:bodyPr/>
          <a:lstStyle/>
          <a:p>
            <a:pPr algn="ctr" rtl="1"/>
            <a:r>
              <a:rPr lang="en-US" dirty="0" smtClean="0">
                <a:solidFill>
                  <a:srgbClr val="002060"/>
                </a:solidFill>
              </a:rPr>
              <a:t> </a:t>
            </a:r>
            <a:r>
              <a:rPr lang="ar-SA" dirty="0" smtClean="0">
                <a:solidFill>
                  <a:srgbClr val="002060"/>
                </a:solidFill>
              </a:rPr>
              <a:t>فيتامين </a:t>
            </a:r>
            <a:r>
              <a:rPr lang="ar-SA" dirty="0" err="1" smtClean="0">
                <a:solidFill>
                  <a:srgbClr val="002060"/>
                </a:solidFill>
              </a:rPr>
              <a:t>أ</a:t>
            </a:r>
            <a:r>
              <a:rPr lang="en-US" dirty="0" smtClean="0">
                <a:solidFill>
                  <a:srgbClr val="002060"/>
                </a:solidFill>
              </a:rPr>
              <a:t> (A) </a:t>
            </a:r>
            <a:endParaRPr lang="en-US" dirty="0">
              <a:solidFill>
                <a:srgbClr val="002060"/>
              </a:solidFill>
            </a:endParaRPr>
          </a:p>
        </p:txBody>
      </p:sp>
      <p:pic>
        <p:nvPicPr>
          <p:cNvPr id="25" name="Picture 4" descr="scan0013"/>
          <p:cNvPicPr>
            <a:picLocks noChangeAspect="1" noChangeArrowheads="1"/>
          </p:cNvPicPr>
          <p:nvPr/>
        </p:nvPicPr>
        <p:blipFill>
          <a:blip r:embed="rId2" cstate="print"/>
          <a:srcRect/>
          <a:stretch>
            <a:fillRect/>
          </a:stretch>
        </p:blipFill>
        <p:spPr bwMode="auto">
          <a:xfrm>
            <a:off x="2124075" y="2636838"/>
            <a:ext cx="4700588" cy="3960812"/>
          </a:xfrm>
          <a:prstGeom prst="rect">
            <a:avLst/>
          </a:prstGeom>
          <a:noFill/>
        </p:spPr>
      </p:pic>
      <p:sp>
        <p:nvSpPr>
          <p:cNvPr id="26" name="Rectangle 25"/>
          <p:cNvSpPr/>
          <p:nvPr/>
        </p:nvSpPr>
        <p:spPr>
          <a:xfrm>
            <a:off x="4714154" y="1905000"/>
            <a:ext cx="2904962" cy="646331"/>
          </a:xfrm>
          <a:prstGeom prst="rect">
            <a:avLst/>
          </a:prstGeom>
        </p:spPr>
        <p:txBody>
          <a:bodyPr wrap="none">
            <a:spAutoFit/>
          </a:bodyPr>
          <a:lstStyle/>
          <a:p>
            <a:pPr algn="r" rtl="1"/>
            <a:r>
              <a:rPr lang="ar-SA" b="1" dirty="0" smtClean="0"/>
              <a:t>الاسم الكيميائي: ريتنول</a:t>
            </a:r>
            <a:r>
              <a:rPr lang="ar-AE" b="1" dirty="0" smtClean="0"/>
              <a:t> </a:t>
            </a:r>
            <a:r>
              <a:rPr lang="en-US" b="1" dirty="0" smtClean="0"/>
              <a:t> Retinol</a:t>
            </a:r>
          </a:p>
          <a:p>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7890" name="Group 2"/>
          <p:cNvGrpSpPr>
            <a:grpSpLocks/>
          </p:cNvGrpSpPr>
          <p:nvPr/>
        </p:nvGrpSpPr>
        <p:grpSpPr bwMode="auto">
          <a:xfrm>
            <a:off x="1295400" y="1295400"/>
            <a:ext cx="6934200" cy="4876800"/>
            <a:chOff x="642" y="1572"/>
            <a:chExt cx="1359" cy="2158"/>
          </a:xfrm>
        </p:grpSpPr>
        <p:sp>
          <p:nvSpPr>
            <p:cNvPr id="37891" name="Freeform 3"/>
            <p:cNvSpPr>
              <a:spLocks/>
            </p:cNvSpPr>
            <p:nvPr/>
          </p:nvSpPr>
          <p:spPr bwMode="gray">
            <a:xfrm>
              <a:off x="642" y="1572"/>
              <a:ext cx="1359" cy="2158"/>
            </a:xfrm>
            <a:custGeom>
              <a:avLst/>
              <a:gdLst/>
              <a:ahLst/>
              <a:cxnLst>
                <a:cxn ang="0">
                  <a:pos x="0" y="207"/>
                </a:cxn>
                <a:cxn ang="0">
                  <a:pos x="1" y="1987"/>
                </a:cxn>
                <a:cxn ang="0">
                  <a:pos x="309" y="2154"/>
                </a:cxn>
                <a:cxn ang="0">
                  <a:pos x="681" y="2040"/>
                </a:cxn>
                <a:cxn ang="0">
                  <a:pos x="999" y="1902"/>
                </a:cxn>
                <a:cxn ang="0">
                  <a:pos x="1359" y="2017"/>
                </a:cxn>
                <a:cxn ang="0">
                  <a:pos x="1359" y="180"/>
                </a:cxn>
                <a:cxn ang="0">
                  <a:pos x="1025" y="21"/>
                </a:cxn>
                <a:cxn ang="0">
                  <a:pos x="366" y="378"/>
                </a:cxn>
                <a:cxn ang="0">
                  <a:pos x="0" y="207"/>
                </a:cxn>
              </a:cxnLst>
              <a:rect l="0" t="0" r="r" b="b"/>
              <a:pathLst>
                <a:path w="1359" h="2158">
                  <a:moveTo>
                    <a:pt x="0" y="207"/>
                  </a:moveTo>
                  <a:cubicBezTo>
                    <a:pt x="0" y="1097"/>
                    <a:pt x="1" y="1987"/>
                    <a:pt x="1" y="1987"/>
                  </a:cubicBezTo>
                  <a:cubicBezTo>
                    <a:pt x="105" y="2151"/>
                    <a:pt x="210" y="2148"/>
                    <a:pt x="309" y="2154"/>
                  </a:cubicBezTo>
                  <a:cubicBezTo>
                    <a:pt x="421" y="2158"/>
                    <a:pt x="576" y="2091"/>
                    <a:pt x="681" y="2040"/>
                  </a:cubicBezTo>
                  <a:cubicBezTo>
                    <a:pt x="786" y="1989"/>
                    <a:pt x="843" y="1908"/>
                    <a:pt x="999" y="1902"/>
                  </a:cubicBezTo>
                  <a:cubicBezTo>
                    <a:pt x="1155" y="1896"/>
                    <a:pt x="1224" y="1908"/>
                    <a:pt x="1359" y="2017"/>
                  </a:cubicBezTo>
                  <a:lnTo>
                    <a:pt x="1359" y="180"/>
                  </a:lnTo>
                  <a:cubicBezTo>
                    <a:pt x="1272" y="72"/>
                    <a:pt x="1219" y="0"/>
                    <a:pt x="1025" y="21"/>
                  </a:cubicBezTo>
                  <a:cubicBezTo>
                    <a:pt x="831" y="42"/>
                    <a:pt x="644" y="378"/>
                    <a:pt x="366" y="378"/>
                  </a:cubicBezTo>
                  <a:cubicBezTo>
                    <a:pt x="88" y="378"/>
                    <a:pt x="87" y="222"/>
                    <a:pt x="0" y="207"/>
                  </a:cubicBezTo>
                  <a:close/>
                </a:path>
              </a:pathLst>
            </a:custGeom>
            <a:gradFill rotWithShape="1">
              <a:gsLst>
                <a:gs pos="0">
                  <a:schemeClr val="hlink"/>
                </a:gs>
                <a:gs pos="100000">
                  <a:schemeClr val="hlink">
                    <a:gamma/>
                    <a:shade val="46275"/>
                    <a:invGamma/>
                  </a:schemeClr>
                </a:gs>
              </a:gsLst>
              <a:lin ang="5400000" scaled="1"/>
            </a:gradFill>
            <a:ln w="9525">
              <a:round/>
              <a:headEnd/>
              <a:tailEnd/>
            </a:ln>
            <a:effectLst/>
            <a:scene3d>
              <a:camera prst="legacyPerspectiveTop"/>
              <a:lightRig rig="legacyNormal2" dir="t"/>
            </a:scene3d>
            <a:sp3d extrusionH="887400" prstMaterial="legacyMatte">
              <a:bevelT w="13500" h="13500" prst="angle"/>
              <a:bevelB w="13500" h="13500" prst="angle"/>
              <a:extrusionClr>
                <a:schemeClr val="hlink"/>
              </a:extrusionClr>
            </a:sp3d>
          </p:spPr>
          <p:txBody>
            <a:bodyPr>
              <a:flatTx/>
            </a:bodyPr>
            <a:lstStyle/>
            <a:p>
              <a:endParaRPr lang="en-US"/>
            </a:p>
          </p:txBody>
        </p:sp>
        <p:sp>
          <p:nvSpPr>
            <p:cNvPr id="37892" name="Freeform 4"/>
            <p:cNvSpPr>
              <a:spLocks/>
            </p:cNvSpPr>
            <p:nvPr/>
          </p:nvSpPr>
          <p:spPr bwMode="gray">
            <a:xfrm>
              <a:off x="650" y="1576"/>
              <a:ext cx="1348" cy="377"/>
            </a:xfrm>
            <a:custGeom>
              <a:avLst/>
              <a:gdLst/>
              <a:ahLst/>
              <a:cxnLst>
                <a:cxn ang="0">
                  <a:pos x="0" y="183"/>
                </a:cxn>
                <a:cxn ang="0">
                  <a:pos x="309" y="340"/>
                </a:cxn>
                <a:cxn ang="0">
                  <a:pos x="670" y="225"/>
                </a:cxn>
                <a:cxn ang="0">
                  <a:pos x="1042" y="9"/>
                </a:cxn>
                <a:cxn ang="0">
                  <a:pos x="1348" y="165"/>
                </a:cxn>
              </a:cxnLst>
              <a:rect l="0" t="0" r="r" b="b"/>
              <a:pathLst>
                <a:path w="1348" h="341">
                  <a:moveTo>
                    <a:pt x="0" y="183"/>
                  </a:moveTo>
                  <a:cubicBezTo>
                    <a:pt x="84" y="205"/>
                    <a:pt x="78" y="326"/>
                    <a:pt x="309" y="340"/>
                  </a:cubicBezTo>
                  <a:cubicBezTo>
                    <a:pt x="421" y="341"/>
                    <a:pt x="563" y="306"/>
                    <a:pt x="670" y="225"/>
                  </a:cubicBezTo>
                  <a:cubicBezTo>
                    <a:pt x="777" y="144"/>
                    <a:pt x="932" y="17"/>
                    <a:pt x="1042" y="9"/>
                  </a:cubicBezTo>
                  <a:cubicBezTo>
                    <a:pt x="1237" y="0"/>
                    <a:pt x="1300" y="105"/>
                    <a:pt x="1348" y="165"/>
                  </a:cubicBezTo>
                </a:path>
              </a:pathLst>
            </a:custGeom>
            <a:noFill/>
            <a:ln w="9525">
              <a:solidFill>
                <a:srgbClr val="FFFFFF">
                  <a:alpha val="50000"/>
                </a:srgbClr>
              </a:solidFill>
              <a:round/>
              <a:headEnd/>
              <a:tailEnd/>
            </a:ln>
            <a:effectLst/>
          </p:spPr>
          <p:txBody>
            <a:bodyPr/>
            <a:lstStyle/>
            <a:p>
              <a:endParaRPr lang="en-US"/>
            </a:p>
          </p:txBody>
        </p:sp>
        <p:sp>
          <p:nvSpPr>
            <p:cNvPr id="37893" name="Freeform 5"/>
            <p:cNvSpPr>
              <a:spLocks/>
            </p:cNvSpPr>
            <p:nvPr/>
          </p:nvSpPr>
          <p:spPr bwMode="gray">
            <a:xfrm>
              <a:off x="653" y="3473"/>
              <a:ext cx="1345" cy="255"/>
            </a:xfrm>
            <a:custGeom>
              <a:avLst/>
              <a:gdLst/>
              <a:ahLst/>
              <a:cxnLst>
                <a:cxn ang="0">
                  <a:pos x="1345" y="118"/>
                </a:cxn>
                <a:cxn ang="0">
                  <a:pos x="1015" y="1"/>
                </a:cxn>
                <a:cxn ang="0">
                  <a:pos x="718" y="112"/>
                </a:cxn>
                <a:cxn ang="0">
                  <a:pos x="295" y="253"/>
                </a:cxn>
                <a:cxn ang="0">
                  <a:pos x="0" y="102"/>
                </a:cxn>
              </a:cxnLst>
              <a:rect l="0" t="0" r="r" b="b"/>
              <a:pathLst>
                <a:path w="1345" h="255">
                  <a:moveTo>
                    <a:pt x="1345" y="118"/>
                  </a:moveTo>
                  <a:cubicBezTo>
                    <a:pt x="1288" y="64"/>
                    <a:pt x="1246" y="17"/>
                    <a:pt x="1015" y="1"/>
                  </a:cubicBezTo>
                  <a:cubicBezTo>
                    <a:pt x="903" y="0"/>
                    <a:pt x="826" y="55"/>
                    <a:pt x="718" y="112"/>
                  </a:cubicBezTo>
                  <a:cubicBezTo>
                    <a:pt x="610" y="169"/>
                    <a:pt x="479" y="255"/>
                    <a:pt x="295" y="253"/>
                  </a:cubicBezTo>
                  <a:cubicBezTo>
                    <a:pt x="111" y="251"/>
                    <a:pt x="73" y="201"/>
                    <a:pt x="0" y="102"/>
                  </a:cubicBezTo>
                </a:path>
              </a:pathLst>
            </a:custGeom>
            <a:noFill/>
            <a:ln w="9525">
              <a:solidFill>
                <a:srgbClr val="000000">
                  <a:alpha val="30000"/>
                </a:srgbClr>
              </a:solidFill>
              <a:round/>
              <a:headEnd/>
              <a:tailEnd/>
            </a:ln>
            <a:effectLst/>
          </p:spPr>
          <p:txBody>
            <a:bodyPr/>
            <a:lstStyle/>
            <a:p>
              <a:endParaRPr lang="en-US"/>
            </a:p>
          </p:txBody>
        </p:sp>
      </p:grpSp>
      <p:sp>
        <p:nvSpPr>
          <p:cNvPr id="37914" name="Line 26"/>
          <p:cNvSpPr>
            <a:spLocks noChangeShapeType="1"/>
          </p:cNvSpPr>
          <p:nvPr/>
        </p:nvSpPr>
        <p:spPr bwMode="gray">
          <a:xfrm>
            <a:off x="881063" y="3282950"/>
            <a:ext cx="1916112" cy="0"/>
          </a:xfrm>
          <a:prstGeom prst="line">
            <a:avLst/>
          </a:prstGeom>
          <a:noFill/>
          <a:ln w="12700" cap="rnd">
            <a:solidFill>
              <a:srgbClr val="FFFFFF">
                <a:alpha val="50000"/>
              </a:srgbClr>
            </a:solidFill>
            <a:prstDash val="sysDot"/>
            <a:round/>
            <a:headEnd/>
            <a:tailEnd/>
          </a:ln>
          <a:effectLst>
            <a:outerShdw dist="28398" dir="20006097" algn="ctr" rotWithShape="0">
              <a:srgbClr val="000000">
                <a:alpha val="50000"/>
              </a:srgbClr>
            </a:outerShdw>
          </a:effectLst>
        </p:spPr>
        <p:txBody>
          <a:bodyPr/>
          <a:lstStyle/>
          <a:p>
            <a:endParaRPr lang="en-US"/>
          </a:p>
        </p:txBody>
      </p:sp>
      <p:sp>
        <p:nvSpPr>
          <p:cNvPr id="37923" name="Line 35"/>
          <p:cNvSpPr>
            <a:spLocks noChangeShapeType="1"/>
          </p:cNvSpPr>
          <p:nvPr/>
        </p:nvSpPr>
        <p:spPr bwMode="gray">
          <a:xfrm>
            <a:off x="3514725" y="3251200"/>
            <a:ext cx="1916113" cy="0"/>
          </a:xfrm>
          <a:prstGeom prst="line">
            <a:avLst/>
          </a:prstGeom>
          <a:noFill/>
          <a:ln w="12700" cap="rnd">
            <a:solidFill>
              <a:srgbClr val="FFFFFF">
                <a:alpha val="50000"/>
              </a:srgbClr>
            </a:solidFill>
            <a:prstDash val="sysDot"/>
            <a:round/>
            <a:headEnd/>
            <a:tailEnd/>
          </a:ln>
          <a:effectLst>
            <a:outerShdw dist="28398" dir="20006097" algn="ctr" rotWithShape="0">
              <a:srgbClr val="000000">
                <a:alpha val="50000"/>
              </a:srgbClr>
            </a:outerShdw>
          </a:effectLst>
        </p:spPr>
        <p:txBody>
          <a:bodyPr/>
          <a:lstStyle/>
          <a:p>
            <a:endParaRPr lang="en-US"/>
          </a:p>
        </p:txBody>
      </p:sp>
      <p:pic>
        <p:nvPicPr>
          <p:cNvPr id="37925" name="Picture 37" descr="Picture2"/>
          <p:cNvPicPr>
            <a:picLocks noChangeAspect="1" noChangeArrowheads="1"/>
          </p:cNvPicPr>
          <p:nvPr/>
        </p:nvPicPr>
        <p:blipFill>
          <a:blip r:embed="rId2" cstate="print"/>
          <a:srcRect/>
          <a:stretch>
            <a:fillRect/>
          </a:stretch>
        </p:blipFill>
        <p:spPr bwMode="gray">
          <a:xfrm>
            <a:off x="6334125" y="1619250"/>
            <a:ext cx="569913" cy="268288"/>
          </a:xfrm>
          <a:prstGeom prst="rect">
            <a:avLst/>
          </a:prstGeom>
          <a:noFill/>
        </p:spPr>
      </p:pic>
      <p:sp>
        <p:nvSpPr>
          <p:cNvPr id="37934" name="WordArt 46"/>
          <p:cNvSpPr>
            <a:spLocks noChangeArrowheads="1" noChangeShapeType="1" noTextEdit="1"/>
          </p:cNvSpPr>
          <p:nvPr/>
        </p:nvSpPr>
        <p:spPr bwMode="gray">
          <a:xfrm>
            <a:off x="6345238" y="1785938"/>
            <a:ext cx="530225" cy="420687"/>
          </a:xfrm>
          <a:prstGeom prst="rect">
            <a:avLst/>
          </a:prstGeom>
        </p:spPr>
        <p:txBody>
          <a:bodyPr wrap="none" fromWordArt="1">
            <a:prstTxWarp prst="textPlain">
              <a:avLst>
                <a:gd name="adj" fmla="val 50000"/>
              </a:avLst>
            </a:prstTxWarp>
          </a:bodyPr>
          <a:lstStyle/>
          <a:p>
            <a:pPr algn="ctr"/>
            <a:endParaRPr lang="en-US" sz="3600" i="1" kern="10" dirty="0">
              <a:ln w="9525">
                <a:noFill/>
                <a:round/>
                <a:headEnd/>
                <a:tailEnd/>
              </a:ln>
              <a:solidFill>
                <a:srgbClr val="FCFCFC">
                  <a:alpha val="80000"/>
                </a:srgbClr>
              </a:solidFill>
              <a:latin typeface="Arial Black"/>
            </a:endParaRPr>
          </a:p>
        </p:txBody>
      </p:sp>
      <p:sp>
        <p:nvSpPr>
          <p:cNvPr id="37935" name="Rectangle 47"/>
          <p:cNvSpPr>
            <a:spLocks noGrp="1" noChangeArrowheads="1"/>
          </p:cNvSpPr>
          <p:nvPr>
            <p:ph type="title"/>
          </p:nvPr>
        </p:nvSpPr>
        <p:spPr/>
        <p:txBody>
          <a:bodyPr/>
          <a:lstStyle/>
          <a:p>
            <a:pPr algn="r" rtl="1"/>
            <a:r>
              <a:rPr lang="ar-AE" sz="4800" dirty="0" smtClean="0">
                <a:solidFill>
                  <a:srgbClr val="002060"/>
                </a:solidFill>
                <a:latin typeface="Arabic Typesetting" pitchFamily="66" charset="-78"/>
                <a:cs typeface="Arabic Typesetting" pitchFamily="66" charset="-78"/>
              </a:rPr>
              <a:t>     </a:t>
            </a:r>
            <a:r>
              <a:rPr lang="ar-SA" sz="4800" dirty="0" smtClean="0">
                <a:solidFill>
                  <a:srgbClr val="002060"/>
                </a:solidFill>
                <a:latin typeface="Arabic Typesetting" pitchFamily="66" charset="-78"/>
                <a:cs typeface="Arabic Typesetting" pitchFamily="66" charset="-78"/>
              </a:rPr>
              <a:t>                           </a:t>
            </a:r>
            <a:r>
              <a:rPr lang="ar-AE" sz="4800" dirty="0" smtClean="0">
                <a:solidFill>
                  <a:srgbClr val="002060"/>
                </a:solidFill>
                <a:latin typeface="Arabic Typesetting" pitchFamily="66" charset="-78"/>
                <a:cs typeface="Arabic Typesetting" pitchFamily="66" charset="-78"/>
              </a:rPr>
              <a:t> </a:t>
            </a:r>
            <a:r>
              <a:rPr lang="ar-SA" sz="4800" dirty="0" smtClean="0">
                <a:solidFill>
                  <a:srgbClr val="002060"/>
                </a:solidFill>
                <a:latin typeface="Arabic Typesetting" pitchFamily="66" charset="-78"/>
                <a:cs typeface="Arabic Typesetting" pitchFamily="66" charset="-78"/>
              </a:rPr>
              <a:t>فيتامين أ (</a:t>
            </a:r>
            <a:r>
              <a:rPr lang="en-US" sz="4800" dirty="0" smtClean="0">
                <a:solidFill>
                  <a:srgbClr val="002060"/>
                </a:solidFill>
                <a:latin typeface="Arabic Typesetting" pitchFamily="66" charset="-78"/>
                <a:cs typeface="Arabic Typesetting" pitchFamily="66" charset="-78"/>
              </a:rPr>
              <a:t>A</a:t>
            </a:r>
            <a:r>
              <a:rPr lang="ar-SA" sz="4800" dirty="0" smtClean="0">
                <a:solidFill>
                  <a:srgbClr val="002060"/>
                </a:solidFill>
                <a:latin typeface="Arabic Typesetting" pitchFamily="66" charset="-78"/>
                <a:cs typeface="Arabic Typesetting" pitchFamily="66" charset="-78"/>
              </a:rPr>
              <a:t>)</a:t>
            </a:r>
            <a:endParaRPr lang="en-US" sz="4800" dirty="0">
              <a:solidFill>
                <a:srgbClr val="002060"/>
              </a:solidFill>
            </a:endParaRPr>
          </a:p>
        </p:txBody>
      </p:sp>
      <p:sp>
        <p:nvSpPr>
          <p:cNvPr id="48" name="Rectangle 47"/>
          <p:cNvSpPr/>
          <p:nvPr/>
        </p:nvSpPr>
        <p:spPr>
          <a:xfrm>
            <a:off x="1371600" y="2274838"/>
            <a:ext cx="5486400" cy="1938992"/>
          </a:xfrm>
          <a:prstGeom prst="rect">
            <a:avLst/>
          </a:prstGeom>
        </p:spPr>
        <p:txBody>
          <a:bodyPr wrap="square">
            <a:spAutoFit/>
          </a:bodyPr>
          <a:lstStyle/>
          <a:p>
            <a:pPr algn="r" rtl="1"/>
            <a:r>
              <a:rPr lang="ar-SA" sz="2400" b="1" dirty="0" smtClean="0">
                <a:latin typeface="Arabic Typesetting" pitchFamily="66" charset="-78"/>
                <a:cs typeface="Arabic Typesetting" pitchFamily="66" charset="-78"/>
              </a:rPr>
              <a:t>الريتنول اسم عام لعدة مركبات متشابهة كيميائياً تعتبر مصدر فعال لهذا الفيتامين</a:t>
            </a:r>
          </a:p>
          <a:p>
            <a:pPr algn="r" rtl="1"/>
            <a:r>
              <a:rPr lang="ar-SA" sz="2400" b="1" dirty="0" smtClean="0">
                <a:latin typeface="Arabic Typesetting" pitchFamily="66" charset="-78"/>
                <a:cs typeface="Arabic Typesetting" pitchFamily="66" charset="-78"/>
              </a:rPr>
              <a:t>يوجد بشكله الفعال ( الريتنول ) في الأغذية الحيوانية</a:t>
            </a:r>
          </a:p>
          <a:p>
            <a:pPr algn="r" rtl="1"/>
            <a:r>
              <a:rPr lang="ar-SA" sz="2400" b="1" dirty="0" smtClean="0">
                <a:latin typeface="Arabic Typesetting" pitchFamily="66" charset="-78"/>
                <a:cs typeface="Arabic Typesetting" pitchFamily="66" charset="-78"/>
              </a:rPr>
              <a:t>يوجد على شكل مولد ( كاروتين) في الأغذية النباتية</a:t>
            </a:r>
          </a:p>
          <a:p>
            <a:pPr algn="r" rtl="1"/>
            <a:r>
              <a:rPr lang="ar-SA" sz="2400" b="1" dirty="0" smtClean="0">
                <a:latin typeface="Arabic Typesetting" pitchFamily="66" charset="-78"/>
                <a:cs typeface="Arabic Typesetting" pitchFamily="66" charset="-78"/>
              </a:rPr>
              <a:t>توجد أشكال متعددة للكاروتين أهما </a:t>
            </a:r>
            <a:r>
              <a:rPr lang="ar-SA" sz="2400" b="1" dirty="0" err="1" smtClean="0">
                <a:latin typeface="Arabic Typesetting" pitchFamily="66" charset="-78"/>
                <a:cs typeface="Arabic Typesetting" pitchFamily="66" charset="-78"/>
              </a:rPr>
              <a:t>البيتا</a:t>
            </a:r>
            <a:r>
              <a:rPr lang="ar-SA" sz="2400" b="1" dirty="0" smtClean="0">
                <a:latin typeface="Arabic Typesetting" pitchFamily="66" charset="-78"/>
                <a:cs typeface="Arabic Typesetting" pitchFamily="66" charset="-78"/>
              </a:rPr>
              <a:t> </a:t>
            </a:r>
            <a:r>
              <a:rPr lang="ar-SA" sz="2400" b="1" dirty="0" err="1" smtClean="0">
                <a:latin typeface="Arabic Typesetting" pitchFamily="66" charset="-78"/>
                <a:cs typeface="Arabic Typesetting" pitchFamily="66" charset="-78"/>
              </a:rPr>
              <a:t>كاروتين</a:t>
            </a:r>
            <a:r>
              <a:rPr lang="ar-SA" sz="2400" b="1" dirty="0" smtClean="0">
                <a:latin typeface="Arabic Typesetting" pitchFamily="66" charset="-78"/>
                <a:cs typeface="Arabic Typesetting" pitchFamily="66" charset="-78"/>
              </a:rPr>
              <a:t> </a:t>
            </a:r>
            <a:r>
              <a:rPr lang="el-GR" sz="2400" b="1" dirty="0" smtClean="0">
                <a:cs typeface="Arabic Typesetting" pitchFamily="66" charset="-78"/>
              </a:rPr>
              <a:t>β</a:t>
            </a:r>
            <a:r>
              <a:rPr lang="en-US" sz="2400" b="1" dirty="0" smtClean="0">
                <a:latin typeface="Arabic Typesetting" pitchFamily="66" charset="-78"/>
                <a:cs typeface="Arabic Typesetting" pitchFamily="66" charset="-78"/>
              </a:rPr>
              <a:t>-carotene</a:t>
            </a:r>
          </a:p>
          <a:p>
            <a:pPr algn="r" rtl="1"/>
            <a:r>
              <a:rPr lang="ar-SA" sz="2400" b="1" dirty="0" smtClean="0">
                <a:latin typeface="Arabic Typesetting" pitchFamily="66" charset="-78"/>
                <a:cs typeface="Arabic Typesetting" pitchFamily="66" charset="-78"/>
              </a:rPr>
              <a:t>يتحول الكاروتين في الأمعاء الدقيقة إلى فيتامين أ وبدرجات متفاوتة من الكفاءة</a:t>
            </a:r>
            <a:endParaRPr lang="el-GR" sz="2400" b="1" dirty="0">
              <a:cs typeface="Arabic Typesetting" pitchFamily="66" charset="-78"/>
            </a:endParaRPr>
          </a:p>
        </p:txBody>
      </p:sp>
      <p:sp>
        <p:nvSpPr>
          <p:cNvPr id="49" name="Flowchart: Connector 48"/>
          <p:cNvSpPr/>
          <p:nvPr/>
        </p:nvSpPr>
        <p:spPr>
          <a:xfrm>
            <a:off x="6858000" y="3505200"/>
            <a:ext cx="152400" cy="1524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lowchart: Connector 49"/>
          <p:cNvSpPr/>
          <p:nvPr/>
        </p:nvSpPr>
        <p:spPr>
          <a:xfrm>
            <a:off x="6858000" y="3124200"/>
            <a:ext cx="152400" cy="1524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lowchart: Connector 50"/>
          <p:cNvSpPr/>
          <p:nvPr/>
        </p:nvSpPr>
        <p:spPr>
          <a:xfrm>
            <a:off x="6858000" y="2819400"/>
            <a:ext cx="152400" cy="1524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lowchart: Connector 51"/>
          <p:cNvSpPr/>
          <p:nvPr/>
        </p:nvSpPr>
        <p:spPr>
          <a:xfrm>
            <a:off x="6858000" y="2438400"/>
            <a:ext cx="152400" cy="1524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lowchart: Connector 52"/>
          <p:cNvSpPr/>
          <p:nvPr/>
        </p:nvSpPr>
        <p:spPr>
          <a:xfrm>
            <a:off x="6858000" y="3886200"/>
            <a:ext cx="152400" cy="1524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36" name="Rectangle 28"/>
          <p:cNvSpPr>
            <a:spLocks noGrp="1" noChangeArrowheads="1"/>
          </p:cNvSpPr>
          <p:nvPr>
            <p:ph type="title"/>
          </p:nvPr>
        </p:nvSpPr>
        <p:spPr/>
        <p:txBody>
          <a:bodyPr/>
          <a:lstStyle/>
          <a:p>
            <a:pPr algn="r" rtl="1"/>
            <a:r>
              <a:rPr lang="en-US" dirty="0" smtClean="0">
                <a:solidFill>
                  <a:srgbClr val="002060"/>
                </a:solidFill>
                <a:latin typeface="Arabic Typesetting" pitchFamily="66" charset="-78"/>
                <a:cs typeface="Arabic Typesetting" pitchFamily="66" charset="-78"/>
              </a:rPr>
              <a:t>                </a:t>
            </a:r>
            <a:r>
              <a:rPr lang="ar-SA" dirty="0" smtClean="0">
                <a:solidFill>
                  <a:srgbClr val="002060"/>
                </a:solidFill>
                <a:latin typeface="Arabic Typesetting" pitchFamily="66" charset="-78"/>
                <a:cs typeface="Arabic Typesetting" pitchFamily="66" charset="-78"/>
              </a:rPr>
              <a:t>فعالية الأشكال المختلفة لفيتامين أ </a:t>
            </a:r>
            <a:r>
              <a:rPr lang="ar-SA" dirty="0" smtClean="0">
                <a:solidFill>
                  <a:srgbClr val="002060"/>
                </a:solidFill>
              </a:rPr>
              <a:t> </a:t>
            </a:r>
            <a:r>
              <a:rPr lang="en-US" dirty="0" smtClean="0">
                <a:solidFill>
                  <a:srgbClr val="002060"/>
                </a:solidFill>
              </a:rPr>
              <a:t>A)</a:t>
            </a:r>
            <a:r>
              <a:rPr lang="ar-SA" dirty="0" smtClean="0">
                <a:solidFill>
                  <a:srgbClr val="002060"/>
                </a:solidFill>
              </a:rPr>
              <a:t>)</a:t>
            </a:r>
            <a:endParaRPr lang="en-US" dirty="0">
              <a:solidFill>
                <a:srgbClr val="002060"/>
              </a:solidFill>
            </a:endParaRPr>
          </a:p>
        </p:txBody>
      </p:sp>
      <p:graphicFrame>
        <p:nvGraphicFramePr>
          <p:cNvPr id="29" name="Group 86"/>
          <p:cNvGraphicFramePr>
            <a:graphicFrameLocks noGrp="1"/>
          </p:cNvGraphicFramePr>
          <p:nvPr>
            <p:ph idx="1"/>
          </p:nvPr>
        </p:nvGraphicFramePr>
        <p:xfrm>
          <a:off x="609600" y="1143000"/>
          <a:ext cx="8013700" cy="4674097"/>
        </p:xfrm>
        <a:graphic>
          <a:graphicData uri="http://schemas.openxmlformats.org/drawingml/2006/table">
            <a:tbl>
              <a:tblPr rtl="1">
                <a:tableStyleId>{284E427A-3D55-4303-BF80-6455036E1DE7}</a:tableStyleId>
              </a:tblPr>
              <a:tblGrid>
                <a:gridCol w="2622550"/>
                <a:gridCol w="1797050"/>
                <a:gridCol w="1797050"/>
                <a:gridCol w="1797050"/>
              </a:tblGrid>
              <a:tr h="980556">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الوظيفة </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en-US" sz="2800" u="none" strike="noStrike" cap="none" normalizeH="0" baseline="0" smtClean="0">
                          <a:ln>
                            <a:noFill/>
                          </a:ln>
                          <a:effectLst>
                            <a:outerShdw blurRad="38100" dist="38100" dir="2700000" algn="tl">
                              <a:srgbClr val="000000"/>
                            </a:outerShdw>
                          </a:effectLst>
                        </a:rPr>
                        <a:t>Retinol</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en-US" sz="2800" u="none" strike="noStrike" cap="none" normalizeH="0" baseline="0" smtClean="0">
                          <a:ln>
                            <a:noFill/>
                          </a:ln>
                          <a:effectLst>
                            <a:outerShdw blurRad="38100" dist="38100" dir="2700000" algn="tl">
                              <a:srgbClr val="000000"/>
                            </a:outerShdw>
                          </a:effectLst>
                        </a:rPr>
                        <a:t>Retinal</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en-US" sz="2800" u="none" strike="noStrike" cap="none" normalizeH="0" baseline="0" smtClean="0">
                          <a:ln>
                            <a:noFill/>
                          </a:ln>
                          <a:effectLst>
                            <a:outerShdw blurRad="38100" dist="38100" dir="2700000" algn="tl">
                              <a:srgbClr val="000000"/>
                            </a:outerShdw>
                          </a:effectLst>
                        </a:rPr>
                        <a:t>Retinoic acid</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r>
              <a:tr h="2663317">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النمو</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الأنسجة الطلائية</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العظام</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الإبصار</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التكاثر</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smtClean="0">
                          <a:ln>
                            <a:noFill/>
                          </a:ln>
                          <a:effectLst>
                            <a:outerShdw blurRad="38100" dist="38100" dir="2700000" algn="tl">
                              <a:srgbClr val="000000"/>
                            </a:outerShdw>
                          </a:effectLst>
                        </a:rPr>
                        <a:t>+</a:t>
                      </a:r>
                    </a:p>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smtClean="0">
                          <a:ln>
                            <a:noFill/>
                          </a:ln>
                          <a:effectLst>
                            <a:outerShdw blurRad="38100" dist="38100" dir="2700000" algn="tl">
                              <a:srgbClr val="000000"/>
                            </a:outerShdw>
                          </a:effectLst>
                        </a:rPr>
                        <a:t>+</a:t>
                      </a:r>
                    </a:p>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smtClean="0">
                          <a:ln>
                            <a:noFill/>
                          </a:ln>
                          <a:effectLst>
                            <a:outerShdw blurRad="38100" dist="38100" dir="2700000" algn="tl">
                              <a:srgbClr val="000000"/>
                            </a:outerShdw>
                          </a:effectLst>
                        </a:rPr>
                        <a:t>+</a:t>
                      </a:r>
                    </a:p>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smtClean="0">
                          <a:ln>
                            <a:noFill/>
                          </a:ln>
                          <a:effectLst>
                            <a:outerShdw blurRad="38100" dist="38100" dir="2700000" algn="tl">
                              <a:srgbClr val="000000"/>
                            </a:outerShdw>
                          </a:effectLst>
                        </a:rPr>
                        <a:t>+</a:t>
                      </a:r>
                    </a:p>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smtClean="0">
                          <a:ln>
                            <a:noFill/>
                          </a:ln>
                          <a:effectLst>
                            <a:outerShdw blurRad="38100" dist="38100" dir="2700000" algn="tl">
                              <a:srgbClr val="000000"/>
                            </a:outerShdw>
                          </a:effectLst>
                        </a:rPr>
                        <a:t>+</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a:t>
                      </a:r>
                    </a:p>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a:t>
                      </a:r>
                    </a:p>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a:t>
                      </a:r>
                    </a:p>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a:t>
                      </a:r>
                    </a:p>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a:t>
                      </a:r>
                    </a:p>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a:t>
                      </a:r>
                    </a:p>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a:t>
                      </a:r>
                    </a:p>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a:t>
                      </a:r>
                    </a:p>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r>
              <a:tr h="775727">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rPr>
                        <a:t>+ يؤدي الوظيفة</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rPr>
                        <a:t>- لا يؤدي الوظيفة</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ctr" defTabSz="914400" rtl="1" eaLnBrk="1" fontAlgn="base" latinLnBrk="0" hangingPunct="1">
                        <a:lnSpc>
                          <a:spcPct val="100000"/>
                        </a:lnSpc>
                        <a:spcBef>
                          <a:spcPct val="20000"/>
                        </a:spcBef>
                        <a:spcAft>
                          <a:spcPct val="0"/>
                        </a:spcAft>
                        <a:buClr>
                          <a:schemeClr val="hlink"/>
                        </a:buClr>
                        <a:buSzPct val="120000"/>
                        <a:buFontTx/>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64" name="Rectangle 32"/>
          <p:cNvSpPr>
            <a:spLocks noGrp="1" noChangeArrowheads="1"/>
          </p:cNvSpPr>
          <p:nvPr>
            <p:ph type="title"/>
          </p:nvPr>
        </p:nvSpPr>
        <p:spPr>
          <a:xfrm>
            <a:off x="914400" y="381000"/>
            <a:ext cx="5029200" cy="762000"/>
          </a:xfrm>
        </p:spPr>
        <p:txBody>
          <a:bodyPr/>
          <a:lstStyle/>
          <a:p>
            <a:pPr algn="r" rtl="1"/>
            <a:r>
              <a:rPr lang="en-US" dirty="0" smtClean="0">
                <a:solidFill>
                  <a:srgbClr val="C00000"/>
                </a:solidFill>
                <a:latin typeface="Simplified Arabic" pitchFamily="18" charset="-78"/>
                <a:cs typeface="Simplified Arabic" pitchFamily="18" charset="-78"/>
              </a:rPr>
              <a:t>      </a:t>
            </a:r>
            <a:r>
              <a:rPr lang="ar-SA" dirty="0" smtClean="0">
                <a:solidFill>
                  <a:srgbClr val="C00000"/>
                </a:solidFill>
                <a:latin typeface="Simplified Arabic" pitchFamily="18" charset="-78"/>
                <a:cs typeface="Simplified Arabic" pitchFamily="18" charset="-78"/>
              </a:rPr>
              <a:t>فيتامين أ والإبصار</a:t>
            </a:r>
            <a:endParaRPr lang="en-US" dirty="0">
              <a:solidFill>
                <a:srgbClr val="C00000"/>
              </a:solidFill>
              <a:latin typeface="Simplified Arabic" pitchFamily="18" charset="-78"/>
              <a:cs typeface="Simplified Arabic" pitchFamily="18" charset="-78"/>
            </a:endParaRPr>
          </a:p>
        </p:txBody>
      </p:sp>
      <p:pic>
        <p:nvPicPr>
          <p:cNvPr id="33" name="Picture 9" descr="scan0001"/>
          <p:cNvPicPr>
            <a:picLocks noChangeAspect="1" noChangeArrowheads="1"/>
          </p:cNvPicPr>
          <p:nvPr/>
        </p:nvPicPr>
        <p:blipFill>
          <a:blip r:embed="rId2" cstate="print"/>
          <a:srcRect/>
          <a:stretch>
            <a:fillRect/>
          </a:stretch>
        </p:blipFill>
        <p:spPr bwMode="auto">
          <a:xfrm>
            <a:off x="2209800" y="1295400"/>
            <a:ext cx="4572000" cy="5284787"/>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r" rtl="1"/>
            <a:r>
              <a:rPr lang="en-US" dirty="0" smtClean="0">
                <a:latin typeface="Andalus" pitchFamily="2" charset="-78"/>
                <a:cs typeface="Andalus" pitchFamily="2" charset="-78"/>
              </a:rPr>
              <a:t>            </a:t>
            </a:r>
            <a:r>
              <a:rPr lang="ar-SA" dirty="0" smtClean="0">
                <a:solidFill>
                  <a:srgbClr val="002060"/>
                </a:solidFill>
                <a:latin typeface="Simplified Arabic" pitchFamily="18" charset="-78"/>
                <a:cs typeface="Simplified Arabic" pitchFamily="18" charset="-78"/>
              </a:rPr>
              <a:t>المصادر الغذائية لفيتامين أ  </a:t>
            </a:r>
            <a:r>
              <a:rPr lang="en-US" dirty="0" smtClean="0">
                <a:solidFill>
                  <a:srgbClr val="002060"/>
                </a:solidFill>
                <a:latin typeface="Simplified Arabic" pitchFamily="18" charset="-78"/>
                <a:cs typeface="Simplified Arabic" pitchFamily="18" charset="-78"/>
              </a:rPr>
              <a:t>A)</a:t>
            </a:r>
            <a:r>
              <a:rPr lang="ar-SA" dirty="0" smtClean="0">
                <a:solidFill>
                  <a:srgbClr val="002060"/>
                </a:solidFill>
                <a:latin typeface="Simplified Arabic" pitchFamily="18" charset="-78"/>
                <a:cs typeface="Simplified Arabic" pitchFamily="18" charset="-78"/>
              </a:rPr>
              <a:t>)</a:t>
            </a:r>
            <a:endParaRPr lang="en-US" dirty="0">
              <a:solidFill>
                <a:srgbClr val="002060"/>
              </a:solidFill>
              <a:latin typeface="Simplified Arabic" pitchFamily="18" charset="-78"/>
              <a:cs typeface="Simplified Arabic" pitchFamily="18" charset="-78"/>
            </a:endParaRPr>
          </a:p>
        </p:txBody>
      </p:sp>
      <p:sp>
        <p:nvSpPr>
          <p:cNvPr id="19462" name="AutoShape 6"/>
          <p:cNvSpPr>
            <a:spLocks noChangeArrowheads="1"/>
          </p:cNvSpPr>
          <p:nvPr/>
        </p:nvSpPr>
        <p:spPr bwMode="ltGray">
          <a:xfrm>
            <a:off x="1143000" y="1752600"/>
            <a:ext cx="6769100" cy="3733800"/>
          </a:xfrm>
          <a:prstGeom prst="roundRect">
            <a:avLst>
              <a:gd name="adj" fmla="val 4134"/>
            </a:avLst>
          </a:prstGeom>
          <a:gradFill rotWithShape="1">
            <a:gsLst>
              <a:gs pos="0">
                <a:schemeClr val="folHlink">
                  <a:gamma/>
                  <a:shade val="69804"/>
                  <a:invGamma/>
                </a:schemeClr>
              </a:gs>
              <a:gs pos="50000">
                <a:schemeClr val="folHlink"/>
              </a:gs>
              <a:gs pos="100000">
                <a:schemeClr val="folHlink">
                  <a:gamma/>
                  <a:shade val="69804"/>
                  <a:invGamma/>
                </a:schemeClr>
              </a:gs>
            </a:gsLst>
            <a:lin ang="5400000" scaled="1"/>
          </a:gradFill>
          <a:ln w="12700" algn="ctr">
            <a:noFill/>
            <a:round/>
            <a:headEnd/>
            <a:tailEnd/>
          </a:ln>
          <a:effectLst>
            <a:prstShdw prst="shdw17" dist="17961" dir="2700000">
              <a:schemeClr val="folHlink">
                <a:gamma/>
                <a:shade val="60000"/>
                <a:invGamma/>
              </a:schemeClr>
            </a:prstShdw>
          </a:effectLst>
        </p:spPr>
        <p:txBody>
          <a:bodyPr wrap="none" anchor="ctr"/>
          <a:lstStyle/>
          <a:p>
            <a:endParaRPr lang="en-US" dirty="0"/>
          </a:p>
        </p:txBody>
      </p:sp>
      <p:grpSp>
        <p:nvGrpSpPr>
          <p:cNvPr id="19467" name="Group 11"/>
          <p:cNvGrpSpPr>
            <a:grpSpLocks/>
          </p:cNvGrpSpPr>
          <p:nvPr/>
        </p:nvGrpSpPr>
        <p:grpSpPr bwMode="auto">
          <a:xfrm>
            <a:off x="4267200" y="1752600"/>
            <a:ext cx="3497262" cy="527050"/>
            <a:chOff x="497" y="1093"/>
            <a:chExt cx="2042" cy="363"/>
          </a:xfrm>
        </p:grpSpPr>
        <p:sp>
          <p:nvSpPr>
            <p:cNvPr id="19468" name="AutoShape 12"/>
            <p:cNvSpPr>
              <a:spLocks noChangeArrowheads="1"/>
            </p:cNvSpPr>
            <p:nvPr/>
          </p:nvSpPr>
          <p:spPr bwMode="gray">
            <a:xfrm>
              <a:off x="497" y="1093"/>
              <a:ext cx="2042" cy="363"/>
            </a:xfrm>
            <a:prstGeom prst="roundRect">
              <a:avLst>
                <a:gd name="adj" fmla="val 17509"/>
              </a:avLst>
            </a:prstGeom>
            <a:solidFill>
              <a:schemeClr val="folHlink"/>
            </a:solidFill>
            <a:ln w="9525">
              <a:noFill/>
              <a:round/>
              <a:headEnd/>
              <a:tailEnd/>
            </a:ln>
            <a:effectLst/>
          </p:spPr>
          <p:txBody>
            <a:bodyPr wrap="none" anchor="ctr"/>
            <a:lstStyle/>
            <a:p>
              <a:endParaRPr lang="en-US"/>
            </a:p>
          </p:txBody>
        </p:sp>
        <p:sp>
          <p:nvSpPr>
            <p:cNvPr id="19469" name="AutoShape 13"/>
            <p:cNvSpPr>
              <a:spLocks noChangeArrowheads="1"/>
            </p:cNvSpPr>
            <p:nvPr/>
          </p:nvSpPr>
          <p:spPr bwMode="gray">
            <a:xfrm>
              <a:off x="509" y="1353"/>
              <a:ext cx="2007" cy="87"/>
            </a:xfrm>
            <a:prstGeom prst="roundRect">
              <a:avLst>
                <a:gd name="adj" fmla="val 50000"/>
              </a:avLst>
            </a:prstGeom>
            <a:gradFill rotWithShape="1">
              <a:gsLst>
                <a:gs pos="0">
                  <a:schemeClr val="folHlink">
                    <a:alpha val="0"/>
                  </a:schemeClr>
                </a:gs>
                <a:gs pos="100000">
                  <a:schemeClr val="folHlink">
                    <a:gamma/>
                    <a:tint val="41176"/>
                    <a:invGamma/>
                  </a:schemeClr>
                </a:gs>
              </a:gsLst>
              <a:lin ang="5400000" scaled="1"/>
            </a:gradFill>
            <a:ln w="9525">
              <a:noFill/>
              <a:round/>
              <a:headEnd/>
              <a:tailEnd/>
            </a:ln>
            <a:effectLst/>
          </p:spPr>
          <p:txBody>
            <a:bodyPr wrap="none" anchor="ctr"/>
            <a:lstStyle/>
            <a:p>
              <a:endParaRPr lang="en-US"/>
            </a:p>
          </p:txBody>
        </p:sp>
        <p:sp>
          <p:nvSpPr>
            <p:cNvPr id="19470" name="AutoShape 14"/>
            <p:cNvSpPr>
              <a:spLocks noChangeArrowheads="1"/>
            </p:cNvSpPr>
            <p:nvPr/>
          </p:nvSpPr>
          <p:spPr bwMode="gray">
            <a:xfrm>
              <a:off x="509" y="1104"/>
              <a:ext cx="2007" cy="87"/>
            </a:xfrm>
            <a:prstGeom prst="roundRect">
              <a:avLst>
                <a:gd name="adj" fmla="val 50000"/>
              </a:avLst>
            </a:prstGeom>
            <a:gradFill rotWithShape="1">
              <a:gsLst>
                <a:gs pos="0">
                  <a:schemeClr val="folHlink">
                    <a:gamma/>
                    <a:tint val="33333"/>
                    <a:invGamma/>
                  </a:schemeClr>
                </a:gs>
                <a:gs pos="100000">
                  <a:schemeClr val="folHlink">
                    <a:alpha val="0"/>
                  </a:schemeClr>
                </a:gs>
              </a:gsLst>
              <a:lin ang="5400000" scaled="1"/>
            </a:gradFill>
            <a:ln w="9525">
              <a:noFill/>
              <a:round/>
              <a:headEnd/>
              <a:tailEnd/>
            </a:ln>
            <a:effectLst/>
          </p:spPr>
          <p:txBody>
            <a:bodyPr wrap="none" anchor="ctr"/>
            <a:lstStyle/>
            <a:p>
              <a:endParaRPr lang="en-US"/>
            </a:p>
          </p:txBody>
        </p:sp>
      </p:grpSp>
      <p:sp>
        <p:nvSpPr>
          <p:cNvPr id="35" name="TextBox 34"/>
          <p:cNvSpPr txBox="1"/>
          <p:nvPr/>
        </p:nvSpPr>
        <p:spPr>
          <a:xfrm>
            <a:off x="1371600" y="2438400"/>
            <a:ext cx="6096000" cy="2062103"/>
          </a:xfrm>
          <a:prstGeom prst="rect">
            <a:avLst/>
          </a:prstGeom>
          <a:noFill/>
        </p:spPr>
        <p:txBody>
          <a:bodyPr wrap="square" rtlCol="0">
            <a:spAutoFit/>
          </a:bodyPr>
          <a:lstStyle/>
          <a:p>
            <a:pPr algn="r" rtl="1"/>
            <a:r>
              <a:rPr lang="ar-SA" sz="3200" b="1" dirty="0" smtClean="0">
                <a:latin typeface="Arabic Typesetting" pitchFamily="66" charset="-78"/>
                <a:cs typeface="Arabic Typesetting" pitchFamily="66" charset="-78"/>
              </a:rPr>
              <a:t>* يوجد الفيتامين بشكله الجاهز </a:t>
            </a:r>
            <a:r>
              <a:rPr lang="en-US" sz="3200" b="1" dirty="0" smtClean="0">
                <a:latin typeface="Arabic Typesetting" pitchFamily="66" charset="-78"/>
                <a:cs typeface="Arabic Typesetting" pitchFamily="66" charset="-78"/>
              </a:rPr>
              <a:t> retinol</a:t>
            </a:r>
            <a:r>
              <a:rPr lang="ar-SA" sz="3200" b="1" dirty="0" smtClean="0">
                <a:latin typeface="Arabic Typesetting" pitchFamily="66" charset="-78"/>
                <a:cs typeface="Arabic Typesetting" pitchFamily="66" charset="-78"/>
              </a:rPr>
              <a:t>في الأغذية الحيوانية فقط</a:t>
            </a:r>
          </a:p>
          <a:p>
            <a:pPr algn="r" rtl="1"/>
            <a:r>
              <a:rPr lang="en-US" sz="3200" b="1" dirty="0" smtClean="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توجد مولدات الفيتامين </a:t>
            </a:r>
            <a:r>
              <a:rPr lang="en-US" sz="3200" b="1" dirty="0" err="1" smtClean="0">
                <a:latin typeface="Arabic Typesetting" pitchFamily="66" charset="-78"/>
                <a:cs typeface="Arabic Typesetting" pitchFamily="66" charset="-78"/>
              </a:rPr>
              <a:t>carorenes</a:t>
            </a:r>
            <a:r>
              <a:rPr lang="ar-SA" sz="3200" b="1" dirty="0" smtClean="0">
                <a:latin typeface="Arabic Typesetting" pitchFamily="66" charset="-78"/>
                <a:cs typeface="Arabic Typesetting" pitchFamily="66" charset="-78"/>
              </a:rPr>
              <a:t> في الأغذية النباتية </a:t>
            </a:r>
          </a:p>
          <a:p>
            <a:pPr algn="r" rtl="1"/>
            <a:r>
              <a:rPr lang="ar-SA" sz="3200" b="1" dirty="0" smtClean="0">
                <a:latin typeface="Arabic Typesetting" pitchFamily="66" charset="-78"/>
                <a:cs typeface="Arabic Typesetting" pitchFamily="66" charset="-78"/>
              </a:rPr>
              <a:t>* تعتبر الكبد من أغنى المصادر بفيتامين </a:t>
            </a:r>
            <a:r>
              <a:rPr lang="ar-SA" sz="3200" b="1" dirty="0" err="1" smtClean="0">
                <a:latin typeface="Arabic Typesetting" pitchFamily="66" charset="-78"/>
                <a:cs typeface="Arabic Typesetting" pitchFamily="66" charset="-78"/>
              </a:rPr>
              <a:t>أ</a:t>
            </a:r>
            <a:r>
              <a:rPr lang="ar-SA" sz="3200" b="1" dirty="0" smtClean="0">
                <a:latin typeface="Arabic Typesetting" pitchFamily="66" charset="-78"/>
                <a:cs typeface="Arabic Typesetting" pitchFamily="66" charset="-78"/>
              </a:rPr>
              <a:t>  كما يوجد أيضاً في صفار          البيض والزبد والحليب الكامل الدسم</a:t>
            </a:r>
            <a:endParaRPr lang="ar-SA" sz="3200" b="1"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35" name="Rectangle 31"/>
          <p:cNvSpPr>
            <a:spLocks noGrp="1" noChangeArrowheads="1"/>
          </p:cNvSpPr>
          <p:nvPr>
            <p:ph type="title"/>
          </p:nvPr>
        </p:nvSpPr>
        <p:spPr/>
        <p:txBody>
          <a:bodyPr/>
          <a:lstStyle/>
          <a:p>
            <a:pPr algn="r" rtl="1"/>
            <a:r>
              <a:rPr lang="en-US" sz="2800" dirty="0" smtClean="0">
                <a:solidFill>
                  <a:srgbClr val="002060"/>
                </a:solidFill>
                <a:latin typeface="Simplified Arabic" pitchFamily="18" charset="-78"/>
                <a:cs typeface="Simplified Arabic" pitchFamily="18" charset="-78"/>
              </a:rPr>
              <a:t>                    </a:t>
            </a:r>
            <a:r>
              <a:rPr lang="ar-SA" sz="2800" dirty="0" smtClean="0">
                <a:solidFill>
                  <a:srgbClr val="002060"/>
                </a:solidFill>
                <a:latin typeface="Simplified Arabic" pitchFamily="18" charset="-78"/>
                <a:cs typeface="Simplified Arabic" pitchFamily="18" charset="-78"/>
              </a:rPr>
              <a:t>المتناولات المرجعية التغذوية لفيتامين أ</a:t>
            </a:r>
            <a:endParaRPr lang="en-US" sz="2800" dirty="0">
              <a:solidFill>
                <a:srgbClr val="002060"/>
              </a:solidFill>
              <a:latin typeface="Simplified Arabic" pitchFamily="18" charset="-78"/>
              <a:cs typeface="Simplified Arabic" pitchFamily="18" charset="-78"/>
            </a:endParaRPr>
          </a:p>
        </p:txBody>
      </p:sp>
      <p:sp>
        <p:nvSpPr>
          <p:cNvPr id="35" name="TextBox 34"/>
          <p:cNvSpPr txBox="1"/>
          <p:nvPr/>
        </p:nvSpPr>
        <p:spPr>
          <a:xfrm>
            <a:off x="762000" y="1447800"/>
            <a:ext cx="6629400" cy="2431435"/>
          </a:xfrm>
          <a:prstGeom prst="rect">
            <a:avLst/>
          </a:prstGeom>
          <a:noFill/>
        </p:spPr>
        <p:txBody>
          <a:bodyPr wrap="square" rtlCol="0">
            <a:spAutoFit/>
          </a:bodyPr>
          <a:lstStyle/>
          <a:p>
            <a:pPr algn="just" rtl="1"/>
            <a:r>
              <a:rPr lang="ar-SA" sz="2400" b="1" dirty="0" smtClean="0">
                <a:latin typeface="Arabic Typesetting" pitchFamily="66" charset="-78"/>
                <a:cs typeface="Arabic Typesetting" pitchFamily="66" charset="-78"/>
              </a:rPr>
              <a:t>ذكور بالغين:  1000  ميكروجرام مكافئ </a:t>
            </a:r>
            <a:r>
              <a:rPr lang="ar-SA" sz="2400" b="1" dirty="0" err="1" smtClean="0">
                <a:latin typeface="Arabic Typesetting" pitchFamily="66" charset="-78"/>
                <a:cs typeface="Arabic Typesetting" pitchFamily="66" charset="-78"/>
              </a:rPr>
              <a:t>الريتنول</a:t>
            </a:r>
            <a:r>
              <a:rPr lang="en-US" sz="2400" b="1" dirty="0" smtClean="0">
                <a:latin typeface="Arabic Typesetting" pitchFamily="66" charset="-78"/>
                <a:cs typeface="Arabic Typesetting" pitchFamily="66" charset="-78"/>
              </a:rPr>
              <a:t> </a:t>
            </a:r>
            <a:r>
              <a:rPr lang="ar-SA" sz="2400" b="1" dirty="0" smtClean="0">
                <a:latin typeface="Arabic Typesetting" pitchFamily="66" charset="-78"/>
                <a:cs typeface="Arabic Typesetting" pitchFamily="66" charset="-78"/>
              </a:rPr>
              <a:t> </a:t>
            </a:r>
            <a:r>
              <a:rPr lang="en-US" sz="2400" b="1" dirty="0" smtClean="0">
                <a:latin typeface="Arabic Typesetting" pitchFamily="66" charset="-78"/>
                <a:cs typeface="Arabic Typesetting" pitchFamily="66" charset="-78"/>
              </a:rPr>
              <a:t>retinol equivalent</a:t>
            </a:r>
            <a:endParaRPr lang="ar-SA" sz="2400" b="1" dirty="0" smtClean="0">
              <a:latin typeface="Arabic Typesetting" pitchFamily="66" charset="-78"/>
              <a:cs typeface="Arabic Typesetting" pitchFamily="66" charset="-78"/>
            </a:endParaRPr>
          </a:p>
          <a:p>
            <a:pPr algn="just" rtl="1"/>
            <a:r>
              <a:rPr lang="ar-SA" sz="2400" b="1" dirty="0" smtClean="0">
                <a:latin typeface="Arabic Typesetting" pitchFamily="66" charset="-78"/>
                <a:cs typeface="Arabic Typesetting" pitchFamily="66" charset="-78"/>
              </a:rPr>
              <a:t>إناث بالغين:   800      ميكروجرام مكافئ الريتنول</a:t>
            </a:r>
          </a:p>
          <a:p>
            <a:pPr algn="just" rtl="1"/>
            <a:r>
              <a:rPr lang="ar-SA" sz="2400" b="1" dirty="0" smtClean="0">
                <a:latin typeface="Arabic Typesetting" pitchFamily="66" charset="-78"/>
                <a:cs typeface="Arabic Typesetting" pitchFamily="66" charset="-78"/>
              </a:rPr>
              <a:t>مكافئ الريتنول ( م. ر. ):</a:t>
            </a:r>
          </a:p>
          <a:p>
            <a:pPr algn="just" rtl="1">
              <a:buFontTx/>
              <a:buNone/>
            </a:pPr>
            <a:r>
              <a:rPr lang="ar-SA" sz="2400" b="1" dirty="0" smtClean="0">
                <a:latin typeface="Arabic Typesetting" pitchFamily="66" charset="-78"/>
                <a:cs typeface="Arabic Typesetting" pitchFamily="66" charset="-78"/>
              </a:rPr>
              <a:t>     *  1 ميكروجرام </a:t>
            </a:r>
            <a:r>
              <a:rPr lang="ar-SA" sz="2400" b="1" dirty="0" err="1" smtClean="0">
                <a:latin typeface="Arabic Typesetting" pitchFamily="66" charset="-78"/>
                <a:cs typeface="Arabic Typesetting" pitchFamily="66" charset="-78"/>
              </a:rPr>
              <a:t>ريتنول</a:t>
            </a:r>
            <a:r>
              <a:rPr lang="ar-SA" sz="2400" b="1" dirty="0" smtClean="0">
                <a:latin typeface="Arabic Typesetting" pitchFamily="66" charset="-78"/>
                <a:cs typeface="Arabic Typesetting" pitchFamily="66" charset="-78"/>
              </a:rPr>
              <a:t>        </a:t>
            </a:r>
            <a:r>
              <a:rPr lang="en-US" sz="2400" b="1" dirty="0" smtClean="0">
                <a:latin typeface="Arabic Typesetting" pitchFamily="66" charset="-78"/>
                <a:cs typeface="Arabic Typesetting" pitchFamily="66" charset="-78"/>
              </a:rPr>
              <a:t>retinol</a:t>
            </a:r>
            <a:r>
              <a:rPr lang="ar-SA" sz="2400" b="1" dirty="0" smtClean="0">
                <a:latin typeface="Arabic Typesetting" pitchFamily="66" charset="-78"/>
                <a:cs typeface="Arabic Typesetting" pitchFamily="66" charset="-78"/>
              </a:rPr>
              <a:t>    </a:t>
            </a:r>
            <a:r>
              <a:rPr lang="en-US" sz="2400" b="1" dirty="0" smtClean="0">
                <a:latin typeface="Arabic Typesetting" pitchFamily="66" charset="-78"/>
                <a:cs typeface="Arabic Typesetting" pitchFamily="66" charset="-78"/>
              </a:rPr>
              <a:t>                   </a:t>
            </a:r>
            <a:r>
              <a:rPr lang="ar-SA" sz="2400" b="1" dirty="0" smtClean="0">
                <a:latin typeface="Arabic Typesetting" pitchFamily="66" charset="-78"/>
                <a:cs typeface="Arabic Typesetting" pitchFamily="66" charset="-78"/>
              </a:rPr>
              <a:t> = 3.3 وحدة دولية</a:t>
            </a:r>
          </a:p>
          <a:p>
            <a:pPr algn="just" rtl="1">
              <a:buFontTx/>
              <a:buNone/>
            </a:pPr>
            <a:r>
              <a:rPr lang="ar-SA" sz="2400" b="1" dirty="0" smtClean="0">
                <a:latin typeface="Arabic Typesetting" pitchFamily="66" charset="-78"/>
                <a:cs typeface="Arabic Typesetting" pitchFamily="66" charset="-78"/>
              </a:rPr>
              <a:t>     *  6 ميكروجرام بيتا </a:t>
            </a:r>
            <a:r>
              <a:rPr lang="ar-SA" sz="2400" b="1" dirty="0" err="1" smtClean="0">
                <a:latin typeface="Arabic Typesetting" pitchFamily="66" charset="-78"/>
                <a:cs typeface="Arabic Typesetting" pitchFamily="66" charset="-78"/>
              </a:rPr>
              <a:t>كاروتين</a:t>
            </a:r>
            <a:r>
              <a:rPr lang="ar-SA" sz="2400" b="1" dirty="0" smtClean="0">
                <a:latin typeface="Arabic Typesetting" pitchFamily="66" charset="-78"/>
                <a:cs typeface="Arabic Typesetting" pitchFamily="66" charset="-78"/>
              </a:rPr>
              <a:t>   </a:t>
            </a:r>
            <a:r>
              <a:rPr lang="en-US" sz="2400" b="1" dirty="0" smtClean="0">
                <a:latin typeface="Arabic Typesetting" pitchFamily="66" charset="-78"/>
                <a:cs typeface="Arabic Typesetting" pitchFamily="66" charset="-78"/>
              </a:rPr>
              <a:t>beta-carotene</a:t>
            </a:r>
            <a:r>
              <a:rPr lang="ar-SA" sz="2400" b="1" dirty="0" smtClean="0">
                <a:latin typeface="Arabic Typesetting" pitchFamily="66" charset="-78"/>
                <a:cs typeface="Arabic Typesetting" pitchFamily="66" charset="-78"/>
              </a:rPr>
              <a:t> </a:t>
            </a:r>
            <a:r>
              <a:rPr lang="en-US" sz="2400" b="1" dirty="0" smtClean="0">
                <a:latin typeface="Arabic Typesetting" pitchFamily="66" charset="-78"/>
                <a:cs typeface="Arabic Typesetting" pitchFamily="66" charset="-78"/>
              </a:rPr>
              <a:t>              </a:t>
            </a:r>
            <a:r>
              <a:rPr lang="ar-SA" sz="2400" b="1" dirty="0" smtClean="0">
                <a:latin typeface="Arabic Typesetting" pitchFamily="66" charset="-78"/>
                <a:cs typeface="Arabic Typesetting" pitchFamily="66" charset="-78"/>
              </a:rPr>
              <a:t>= 10 وحدة دولية</a:t>
            </a:r>
          </a:p>
          <a:p>
            <a:pPr algn="just" rtl="1">
              <a:buFontTx/>
              <a:buNone/>
            </a:pPr>
            <a:r>
              <a:rPr lang="ar-SA" sz="2400" b="1" dirty="0" smtClean="0">
                <a:latin typeface="Arabic Typesetting" pitchFamily="66" charset="-78"/>
                <a:cs typeface="Arabic Typesetting" pitchFamily="66" charset="-78"/>
              </a:rPr>
              <a:t>     * 12 ميكروجرام كاروتينات أخرى </a:t>
            </a:r>
            <a:r>
              <a:rPr lang="en-US" sz="2400" b="1" dirty="0" smtClean="0">
                <a:latin typeface="Arabic Typesetting" pitchFamily="66" charset="-78"/>
                <a:cs typeface="Arabic Typesetting" pitchFamily="66" charset="-78"/>
              </a:rPr>
              <a:t>     other </a:t>
            </a:r>
            <a:r>
              <a:rPr lang="en-US" sz="2400" b="1" dirty="0" err="1" smtClean="0">
                <a:latin typeface="Arabic Typesetting" pitchFamily="66" charset="-78"/>
                <a:cs typeface="Arabic Typesetting" pitchFamily="66" charset="-78"/>
              </a:rPr>
              <a:t>carotenoids</a:t>
            </a:r>
            <a:r>
              <a:rPr lang="ar-SA" sz="2400" b="1" dirty="0" smtClean="0">
                <a:latin typeface="Arabic Typesetting" pitchFamily="66" charset="-78"/>
                <a:cs typeface="Arabic Typesetting" pitchFamily="66" charset="-78"/>
              </a:rPr>
              <a:t>= 20 وحدة دو</a:t>
            </a:r>
            <a:r>
              <a:rPr lang="ar-SA" sz="3200" b="1" dirty="0" smtClean="0">
                <a:latin typeface="Arabic Typesetting" pitchFamily="66" charset="-78"/>
                <a:cs typeface="Arabic Typesetting" pitchFamily="66" charset="-78"/>
              </a:rPr>
              <a:t>لية</a:t>
            </a:r>
            <a:endParaRPr lang="ar-SA" sz="3200" b="1"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5" name="Rectangle 45"/>
          <p:cNvSpPr>
            <a:spLocks noGrp="1" noChangeArrowheads="1"/>
          </p:cNvSpPr>
          <p:nvPr>
            <p:ph type="title"/>
          </p:nvPr>
        </p:nvSpPr>
        <p:spPr/>
        <p:txBody>
          <a:bodyPr/>
          <a:lstStyle/>
          <a:p>
            <a:pPr algn="r" rtl="1"/>
            <a:r>
              <a:rPr lang="en-US" dirty="0" smtClean="0">
                <a:latin typeface="Andalus" pitchFamily="2" charset="-78"/>
                <a:cs typeface="Andalus" pitchFamily="2" charset="-78"/>
              </a:rPr>
              <a:t>                   </a:t>
            </a:r>
            <a:r>
              <a:rPr lang="ar-SA" dirty="0" smtClean="0">
                <a:solidFill>
                  <a:srgbClr val="002060"/>
                </a:solidFill>
                <a:latin typeface="Simplified Arabic" pitchFamily="18" charset="-78"/>
                <a:cs typeface="Simplified Arabic" pitchFamily="18" charset="-78"/>
              </a:rPr>
              <a:t>أعراض نقص فيتامين أ (1)</a:t>
            </a:r>
            <a:endParaRPr lang="en-US" dirty="0">
              <a:solidFill>
                <a:srgbClr val="002060"/>
              </a:solidFill>
              <a:latin typeface="Simplified Arabic" pitchFamily="18" charset="-78"/>
              <a:cs typeface="Simplified Arabic" pitchFamily="18" charset="-78"/>
            </a:endParaRPr>
          </a:p>
        </p:txBody>
      </p:sp>
      <p:sp>
        <p:nvSpPr>
          <p:cNvPr id="91" name="Rectangle 90"/>
          <p:cNvSpPr/>
          <p:nvPr/>
        </p:nvSpPr>
        <p:spPr>
          <a:xfrm>
            <a:off x="990600" y="1905000"/>
            <a:ext cx="7239000" cy="1384995"/>
          </a:xfrm>
          <a:prstGeom prst="rect">
            <a:avLst/>
          </a:prstGeom>
        </p:spPr>
        <p:txBody>
          <a:bodyPr wrap="square">
            <a:spAutoFit/>
          </a:bodyPr>
          <a:lstStyle/>
          <a:p>
            <a:pPr algn="r" rtl="1"/>
            <a:r>
              <a:rPr lang="en-US" sz="2800" b="1" dirty="0" smtClean="0">
                <a:latin typeface="Arabic Typesetting" pitchFamily="66" charset="-78"/>
                <a:cs typeface="Arabic Typesetting" pitchFamily="66" charset="-78"/>
              </a:rPr>
              <a:t> .</a:t>
            </a:r>
            <a:r>
              <a:rPr lang="en-US" sz="2800" b="1" dirty="0" smtClean="0">
                <a:latin typeface="Arabic Typesetting" pitchFamily="66" charset="-78"/>
                <a:cs typeface="Arabic Typesetting" pitchFamily="66" charset="-78"/>
              </a:rPr>
              <a:t>1 </a:t>
            </a:r>
            <a:r>
              <a:rPr lang="ar-SA" sz="2800" b="1" dirty="0" smtClean="0">
                <a:latin typeface="Arabic Typesetting" pitchFamily="66" charset="-78"/>
                <a:cs typeface="Arabic Typesetting" pitchFamily="66" charset="-78"/>
              </a:rPr>
              <a:t>العمى </a:t>
            </a:r>
            <a:r>
              <a:rPr lang="ar-SA" sz="2800" b="1" dirty="0" smtClean="0">
                <a:latin typeface="Arabic Typesetting" pitchFamily="66" charset="-78"/>
                <a:cs typeface="Arabic Typesetting" pitchFamily="66" charset="-78"/>
              </a:rPr>
              <a:t>( العشى ) </a:t>
            </a:r>
            <a:r>
              <a:rPr lang="ar-SA" sz="2800" b="1" dirty="0" smtClean="0">
                <a:latin typeface="Arabic Typesetting" pitchFamily="66" charset="-78"/>
                <a:cs typeface="Arabic Typesetting" pitchFamily="66" charset="-78"/>
              </a:rPr>
              <a:t>الليلي</a:t>
            </a:r>
            <a:r>
              <a:rPr lang="en-US" sz="2800" b="1" dirty="0" smtClean="0">
                <a:latin typeface="Arabic Typesetting" pitchFamily="66" charset="-78"/>
                <a:cs typeface="Arabic Typesetting" pitchFamily="66" charset="-78"/>
              </a:rPr>
              <a:t>Night Blindness </a:t>
            </a:r>
            <a:r>
              <a:rPr lang="ar-SA" sz="2800" b="1" dirty="0" smtClean="0">
                <a:latin typeface="Arabic Typesetting" pitchFamily="66" charset="-78"/>
                <a:cs typeface="Arabic Typesetting" pitchFamily="66" charset="-78"/>
              </a:rPr>
              <a:t> </a:t>
            </a:r>
            <a:r>
              <a:rPr lang="ar-SA" sz="2800" b="1" dirty="0" smtClean="0">
                <a:latin typeface="Arabic Typesetting" pitchFamily="66" charset="-78"/>
                <a:cs typeface="Arabic Typesetting" pitchFamily="66" charset="-78"/>
              </a:rPr>
              <a:t>:</a:t>
            </a:r>
          </a:p>
          <a:p>
            <a:pPr algn="r" rtl="1">
              <a:buFontTx/>
              <a:buNone/>
            </a:pPr>
            <a:r>
              <a:rPr lang="en-US" sz="2800" b="1" dirty="0" smtClean="0">
                <a:latin typeface="Arabic Typesetting" pitchFamily="66" charset="-78"/>
                <a:cs typeface="Arabic Typesetting" pitchFamily="66" charset="-78"/>
              </a:rPr>
              <a:t>-     </a:t>
            </a:r>
            <a:r>
              <a:rPr lang="ar-SA" sz="2800" b="1" dirty="0" smtClean="0">
                <a:latin typeface="Arabic Typesetting" pitchFamily="66" charset="-78"/>
                <a:cs typeface="Arabic Typesetting" pitchFamily="66" charset="-78"/>
              </a:rPr>
              <a:t>صعوبة </a:t>
            </a:r>
            <a:r>
              <a:rPr lang="ar-SA" sz="2800" b="1" dirty="0" smtClean="0">
                <a:latin typeface="Arabic Typesetting" pitchFamily="66" charset="-78"/>
                <a:cs typeface="Arabic Typesetting" pitchFamily="66" charset="-78"/>
              </a:rPr>
              <a:t>الرؤية في الضوء الخافت وقد يتطور إلى تغيرات في العين تؤدي إلى </a:t>
            </a:r>
            <a:r>
              <a:rPr lang="en-US" sz="2800" b="1" dirty="0" smtClean="0">
                <a:latin typeface="Arabic Typesetting" pitchFamily="66" charset="-78"/>
                <a:cs typeface="Arabic Typesetting" pitchFamily="66" charset="-78"/>
              </a:rPr>
              <a:t>     </a:t>
            </a:r>
            <a:r>
              <a:rPr lang="ar-SA" sz="2800" b="1" dirty="0" smtClean="0">
                <a:latin typeface="Arabic Typesetting" pitchFamily="66" charset="-78"/>
                <a:cs typeface="Arabic Typesetting" pitchFamily="66" charset="-78"/>
              </a:rPr>
              <a:t>    جفاف </a:t>
            </a:r>
            <a:r>
              <a:rPr lang="ar-SA" sz="2800" b="1" dirty="0" smtClean="0">
                <a:latin typeface="Arabic Typesetting" pitchFamily="66" charset="-78"/>
                <a:cs typeface="Arabic Typesetting" pitchFamily="66" charset="-78"/>
              </a:rPr>
              <a:t>القرنية والتهابات تؤثر على الملتحمة وظهور بقع ( بقع بيتوت</a:t>
            </a:r>
            <a:r>
              <a:rPr lang="ar-SA" sz="2800" b="1" dirty="0" smtClean="0">
                <a:latin typeface="Arabic Typesetting" pitchFamily="66" charset="-78"/>
                <a:cs typeface="Arabic Typesetting" pitchFamily="66" charset="-78"/>
              </a:rPr>
              <a:t>)</a:t>
            </a:r>
            <a:r>
              <a:rPr lang="en-US" sz="2800" b="1" dirty="0" smtClean="0">
                <a:latin typeface="Arabic Typesetting" pitchFamily="66" charset="-78"/>
                <a:cs typeface="Arabic Typesetting" pitchFamily="66" charset="-78"/>
              </a:rPr>
              <a:t>    </a:t>
            </a:r>
            <a:r>
              <a:rPr lang="en-US" sz="2800" b="1" dirty="0" err="1" smtClean="0">
                <a:latin typeface="Arabic Typesetting" pitchFamily="66" charset="-78"/>
                <a:cs typeface="Arabic Typesetting" pitchFamily="66" charset="-78"/>
              </a:rPr>
              <a:t>Bitot’s</a:t>
            </a:r>
            <a:r>
              <a:rPr lang="en-US" sz="2800" b="1" smtClean="0">
                <a:latin typeface="Arabic Typesetting" pitchFamily="66" charset="-78"/>
                <a:cs typeface="Arabic Typesetting" pitchFamily="66" charset="-78"/>
              </a:rPr>
              <a:t> spots  </a:t>
            </a:r>
            <a:endParaRPr lang="ar-SA" sz="2800" b="1" dirty="0">
              <a:latin typeface="Arabic Typesetting" pitchFamily="66" charset="-78"/>
              <a:cs typeface="Arabic Typesetting" pitchFamily="66" charset="-78"/>
            </a:endParaRPr>
          </a:p>
        </p:txBody>
      </p:sp>
      <p:pic>
        <p:nvPicPr>
          <p:cNvPr id="92" name="Picture 4" descr="scan0015"/>
          <p:cNvPicPr>
            <a:picLocks noChangeAspect="1" noChangeArrowheads="1"/>
          </p:cNvPicPr>
          <p:nvPr/>
        </p:nvPicPr>
        <p:blipFill>
          <a:blip r:embed="rId2" cstate="print"/>
          <a:srcRect/>
          <a:stretch>
            <a:fillRect/>
          </a:stretch>
        </p:blipFill>
        <p:spPr bwMode="auto">
          <a:xfrm>
            <a:off x="2286000" y="3886200"/>
            <a:ext cx="3602038" cy="2341563"/>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71" name="Rectangle 119"/>
          <p:cNvSpPr>
            <a:spLocks noGrp="1" noChangeArrowheads="1"/>
          </p:cNvSpPr>
          <p:nvPr>
            <p:ph type="title"/>
          </p:nvPr>
        </p:nvSpPr>
        <p:spPr/>
        <p:txBody>
          <a:bodyPr/>
          <a:lstStyle/>
          <a:p>
            <a:pPr algn="r" rtl="1"/>
            <a:r>
              <a:rPr lang="en-US" dirty="0" smtClean="0">
                <a:latin typeface="Andalus" pitchFamily="2" charset="-78"/>
                <a:cs typeface="Andalus" pitchFamily="2" charset="-78"/>
              </a:rPr>
              <a:t>                      </a:t>
            </a:r>
            <a:r>
              <a:rPr lang="ar-SA" dirty="0" smtClean="0">
                <a:solidFill>
                  <a:srgbClr val="002060"/>
                </a:solidFill>
                <a:latin typeface="Arabic Typesetting" pitchFamily="66" charset="-78"/>
                <a:cs typeface="Arabic Typesetting" pitchFamily="66" charset="-78"/>
              </a:rPr>
              <a:t>أعراض نقص فيتامين أ (2)</a:t>
            </a:r>
            <a:endParaRPr lang="en-US" dirty="0">
              <a:solidFill>
                <a:srgbClr val="002060"/>
              </a:solidFill>
              <a:latin typeface="Arabic Typesetting" pitchFamily="66" charset="-78"/>
              <a:cs typeface="Arabic Typesetting" pitchFamily="66" charset="-78"/>
            </a:endParaRPr>
          </a:p>
        </p:txBody>
      </p:sp>
      <p:sp>
        <p:nvSpPr>
          <p:cNvPr id="120" name="Rectangle 119"/>
          <p:cNvSpPr/>
          <p:nvPr/>
        </p:nvSpPr>
        <p:spPr>
          <a:xfrm>
            <a:off x="1066800" y="1676400"/>
            <a:ext cx="7162800" cy="1138773"/>
          </a:xfrm>
          <a:prstGeom prst="rect">
            <a:avLst/>
          </a:prstGeom>
        </p:spPr>
        <p:txBody>
          <a:bodyPr wrap="square">
            <a:spAutoFit/>
          </a:bodyPr>
          <a:lstStyle/>
          <a:p>
            <a:pPr algn="r" rtl="1"/>
            <a:r>
              <a:rPr lang="en-US" sz="3600" b="1" dirty="0" smtClean="0">
                <a:latin typeface="Arabic Typesetting" pitchFamily="66" charset="-78"/>
                <a:cs typeface="Arabic Typesetting" pitchFamily="66" charset="-78"/>
              </a:rPr>
              <a:t> .2</a:t>
            </a:r>
            <a:r>
              <a:rPr lang="ar-SA" sz="3600" b="1" dirty="0" smtClean="0">
                <a:latin typeface="Arabic Typesetting" pitchFamily="66" charset="-78"/>
                <a:cs typeface="Arabic Typesetting" pitchFamily="66" charset="-78"/>
              </a:rPr>
              <a:t>تغيرات </a:t>
            </a:r>
            <a:r>
              <a:rPr lang="ar-SA" sz="3600" b="1" dirty="0" smtClean="0">
                <a:latin typeface="Arabic Typesetting" pitchFamily="66" charset="-78"/>
                <a:cs typeface="Arabic Typesetting" pitchFamily="66" charset="-78"/>
              </a:rPr>
              <a:t>في الجلد</a:t>
            </a:r>
            <a:r>
              <a:rPr lang="ar-SA" sz="3600" b="1" dirty="0" smtClean="0"/>
              <a:t> </a:t>
            </a:r>
            <a:endParaRPr lang="ar-SA" sz="3600" b="1" dirty="0" smtClean="0">
              <a:latin typeface="Arabic Typesetting" pitchFamily="66" charset="-78"/>
              <a:cs typeface="Arabic Typesetting" pitchFamily="66" charset="-78"/>
            </a:endParaRPr>
          </a:p>
          <a:p>
            <a:pPr algn="r" rtl="1">
              <a:buFontTx/>
              <a:buNone/>
            </a:pPr>
            <a:r>
              <a:rPr lang="ar-SA" sz="3200" b="1" dirty="0" smtClean="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 </a:t>
            </a:r>
            <a:r>
              <a:rPr lang="en-US" sz="3200" b="1" dirty="0" smtClean="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 جفاف </a:t>
            </a:r>
            <a:r>
              <a:rPr lang="ar-SA" sz="3200" b="1" dirty="0" smtClean="0">
                <a:latin typeface="Arabic Typesetting" pitchFamily="66" charset="-78"/>
                <a:cs typeface="Arabic Typesetting" pitchFamily="66" charset="-78"/>
              </a:rPr>
              <a:t>وخشونة الجلد ( فرط التقرن الجريبي  </a:t>
            </a:r>
            <a:r>
              <a:rPr lang="en-US" sz="3200" b="1" dirty="0" err="1" smtClean="0">
                <a:latin typeface="Arabic Typesetting" pitchFamily="66" charset="-78"/>
                <a:cs typeface="Arabic Typesetting" pitchFamily="66" charset="-78"/>
              </a:rPr>
              <a:t>Folliculosis</a:t>
            </a:r>
            <a:r>
              <a:rPr lang="ar-SA" b="1" dirty="0" smtClean="0">
                <a:latin typeface="Arabic Typesetting" pitchFamily="66" charset="-78"/>
                <a:cs typeface="Arabic Typesetting" pitchFamily="66" charset="-78"/>
              </a:rPr>
              <a:t>)</a:t>
            </a:r>
            <a:endParaRPr lang="ar-SA" b="1" dirty="0">
              <a:latin typeface="Arabic Typesetting" pitchFamily="66" charset="-78"/>
              <a:cs typeface="Arabic Typesetting" pitchFamily="66" charset="-78"/>
            </a:endParaRPr>
          </a:p>
        </p:txBody>
      </p:sp>
      <p:pic>
        <p:nvPicPr>
          <p:cNvPr id="121" name="Picture 4" descr="scan0016"/>
          <p:cNvPicPr>
            <a:picLocks noChangeAspect="1" noChangeArrowheads="1"/>
          </p:cNvPicPr>
          <p:nvPr/>
        </p:nvPicPr>
        <p:blipFill>
          <a:blip r:embed="rId2" cstate="print"/>
          <a:srcRect/>
          <a:stretch>
            <a:fillRect/>
          </a:stretch>
        </p:blipFill>
        <p:spPr bwMode="auto">
          <a:xfrm>
            <a:off x="2286000" y="2971800"/>
            <a:ext cx="3529013" cy="23685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005" name="Rectangle 21"/>
          <p:cNvSpPr>
            <a:spLocks noGrp="1" noChangeArrowheads="1"/>
          </p:cNvSpPr>
          <p:nvPr>
            <p:ph type="title"/>
          </p:nvPr>
        </p:nvSpPr>
        <p:spPr/>
        <p:txBody>
          <a:bodyPr/>
          <a:lstStyle/>
          <a:p>
            <a:pPr algn="r" rtl="1"/>
            <a:r>
              <a:rPr lang="en-US" dirty="0" smtClean="0">
                <a:solidFill>
                  <a:srgbClr val="002060"/>
                </a:solidFill>
                <a:latin typeface="Arabic Typesetting" pitchFamily="66" charset="-78"/>
                <a:cs typeface="Arabic Typesetting" pitchFamily="66" charset="-78"/>
              </a:rPr>
              <a:t>                         </a:t>
            </a:r>
            <a:r>
              <a:rPr lang="ar-SA" dirty="0" smtClean="0">
                <a:solidFill>
                  <a:srgbClr val="002060"/>
                </a:solidFill>
                <a:latin typeface="Arabic Typesetting" pitchFamily="66" charset="-78"/>
                <a:cs typeface="Arabic Typesetting" pitchFamily="66" charset="-78"/>
              </a:rPr>
              <a:t>سمية فيتامين </a:t>
            </a:r>
            <a:r>
              <a:rPr lang="ar-SA" dirty="0" err="1" smtClean="0">
                <a:solidFill>
                  <a:srgbClr val="002060"/>
                </a:solidFill>
                <a:latin typeface="Arabic Typesetting" pitchFamily="66" charset="-78"/>
                <a:cs typeface="Arabic Typesetting" pitchFamily="66" charset="-78"/>
              </a:rPr>
              <a:t>أ</a:t>
            </a:r>
            <a:r>
              <a:rPr lang="ar-SA" dirty="0" smtClean="0">
                <a:solidFill>
                  <a:srgbClr val="002060"/>
                </a:solidFill>
                <a:latin typeface="Arabic Typesetting" pitchFamily="66" charset="-78"/>
                <a:cs typeface="Arabic Typesetting" pitchFamily="66" charset="-78"/>
              </a:rPr>
              <a:t> </a:t>
            </a:r>
            <a:r>
              <a:rPr lang="en-US" dirty="0" smtClean="0">
                <a:solidFill>
                  <a:srgbClr val="002060"/>
                </a:solidFill>
                <a:latin typeface="Arabic Typesetting" pitchFamily="66" charset="-78"/>
                <a:cs typeface="Arabic Typesetting" pitchFamily="66" charset="-78"/>
              </a:rPr>
              <a:t>Vitamin A Toxicity</a:t>
            </a:r>
            <a:endParaRPr lang="en-US" dirty="0">
              <a:solidFill>
                <a:srgbClr val="002060"/>
              </a:solidFill>
              <a:latin typeface="Arabic Typesetting" pitchFamily="66" charset="-78"/>
              <a:cs typeface="Arabic Typesetting" pitchFamily="66" charset="-78"/>
            </a:endParaRPr>
          </a:p>
        </p:txBody>
      </p:sp>
      <p:pic>
        <p:nvPicPr>
          <p:cNvPr id="42008" name="Picture 24" descr="1"/>
          <p:cNvPicPr>
            <a:picLocks noChangeAspect="1" noChangeArrowheads="1"/>
          </p:cNvPicPr>
          <p:nvPr/>
        </p:nvPicPr>
        <p:blipFill>
          <a:blip r:embed="rId2" cstate="print"/>
          <a:srcRect/>
          <a:stretch>
            <a:fillRect/>
          </a:stretch>
        </p:blipFill>
        <p:spPr bwMode="auto">
          <a:xfrm>
            <a:off x="1304925" y="3771900"/>
            <a:ext cx="1689100" cy="244475"/>
          </a:xfrm>
          <a:prstGeom prst="rect">
            <a:avLst/>
          </a:prstGeom>
          <a:noFill/>
        </p:spPr>
      </p:pic>
      <p:sp>
        <p:nvSpPr>
          <p:cNvPr id="19" name="Rectangle 18"/>
          <p:cNvSpPr/>
          <p:nvPr/>
        </p:nvSpPr>
        <p:spPr>
          <a:xfrm>
            <a:off x="1295400" y="2590800"/>
            <a:ext cx="5715000" cy="1754326"/>
          </a:xfrm>
          <a:prstGeom prst="rect">
            <a:avLst/>
          </a:prstGeom>
        </p:spPr>
        <p:txBody>
          <a:bodyPr wrap="square">
            <a:spAutoFit/>
          </a:bodyPr>
          <a:lstStyle/>
          <a:p>
            <a:pPr algn="just" rtl="1"/>
            <a:r>
              <a:rPr lang="ar-SA" sz="3600" b="1" dirty="0" smtClean="0">
                <a:latin typeface="Arabic Typesetting" pitchFamily="66" charset="-78"/>
                <a:cs typeface="Arabic Typesetting" pitchFamily="66" charset="-78"/>
              </a:rPr>
              <a:t>الصداع والدوخة وفقد الشعر وجفاف الجلد لدى البالغين وتكون حراشيف جلدية وفقد الوزن والآم في الجهاز الهضمي لدى الأطفال وتصبح العظام هشة سهلة الكسر</a:t>
            </a:r>
            <a:endParaRPr lang="en-US" sz="3600" b="1"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5"/>
          <p:cNvSpPr>
            <a:spLocks noGrp="1" noChangeArrowheads="1"/>
          </p:cNvSpPr>
          <p:nvPr>
            <p:ph type="subTitle" idx="1"/>
          </p:nvPr>
        </p:nvSpPr>
        <p:spPr/>
        <p:txBody>
          <a:bodyPr/>
          <a:lstStyle/>
          <a:p>
            <a:r>
              <a:rPr lang="en-US"/>
              <a:t>www.themegallery.com</a:t>
            </a:r>
          </a:p>
        </p:txBody>
      </p:sp>
      <p:sp>
        <p:nvSpPr>
          <p:cNvPr id="35847" name="Rectangle 7"/>
          <p:cNvSpPr>
            <a:spLocks noGrp="1" noChangeArrowheads="1"/>
          </p:cNvSpPr>
          <p:nvPr>
            <p:ph type="ctrTitle"/>
          </p:nvPr>
        </p:nvSpPr>
        <p:spPr/>
        <p:txBody>
          <a:bodyPr/>
          <a:lstStyle/>
          <a:p>
            <a:pPr algn="r" rtl="1"/>
            <a:endParaRPr lang="en-US" sz="55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143000" y="457200"/>
            <a:ext cx="4191000" cy="927100"/>
          </a:xfrm>
        </p:spPr>
        <p:txBody>
          <a:bodyPr/>
          <a:lstStyle/>
          <a:p>
            <a:pPr algn="r" rtl="1"/>
            <a:r>
              <a:rPr lang="ar-SA" sz="4000" dirty="0" smtClean="0">
                <a:solidFill>
                  <a:srgbClr val="7030A0"/>
                </a:solidFill>
                <a:latin typeface="Arial" pitchFamily="34" charset="0"/>
                <a:cs typeface="Arial" pitchFamily="34" charset="0"/>
              </a:rPr>
              <a:t>الفيتامينات </a:t>
            </a:r>
            <a:r>
              <a:rPr lang="en-US" sz="4000" dirty="0" smtClean="0">
                <a:solidFill>
                  <a:srgbClr val="7030A0"/>
                </a:solidFill>
                <a:latin typeface="Arial" pitchFamily="34" charset="0"/>
                <a:cs typeface="Arial" pitchFamily="34" charset="0"/>
              </a:rPr>
              <a:t>Vitamins</a:t>
            </a:r>
            <a:endParaRPr lang="en-US" sz="4000" dirty="0">
              <a:solidFill>
                <a:srgbClr val="7030A0"/>
              </a:solidFill>
              <a:latin typeface="Arial" pitchFamily="34" charset="0"/>
              <a:cs typeface="Arial" pitchFamily="34" charset="0"/>
            </a:endParaRPr>
          </a:p>
        </p:txBody>
      </p:sp>
      <p:sp>
        <p:nvSpPr>
          <p:cNvPr id="5123" name="AutoShape 3"/>
          <p:cNvSpPr>
            <a:spLocks noChangeArrowheads="1"/>
          </p:cNvSpPr>
          <p:nvPr/>
        </p:nvSpPr>
        <p:spPr bwMode="gray">
          <a:xfrm>
            <a:off x="1219200" y="1600200"/>
            <a:ext cx="6705600" cy="4648200"/>
          </a:xfrm>
          <a:prstGeom prst="roundRect">
            <a:avLst>
              <a:gd name="adj" fmla="val 16667"/>
            </a:avLst>
          </a:prstGeom>
          <a:solidFill>
            <a:schemeClr val="accent1"/>
          </a:solidFill>
          <a:ln w="28575" algn="ctr">
            <a:solidFill>
              <a:srgbClr val="FCFCFC"/>
            </a:solidFill>
            <a:round/>
            <a:headEnd/>
            <a:tailEnd/>
          </a:ln>
          <a:effectLst>
            <a:outerShdw dist="35921" dir="2700000" algn="ctr" rotWithShape="0">
              <a:srgbClr val="001D3A">
                <a:alpha val="50000"/>
              </a:srgbClr>
            </a:outerShdw>
          </a:effectLst>
        </p:spPr>
        <p:txBody>
          <a:bodyPr wrap="none" anchor="ctr"/>
          <a:lstStyle/>
          <a:p>
            <a:endParaRPr lang="en-US"/>
          </a:p>
        </p:txBody>
      </p:sp>
      <p:grpSp>
        <p:nvGrpSpPr>
          <p:cNvPr id="5125" name="Group 5"/>
          <p:cNvGrpSpPr>
            <a:grpSpLocks/>
          </p:cNvGrpSpPr>
          <p:nvPr/>
        </p:nvGrpSpPr>
        <p:grpSpPr bwMode="auto">
          <a:xfrm>
            <a:off x="7543800" y="2070100"/>
            <a:ext cx="187325" cy="601663"/>
            <a:chOff x="960" y="1764"/>
            <a:chExt cx="130" cy="418"/>
          </a:xfrm>
        </p:grpSpPr>
        <p:sp>
          <p:nvSpPr>
            <p:cNvPr id="5126" name="Oval 6"/>
            <p:cNvSpPr>
              <a:spLocks noChangeArrowheads="1"/>
            </p:cNvSpPr>
            <p:nvPr/>
          </p:nvSpPr>
          <p:spPr bwMode="gray">
            <a:xfrm>
              <a:off x="960" y="1764"/>
              <a:ext cx="126" cy="120"/>
            </a:xfrm>
            <a:prstGeom prst="ellipse">
              <a:avLst/>
            </a:prstGeom>
            <a:solidFill>
              <a:schemeClr val="bg1"/>
            </a:solidFill>
            <a:ln w="38100" algn="ctr">
              <a:solidFill>
                <a:schemeClr val="bg2"/>
              </a:solidFill>
              <a:round/>
              <a:headEnd/>
              <a:tailEnd/>
            </a:ln>
            <a:effectLst/>
          </p:spPr>
          <p:txBody>
            <a:bodyPr wrap="none" anchor="ctr"/>
            <a:lstStyle/>
            <a:p>
              <a:endParaRPr lang="en-US"/>
            </a:p>
          </p:txBody>
        </p:sp>
        <p:sp>
          <p:nvSpPr>
            <p:cNvPr id="5127" name="Oval 7"/>
            <p:cNvSpPr>
              <a:spLocks noChangeArrowheads="1"/>
            </p:cNvSpPr>
            <p:nvPr/>
          </p:nvSpPr>
          <p:spPr bwMode="gray">
            <a:xfrm>
              <a:off x="964" y="2062"/>
              <a:ext cx="126" cy="120"/>
            </a:xfrm>
            <a:prstGeom prst="ellipse">
              <a:avLst/>
            </a:prstGeom>
            <a:solidFill>
              <a:schemeClr val="bg1"/>
            </a:solidFill>
            <a:ln w="38100" algn="ctr">
              <a:solidFill>
                <a:schemeClr val="bg2"/>
              </a:solidFill>
              <a:round/>
              <a:headEnd/>
              <a:tailEnd/>
            </a:ln>
            <a:effectLst/>
          </p:spPr>
          <p:txBody>
            <a:bodyPr wrap="none" anchor="ctr"/>
            <a:lstStyle/>
            <a:p>
              <a:endParaRPr lang="en-US"/>
            </a:p>
          </p:txBody>
        </p:sp>
        <p:sp>
          <p:nvSpPr>
            <p:cNvPr id="5128" name="AutoShape 8"/>
            <p:cNvSpPr>
              <a:spLocks noChangeArrowheads="1"/>
            </p:cNvSpPr>
            <p:nvPr/>
          </p:nvSpPr>
          <p:spPr bwMode="gray">
            <a:xfrm>
              <a:off x="996" y="1836"/>
              <a:ext cx="62" cy="300"/>
            </a:xfrm>
            <a:prstGeom prst="roundRect">
              <a:avLst>
                <a:gd name="adj" fmla="val 50000"/>
              </a:avLst>
            </a:prstGeom>
            <a:gradFill rotWithShape="1">
              <a:gsLst>
                <a:gs pos="0">
                  <a:srgbClr val="B2B2B2"/>
                </a:gs>
                <a:gs pos="50000">
                  <a:srgbClr val="B2B2B2">
                    <a:gamma/>
                    <a:tint val="27451"/>
                    <a:invGamma/>
                  </a:srgbClr>
                </a:gs>
                <a:gs pos="100000">
                  <a:srgbClr val="B2B2B2"/>
                </a:gs>
              </a:gsLst>
              <a:lin ang="5400000" scaled="1"/>
            </a:gradFill>
            <a:ln w="38100" algn="ctr">
              <a:noFill/>
              <a:round/>
              <a:headEnd/>
              <a:tailEnd/>
            </a:ln>
            <a:effectLst/>
          </p:spPr>
          <p:txBody>
            <a:bodyPr wrap="none" anchor="ctr"/>
            <a:lstStyle/>
            <a:p>
              <a:endParaRPr lang="en-US"/>
            </a:p>
          </p:txBody>
        </p:sp>
      </p:grpSp>
      <p:grpSp>
        <p:nvGrpSpPr>
          <p:cNvPr id="5129" name="Group 9"/>
          <p:cNvGrpSpPr>
            <a:grpSpLocks/>
          </p:cNvGrpSpPr>
          <p:nvPr/>
        </p:nvGrpSpPr>
        <p:grpSpPr bwMode="auto">
          <a:xfrm>
            <a:off x="1371600" y="2066925"/>
            <a:ext cx="187325" cy="601663"/>
            <a:chOff x="960" y="1764"/>
            <a:chExt cx="130" cy="418"/>
          </a:xfrm>
        </p:grpSpPr>
        <p:sp>
          <p:nvSpPr>
            <p:cNvPr id="5130" name="Oval 10"/>
            <p:cNvSpPr>
              <a:spLocks noChangeArrowheads="1"/>
            </p:cNvSpPr>
            <p:nvPr/>
          </p:nvSpPr>
          <p:spPr bwMode="gray">
            <a:xfrm>
              <a:off x="960" y="1764"/>
              <a:ext cx="126" cy="120"/>
            </a:xfrm>
            <a:prstGeom prst="ellipse">
              <a:avLst/>
            </a:prstGeom>
            <a:solidFill>
              <a:schemeClr val="bg1"/>
            </a:solidFill>
            <a:ln w="38100" algn="ctr">
              <a:solidFill>
                <a:schemeClr val="bg2"/>
              </a:solidFill>
              <a:round/>
              <a:headEnd/>
              <a:tailEnd/>
            </a:ln>
            <a:effectLst/>
          </p:spPr>
          <p:txBody>
            <a:bodyPr wrap="none" anchor="ctr"/>
            <a:lstStyle/>
            <a:p>
              <a:endParaRPr lang="en-US"/>
            </a:p>
          </p:txBody>
        </p:sp>
        <p:sp>
          <p:nvSpPr>
            <p:cNvPr id="5131" name="Oval 11"/>
            <p:cNvSpPr>
              <a:spLocks noChangeArrowheads="1"/>
            </p:cNvSpPr>
            <p:nvPr/>
          </p:nvSpPr>
          <p:spPr bwMode="gray">
            <a:xfrm>
              <a:off x="964" y="2062"/>
              <a:ext cx="126" cy="120"/>
            </a:xfrm>
            <a:prstGeom prst="ellipse">
              <a:avLst/>
            </a:prstGeom>
            <a:solidFill>
              <a:schemeClr val="bg1"/>
            </a:solidFill>
            <a:ln w="38100" algn="ctr">
              <a:solidFill>
                <a:schemeClr val="bg2"/>
              </a:solidFill>
              <a:round/>
              <a:headEnd/>
              <a:tailEnd/>
            </a:ln>
            <a:effectLst/>
          </p:spPr>
          <p:txBody>
            <a:bodyPr wrap="none" anchor="ctr"/>
            <a:lstStyle/>
            <a:p>
              <a:endParaRPr lang="en-US"/>
            </a:p>
          </p:txBody>
        </p:sp>
        <p:sp>
          <p:nvSpPr>
            <p:cNvPr id="5132" name="AutoShape 12"/>
            <p:cNvSpPr>
              <a:spLocks noChangeArrowheads="1"/>
            </p:cNvSpPr>
            <p:nvPr/>
          </p:nvSpPr>
          <p:spPr bwMode="gray">
            <a:xfrm>
              <a:off x="996" y="1836"/>
              <a:ext cx="62" cy="300"/>
            </a:xfrm>
            <a:prstGeom prst="roundRect">
              <a:avLst>
                <a:gd name="adj" fmla="val 50000"/>
              </a:avLst>
            </a:prstGeom>
            <a:gradFill rotWithShape="1">
              <a:gsLst>
                <a:gs pos="0">
                  <a:srgbClr val="B2B2B2"/>
                </a:gs>
                <a:gs pos="50000">
                  <a:srgbClr val="B2B2B2">
                    <a:gamma/>
                    <a:tint val="0"/>
                    <a:invGamma/>
                  </a:srgbClr>
                </a:gs>
                <a:gs pos="100000">
                  <a:srgbClr val="B2B2B2"/>
                </a:gs>
              </a:gsLst>
              <a:lin ang="5400000" scaled="1"/>
            </a:gradFill>
            <a:ln w="38100" algn="ctr">
              <a:noFill/>
              <a:round/>
              <a:headEnd/>
              <a:tailEnd/>
            </a:ln>
            <a:effectLst/>
          </p:spPr>
          <p:txBody>
            <a:bodyPr wrap="none" anchor="ctr"/>
            <a:lstStyle/>
            <a:p>
              <a:endParaRPr lang="en-US"/>
            </a:p>
          </p:txBody>
        </p:sp>
      </p:grpSp>
      <p:sp>
        <p:nvSpPr>
          <p:cNvPr id="5145" name="Text Box 25"/>
          <p:cNvSpPr txBox="1">
            <a:spLocks noChangeArrowheads="1"/>
          </p:cNvSpPr>
          <p:nvPr/>
        </p:nvSpPr>
        <p:spPr bwMode="white">
          <a:xfrm>
            <a:off x="1752600" y="1752600"/>
            <a:ext cx="5410200" cy="3539430"/>
          </a:xfrm>
          <a:prstGeom prst="rect">
            <a:avLst/>
          </a:prstGeom>
          <a:noFill/>
          <a:ln w="9525">
            <a:noFill/>
            <a:miter lim="800000"/>
            <a:headEnd/>
            <a:tailEnd/>
          </a:ln>
          <a:effectLst>
            <a:outerShdw dist="17961" dir="2700000" algn="ctr" rotWithShape="0">
              <a:srgbClr val="000000">
                <a:alpha val="50000"/>
              </a:srgbClr>
            </a:outerShdw>
          </a:effectLst>
        </p:spPr>
        <p:txBody>
          <a:bodyPr wrap="square">
            <a:spAutoFit/>
          </a:bodyPr>
          <a:lstStyle/>
          <a:p>
            <a:pPr algn="just" rtl="1">
              <a:lnSpc>
                <a:spcPct val="80000"/>
              </a:lnSpc>
              <a:buFontTx/>
              <a:buChar char="•"/>
            </a:pPr>
            <a:r>
              <a:rPr lang="ar-SA" sz="2800" dirty="0" smtClean="0">
                <a:latin typeface="Arabic Typesetting" pitchFamily="66" charset="-78"/>
                <a:cs typeface="Arabic Typesetting" pitchFamily="66" charset="-78"/>
              </a:rPr>
              <a:t>مركبات عضوية يحتاج إليها الجسم بكميات قليلة جداً وتؤدي على الأقل وظيفة حيوية واحدة ويجب تواجدها في الوجبة</a:t>
            </a:r>
          </a:p>
          <a:p>
            <a:pPr algn="just" rtl="1">
              <a:lnSpc>
                <a:spcPct val="80000"/>
              </a:lnSpc>
              <a:buFontTx/>
              <a:buChar char="•"/>
            </a:pPr>
            <a:r>
              <a:rPr lang="ar-SA" sz="2800" dirty="0" smtClean="0">
                <a:latin typeface="Arabic Typesetting" pitchFamily="66" charset="-78"/>
                <a:cs typeface="Arabic Typesetting" pitchFamily="66" charset="-78"/>
              </a:rPr>
              <a:t> استخدم مصطلح </a:t>
            </a:r>
            <a:r>
              <a:rPr lang="en-US" sz="2800" dirty="0" smtClean="0">
                <a:latin typeface="Arabic Typesetting" pitchFamily="66" charset="-78"/>
                <a:cs typeface="Arabic Typesetting" pitchFamily="66" charset="-78"/>
              </a:rPr>
              <a:t>Vitamin </a:t>
            </a:r>
            <a:r>
              <a:rPr lang="ar-SA" sz="2800" dirty="0" smtClean="0">
                <a:latin typeface="Arabic Typesetting" pitchFamily="66" charset="-78"/>
                <a:cs typeface="Arabic Typesetting" pitchFamily="66" charset="-78"/>
              </a:rPr>
              <a:t> عام 1912 م </a:t>
            </a:r>
          </a:p>
          <a:p>
            <a:pPr algn="just" rtl="1">
              <a:lnSpc>
                <a:spcPct val="80000"/>
              </a:lnSpc>
              <a:buFontTx/>
              <a:buChar char="•"/>
            </a:pPr>
            <a:r>
              <a:rPr lang="ar-SA" sz="2800" dirty="0" smtClean="0">
                <a:latin typeface="Arabic Typesetting" pitchFamily="66" charset="-78"/>
                <a:cs typeface="Arabic Typesetting" pitchFamily="66" charset="-78"/>
              </a:rPr>
              <a:t> يتكون المصطلح من شقين:</a:t>
            </a:r>
          </a:p>
          <a:p>
            <a:pPr algn="just" rtl="1">
              <a:lnSpc>
                <a:spcPct val="80000"/>
              </a:lnSpc>
            </a:pPr>
            <a:r>
              <a:rPr lang="ar-SA" sz="2800" dirty="0" smtClean="0">
                <a:latin typeface="Arabic Typesetting" pitchFamily="66" charset="-78"/>
                <a:cs typeface="Arabic Typesetting" pitchFamily="66" charset="-78"/>
              </a:rPr>
              <a:t>        - </a:t>
            </a:r>
            <a:r>
              <a:rPr lang="en-US" sz="2800" dirty="0" smtClean="0">
                <a:latin typeface="Arabic Typesetting" pitchFamily="66" charset="-78"/>
                <a:cs typeface="Arabic Typesetting" pitchFamily="66" charset="-78"/>
              </a:rPr>
              <a:t>Vita</a:t>
            </a:r>
            <a:r>
              <a:rPr lang="ar-SA" sz="2800" dirty="0" smtClean="0">
                <a:latin typeface="Arabic Typesetting" pitchFamily="66" charset="-78"/>
                <a:cs typeface="Arabic Typesetting" pitchFamily="66" charset="-78"/>
              </a:rPr>
              <a:t> تعني ضروري للحياة</a:t>
            </a:r>
          </a:p>
          <a:p>
            <a:pPr algn="just" rtl="1">
              <a:lnSpc>
                <a:spcPct val="80000"/>
              </a:lnSpc>
            </a:pPr>
            <a:r>
              <a:rPr lang="ar-SA" sz="2800" dirty="0" smtClean="0">
                <a:latin typeface="Arabic Typesetting" pitchFamily="66" charset="-78"/>
                <a:cs typeface="Arabic Typesetting" pitchFamily="66" charset="-78"/>
              </a:rPr>
              <a:t>        - </a:t>
            </a:r>
            <a:r>
              <a:rPr lang="en-US" sz="2800" dirty="0" smtClean="0">
                <a:latin typeface="Arabic Typesetting" pitchFamily="66" charset="-78"/>
                <a:cs typeface="Arabic Typesetting" pitchFamily="66" charset="-78"/>
              </a:rPr>
              <a:t>Amine</a:t>
            </a:r>
            <a:r>
              <a:rPr lang="ar-SA" sz="2800" dirty="0" smtClean="0">
                <a:latin typeface="Arabic Typesetting" pitchFamily="66" charset="-78"/>
                <a:cs typeface="Arabic Typesetting" pitchFamily="66" charset="-78"/>
              </a:rPr>
              <a:t> يحتوي على النيتروجين</a:t>
            </a:r>
          </a:p>
          <a:p>
            <a:pPr algn="just" rtl="1">
              <a:lnSpc>
                <a:spcPct val="80000"/>
              </a:lnSpc>
              <a:buFontTx/>
              <a:buChar char="•"/>
            </a:pPr>
            <a:r>
              <a:rPr lang="ar-SA" sz="2800" dirty="0" smtClean="0">
                <a:latin typeface="Arabic Typesetting" pitchFamily="66" charset="-78"/>
                <a:cs typeface="Arabic Typesetting" pitchFamily="66" charset="-78"/>
              </a:rPr>
              <a:t>تحتوي بعض الفيتامينات على النيتروجين</a:t>
            </a:r>
          </a:p>
          <a:p>
            <a:pPr algn="just" rtl="1">
              <a:lnSpc>
                <a:spcPct val="80000"/>
              </a:lnSpc>
              <a:buFontTx/>
              <a:buChar char="•"/>
            </a:pPr>
            <a:r>
              <a:rPr lang="ar-SA" sz="2800" dirty="0" smtClean="0">
                <a:latin typeface="Arabic Typesetting" pitchFamily="66" charset="-78"/>
                <a:cs typeface="Arabic Typesetting" pitchFamily="66" charset="-78"/>
              </a:rPr>
              <a:t>تقسم الفيتامينات حسب خاصية الذوبان إلى:</a:t>
            </a:r>
          </a:p>
          <a:p>
            <a:pPr algn="just" rtl="1">
              <a:lnSpc>
                <a:spcPct val="80000"/>
              </a:lnSpc>
            </a:pPr>
            <a:r>
              <a:rPr lang="ar-SA" sz="2800" dirty="0" smtClean="0">
                <a:latin typeface="Arabic Typesetting" pitchFamily="66" charset="-78"/>
                <a:cs typeface="Arabic Typesetting" pitchFamily="66" charset="-78"/>
              </a:rPr>
              <a:t>    - فيتامينات ذائبة في الماء </a:t>
            </a:r>
            <a:r>
              <a:rPr lang="en-US" sz="2800" dirty="0" smtClean="0">
                <a:latin typeface="Arabic Typesetting" pitchFamily="66" charset="-78"/>
                <a:cs typeface="Arabic Typesetting" pitchFamily="66" charset="-78"/>
              </a:rPr>
              <a:t> </a:t>
            </a:r>
            <a:r>
              <a:rPr lang="en-US" sz="2800" dirty="0" smtClean="0">
                <a:solidFill>
                  <a:srgbClr val="002060"/>
                </a:solidFill>
                <a:latin typeface="Arabic Typesetting" pitchFamily="66" charset="-78"/>
                <a:cs typeface="Arabic Typesetting" pitchFamily="66" charset="-78"/>
              </a:rPr>
              <a:t>Water –soluble  vitamins</a:t>
            </a:r>
            <a:endParaRPr lang="ar-SA" sz="2800" dirty="0" smtClean="0">
              <a:latin typeface="Arabic Typesetting" pitchFamily="66" charset="-78"/>
              <a:cs typeface="Arabic Typesetting" pitchFamily="66" charset="-78"/>
            </a:endParaRPr>
          </a:p>
          <a:p>
            <a:pPr algn="just" rtl="1">
              <a:lnSpc>
                <a:spcPct val="80000"/>
              </a:lnSpc>
            </a:pPr>
            <a:r>
              <a:rPr lang="ar-SA" sz="2800" dirty="0" smtClean="0">
                <a:latin typeface="Arabic Typesetting" pitchFamily="66" charset="-78"/>
                <a:cs typeface="Arabic Typesetting" pitchFamily="66" charset="-78"/>
              </a:rPr>
              <a:t>    - فيتامينات ذائبة في الدهون </a:t>
            </a:r>
            <a:r>
              <a:rPr lang="en-US" sz="2800" dirty="0" smtClean="0">
                <a:latin typeface="Arabic Typesetting" pitchFamily="66" charset="-78"/>
                <a:cs typeface="Arabic Typesetting" pitchFamily="66" charset="-78"/>
              </a:rPr>
              <a:t> </a:t>
            </a:r>
            <a:r>
              <a:rPr lang="en-US" dirty="0" smtClean="0">
                <a:solidFill>
                  <a:srgbClr val="002060"/>
                </a:solidFill>
                <a:latin typeface="Arial" pitchFamily="34" charset="0"/>
                <a:cs typeface="Arial" pitchFamily="34" charset="0"/>
              </a:rPr>
              <a:t>Fat-soluble vitamins</a:t>
            </a:r>
            <a:endParaRPr lang="en-US"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a:xfrm>
            <a:off x="381000" y="152400"/>
            <a:ext cx="4953000" cy="914400"/>
          </a:xfrm>
        </p:spPr>
        <p:txBody>
          <a:bodyPr/>
          <a:lstStyle/>
          <a:p>
            <a:pPr algn="r" rtl="1"/>
            <a:r>
              <a:rPr lang="ar-SA" sz="3600" dirty="0" smtClean="0">
                <a:solidFill>
                  <a:srgbClr val="002060"/>
                </a:solidFill>
                <a:latin typeface="Arabic Typesetting" pitchFamily="66" charset="-78"/>
                <a:cs typeface="Arabic Typesetting" pitchFamily="66" charset="-78"/>
              </a:rPr>
              <a:t>الفيتامينات المعروفة وتاريخ اكتشافها</a:t>
            </a:r>
            <a:endParaRPr lang="en-US" sz="3600" dirty="0">
              <a:solidFill>
                <a:srgbClr val="002060"/>
              </a:solidFill>
              <a:latin typeface="Arabic Typesetting" pitchFamily="66" charset="-78"/>
              <a:cs typeface="Arabic Typesetting" pitchFamily="66" charset="-78"/>
            </a:endParaRPr>
          </a:p>
        </p:txBody>
      </p:sp>
      <p:pic>
        <p:nvPicPr>
          <p:cNvPr id="8" name="Picture 4" descr="scan0011"/>
          <p:cNvPicPr>
            <a:picLocks noChangeAspect="1" noChangeArrowheads="1"/>
          </p:cNvPicPr>
          <p:nvPr/>
        </p:nvPicPr>
        <p:blipFill>
          <a:blip r:embed="rId2" cstate="print"/>
          <a:srcRect/>
          <a:stretch>
            <a:fillRect/>
          </a:stretch>
        </p:blipFill>
        <p:spPr bwMode="auto">
          <a:xfrm>
            <a:off x="1905000" y="1295400"/>
            <a:ext cx="5243513" cy="5019675"/>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62000" y="228600"/>
            <a:ext cx="4800600" cy="1079500"/>
          </a:xfrm>
        </p:spPr>
        <p:txBody>
          <a:bodyPr/>
          <a:lstStyle/>
          <a:p>
            <a:pPr algn="l"/>
            <a:r>
              <a:rPr lang="ar-SA" dirty="0" smtClean="0">
                <a:solidFill>
                  <a:srgbClr val="002060"/>
                </a:solidFill>
                <a:latin typeface="Arabic Typesetting" pitchFamily="66" charset="-78"/>
                <a:cs typeface="Arabic Typesetting" pitchFamily="66" charset="-78"/>
              </a:rPr>
              <a:t>الفيتامينات الذائبة في الماء </a:t>
            </a:r>
            <a:br>
              <a:rPr lang="ar-SA" dirty="0" smtClean="0">
                <a:solidFill>
                  <a:srgbClr val="002060"/>
                </a:solidFill>
                <a:latin typeface="Arabic Typesetting" pitchFamily="66" charset="-78"/>
                <a:cs typeface="Arabic Typesetting" pitchFamily="66" charset="-78"/>
              </a:rPr>
            </a:br>
            <a:r>
              <a:rPr lang="en-US" dirty="0" smtClean="0">
                <a:solidFill>
                  <a:srgbClr val="002060"/>
                </a:solidFill>
                <a:latin typeface="Arabic Typesetting" pitchFamily="66" charset="-78"/>
                <a:cs typeface="Arabic Typesetting" pitchFamily="66" charset="-78"/>
              </a:rPr>
              <a:t>Water –soluble  vitamins</a:t>
            </a:r>
            <a:endParaRPr lang="en-US" dirty="0">
              <a:solidFill>
                <a:srgbClr val="002060"/>
              </a:solidFill>
              <a:latin typeface="Arabic Typesetting" pitchFamily="66" charset="-78"/>
              <a:cs typeface="Arabic Typesetting" pitchFamily="66" charset="-78"/>
            </a:endParaRPr>
          </a:p>
        </p:txBody>
      </p:sp>
      <p:sp>
        <p:nvSpPr>
          <p:cNvPr id="10263" name="Text Box 23"/>
          <p:cNvSpPr txBox="1">
            <a:spLocks noChangeArrowheads="1"/>
          </p:cNvSpPr>
          <p:nvPr/>
        </p:nvSpPr>
        <p:spPr bwMode="auto">
          <a:xfrm>
            <a:off x="7234238" y="2278063"/>
            <a:ext cx="1536700" cy="366712"/>
          </a:xfrm>
          <a:prstGeom prst="rect">
            <a:avLst/>
          </a:prstGeom>
          <a:noFill/>
          <a:ln w="9525" algn="ctr">
            <a:noFill/>
            <a:miter lim="800000"/>
            <a:headEnd/>
            <a:tailEnd/>
          </a:ln>
          <a:effectLst/>
        </p:spPr>
        <p:txBody>
          <a:bodyPr>
            <a:spAutoFit/>
          </a:bodyPr>
          <a:lstStyle/>
          <a:p>
            <a:pPr>
              <a:spcBef>
                <a:spcPct val="50000"/>
              </a:spcBef>
            </a:pPr>
            <a:endParaRPr lang="en-US"/>
          </a:p>
        </p:txBody>
      </p:sp>
      <p:graphicFrame>
        <p:nvGraphicFramePr>
          <p:cNvPr id="58" name="Group 42"/>
          <p:cNvGraphicFramePr>
            <a:graphicFrameLocks noGrp="1"/>
          </p:cNvGraphicFramePr>
          <p:nvPr>
            <p:ph idx="1"/>
          </p:nvPr>
        </p:nvGraphicFramePr>
        <p:xfrm>
          <a:off x="609600" y="1447800"/>
          <a:ext cx="8229600" cy="4566222"/>
        </p:xfrm>
        <a:graphic>
          <a:graphicData uri="http://schemas.openxmlformats.org/drawingml/2006/table">
            <a:tbl>
              <a:tblPr rtl="1">
                <a:tableStyleId>{3C2FFA5D-87B4-456A-9821-1D502468CF0F}</a:tableStyleId>
              </a:tblPr>
              <a:tblGrid>
                <a:gridCol w="2459037"/>
                <a:gridCol w="2592388"/>
                <a:gridCol w="3178175"/>
              </a:tblGrid>
              <a:tr h="1036638">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الاسم حسب الترتيب الأبجدي للاكتشاف</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smtClean="0">
                          <a:ln>
                            <a:noFill/>
                          </a:ln>
                          <a:effectLst>
                            <a:outerShdw blurRad="38100" dist="38100" dir="2700000" algn="tl">
                              <a:srgbClr val="000000"/>
                            </a:outerShdw>
                          </a:effectLst>
                        </a:rPr>
                        <a:t>الاسم حسب الخاصية العلاجية</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الاسم حسب التركيب الكيميائي</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r>
              <a:tr h="2262188">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400" u="none" strike="noStrike" cap="none" normalizeH="0" baseline="0" dirty="0" smtClean="0">
                          <a:ln>
                            <a:noFill/>
                          </a:ln>
                          <a:effectLst>
                            <a:outerShdw blurRad="38100" dist="38100" dir="2700000" algn="tl">
                              <a:srgbClr val="000000"/>
                            </a:outerShdw>
                          </a:effectLst>
                        </a:rPr>
                        <a:t>فيتامين ب</a:t>
                      </a:r>
                      <a:r>
                        <a:rPr kumimoji="0" lang="ar-SA" sz="2400" u="none" strike="noStrike" cap="none" normalizeH="0" baseline="-25000" dirty="0" smtClean="0">
                          <a:ln>
                            <a:noFill/>
                          </a:ln>
                          <a:effectLst>
                            <a:outerShdw blurRad="38100" dist="38100" dir="2700000" algn="tl">
                              <a:srgbClr val="000000"/>
                            </a:outerShdw>
                          </a:effectLst>
                        </a:rPr>
                        <a:t>1</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400" u="none" strike="noStrike" cap="none" normalizeH="0" baseline="0" dirty="0" smtClean="0">
                          <a:ln>
                            <a:noFill/>
                          </a:ln>
                          <a:effectLst>
                            <a:outerShdw blurRad="38100" dist="38100" dir="2700000" algn="tl">
                              <a:srgbClr val="000000"/>
                            </a:outerShdw>
                          </a:effectLst>
                        </a:rPr>
                        <a:t>فيتامين ب</a:t>
                      </a:r>
                      <a:r>
                        <a:rPr kumimoji="0" lang="ar-SA" sz="2400" u="none" strike="noStrike" cap="none" normalizeH="0" baseline="-25000" dirty="0" smtClean="0">
                          <a:ln>
                            <a:noFill/>
                          </a:ln>
                          <a:effectLst>
                            <a:outerShdw blurRad="38100" dist="38100" dir="2700000" algn="tl">
                              <a:srgbClr val="000000"/>
                            </a:outerShdw>
                          </a:effectLst>
                        </a:rPr>
                        <a:t>2</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400" u="none" strike="noStrike" cap="none" normalizeH="0" baseline="0" dirty="0" smtClean="0">
                          <a:ln>
                            <a:noFill/>
                          </a:ln>
                          <a:effectLst>
                            <a:outerShdw blurRad="38100" dist="38100" dir="2700000" algn="tl">
                              <a:srgbClr val="000000"/>
                            </a:outerShdw>
                          </a:effectLst>
                        </a:rPr>
                        <a:t>النياسين</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400" u="none" strike="noStrike" cap="none" normalizeH="0" baseline="0" dirty="0" smtClean="0">
                          <a:ln>
                            <a:noFill/>
                          </a:ln>
                          <a:effectLst>
                            <a:outerShdw blurRad="38100" dist="38100" dir="2700000" algn="tl">
                              <a:srgbClr val="000000"/>
                            </a:outerShdw>
                          </a:effectLst>
                        </a:rPr>
                        <a:t>فيتامين ب</a:t>
                      </a:r>
                      <a:r>
                        <a:rPr kumimoji="0" lang="ar-SA" sz="2400" u="none" strike="noStrike" cap="none" normalizeH="0" baseline="-25000" dirty="0" smtClean="0">
                          <a:ln>
                            <a:noFill/>
                          </a:ln>
                          <a:effectLst>
                            <a:outerShdw blurRad="38100" dist="38100" dir="2700000" algn="tl">
                              <a:srgbClr val="000000"/>
                            </a:outerShdw>
                          </a:effectLst>
                        </a:rPr>
                        <a:t>6</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400" u="none" strike="noStrike" cap="none" normalizeH="0" baseline="0" dirty="0" smtClean="0">
                          <a:ln>
                            <a:noFill/>
                          </a:ln>
                          <a:effectLst>
                            <a:outerShdw blurRad="38100" dist="38100" dir="2700000" algn="tl">
                              <a:srgbClr val="000000"/>
                            </a:outerShdw>
                          </a:effectLst>
                        </a:rPr>
                        <a:t>فيتامين ب</a:t>
                      </a:r>
                      <a:r>
                        <a:rPr kumimoji="0" lang="ar-SA" sz="2400" u="none" strike="noStrike" cap="none" normalizeH="0" baseline="-25000" dirty="0" smtClean="0">
                          <a:ln>
                            <a:noFill/>
                          </a:ln>
                          <a:effectLst>
                            <a:outerShdw blurRad="38100" dist="38100" dir="2700000" algn="tl">
                              <a:srgbClr val="000000"/>
                            </a:outerShdw>
                          </a:effectLst>
                        </a:rPr>
                        <a:t>12</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400" u="none" strike="noStrike" cap="none" normalizeH="0" baseline="0" dirty="0" smtClean="0">
                          <a:ln>
                            <a:noFill/>
                          </a:ln>
                          <a:effectLst>
                            <a:outerShdw blurRad="38100" dist="38100" dir="2700000" algn="tl">
                              <a:srgbClr val="000000"/>
                            </a:outerShdw>
                          </a:effectLst>
                        </a:rPr>
                        <a:t>الفوليت</a:t>
                      </a:r>
                      <a:r>
                        <a:rPr kumimoji="0" lang="ar-SA" sz="2400" u="none" strike="noStrike" cap="none" normalizeH="0" baseline="-25000" dirty="0" smtClean="0">
                          <a:ln>
                            <a:noFill/>
                          </a:ln>
                          <a:effectLst>
                            <a:outerShdw blurRad="38100" dist="38100" dir="2700000" algn="tl">
                              <a:srgbClr val="000000"/>
                            </a:outerShdw>
                          </a:effectLst>
                        </a:rPr>
                        <a:t> </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400" u="none" strike="noStrike" cap="none" normalizeH="0" baseline="0" dirty="0" smtClean="0">
                          <a:ln>
                            <a:noFill/>
                          </a:ln>
                          <a:effectLst>
                            <a:outerShdw blurRad="38100" dist="38100" dir="2700000" algn="tl">
                              <a:srgbClr val="000000"/>
                            </a:outerShdw>
                          </a:effectLst>
                        </a:rPr>
                        <a:t>حمض البنتوثونيك</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400" u="none" strike="noStrike" cap="none" normalizeH="0" baseline="0" dirty="0" smtClean="0">
                          <a:ln>
                            <a:noFill/>
                          </a:ln>
                          <a:effectLst>
                            <a:outerShdw blurRad="38100" dist="38100" dir="2700000" algn="tl">
                              <a:srgbClr val="000000"/>
                            </a:outerShdw>
                          </a:effectLst>
                        </a:rPr>
                        <a:t> فيتامين ج </a:t>
                      </a:r>
                      <a:endParaRPr kumimoji="0" lang="ar-SA" sz="24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400" u="none" strike="noStrike" cap="none" normalizeH="0" baseline="0" smtClean="0">
                          <a:ln>
                            <a:noFill/>
                          </a:ln>
                          <a:effectLst>
                            <a:outerShdw blurRad="38100" dist="38100" dir="2700000" algn="tl">
                              <a:srgbClr val="000000"/>
                            </a:outerShdw>
                          </a:effectLst>
                        </a:rPr>
                        <a:t>مضاد البري بري</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endParaRPr kumimoji="0" lang="ar-SA" sz="2400" u="none" strike="noStrike" cap="none" normalizeH="0" baseline="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400" u="none" strike="noStrike" cap="none" normalizeH="0" baseline="0" smtClean="0">
                          <a:ln>
                            <a:noFill/>
                          </a:ln>
                          <a:effectLst>
                            <a:outerShdw blurRad="38100" dist="38100" dir="2700000" algn="tl">
                              <a:srgbClr val="000000"/>
                            </a:outerShdw>
                          </a:effectLst>
                        </a:rPr>
                        <a:t>مضاد البلاجرا</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endParaRPr kumimoji="0" lang="ar-SA" sz="2400" u="none" strike="noStrike" cap="none" normalizeH="0" baseline="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400" u="none" strike="noStrike" cap="none" normalizeH="0" baseline="0" smtClean="0">
                          <a:ln>
                            <a:noFill/>
                          </a:ln>
                          <a:effectLst>
                            <a:outerShdw blurRad="38100" dist="38100" dir="2700000" algn="tl">
                              <a:srgbClr val="000000"/>
                            </a:outerShdw>
                          </a:effectLst>
                        </a:rPr>
                        <a:t>مضاد فقر الدم الخبيث</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endParaRPr kumimoji="0" lang="ar-SA" sz="2400" u="none" strike="noStrike" cap="none" normalizeH="0" baseline="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endParaRPr kumimoji="0" lang="ar-SA" sz="2400" u="none" strike="noStrike" cap="none" normalizeH="0" baseline="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400" u="none" strike="noStrike" cap="none" normalizeH="0" baseline="0" smtClean="0">
                          <a:ln>
                            <a:noFill/>
                          </a:ln>
                          <a:effectLst>
                            <a:outerShdw blurRad="38100" dist="38100" dir="2700000" algn="tl">
                              <a:srgbClr val="000000"/>
                            </a:outerShdw>
                          </a:effectLst>
                        </a:rPr>
                        <a:t>مضاد الأسقربوط</a:t>
                      </a:r>
                      <a:endParaRPr kumimoji="0" lang="en-US" sz="24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400" u="none" strike="noStrike" cap="none" normalizeH="0" baseline="0" dirty="0" smtClean="0">
                          <a:ln>
                            <a:noFill/>
                          </a:ln>
                          <a:effectLst>
                            <a:outerShdw blurRad="38100" dist="38100" dir="2700000" algn="tl">
                              <a:srgbClr val="000000"/>
                            </a:outerShdw>
                          </a:effectLst>
                        </a:rPr>
                        <a:t>ثيامين </a:t>
                      </a:r>
                      <a:r>
                        <a:rPr kumimoji="0" lang="en-US" sz="2400" u="none" strike="noStrike" cap="none" normalizeH="0" baseline="0" dirty="0" smtClean="0">
                          <a:ln>
                            <a:noFill/>
                          </a:ln>
                          <a:effectLst>
                            <a:outerShdw blurRad="38100" dist="38100" dir="2700000" algn="tl">
                              <a:srgbClr val="000000"/>
                            </a:outerShdw>
                          </a:effectLst>
                        </a:rPr>
                        <a:t>Thiamin</a:t>
                      </a:r>
                      <a:endParaRPr kumimoji="0" lang="ar-SA" sz="2400" u="none" strike="noStrike" cap="none" normalizeH="0" baseline="0" dirty="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400" u="none" strike="noStrike" cap="none" normalizeH="0" baseline="0" dirty="0" smtClean="0">
                          <a:ln>
                            <a:noFill/>
                          </a:ln>
                          <a:effectLst>
                            <a:outerShdw blurRad="38100" dist="38100" dir="2700000" algn="tl">
                              <a:srgbClr val="000000"/>
                            </a:outerShdw>
                          </a:effectLst>
                        </a:rPr>
                        <a:t>رايبوفلافين </a:t>
                      </a:r>
                      <a:r>
                        <a:rPr kumimoji="0" lang="en-US" sz="2400" u="none" strike="noStrike" cap="none" normalizeH="0" baseline="0" dirty="0" smtClean="0">
                          <a:ln>
                            <a:noFill/>
                          </a:ln>
                          <a:effectLst>
                            <a:outerShdw blurRad="38100" dist="38100" dir="2700000" algn="tl">
                              <a:srgbClr val="000000"/>
                            </a:outerShdw>
                          </a:effectLst>
                        </a:rPr>
                        <a:t>Riboflavin</a:t>
                      </a:r>
                      <a:endParaRPr kumimoji="0" lang="ar-SA" sz="2400" u="none" strike="noStrike" cap="none" normalizeH="0" baseline="0" dirty="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400" u="none" strike="noStrike" cap="none" normalizeH="0" baseline="0" dirty="0" smtClean="0">
                          <a:ln>
                            <a:noFill/>
                          </a:ln>
                          <a:effectLst>
                            <a:outerShdw blurRad="38100" dist="38100" dir="2700000" algn="tl">
                              <a:srgbClr val="000000"/>
                            </a:outerShdw>
                          </a:effectLst>
                        </a:rPr>
                        <a:t>نياسين </a:t>
                      </a:r>
                      <a:r>
                        <a:rPr kumimoji="0" lang="en-US" sz="2400" u="none" strike="noStrike" cap="none" normalizeH="0" baseline="0" dirty="0" smtClean="0">
                          <a:ln>
                            <a:noFill/>
                          </a:ln>
                          <a:effectLst>
                            <a:outerShdw blurRad="38100" dist="38100" dir="2700000" algn="tl">
                              <a:srgbClr val="000000"/>
                            </a:outerShdw>
                          </a:effectLst>
                        </a:rPr>
                        <a:t>Niacin</a:t>
                      </a:r>
                      <a:endParaRPr kumimoji="0" lang="ar-SA" sz="2400" u="none" strike="noStrike" cap="none" normalizeH="0" baseline="0" dirty="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400" u="none" strike="noStrike" cap="none" normalizeH="0" baseline="0" dirty="0" smtClean="0">
                          <a:ln>
                            <a:noFill/>
                          </a:ln>
                          <a:effectLst>
                            <a:outerShdw blurRad="38100" dist="38100" dir="2700000" algn="tl">
                              <a:srgbClr val="000000"/>
                            </a:outerShdw>
                          </a:effectLst>
                        </a:rPr>
                        <a:t>بيرودوكسين </a:t>
                      </a:r>
                      <a:r>
                        <a:rPr kumimoji="0" lang="en-US" sz="2400" u="none" strike="noStrike" cap="none" normalizeH="0" baseline="0" dirty="0" err="1" smtClean="0">
                          <a:ln>
                            <a:noFill/>
                          </a:ln>
                          <a:effectLst>
                            <a:outerShdw blurRad="38100" dist="38100" dir="2700000" algn="tl">
                              <a:srgbClr val="000000"/>
                            </a:outerShdw>
                          </a:effectLst>
                        </a:rPr>
                        <a:t>Pyrodoxine</a:t>
                      </a:r>
                      <a:endParaRPr kumimoji="0" lang="ar-SA" sz="2400" u="none" strike="noStrike" cap="none" normalizeH="0" baseline="0" dirty="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en-US" sz="2400" u="none" strike="noStrike" cap="none" normalizeH="0" baseline="0" dirty="0" err="1" smtClean="0">
                          <a:ln>
                            <a:noFill/>
                          </a:ln>
                          <a:effectLst>
                            <a:outerShdw blurRad="38100" dist="38100" dir="2700000" algn="tl">
                              <a:srgbClr val="000000"/>
                            </a:outerShdw>
                          </a:effectLst>
                        </a:rPr>
                        <a:t>Cobalamine</a:t>
                      </a:r>
                      <a:endParaRPr kumimoji="0" lang="ar-SA" sz="2400" u="none" strike="noStrike" cap="none" normalizeH="0" baseline="0" dirty="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en-US" sz="2400" u="none" strike="noStrike" cap="none" normalizeH="0" baseline="0" dirty="0" err="1" smtClean="0">
                          <a:ln>
                            <a:noFill/>
                          </a:ln>
                          <a:effectLst>
                            <a:outerShdw blurRad="38100" dist="38100" dir="2700000" algn="tl">
                              <a:srgbClr val="000000"/>
                            </a:outerShdw>
                          </a:effectLst>
                        </a:rPr>
                        <a:t>Folacin</a:t>
                      </a:r>
                      <a:r>
                        <a:rPr kumimoji="0" lang="en-US" sz="2400" u="none" strike="noStrike" cap="none" normalizeH="0" baseline="0" dirty="0" smtClean="0">
                          <a:ln>
                            <a:noFill/>
                          </a:ln>
                          <a:effectLst>
                            <a:outerShdw blurRad="38100" dist="38100" dir="2700000" algn="tl">
                              <a:srgbClr val="000000"/>
                            </a:outerShdw>
                          </a:effectLst>
                        </a:rPr>
                        <a:t> , </a:t>
                      </a:r>
                      <a:r>
                        <a:rPr kumimoji="0" lang="en-US" sz="2400" u="none" strike="noStrike" cap="none" normalizeH="0" baseline="0" dirty="0" err="1" smtClean="0">
                          <a:ln>
                            <a:noFill/>
                          </a:ln>
                          <a:effectLst>
                            <a:outerShdw blurRad="38100" dist="38100" dir="2700000" algn="tl">
                              <a:srgbClr val="000000"/>
                            </a:outerShdw>
                          </a:effectLst>
                        </a:rPr>
                        <a:t>Folate</a:t>
                      </a:r>
                      <a:endParaRPr kumimoji="0" lang="ar-SA" sz="2400" u="none" strike="noStrike" cap="none" normalizeH="0" baseline="0" dirty="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en-US" sz="2400" u="none" strike="noStrike" cap="none" normalizeH="0" baseline="0" dirty="0" err="1" smtClean="0">
                          <a:ln>
                            <a:noFill/>
                          </a:ln>
                          <a:effectLst>
                            <a:outerShdw blurRad="38100" dist="38100" dir="2700000" algn="tl">
                              <a:srgbClr val="000000"/>
                            </a:outerShdw>
                          </a:effectLst>
                        </a:rPr>
                        <a:t>Pantothenic</a:t>
                      </a:r>
                      <a:r>
                        <a:rPr kumimoji="0" lang="en-US" sz="2400" u="none" strike="noStrike" cap="none" normalizeH="0" baseline="0" dirty="0" smtClean="0">
                          <a:ln>
                            <a:noFill/>
                          </a:ln>
                          <a:effectLst>
                            <a:outerShdw blurRad="38100" dist="38100" dir="2700000" algn="tl">
                              <a:srgbClr val="000000"/>
                            </a:outerShdw>
                          </a:effectLst>
                        </a:rPr>
                        <a:t> Acid</a:t>
                      </a:r>
                      <a:endParaRPr kumimoji="0" lang="ar-SA" sz="2400" u="none" strike="noStrike" cap="none" normalizeH="0" baseline="0" dirty="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en-US" sz="2400" u="none" strike="noStrike" cap="none" normalizeH="0" baseline="0" dirty="0" smtClean="0">
                          <a:ln>
                            <a:noFill/>
                          </a:ln>
                          <a:effectLst>
                            <a:outerShdw blurRad="38100" dist="38100" dir="2700000" algn="tl">
                              <a:srgbClr val="000000"/>
                            </a:outerShdw>
                          </a:effectLst>
                        </a:rPr>
                        <a:t>Ascorbic acid</a:t>
                      </a:r>
                      <a:endPar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381000"/>
            <a:ext cx="6096000" cy="927100"/>
          </a:xfrm>
        </p:spPr>
        <p:txBody>
          <a:bodyPr/>
          <a:lstStyle/>
          <a:p>
            <a:pPr algn="r" rtl="1"/>
            <a:r>
              <a:rPr lang="ar-SA" sz="3600" b="0" dirty="0" smtClean="0">
                <a:solidFill>
                  <a:srgbClr val="002060"/>
                </a:solidFill>
                <a:latin typeface="Arial" pitchFamily="34" charset="0"/>
                <a:cs typeface="Arial" pitchFamily="34" charset="0"/>
              </a:rPr>
              <a:t>الفيتامينات الذائبة في الدهون </a:t>
            </a:r>
            <a:br>
              <a:rPr lang="ar-SA" sz="3600" b="0" dirty="0" smtClean="0">
                <a:solidFill>
                  <a:srgbClr val="002060"/>
                </a:solidFill>
                <a:latin typeface="Arial" pitchFamily="34" charset="0"/>
                <a:cs typeface="Arial" pitchFamily="34" charset="0"/>
              </a:rPr>
            </a:br>
            <a:r>
              <a:rPr lang="en-US" sz="3600" b="0" dirty="0" smtClean="0">
                <a:solidFill>
                  <a:srgbClr val="002060"/>
                </a:solidFill>
                <a:latin typeface="Arial" pitchFamily="34" charset="0"/>
                <a:cs typeface="Arial" pitchFamily="34" charset="0"/>
              </a:rPr>
              <a:t>Fat-soluble vitamins</a:t>
            </a:r>
            <a:endParaRPr lang="en-US" sz="3600" b="0" dirty="0">
              <a:solidFill>
                <a:srgbClr val="002060"/>
              </a:solidFill>
              <a:latin typeface="Arial" pitchFamily="34" charset="0"/>
              <a:cs typeface="Arial" pitchFamily="34" charset="0"/>
            </a:endParaRPr>
          </a:p>
        </p:txBody>
      </p:sp>
      <p:graphicFrame>
        <p:nvGraphicFramePr>
          <p:cNvPr id="39" name="Group 34"/>
          <p:cNvGraphicFramePr>
            <a:graphicFrameLocks/>
          </p:cNvGraphicFramePr>
          <p:nvPr/>
        </p:nvGraphicFramePr>
        <p:xfrm>
          <a:off x="457200" y="1600200"/>
          <a:ext cx="8229600" cy="4924044"/>
        </p:xfrm>
        <a:graphic>
          <a:graphicData uri="http://schemas.openxmlformats.org/drawingml/2006/table">
            <a:tbl>
              <a:tblPr rtl="1">
                <a:tableStyleId>{08FB837D-C827-4EFA-A057-4D05807E0F7C}</a:tableStyleId>
              </a:tblPr>
              <a:tblGrid>
                <a:gridCol w="2459037"/>
                <a:gridCol w="2592388"/>
                <a:gridCol w="3178175"/>
              </a:tblGrid>
              <a:tr h="1028700">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الاسم حسب الترتيب الأبجدي للاكتشاف</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smtClean="0">
                          <a:ln>
                            <a:noFill/>
                          </a:ln>
                          <a:effectLst>
                            <a:outerShdw blurRad="38100" dist="38100" dir="2700000" algn="tl">
                              <a:srgbClr val="000000"/>
                            </a:outerShdw>
                          </a:effectLst>
                        </a:rPr>
                        <a:t>الاسم حسب الخاصية العلاجية</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smtClean="0">
                          <a:ln>
                            <a:noFill/>
                          </a:ln>
                          <a:effectLst>
                            <a:outerShdw blurRad="38100" dist="38100" dir="2700000" algn="tl">
                              <a:srgbClr val="000000"/>
                            </a:outerShdw>
                          </a:effectLst>
                        </a:rPr>
                        <a:t>الاسم حسب التركيب الكيميائي</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r>
              <a:tr h="3497263">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3200" u="none" strike="noStrike" cap="none" normalizeH="0" baseline="0" smtClean="0">
                          <a:ln>
                            <a:noFill/>
                          </a:ln>
                          <a:effectLst>
                            <a:outerShdw blurRad="38100" dist="38100" dir="2700000" algn="tl">
                              <a:srgbClr val="000000"/>
                            </a:outerShdw>
                          </a:effectLst>
                        </a:rPr>
                        <a:t>فيتامين أ (</a:t>
                      </a:r>
                      <a:r>
                        <a:rPr kumimoji="0" lang="en-US" sz="3200" u="none" strike="noStrike" cap="none" normalizeH="0" baseline="0" smtClean="0">
                          <a:ln>
                            <a:noFill/>
                          </a:ln>
                          <a:effectLst>
                            <a:outerShdw blurRad="38100" dist="38100" dir="2700000" algn="tl">
                              <a:srgbClr val="000000"/>
                            </a:outerShdw>
                          </a:effectLst>
                        </a:rPr>
                        <a:t>A</a:t>
                      </a:r>
                      <a:r>
                        <a:rPr kumimoji="0" lang="ar-SA" sz="3200" u="none" strike="noStrike" cap="none" normalizeH="0" baseline="0" smtClean="0">
                          <a:ln>
                            <a:noFill/>
                          </a:ln>
                          <a:effectLst>
                            <a:outerShdw blurRad="38100" dist="38100" dir="2700000" algn="tl">
                              <a:srgbClr val="000000"/>
                            </a:outerShdw>
                          </a:effectLst>
                        </a:rPr>
                        <a:t>)</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endParaRPr kumimoji="0" lang="ar-SA" sz="3200" u="none" strike="noStrike" cap="none" normalizeH="0" baseline="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3200" u="none" strike="noStrike" cap="none" normalizeH="0" baseline="0" smtClean="0">
                          <a:ln>
                            <a:noFill/>
                          </a:ln>
                          <a:effectLst>
                            <a:outerShdw blurRad="38100" dist="38100" dir="2700000" algn="tl">
                              <a:srgbClr val="000000"/>
                            </a:outerShdw>
                          </a:effectLst>
                        </a:rPr>
                        <a:t>فيتامين د (</a:t>
                      </a:r>
                      <a:r>
                        <a:rPr kumimoji="0" lang="en-US" sz="3200" u="none" strike="noStrike" cap="none" normalizeH="0" baseline="0" smtClean="0">
                          <a:ln>
                            <a:noFill/>
                          </a:ln>
                          <a:effectLst>
                            <a:outerShdw blurRad="38100" dist="38100" dir="2700000" algn="tl">
                              <a:srgbClr val="000000"/>
                            </a:outerShdw>
                          </a:effectLst>
                        </a:rPr>
                        <a:t>D</a:t>
                      </a:r>
                      <a:r>
                        <a:rPr kumimoji="0" lang="ar-SA" sz="3200" u="none" strike="noStrike" cap="none" normalizeH="0" baseline="0" smtClean="0">
                          <a:ln>
                            <a:noFill/>
                          </a:ln>
                          <a:effectLst>
                            <a:outerShdw blurRad="38100" dist="38100" dir="2700000" algn="tl">
                              <a:srgbClr val="000000"/>
                            </a:outerShdw>
                          </a:effectLst>
                        </a:rPr>
                        <a:t>)</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3200" u="none" strike="noStrike" cap="none" normalizeH="0" baseline="0" smtClean="0">
                          <a:ln>
                            <a:noFill/>
                          </a:ln>
                          <a:effectLst>
                            <a:outerShdw blurRad="38100" dist="38100" dir="2700000" algn="tl">
                              <a:srgbClr val="000000"/>
                            </a:outerShdw>
                          </a:effectLst>
                        </a:rPr>
                        <a:t>فيتامين هـ (</a:t>
                      </a:r>
                      <a:r>
                        <a:rPr kumimoji="0" lang="en-US" sz="3200" u="none" strike="noStrike" cap="none" normalizeH="0" baseline="0" smtClean="0">
                          <a:ln>
                            <a:noFill/>
                          </a:ln>
                          <a:effectLst>
                            <a:outerShdw blurRad="38100" dist="38100" dir="2700000" algn="tl">
                              <a:srgbClr val="000000"/>
                            </a:outerShdw>
                          </a:effectLst>
                        </a:rPr>
                        <a:t>E</a:t>
                      </a:r>
                      <a:r>
                        <a:rPr kumimoji="0" lang="ar-SA" sz="3200" u="none" strike="noStrike" cap="none" normalizeH="0" baseline="0" smtClean="0">
                          <a:ln>
                            <a:noFill/>
                          </a:ln>
                          <a:effectLst>
                            <a:outerShdw blurRad="38100" dist="38100" dir="2700000" algn="tl">
                              <a:srgbClr val="000000"/>
                            </a:outerShdw>
                          </a:effectLst>
                        </a:rPr>
                        <a:t>)</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3200" u="none" strike="noStrike" cap="none" normalizeH="0" baseline="0" smtClean="0">
                          <a:ln>
                            <a:noFill/>
                          </a:ln>
                          <a:effectLst>
                            <a:outerShdw blurRad="38100" dist="38100" dir="2700000" algn="tl">
                              <a:srgbClr val="000000"/>
                            </a:outerShdw>
                          </a:effectLst>
                        </a:rPr>
                        <a:t>فيتامين ك ( </a:t>
                      </a:r>
                      <a:r>
                        <a:rPr kumimoji="0" lang="en-US" sz="3200" u="none" strike="noStrike" cap="none" normalizeH="0" baseline="0" smtClean="0">
                          <a:ln>
                            <a:noFill/>
                          </a:ln>
                          <a:effectLst>
                            <a:outerShdw blurRad="38100" dist="38100" dir="2700000" algn="tl">
                              <a:srgbClr val="000000"/>
                            </a:outerShdw>
                          </a:effectLst>
                        </a:rPr>
                        <a:t>K</a:t>
                      </a:r>
                      <a:r>
                        <a:rPr kumimoji="0" lang="ar-SA" sz="3200" u="none" strike="noStrike" cap="none" normalizeH="0" baseline="0" smtClean="0">
                          <a:ln>
                            <a:noFill/>
                          </a:ln>
                          <a:effectLst>
                            <a:outerShdw blurRad="38100" dist="38100" dir="2700000" algn="tl">
                              <a:srgbClr val="000000"/>
                            </a:outerShdw>
                          </a:effectLst>
                        </a:rPr>
                        <a:t>)</a:t>
                      </a:r>
                      <a:endParaRPr kumimoji="0" lang="ar-SA" sz="32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3200" u="none" strike="noStrike" cap="none" normalizeH="0" baseline="0" smtClean="0">
                          <a:ln>
                            <a:noFill/>
                          </a:ln>
                          <a:effectLst>
                            <a:outerShdw blurRad="38100" dist="38100" dir="2700000" algn="tl">
                              <a:srgbClr val="000000"/>
                            </a:outerShdw>
                          </a:effectLst>
                        </a:rPr>
                        <a:t>مضاد العشى الليلي</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3200" u="none" strike="noStrike" cap="none" normalizeH="0" baseline="0" smtClean="0">
                          <a:ln>
                            <a:noFill/>
                          </a:ln>
                          <a:effectLst>
                            <a:outerShdw blurRad="38100" dist="38100" dir="2700000" algn="tl">
                              <a:srgbClr val="000000"/>
                            </a:outerShdw>
                          </a:effectLst>
                        </a:rPr>
                        <a:t>مضاد الكساح</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3200" u="none" strike="noStrike" cap="none" normalizeH="0" baseline="0" smtClean="0">
                          <a:ln>
                            <a:noFill/>
                          </a:ln>
                          <a:effectLst>
                            <a:outerShdw blurRad="38100" dist="38100" dir="2700000" algn="tl">
                              <a:srgbClr val="000000"/>
                            </a:outerShdw>
                          </a:effectLst>
                        </a:rPr>
                        <a:t>مضاد العقم</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3200" u="none" strike="noStrike" cap="none" normalizeH="0" baseline="0" smtClean="0">
                          <a:ln>
                            <a:noFill/>
                          </a:ln>
                          <a:effectLst>
                            <a:outerShdw blurRad="38100" dist="38100" dir="2700000" algn="tl">
                              <a:srgbClr val="000000"/>
                            </a:outerShdw>
                          </a:effectLst>
                        </a:rPr>
                        <a:t>مضاد النزيف </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3200" u="none" strike="noStrike" cap="none" normalizeH="0" baseline="0" smtClean="0">
                          <a:ln>
                            <a:noFill/>
                          </a:ln>
                          <a:effectLst>
                            <a:outerShdw blurRad="38100" dist="38100" dir="2700000" algn="tl">
                              <a:srgbClr val="000000"/>
                            </a:outerShdw>
                          </a:effectLst>
                        </a:rPr>
                        <a:t>المساعد على التجلط</a:t>
                      </a:r>
                      <a:endParaRPr kumimoji="0" lang="en-US" sz="32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3200" u="none" strike="noStrike" cap="none" normalizeH="0" baseline="0" dirty="0" smtClean="0">
                          <a:ln>
                            <a:noFill/>
                          </a:ln>
                          <a:effectLst>
                            <a:outerShdw blurRad="38100" dist="38100" dir="2700000" algn="tl">
                              <a:srgbClr val="000000"/>
                            </a:outerShdw>
                          </a:effectLst>
                        </a:rPr>
                        <a:t>ريتنول </a:t>
                      </a:r>
                      <a:r>
                        <a:rPr kumimoji="0" lang="en-US" sz="3200" u="none" strike="noStrike" cap="none" normalizeH="0" baseline="0" dirty="0" smtClean="0">
                          <a:ln>
                            <a:noFill/>
                          </a:ln>
                          <a:effectLst>
                            <a:outerShdw blurRad="38100" dist="38100" dir="2700000" algn="tl">
                              <a:srgbClr val="000000"/>
                            </a:outerShdw>
                          </a:effectLst>
                        </a:rPr>
                        <a:t>Retinol</a:t>
                      </a:r>
                      <a:endParaRPr kumimoji="0" lang="ar-SA" sz="3200" u="none" strike="noStrike" cap="none" normalizeH="0" baseline="0" dirty="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endParaRPr kumimoji="0" lang="ar-SA" sz="3200" u="none" strike="noStrike" cap="none" normalizeH="0" baseline="0" dirty="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en-US" sz="3200" u="none" strike="noStrike" cap="none" normalizeH="0" baseline="0" dirty="0" err="1" smtClean="0">
                          <a:ln>
                            <a:noFill/>
                          </a:ln>
                          <a:effectLst>
                            <a:outerShdw blurRad="38100" dist="38100" dir="2700000" algn="tl">
                              <a:srgbClr val="000000"/>
                            </a:outerShdw>
                          </a:effectLst>
                        </a:rPr>
                        <a:t>Cholecalciferol</a:t>
                      </a:r>
                      <a:endParaRPr kumimoji="0" lang="ar-SA" sz="3200" u="none" strike="noStrike" cap="none" normalizeH="0" baseline="0" dirty="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en-US" sz="3200" u="none" strike="noStrike" cap="none" normalizeH="0" baseline="0" dirty="0" err="1" smtClean="0">
                          <a:ln>
                            <a:noFill/>
                          </a:ln>
                          <a:effectLst>
                            <a:outerShdw blurRad="38100" dist="38100" dir="2700000" algn="tl">
                              <a:srgbClr val="000000"/>
                            </a:outerShdw>
                          </a:effectLst>
                        </a:rPr>
                        <a:t>Tocopherol</a:t>
                      </a:r>
                      <a:endParaRPr kumimoji="0" lang="ar-SA" sz="3200" u="none" strike="noStrike" cap="none" normalizeH="0" baseline="0" dirty="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en-US" sz="3200" u="none" strike="noStrike" cap="none" normalizeH="0" baseline="0" dirty="0" err="1" smtClean="0">
                          <a:ln>
                            <a:noFill/>
                          </a:ln>
                          <a:effectLst>
                            <a:outerShdw blurRad="38100" dist="38100" dir="2700000" algn="tl">
                              <a:srgbClr val="000000"/>
                            </a:outerShdw>
                          </a:effectLst>
                        </a:rPr>
                        <a:t>Phtylquinone</a:t>
                      </a:r>
                      <a:endParaRPr kumimoji="0" lang="en-US" sz="32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r>
            </a:tbl>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8" name="WordArt 14"/>
          <p:cNvSpPr>
            <a:spLocks noChangeArrowheads="1" noChangeShapeType="1" noTextEdit="1"/>
          </p:cNvSpPr>
          <p:nvPr/>
        </p:nvSpPr>
        <p:spPr bwMode="white">
          <a:xfrm>
            <a:off x="1270000" y="2946400"/>
            <a:ext cx="452438" cy="430213"/>
          </a:xfrm>
          <a:prstGeom prst="rect">
            <a:avLst/>
          </a:prstGeom>
        </p:spPr>
        <p:txBody>
          <a:bodyPr wrap="none" fromWordArt="1">
            <a:prstTxWarp prst="textPlain">
              <a:avLst>
                <a:gd name="adj" fmla="val 50000"/>
              </a:avLst>
            </a:prstTxWarp>
          </a:bodyPr>
          <a:lstStyle/>
          <a:p>
            <a:pPr algn="ctr"/>
            <a:r>
              <a:rPr lang="en-US" sz="3600" i="1" kern="10">
                <a:ln w="9525">
                  <a:noFill/>
                  <a:round/>
                  <a:headEnd/>
                  <a:tailEnd/>
                </a:ln>
                <a:solidFill>
                  <a:srgbClr val="FFFFFF">
                    <a:alpha val="70000"/>
                  </a:srgbClr>
                </a:solidFill>
                <a:latin typeface="Arial Black"/>
              </a:rPr>
              <a:t>01</a:t>
            </a:r>
          </a:p>
        </p:txBody>
      </p:sp>
      <p:sp>
        <p:nvSpPr>
          <p:cNvPr id="11288" name="Rectangle 24"/>
          <p:cNvSpPr>
            <a:spLocks noGrp="1" noChangeArrowheads="1"/>
          </p:cNvSpPr>
          <p:nvPr>
            <p:ph type="title"/>
          </p:nvPr>
        </p:nvSpPr>
        <p:spPr>
          <a:xfrm>
            <a:off x="-381000" y="228600"/>
            <a:ext cx="5943600" cy="927100"/>
          </a:xfrm>
        </p:spPr>
        <p:txBody>
          <a:bodyPr/>
          <a:lstStyle/>
          <a:p>
            <a:pPr algn="r" rtl="1"/>
            <a:r>
              <a:rPr lang="ar-SA" sz="3200" b="0" dirty="0" smtClean="0">
                <a:solidFill>
                  <a:srgbClr val="002060"/>
                </a:solidFill>
                <a:latin typeface="Arial" pitchFamily="34" charset="0"/>
                <a:cs typeface="Arial" pitchFamily="34" charset="0"/>
              </a:rPr>
              <a:t>الخصائص العامة لمجموعتي الفيتامينات</a:t>
            </a:r>
            <a:endParaRPr lang="en-US" sz="3200" b="0" dirty="0">
              <a:solidFill>
                <a:srgbClr val="002060"/>
              </a:solidFill>
              <a:latin typeface="Arial" pitchFamily="34" charset="0"/>
              <a:cs typeface="Arial" pitchFamily="34" charset="0"/>
            </a:endParaRPr>
          </a:p>
        </p:txBody>
      </p:sp>
      <p:graphicFrame>
        <p:nvGraphicFramePr>
          <p:cNvPr id="25" name="Group 53"/>
          <p:cNvGraphicFramePr>
            <a:graphicFrameLocks/>
          </p:cNvGraphicFramePr>
          <p:nvPr/>
        </p:nvGraphicFramePr>
        <p:xfrm>
          <a:off x="539750" y="1196975"/>
          <a:ext cx="7423150" cy="5486400"/>
        </p:xfrm>
        <a:graphic>
          <a:graphicData uri="http://schemas.openxmlformats.org/drawingml/2006/table">
            <a:tbl>
              <a:tblPr rtl="1">
                <a:tableStyleId>{775DCB02-9BB8-47FD-8907-85C794F793BA}</a:tableStyleId>
              </a:tblPr>
              <a:tblGrid>
                <a:gridCol w="3717925"/>
                <a:gridCol w="3705225"/>
              </a:tblGrid>
              <a:tr h="407988">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dirty="0" smtClean="0">
                          <a:ln>
                            <a:noFill/>
                          </a:ln>
                          <a:effectLst>
                            <a:outerShdw blurRad="38100" dist="38100" dir="2700000" algn="tl">
                              <a:srgbClr val="000000"/>
                            </a:outerShdw>
                          </a:effectLst>
                        </a:rPr>
                        <a:t>الفيتامينات الذائبة في الدهون</a:t>
                      </a: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800" u="none" strike="noStrike" cap="none" normalizeH="0" baseline="0" smtClean="0">
                          <a:ln>
                            <a:noFill/>
                          </a:ln>
                          <a:effectLst>
                            <a:outerShdw blurRad="38100" dist="38100" dir="2700000" algn="tl">
                              <a:srgbClr val="000000"/>
                            </a:outerShdw>
                          </a:effectLst>
                        </a:rPr>
                        <a:t>الفيتامينات الذائبة في الماء</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r>
              <a:tr h="3208338">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smtClean="0">
                          <a:ln>
                            <a:noFill/>
                          </a:ln>
                          <a:effectLst>
                            <a:outerShdw blurRad="38100" dist="38100" dir="2700000" algn="tl">
                              <a:srgbClr val="000000"/>
                            </a:outerShdw>
                          </a:effectLst>
                        </a:rPr>
                        <a:t>* تشمل فيتامينات أ , د , هـ , ك</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smtClean="0">
                          <a:ln>
                            <a:noFill/>
                          </a:ln>
                          <a:effectLst>
                            <a:outerShdw blurRad="38100" dist="38100" dir="2700000" algn="tl">
                              <a:srgbClr val="000000"/>
                            </a:outerShdw>
                          </a:effectLst>
                        </a:rPr>
                        <a:t>* تذوب في الدهون ومذيبات الدهون</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smtClean="0">
                          <a:ln>
                            <a:noFill/>
                          </a:ln>
                          <a:effectLst>
                            <a:outerShdw blurRad="38100" dist="38100" dir="2700000" algn="tl">
                              <a:srgbClr val="000000"/>
                            </a:outerShdw>
                          </a:effectLst>
                        </a:rPr>
                        <a:t>* تخزن في الجسم بكميات كبيرة إذا زادت عن حاجة الجسم</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smtClean="0">
                          <a:ln>
                            <a:noFill/>
                          </a:ln>
                          <a:effectLst>
                            <a:outerShdw blurRad="38100" dist="38100" dir="2700000" algn="tl">
                              <a:srgbClr val="000000"/>
                            </a:outerShdw>
                          </a:effectLst>
                        </a:rPr>
                        <a:t>* لا تفرز من الجسم</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smtClean="0">
                          <a:ln>
                            <a:noFill/>
                          </a:ln>
                          <a:effectLst>
                            <a:outerShdw blurRad="38100" dist="38100" dir="2700000" algn="tl">
                              <a:srgbClr val="000000"/>
                            </a:outerShdw>
                          </a:effectLst>
                        </a:rPr>
                        <a:t>* أعراض نقصها تظهر ببطء نسبياً</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smtClean="0">
                          <a:ln>
                            <a:noFill/>
                          </a:ln>
                          <a:effectLst>
                            <a:outerShdw blurRad="38100" dist="38100" dir="2700000" algn="tl">
                              <a:srgbClr val="000000"/>
                            </a:outerShdw>
                          </a:effectLst>
                        </a:rPr>
                        <a:t>* لا يتطلب الحصول عليها بصورة مطلقة يومياً في الوجبة </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smtClean="0">
                          <a:ln>
                            <a:noFill/>
                          </a:ln>
                          <a:effectLst>
                            <a:outerShdw blurRad="38100" dist="38100" dir="2700000" algn="tl">
                              <a:srgbClr val="000000"/>
                            </a:outerShdw>
                          </a:effectLst>
                        </a:rPr>
                        <a:t>* للبعض منها مولدات </a:t>
                      </a:r>
                      <a:r>
                        <a:rPr kumimoji="0" lang="en-US" sz="2000" u="none" strike="noStrike" cap="none" normalizeH="0" baseline="0" smtClean="0">
                          <a:ln>
                            <a:noFill/>
                          </a:ln>
                          <a:effectLst>
                            <a:outerShdw blurRad="38100" dist="38100" dir="2700000" algn="tl">
                              <a:srgbClr val="000000"/>
                            </a:outerShdw>
                          </a:effectLst>
                        </a:rPr>
                        <a:t>Precursor</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smtClean="0">
                          <a:ln>
                            <a:noFill/>
                          </a:ln>
                          <a:effectLst>
                            <a:outerShdw blurRad="38100" dist="38100" dir="2700000" algn="tl">
                              <a:srgbClr val="000000"/>
                            </a:outerShdw>
                          </a:effectLst>
                        </a:rPr>
                        <a:t>* يدخل في تركيبها الكربون والهيدروجين والأكسجين فقط</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endParaRPr kumimoji="0" lang="ar-SA" sz="2000" u="none" strike="noStrike" cap="none" normalizeH="0" baseline="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smtClean="0">
                          <a:ln>
                            <a:noFill/>
                          </a:ln>
                          <a:effectLst>
                            <a:outerShdw blurRad="38100" dist="38100" dir="2700000" algn="tl">
                              <a:srgbClr val="000000"/>
                            </a:outerShdw>
                          </a:effectLst>
                        </a:rPr>
                        <a:t>* تمتص عن طريق اللمف</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smtClean="0">
                          <a:ln>
                            <a:noFill/>
                          </a:ln>
                          <a:effectLst>
                            <a:outerShdw blurRad="38100" dist="38100" dir="2700000" algn="tl">
                              <a:srgbClr val="000000"/>
                            </a:outerShdw>
                          </a:effectLst>
                        </a:rPr>
                        <a:t>* تحتاج لها الأحياء الراقية</a:t>
                      </a:r>
                      <a:endParaRPr kumimoji="0" lang="en-US" sz="2000" b="0" i="0" u="none" strike="noStrike" cap="none" normalizeH="0" baseline="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dirty="0" smtClean="0">
                          <a:ln>
                            <a:noFill/>
                          </a:ln>
                          <a:effectLst>
                            <a:outerShdw blurRad="38100" dist="38100" dir="2700000" algn="tl">
                              <a:srgbClr val="000000"/>
                            </a:outerShdw>
                          </a:effectLst>
                        </a:rPr>
                        <a:t>* تشمل بقية الفيتامينات الأخرى</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dirty="0" smtClean="0">
                          <a:ln>
                            <a:noFill/>
                          </a:ln>
                          <a:effectLst>
                            <a:outerShdw blurRad="38100" dist="38100" dir="2700000" algn="tl">
                              <a:srgbClr val="000000"/>
                            </a:outerShdw>
                          </a:effectLst>
                        </a:rPr>
                        <a:t>* تذوب في الماء</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dirty="0" smtClean="0">
                          <a:ln>
                            <a:noFill/>
                          </a:ln>
                          <a:effectLst>
                            <a:outerShdw blurRad="38100" dist="38100" dir="2700000" algn="tl">
                              <a:srgbClr val="000000"/>
                            </a:outerShdw>
                          </a:effectLst>
                        </a:rPr>
                        <a:t>* استهلاكها بكميات كبيرة عن حاجة الجسم يؤدي إلى تخزينها بكميات ضئيلة جداُ</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dirty="0" smtClean="0">
                          <a:ln>
                            <a:noFill/>
                          </a:ln>
                          <a:effectLst>
                            <a:outerShdw blurRad="38100" dist="38100" dir="2700000" algn="tl">
                              <a:srgbClr val="000000"/>
                            </a:outerShdw>
                          </a:effectLst>
                        </a:rPr>
                        <a:t>* تفرز في البول</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dirty="0" smtClean="0">
                          <a:ln>
                            <a:noFill/>
                          </a:ln>
                          <a:effectLst>
                            <a:outerShdw blurRad="38100" dist="38100" dir="2700000" algn="tl">
                              <a:srgbClr val="000000"/>
                            </a:outerShdw>
                          </a:effectLst>
                        </a:rPr>
                        <a:t>* أعراض نقصها تظهر بسرعة نسبية عادة</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dirty="0" smtClean="0">
                          <a:ln>
                            <a:noFill/>
                          </a:ln>
                          <a:effectLst>
                            <a:outerShdw blurRad="38100" dist="38100" dir="2700000" algn="tl">
                              <a:srgbClr val="000000"/>
                            </a:outerShdw>
                          </a:effectLst>
                        </a:rPr>
                        <a:t>* يجب الحصول عليها يومياً من الوجبة</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endParaRPr kumimoji="0" lang="ar-SA" sz="2000" u="none" strike="noStrike" cap="none" normalizeH="0" baseline="0" dirty="0" smtClean="0">
                        <a:ln>
                          <a:noFill/>
                        </a:ln>
                        <a:effectLst>
                          <a:outerShdw blurRad="38100" dist="38100" dir="2700000" algn="tl">
                            <a:srgbClr val="000000"/>
                          </a:outerShdw>
                        </a:effectLst>
                      </a:endParaRP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dirty="0" smtClean="0">
                          <a:ln>
                            <a:noFill/>
                          </a:ln>
                          <a:effectLst>
                            <a:outerShdw blurRad="38100" dist="38100" dir="2700000" algn="tl">
                              <a:srgbClr val="000000"/>
                            </a:outerShdw>
                          </a:effectLst>
                        </a:rPr>
                        <a:t>* لا يوجد لها مولدات عدا النياسين</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dirty="0" smtClean="0">
                          <a:ln>
                            <a:noFill/>
                          </a:ln>
                          <a:effectLst>
                            <a:outerShdw blurRad="38100" dist="38100" dir="2700000" algn="tl">
                              <a:srgbClr val="000000"/>
                            </a:outerShdw>
                          </a:effectLst>
                        </a:rPr>
                        <a:t>* إضافة إلى الكربون والهيدروجين والأوكسجين فإن هذه الفيتامينات قد تحتوي على النيتروجين والكبريت والكوبالت</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dirty="0" smtClean="0">
                          <a:ln>
                            <a:noFill/>
                          </a:ln>
                          <a:effectLst>
                            <a:outerShdw blurRad="38100" dist="38100" dir="2700000" algn="tl">
                              <a:srgbClr val="000000"/>
                            </a:outerShdw>
                          </a:effectLst>
                        </a:rPr>
                        <a:t>* تمتص عن طريق الدم</a:t>
                      </a:r>
                    </a:p>
                    <a:p>
                      <a:pPr marL="0" marR="0" lvl="0" indent="0" algn="r" defTabSz="914400" rtl="1" eaLnBrk="1" fontAlgn="base" latinLnBrk="0" hangingPunct="1">
                        <a:lnSpc>
                          <a:spcPct val="100000"/>
                        </a:lnSpc>
                        <a:spcBef>
                          <a:spcPct val="20000"/>
                        </a:spcBef>
                        <a:spcAft>
                          <a:spcPct val="0"/>
                        </a:spcAft>
                        <a:buClr>
                          <a:schemeClr val="hlink"/>
                        </a:buClr>
                        <a:buSzPct val="120000"/>
                        <a:buFontTx/>
                        <a:buNone/>
                        <a:tabLst/>
                      </a:pPr>
                      <a:r>
                        <a:rPr kumimoji="0" lang="ar-SA" sz="2000" u="none" strike="noStrike" cap="none" normalizeH="0" baseline="0" dirty="0" smtClean="0">
                          <a:ln>
                            <a:noFill/>
                          </a:ln>
                          <a:effectLst>
                            <a:outerShdw blurRad="38100" dist="38100" dir="2700000" algn="tl">
                              <a:srgbClr val="000000"/>
                            </a:outerShdw>
                          </a:effectLst>
                        </a:rPr>
                        <a:t>* تحتاج لها الأحياء الراقية والدقيقة</a:t>
                      </a:r>
                      <a:endPar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cs typeface="Arial" charset="0"/>
                      </a:endParaRPr>
                    </a:p>
                  </a:txBody>
                  <a:tcPr horzOverflow="overflow"/>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81000" y="152400"/>
            <a:ext cx="6248400" cy="1155700"/>
          </a:xfrm>
        </p:spPr>
        <p:txBody>
          <a:bodyPr/>
          <a:lstStyle/>
          <a:p>
            <a:pPr algn="ctr"/>
            <a:r>
              <a:rPr lang="ar-SA" sz="3600" dirty="0" smtClean="0">
                <a:solidFill>
                  <a:schemeClr val="tx1"/>
                </a:solidFill>
                <a:latin typeface="Simplified Arabic" pitchFamily="18" charset="-78"/>
                <a:cs typeface="Simplified Arabic" pitchFamily="18" charset="-78"/>
              </a:rPr>
              <a:t>المركبات ذات العلاقة بالفيتامينات </a:t>
            </a:r>
            <a:br>
              <a:rPr lang="ar-SA" sz="3600" dirty="0" smtClean="0">
                <a:solidFill>
                  <a:schemeClr val="tx1"/>
                </a:solidFill>
                <a:latin typeface="Simplified Arabic" pitchFamily="18" charset="-78"/>
                <a:cs typeface="Simplified Arabic" pitchFamily="18" charset="-78"/>
              </a:rPr>
            </a:br>
            <a:r>
              <a:rPr lang="en-US" sz="3600" dirty="0" smtClean="0">
                <a:solidFill>
                  <a:schemeClr val="tx1"/>
                </a:solidFill>
                <a:latin typeface="Simplified Arabic" pitchFamily="18" charset="-78"/>
                <a:cs typeface="Simplified Arabic" pitchFamily="18" charset="-78"/>
              </a:rPr>
              <a:t>Related Substances</a:t>
            </a:r>
            <a:endParaRPr lang="en-US" sz="3600" dirty="0">
              <a:solidFill>
                <a:schemeClr val="tx1"/>
              </a:solidFill>
              <a:latin typeface="Simplified Arabic" pitchFamily="18" charset="-78"/>
              <a:cs typeface="Simplified Arabic" pitchFamily="18" charset="-78"/>
            </a:endParaRPr>
          </a:p>
        </p:txBody>
      </p:sp>
      <p:pic>
        <p:nvPicPr>
          <p:cNvPr id="12292" name="Picture 4" descr="Picture4"/>
          <p:cNvPicPr>
            <a:picLocks noChangeAspect="1" noChangeArrowheads="1"/>
          </p:cNvPicPr>
          <p:nvPr/>
        </p:nvPicPr>
        <p:blipFill>
          <a:blip r:embed="rId2" cstate="print"/>
          <a:srcRect/>
          <a:stretch>
            <a:fillRect/>
          </a:stretch>
        </p:blipFill>
        <p:spPr bwMode="auto">
          <a:xfrm>
            <a:off x="4406900" y="1884363"/>
            <a:ext cx="792163" cy="673100"/>
          </a:xfrm>
          <a:prstGeom prst="rect">
            <a:avLst/>
          </a:prstGeom>
          <a:noFill/>
        </p:spPr>
      </p:pic>
      <p:sp>
        <p:nvSpPr>
          <p:cNvPr id="12293" name="AutoShape 5"/>
          <p:cNvSpPr>
            <a:spLocks noChangeArrowheads="1"/>
          </p:cNvSpPr>
          <p:nvPr/>
        </p:nvSpPr>
        <p:spPr bwMode="gray">
          <a:xfrm>
            <a:off x="838200" y="1143000"/>
            <a:ext cx="7391400" cy="5181600"/>
          </a:xfrm>
          <a:prstGeom prst="roundRect">
            <a:avLst>
              <a:gd name="adj" fmla="val 11921"/>
            </a:avLst>
          </a:prstGeom>
          <a:gradFill rotWithShape="1">
            <a:gsLst>
              <a:gs pos="0">
                <a:schemeClr val="accent2">
                  <a:gamma/>
                  <a:tint val="80000"/>
                  <a:invGamma/>
                </a:schemeClr>
              </a:gs>
              <a:gs pos="100000">
                <a:schemeClr val="accent2"/>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wrap="none" anchor="ctr"/>
          <a:lstStyle/>
          <a:p>
            <a:endParaRPr lang="en-US"/>
          </a:p>
        </p:txBody>
      </p:sp>
      <p:sp>
        <p:nvSpPr>
          <p:cNvPr id="48" name="Rectangle 3"/>
          <p:cNvSpPr txBox="1">
            <a:spLocks noChangeArrowheads="1"/>
          </p:cNvSpPr>
          <p:nvPr/>
        </p:nvSpPr>
        <p:spPr bwMode="gray">
          <a:xfrm>
            <a:off x="838200" y="1828800"/>
            <a:ext cx="7345363" cy="47545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r" defTabSz="914400" rtl="1" eaLnBrk="1" fontAlgn="base" latinLnBrk="0" hangingPunct="1">
              <a:lnSpc>
                <a:spcPct val="80000"/>
              </a:lnSpc>
              <a:spcBef>
                <a:spcPct val="20000"/>
              </a:spcBef>
              <a:spcAft>
                <a:spcPct val="0"/>
              </a:spcAft>
              <a:buClrTx/>
              <a:buSzTx/>
              <a:buFontTx/>
              <a:buChar char="•"/>
              <a:tabLst/>
              <a:defRPr/>
            </a:pPr>
            <a:r>
              <a:rPr kumimoji="0" lang="ar-SA" sz="1800" b="0" i="0" u="none" strike="noStrike" kern="0" cap="none" spc="0" normalizeH="0" baseline="0" noProof="0" dirty="0" smtClean="0">
                <a:ln>
                  <a:noFill/>
                </a:ln>
                <a:solidFill>
                  <a:schemeClr val="tx1"/>
                </a:solidFill>
                <a:effectLst/>
                <a:uLnTx/>
                <a:uFillTx/>
                <a:latin typeface="+mn-lt"/>
                <a:ea typeface="+mn-ea"/>
                <a:cs typeface="+mn-cs"/>
              </a:rPr>
              <a:t>1. مولدات الفيتامينات </a:t>
            </a:r>
            <a:r>
              <a:rPr kumimoji="0" lang="en-US" sz="1800" b="0" i="0" u="none" strike="noStrike" kern="0" cap="none" spc="0" normalizeH="0" baseline="0" noProof="0" dirty="0" err="1" smtClean="0">
                <a:ln>
                  <a:noFill/>
                </a:ln>
                <a:solidFill>
                  <a:schemeClr val="tx1"/>
                </a:solidFill>
                <a:effectLst/>
                <a:uLnTx/>
                <a:uFillTx/>
                <a:latin typeface="+mn-lt"/>
                <a:ea typeface="+mn-ea"/>
                <a:cs typeface="+mn-cs"/>
              </a:rPr>
              <a:t>Provitamins</a:t>
            </a:r>
            <a:r>
              <a:rPr kumimoji="0" lang="ar-SA" sz="1800" b="0" i="0" u="none" strike="noStrike" kern="0" cap="none" spc="0" normalizeH="0" baseline="0" noProof="0" dirty="0" smtClean="0">
                <a:ln>
                  <a:noFill/>
                </a:ln>
                <a:solidFill>
                  <a:schemeClr val="tx1"/>
                </a:solidFill>
                <a:effectLst/>
                <a:uLnTx/>
                <a:uFillTx/>
                <a:latin typeface="+mn-lt"/>
                <a:ea typeface="+mn-ea"/>
                <a:cs typeface="+mn-cs"/>
              </a:rPr>
              <a:t> ( </a:t>
            </a:r>
            <a:r>
              <a:rPr kumimoji="0" lang="en-US" sz="1800" b="0" i="0" u="none" strike="noStrike" kern="0" cap="none" spc="0" normalizeH="0" baseline="0" noProof="0" dirty="0" err="1" smtClean="0">
                <a:ln>
                  <a:noFill/>
                </a:ln>
                <a:solidFill>
                  <a:schemeClr val="tx1"/>
                </a:solidFill>
                <a:effectLst/>
                <a:uLnTx/>
                <a:uFillTx/>
                <a:latin typeface="+mn-lt"/>
                <a:ea typeface="+mn-ea"/>
                <a:cs typeface="+mn-cs"/>
              </a:rPr>
              <a:t>Procursors</a:t>
            </a:r>
            <a:r>
              <a:rPr kumimoji="0" lang="ar-SA" sz="1800" b="0" i="0" u="none" strike="noStrike" kern="0" cap="none" spc="0" normalizeH="0" baseline="0" noProof="0" dirty="0" smtClean="0">
                <a:ln>
                  <a:noFill/>
                </a:ln>
                <a:solidFill>
                  <a:schemeClr val="tx1"/>
                </a:solidFill>
                <a:effectLst/>
                <a:uLnTx/>
                <a:uFillTx/>
                <a:latin typeface="+mn-lt"/>
                <a:ea typeface="+mn-ea"/>
                <a:cs typeface="+mn-cs"/>
              </a:rPr>
              <a:t> ):</a:t>
            </a:r>
          </a:p>
          <a:p>
            <a:pPr marL="342900" marR="0" lvl="0" indent="-342900" algn="r" defTabSz="914400" rtl="1" eaLnBrk="1" fontAlgn="base" latinLnBrk="0" hangingPunct="1">
              <a:lnSpc>
                <a:spcPct val="80000"/>
              </a:lnSpc>
              <a:spcBef>
                <a:spcPct val="20000"/>
              </a:spcBef>
              <a:spcAft>
                <a:spcPct val="0"/>
              </a:spcAft>
              <a:buClrTx/>
              <a:buSzTx/>
              <a:buFontTx/>
              <a:buNone/>
              <a:tabLst/>
              <a:defRPr/>
            </a:pPr>
            <a:r>
              <a:rPr kumimoji="0" lang="ar-SA" sz="1800" b="0" i="0" u="none" strike="noStrike" kern="0" cap="none" spc="0" normalizeH="0" baseline="0" noProof="0" dirty="0" smtClean="0">
                <a:ln>
                  <a:noFill/>
                </a:ln>
                <a:solidFill>
                  <a:schemeClr val="tx1"/>
                </a:solidFill>
                <a:effectLst/>
                <a:uLnTx/>
                <a:uFillTx/>
                <a:latin typeface="+mn-lt"/>
                <a:ea typeface="+mn-ea"/>
                <a:cs typeface="+mn-cs"/>
              </a:rPr>
              <a:t>  </a:t>
            </a:r>
            <a:r>
              <a:rPr kumimoji="0" lang="ar-SA" sz="1600" b="0" i="0" u="none" strike="noStrike" kern="0" cap="none" spc="0" normalizeH="0" baseline="0" noProof="0" dirty="0" smtClean="0">
                <a:ln>
                  <a:noFill/>
                </a:ln>
                <a:solidFill>
                  <a:schemeClr val="tx1"/>
                </a:solidFill>
                <a:effectLst/>
                <a:uLnTx/>
                <a:uFillTx/>
                <a:latin typeface="+mn-lt"/>
                <a:ea typeface="+mn-ea"/>
                <a:cs typeface="+mn-cs"/>
              </a:rPr>
              <a:t>لها صلة من الناحية الكيميائية بالشكل الفعال حيوياً من الفيتامين ولكنها لا تقوم بالدور الفعال للفيتامين إلا عندما تتحول في الجسم إلى الشكل الفعال ويحدث هذا التحول في أماكن مختلفة من الجسم وبدرجات متفاوتة من الكفاءة </a:t>
            </a:r>
          </a:p>
          <a:p>
            <a:pPr marL="342900" marR="0" lvl="0" indent="-342900" algn="r" defTabSz="914400" rtl="1" eaLnBrk="1" fontAlgn="base" latinLnBrk="0" hangingPunct="1">
              <a:lnSpc>
                <a:spcPct val="80000"/>
              </a:lnSpc>
              <a:spcBef>
                <a:spcPct val="20000"/>
              </a:spcBef>
              <a:spcAft>
                <a:spcPct val="0"/>
              </a:spcAft>
              <a:buClrTx/>
              <a:buSzTx/>
              <a:buFontTx/>
              <a:buNone/>
              <a:tabLst/>
              <a:defRPr/>
            </a:pPr>
            <a:endParaRPr kumimoji="0" lang="ar-SA" sz="16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base" latinLnBrk="0" hangingPunct="1">
              <a:lnSpc>
                <a:spcPct val="80000"/>
              </a:lnSpc>
              <a:spcBef>
                <a:spcPct val="20000"/>
              </a:spcBef>
              <a:spcAft>
                <a:spcPct val="0"/>
              </a:spcAft>
              <a:buClrTx/>
              <a:buSzTx/>
              <a:buFontTx/>
              <a:buNone/>
              <a:tabLst/>
              <a:defRPr/>
            </a:pPr>
            <a:r>
              <a:rPr kumimoji="0" lang="ar-SA" sz="1600" b="0" i="0" u="none" strike="noStrike" kern="0" cap="none" spc="0" normalizeH="0" baseline="0" noProof="0" dirty="0" smtClean="0">
                <a:ln>
                  <a:noFill/>
                </a:ln>
                <a:solidFill>
                  <a:schemeClr val="tx1"/>
                </a:solidFill>
                <a:effectLst/>
                <a:uLnTx/>
                <a:uFillTx/>
                <a:latin typeface="+mn-lt"/>
                <a:ea typeface="+mn-ea"/>
                <a:cs typeface="+mn-cs"/>
              </a:rPr>
              <a:t>                                    </a:t>
            </a:r>
            <a:r>
              <a:rPr kumimoji="0" lang="en-US" sz="1600" b="0" i="0" u="none" strike="noStrike" kern="0" cap="none" spc="0" normalizeH="0" baseline="0" noProof="0" dirty="0" smtClean="0">
                <a:ln>
                  <a:noFill/>
                </a:ln>
                <a:solidFill>
                  <a:schemeClr val="tx1"/>
                </a:solidFill>
                <a:effectLst/>
                <a:uLnTx/>
                <a:uFillTx/>
                <a:latin typeface="+mn-lt"/>
                <a:ea typeface="+mn-ea"/>
                <a:cs typeface="+mn-cs"/>
              </a:rPr>
              <a:t>                 </a:t>
            </a:r>
            <a:r>
              <a:rPr kumimoji="0" lang="ar-SA" sz="1600" b="0" i="0" u="none" strike="noStrike" kern="0" cap="none" spc="0" normalizeH="0" baseline="0" noProof="0" dirty="0" smtClean="0">
                <a:ln>
                  <a:noFill/>
                </a:ln>
                <a:solidFill>
                  <a:schemeClr val="tx1"/>
                </a:solidFill>
                <a:effectLst/>
                <a:uLnTx/>
                <a:uFillTx/>
                <a:latin typeface="+mn-lt"/>
                <a:ea typeface="+mn-ea"/>
                <a:cs typeface="+mn-cs"/>
              </a:rPr>
              <a:t>  جدار الأمعاء                         </a:t>
            </a:r>
          </a:p>
          <a:p>
            <a:pPr marL="342900" marR="0" lvl="0" indent="-342900" algn="r" defTabSz="914400" rtl="1" eaLnBrk="1" fontAlgn="base" latinLnBrk="0" hangingPunct="1">
              <a:lnSpc>
                <a:spcPct val="80000"/>
              </a:lnSpc>
              <a:spcBef>
                <a:spcPct val="20000"/>
              </a:spcBef>
              <a:spcAft>
                <a:spcPct val="0"/>
              </a:spcAft>
              <a:buClrTx/>
              <a:buSzTx/>
              <a:buFontTx/>
              <a:buNone/>
              <a:tabLst/>
              <a:defRPr/>
            </a:pPr>
            <a:r>
              <a:rPr kumimoji="0" lang="ar-SA" sz="1600" b="0" i="0" u="none" strike="noStrike" kern="0" cap="none" spc="0" normalizeH="0" baseline="0" noProof="0" dirty="0" smtClean="0">
                <a:ln>
                  <a:noFill/>
                </a:ln>
                <a:solidFill>
                  <a:schemeClr val="tx1"/>
                </a:solidFill>
                <a:effectLst/>
                <a:uLnTx/>
                <a:uFillTx/>
                <a:latin typeface="+mn-lt"/>
                <a:ea typeface="+mn-ea"/>
                <a:cs typeface="+mn-cs"/>
              </a:rPr>
              <a:t> * </a:t>
            </a:r>
            <a:r>
              <a:rPr kumimoji="0" lang="ar-SA" sz="1600" b="0" i="0" u="none" strike="noStrike" kern="0" cap="none" spc="0" normalizeH="0" baseline="0" noProof="0" dirty="0" err="1" smtClean="0">
                <a:ln>
                  <a:noFill/>
                </a:ln>
                <a:solidFill>
                  <a:schemeClr val="tx1"/>
                </a:solidFill>
                <a:effectLst/>
                <a:uLnTx/>
                <a:uFillTx/>
                <a:latin typeface="+mn-lt"/>
                <a:ea typeface="+mn-ea"/>
                <a:cs typeface="+mn-cs"/>
              </a:rPr>
              <a:t>الكاروتين</a:t>
            </a:r>
            <a:r>
              <a:rPr kumimoji="0" lang="ar-SA" sz="1600" b="0" i="0" u="none" strike="noStrike" kern="0" cap="none" spc="0" normalizeH="0" baseline="0" noProof="0" dirty="0" smtClean="0">
                <a:ln>
                  <a:noFill/>
                </a:ln>
                <a:solidFill>
                  <a:schemeClr val="tx1"/>
                </a:solidFill>
                <a:effectLst/>
                <a:uLnTx/>
                <a:uFillTx/>
                <a:latin typeface="+mn-lt"/>
                <a:ea typeface="+mn-ea"/>
                <a:cs typeface="+mn-cs"/>
              </a:rPr>
              <a:t>         </a:t>
            </a:r>
            <a:r>
              <a:rPr kumimoji="0" lang="en-US" sz="1600" b="0" i="0" u="none" strike="noStrike" kern="0" cap="none" spc="0" normalizeH="0" baseline="0" noProof="0" dirty="0" smtClean="0">
                <a:ln>
                  <a:noFill/>
                </a:ln>
                <a:solidFill>
                  <a:schemeClr val="tx1"/>
                </a:solidFill>
                <a:effectLst/>
                <a:uLnTx/>
                <a:uFillTx/>
                <a:latin typeface="+mn-lt"/>
                <a:ea typeface="+mn-ea"/>
                <a:cs typeface="+mn-cs"/>
              </a:rPr>
              <a:t>carotenes</a:t>
            </a:r>
            <a:r>
              <a:rPr kumimoji="0" lang="ar-SA" sz="1600" b="0" i="0" u="none" strike="noStrike" kern="0" cap="none" spc="0" normalizeH="0" baseline="0" noProof="0" dirty="0" smtClean="0">
                <a:ln>
                  <a:noFill/>
                </a:ln>
                <a:solidFill>
                  <a:schemeClr val="tx1"/>
                </a:solidFill>
                <a:effectLst/>
                <a:uLnTx/>
                <a:uFillTx/>
                <a:latin typeface="+mn-lt"/>
                <a:ea typeface="+mn-ea"/>
                <a:cs typeface="+mn-cs"/>
              </a:rPr>
              <a:t>                                                 فيتامين </a:t>
            </a:r>
            <a:r>
              <a:rPr kumimoji="0" lang="ar-SA" sz="1600" b="0" i="0" u="none" strike="noStrike" kern="0" cap="none" spc="0" normalizeH="0" baseline="0" noProof="0" dirty="0" err="1" smtClean="0">
                <a:ln>
                  <a:noFill/>
                </a:ln>
                <a:solidFill>
                  <a:schemeClr val="tx1"/>
                </a:solidFill>
                <a:effectLst/>
                <a:uLnTx/>
                <a:uFillTx/>
                <a:latin typeface="+mn-lt"/>
                <a:ea typeface="+mn-ea"/>
                <a:cs typeface="+mn-cs"/>
              </a:rPr>
              <a:t>أ</a:t>
            </a:r>
            <a:r>
              <a:rPr kumimoji="0" lang="en-US" sz="1600" b="0" i="0" u="none" strike="noStrike" kern="0" cap="none" spc="0" normalizeH="0" baseline="0" noProof="0" dirty="0" smtClean="0">
                <a:ln>
                  <a:noFill/>
                </a:ln>
                <a:solidFill>
                  <a:schemeClr val="tx1"/>
                </a:solidFill>
                <a:effectLst/>
                <a:uLnTx/>
                <a:uFillTx/>
                <a:latin typeface="+mn-lt"/>
                <a:ea typeface="+mn-ea"/>
                <a:cs typeface="+mn-cs"/>
              </a:rPr>
              <a:t>  </a:t>
            </a:r>
            <a:r>
              <a:rPr kumimoji="0" lang="ar-SA" sz="1600" b="0" i="0" u="none" strike="noStrike" kern="0" cap="none" spc="0" normalizeH="0" baseline="0" noProof="0" dirty="0" smtClean="0">
                <a:ln>
                  <a:noFill/>
                </a:ln>
                <a:solidFill>
                  <a:schemeClr val="tx1"/>
                </a:solidFill>
                <a:effectLst/>
                <a:uLnTx/>
                <a:uFillTx/>
                <a:latin typeface="+mn-lt"/>
                <a:ea typeface="+mn-ea"/>
                <a:cs typeface="+mn-cs"/>
              </a:rPr>
              <a:t> </a:t>
            </a:r>
            <a:r>
              <a:rPr kumimoji="0" lang="en-US" sz="1600" b="0" i="0" u="none" strike="noStrike" kern="0" cap="none" spc="0" normalizeH="0" baseline="0" noProof="0" dirty="0" smtClean="0">
                <a:ln>
                  <a:noFill/>
                </a:ln>
                <a:solidFill>
                  <a:schemeClr val="tx1"/>
                </a:solidFill>
                <a:effectLst/>
                <a:uLnTx/>
                <a:uFillTx/>
                <a:latin typeface="+mn-lt"/>
                <a:ea typeface="+mn-ea"/>
                <a:cs typeface="+mn-cs"/>
              </a:rPr>
              <a:t>(Vitamin</a:t>
            </a:r>
            <a:r>
              <a:rPr kumimoji="0" lang="en-US" sz="1600" b="0" i="0" u="none" strike="noStrike" kern="0" cap="none" spc="0" normalizeH="0" noProof="0" dirty="0" smtClean="0">
                <a:ln>
                  <a:noFill/>
                </a:ln>
                <a:solidFill>
                  <a:schemeClr val="tx1"/>
                </a:solidFill>
                <a:effectLst/>
                <a:uLnTx/>
                <a:uFillTx/>
                <a:latin typeface="+mn-lt"/>
                <a:ea typeface="+mn-ea"/>
                <a:cs typeface="+mn-cs"/>
              </a:rPr>
              <a:t> A)</a:t>
            </a:r>
            <a:endParaRPr kumimoji="0" lang="ar-SA" sz="16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base" latinLnBrk="0" hangingPunct="1">
              <a:lnSpc>
                <a:spcPct val="80000"/>
              </a:lnSpc>
              <a:spcBef>
                <a:spcPct val="20000"/>
              </a:spcBef>
              <a:spcAft>
                <a:spcPct val="0"/>
              </a:spcAft>
              <a:buClrTx/>
              <a:buSzTx/>
              <a:buFontTx/>
              <a:buNone/>
              <a:tabLst/>
              <a:defRPr/>
            </a:pPr>
            <a:r>
              <a:rPr kumimoji="0" lang="ar-SA" sz="1600" b="0" i="0" u="none" strike="noStrike" kern="0" cap="none" spc="0" normalizeH="0" baseline="0" noProof="0" dirty="0" smtClean="0">
                <a:ln>
                  <a:noFill/>
                </a:ln>
                <a:solidFill>
                  <a:schemeClr val="tx1"/>
                </a:solidFill>
                <a:effectLst/>
                <a:uLnTx/>
                <a:uFillTx/>
                <a:latin typeface="+mn-lt"/>
                <a:ea typeface="+mn-ea"/>
                <a:cs typeface="+mn-cs"/>
              </a:rPr>
              <a:t>                          </a:t>
            </a:r>
          </a:p>
          <a:p>
            <a:pPr marL="342900" marR="0" lvl="0" indent="-342900" algn="r" defTabSz="914400" rtl="1" eaLnBrk="1" fontAlgn="base" latinLnBrk="0" hangingPunct="1">
              <a:lnSpc>
                <a:spcPct val="80000"/>
              </a:lnSpc>
              <a:spcBef>
                <a:spcPct val="20000"/>
              </a:spcBef>
              <a:spcAft>
                <a:spcPct val="0"/>
              </a:spcAft>
              <a:buClrTx/>
              <a:buSzTx/>
              <a:buFontTx/>
              <a:buNone/>
              <a:tabLst/>
              <a:defRPr/>
            </a:pPr>
            <a:r>
              <a:rPr kumimoji="0" lang="ar-SA" sz="1600" b="0" i="0" u="none" strike="noStrike" kern="0" cap="none" spc="0" normalizeH="0" baseline="0" noProof="0" dirty="0" smtClean="0">
                <a:ln>
                  <a:noFill/>
                </a:ln>
                <a:solidFill>
                  <a:schemeClr val="tx1"/>
                </a:solidFill>
                <a:effectLst/>
                <a:uLnTx/>
                <a:uFillTx/>
                <a:latin typeface="+mn-lt"/>
                <a:ea typeface="+mn-ea"/>
                <a:cs typeface="+mn-cs"/>
              </a:rPr>
              <a:t>                                                         الجلد</a:t>
            </a:r>
          </a:p>
          <a:p>
            <a:pPr marL="342900" lvl="0" indent="-342900" algn="r" rtl="1">
              <a:lnSpc>
                <a:spcPct val="80000"/>
              </a:lnSpc>
              <a:spcBef>
                <a:spcPct val="20000"/>
              </a:spcBef>
              <a:buFontTx/>
              <a:buChar char="•"/>
              <a:defRPr/>
            </a:pPr>
            <a:r>
              <a:rPr kumimoji="0" lang="en-US" sz="1600" b="0" i="0" u="none" strike="noStrike" kern="0" cap="none" spc="0" normalizeH="0" baseline="0" noProof="0" dirty="0" smtClean="0">
                <a:ln>
                  <a:noFill/>
                </a:ln>
                <a:solidFill>
                  <a:schemeClr val="tx1"/>
                </a:solidFill>
                <a:effectLst/>
                <a:uLnTx/>
                <a:uFillTx/>
                <a:latin typeface="+mn-lt"/>
                <a:ea typeface="+mn-ea"/>
                <a:cs typeface="+mn-cs"/>
              </a:rPr>
              <a:t>7-Dehydrocholesterol</a:t>
            </a:r>
            <a:r>
              <a:rPr kumimoji="0" lang="ar-SA" sz="1600" b="0" i="0" u="none" strike="noStrike" kern="0" cap="none" spc="0" normalizeH="0" baseline="0" noProof="0" dirty="0" smtClean="0">
                <a:ln>
                  <a:noFill/>
                </a:ln>
                <a:solidFill>
                  <a:schemeClr val="tx1"/>
                </a:solidFill>
                <a:effectLst/>
                <a:uLnTx/>
                <a:uFillTx/>
                <a:latin typeface="+mn-lt"/>
                <a:ea typeface="+mn-ea"/>
                <a:cs typeface="+mn-cs"/>
              </a:rPr>
              <a:t>                                              </a:t>
            </a:r>
            <a:r>
              <a:rPr kumimoji="0" lang="en-US" sz="1600" b="0" i="0" u="none" strike="noStrike" kern="0" cap="none" spc="0" normalizeH="0" baseline="0" noProof="0" dirty="0" smtClean="0">
                <a:ln>
                  <a:noFill/>
                </a:ln>
                <a:solidFill>
                  <a:schemeClr val="tx1"/>
                </a:solidFill>
                <a:effectLst/>
                <a:uLnTx/>
                <a:uFillTx/>
                <a:latin typeface="+mn-lt"/>
                <a:ea typeface="+mn-ea"/>
                <a:cs typeface="+mn-cs"/>
              </a:rPr>
              <a:t> </a:t>
            </a:r>
            <a:r>
              <a:rPr kumimoji="0" lang="ar-SA" sz="1600" b="0" i="0" u="none" strike="noStrike" kern="0" cap="none" spc="0" normalizeH="0" baseline="0" noProof="0" dirty="0" smtClean="0">
                <a:ln>
                  <a:noFill/>
                </a:ln>
                <a:solidFill>
                  <a:schemeClr val="tx1"/>
                </a:solidFill>
                <a:effectLst/>
                <a:uLnTx/>
                <a:uFillTx/>
                <a:latin typeface="+mn-lt"/>
                <a:ea typeface="+mn-ea"/>
                <a:cs typeface="+mn-cs"/>
              </a:rPr>
              <a:t> فيتامين </a:t>
            </a:r>
            <a:r>
              <a:rPr kumimoji="0" lang="ar-SA" sz="1600" b="0" i="0" u="none" strike="noStrike" kern="0" cap="none" spc="0" normalizeH="0" baseline="0" noProof="0" dirty="0" err="1" smtClean="0">
                <a:ln>
                  <a:noFill/>
                </a:ln>
                <a:solidFill>
                  <a:schemeClr val="tx1"/>
                </a:solidFill>
                <a:effectLst/>
                <a:uLnTx/>
                <a:uFillTx/>
                <a:latin typeface="+mn-lt"/>
                <a:ea typeface="+mn-ea"/>
                <a:cs typeface="+mn-cs"/>
              </a:rPr>
              <a:t>د</a:t>
            </a:r>
            <a:r>
              <a:rPr kumimoji="0" lang="ar-SA" sz="1600" b="0" i="0" u="none" strike="noStrike" kern="0" cap="none" spc="0" normalizeH="0" baseline="0" noProof="0" dirty="0" smtClean="0">
                <a:ln>
                  <a:noFill/>
                </a:ln>
                <a:solidFill>
                  <a:schemeClr val="tx1"/>
                </a:solidFill>
                <a:effectLst/>
                <a:uLnTx/>
                <a:uFillTx/>
                <a:latin typeface="+mn-lt"/>
                <a:ea typeface="+mn-ea"/>
                <a:cs typeface="+mn-cs"/>
              </a:rPr>
              <a:t> </a:t>
            </a:r>
            <a:r>
              <a:rPr kumimoji="0" lang="en-US" sz="1600" b="0" i="0" u="none" strike="noStrike" kern="0" cap="none" spc="0" normalizeH="0" baseline="0" noProof="0" dirty="0" smtClean="0">
                <a:ln>
                  <a:noFill/>
                </a:ln>
                <a:solidFill>
                  <a:schemeClr val="tx1"/>
                </a:solidFill>
                <a:effectLst/>
                <a:uLnTx/>
                <a:uFillTx/>
                <a:latin typeface="+mn-lt"/>
                <a:ea typeface="+mn-ea"/>
                <a:cs typeface="+mn-cs"/>
              </a:rPr>
              <a:t>  </a:t>
            </a:r>
            <a:r>
              <a:rPr lang="en-US" sz="1600" kern="0" dirty="0" smtClean="0"/>
              <a:t>(Vitamin D)</a:t>
            </a:r>
            <a:r>
              <a:rPr lang="ar-SA" sz="1600" kern="0" dirty="0" smtClean="0"/>
              <a:t>      </a:t>
            </a:r>
            <a:endParaRPr kumimoji="0" lang="ar-SA" sz="16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base" latinLnBrk="0" hangingPunct="1">
              <a:lnSpc>
                <a:spcPct val="80000"/>
              </a:lnSpc>
              <a:spcBef>
                <a:spcPct val="20000"/>
              </a:spcBef>
              <a:spcAft>
                <a:spcPct val="0"/>
              </a:spcAft>
              <a:buClrTx/>
              <a:buSzTx/>
              <a:buFontTx/>
              <a:buNone/>
              <a:tabLst/>
              <a:defRPr/>
            </a:pPr>
            <a:r>
              <a:rPr kumimoji="0" lang="ar-SA" sz="1600" b="0" i="0" u="none" strike="noStrike" kern="0" cap="none" spc="0" normalizeH="0" baseline="0" noProof="0" dirty="0" smtClean="0">
                <a:ln>
                  <a:noFill/>
                </a:ln>
                <a:solidFill>
                  <a:schemeClr val="tx1"/>
                </a:solidFill>
                <a:effectLst/>
                <a:uLnTx/>
                <a:uFillTx/>
                <a:latin typeface="+mn-lt"/>
                <a:ea typeface="+mn-ea"/>
                <a:cs typeface="+mn-cs"/>
              </a:rPr>
              <a:t>                                  </a:t>
            </a:r>
          </a:p>
          <a:p>
            <a:pPr marL="342900" marR="0" lvl="0" indent="-342900" algn="r" defTabSz="914400" rtl="1" eaLnBrk="1" fontAlgn="base" latinLnBrk="0" hangingPunct="1">
              <a:lnSpc>
                <a:spcPct val="80000"/>
              </a:lnSpc>
              <a:spcBef>
                <a:spcPct val="20000"/>
              </a:spcBef>
              <a:spcAft>
                <a:spcPct val="0"/>
              </a:spcAft>
              <a:buClrTx/>
              <a:buSzTx/>
              <a:buFontTx/>
              <a:buNone/>
              <a:tabLst/>
              <a:defRPr/>
            </a:pPr>
            <a:r>
              <a:rPr kumimoji="0" lang="ar-SA" sz="1600" b="0" i="0" u="none" strike="noStrike" kern="0" cap="none" spc="0" normalizeH="0" baseline="0" noProof="0" dirty="0" smtClean="0">
                <a:ln>
                  <a:noFill/>
                </a:ln>
                <a:solidFill>
                  <a:schemeClr val="tx1"/>
                </a:solidFill>
                <a:effectLst/>
                <a:uLnTx/>
                <a:uFillTx/>
                <a:latin typeface="+mn-lt"/>
                <a:ea typeface="+mn-ea"/>
                <a:cs typeface="+mn-cs"/>
              </a:rPr>
              <a:t>                                   </a:t>
            </a:r>
            <a:r>
              <a:rPr kumimoji="0" lang="en-US" sz="1600" b="0" i="0" u="none" strike="noStrike" kern="0" cap="none" spc="0" normalizeH="0" baseline="0" noProof="0" dirty="0" smtClean="0">
                <a:ln>
                  <a:noFill/>
                </a:ln>
                <a:solidFill>
                  <a:schemeClr val="tx1"/>
                </a:solidFill>
                <a:effectLst/>
                <a:uLnTx/>
                <a:uFillTx/>
                <a:latin typeface="+mn-lt"/>
                <a:ea typeface="+mn-ea"/>
                <a:cs typeface="+mn-cs"/>
              </a:rPr>
              <a:t>                   </a:t>
            </a:r>
            <a:r>
              <a:rPr kumimoji="0" lang="ar-SA" sz="1600" b="0" i="0" u="none" strike="noStrike" kern="0" cap="none" spc="0" normalizeH="0" baseline="0" noProof="0" dirty="0" smtClean="0">
                <a:ln>
                  <a:noFill/>
                </a:ln>
                <a:solidFill>
                  <a:schemeClr val="tx1"/>
                </a:solidFill>
                <a:effectLst/>
                <a:uLnTx/>
                <a:uFillTx/>
                <a:latin typeface="+mn-lt"/>
                <a:ea typeface="+mn-ea"/>
                <a:cs typeface="+mn-cs"/>
              </a:rPr>
              <a:t> الكبد</a:t>
            </a:r>
          </a:p>
          <a:p>
            <a:pPr marL="342900" marR="0" lvl="0" indent="-342900" algn="r" defTabSz="914400" rtl="1" eaLnBrk="1" fontAlgn="base" latinLnBrk="0" hangingPunct="1">
              <a:lnSpc>
                <a:spcPct val="80000"/>
              </a:lnSpc>
              <a:spcBef>
                <a:spcPct val="20000"/>
              </a:spcBef>
              <a:spcAft>
                <a:spcPct val="0"/>
              </a:spcAft>
              <a:buClrTx/>
              <a:buSzTx/>
              <a:buFontTx/>
              <a:buChar char="•"/>
              <a:tabLst/>
              <a:defRPr/>
            </a:pPr>
            <a:r>
              <a:rPr kumimoji="0" lang="ar-SA" sz="1600" b="0" i="0" u="none" strike="noStrike" kern="0" cap="none" spc="0" normalizeH="0" baseline="0" noProof="0" dirty="0" err="1" smtClean="0">
                <a:ln>
                  <a:noFill/>
                </a:ln>
                <a:solidFill>
                  <a:schemeClr val="tx1"/>
                </a:solidFill>
                <a:effectLst/>
                <a:uLnTx/>
                <a:uFillTx/>
                <a:latin typeface="+mn-lt"/>
                <a:ea typeface="+mn-ea"/>
                <a:cs typeface="+mn-cs"/>
              </a:rPr>
              <a:t>التربتوفان</a:t>
            </a:r>
            <a:r>
              <a:rPr kumimoji="0" lang="ar-SA" sz="1600" b="0" i="0" u="none" strike="noStrike" kern="0" cap="none" spc="0" normalizeH="0" baseline="0" noProof="0" dirty="0" smtClean="0">
                <a:ln>
                  <a:noFill/>
                </a:ln>
                <a:solidFill>
                  <a:schemeClr val="tx1"/>
                </a:solidFill>
                <a:effectLst/>
                <a:uLnTx/>
                <a:uFillTx/>
                <a:latin typeface="+mn-lt"/>
                <a:ea typeface="+mn-ea"/>
                <a:cs typeface="+mn-cs"/>
              </a:rPr>
              <a:t>   </a:t>
            </a:r>
            <a:r>
              <a:rPr kumimoji="0" lang="en-US" sz="1600" b="0" i="0" u="none" strike="noStrike" kern="0" cap="none" spc="0" normalizeH="0" baseline="0" noProof="0" dirty="0" smtClean="0">
                <a:ln>
                  <a:noFill/>
                </a:ln>
                <a:solidFill>
                  <a:schemeClr val="tx1"/>
                </a:solidFill>
                <a:effectLst/>
                <a:uLnTx/>
                <a:uFillTx/>
                <a:latin typeface="+mn-lt"/>
                <a:ea typeface="+mn-ea"/>
                <a:cs typeface="+mn-cs"/>
              </a:rPr>
              <a:t>Tryptophan</a:t>
            </a:r>
            <a:r>
              <a:rPr kumimoji="0" lang="ar-SA" sz="1600" b="0" i="0" u="none" strike="noStrike" kern="0" cap="none" spc="0" normalizeH="0" baseline="0" noProof="0" dirty="0" smtClean="0">
                <a:ln>
                  <a:noFill/>
                </a:ln>
                <a:solidFill>
                  <a:schemeClr val="tx1"/>
                </a:solidFill>
                <a:effectLst/>
                <a:uLnTx/>
                <a:uFillTx/>
                <a:latin typeface="+mn-lt"/>
                <a:ea typeface="+mn-ea"/>
                <a:cs typeface="+mn-cs"/>
              </a:rPr>
              <a:t>                             </a:t>
            </a:r>
            <a:r>
              <a:rPr kumimoji="0" lang="en-US" sz="1600" b="0" i="0" u="none" strike="noStrike" kern="0" cap="none" spc="0" normalizeH="0" baseline="0" noProof="0" dirty="0" smtClean="0">
                <a:ln>
                  <a:noFill/>
                </a:ln>
                <a:solidFill>
                  <a:schemeClr val="tx1"/>
                </a:solidFill>
                <a:effectLst/>
                <a:uLnTx/>
                <a:uFillTx/>
                <a:latin typeface="+mn-lt"/>
                <a:ea typeface="+mn-ea"/>
                <a:cs typeface="+mn-cs"/>
              </a:rPr>
              <a:t>                      </a:t>
            </a:r>
            <a:r>
              <a:rPr kumimoji="0" lang="ar-SA" sz="1600" b="0" i="0" u="none" strike="noStrike" kern="0" cap="none" spc="0" normalizeH="0" baseline="0" noProof="0" dirty="0" err="1" smtClean="0">
                <a:ln>
                  <a:noFill/>
                </a:ln>
                <a:solidFill>
                  <a:schemeClr val="tx1"/>
                </a:solidFill>
                <a:effectLst/>
                <a:uLnTx/>
                <a:uFillTx/>
                <a:latin typeface="+mn-lt"/>
                <a:ea typeface="+mn-ea"/>
                <a:cs typeface="+mn-cs"/>
              </a:rPr>
              <a:t>النياسين</a:t>
            </a:r>
            <a:r>
              <a:rPr kumimoji="0" lang="ar-SA" sz="1600" b="0" i="0" u="none" strike="noStrike" kern="0" cap="none" spc="0" normalizeH="0" baseline="0" noProof="0" dirty="0" smtClean="0">
                <a:ln>
                  <a:noFill/>
                </a:ln>
                <a:solidFill>
                  <a:schemeClr val="tx1"/>
                </a:solidFill>
                <a:effectLst/>
                <a:uLnTx/>
                <a:uFillTx/>
                <a:latin typeface="+mn-lt"/>
                <a:ea typeface="+mn-ea"/>
                <a:cs typeface="+mn-cs"/>
              </a:rPr>
              <a:t> </a:t>
            </a:r>
            <a:r>
              <a:rPr kumimoji="0" lang="en-US" sz="1600" b="0" i="0" u="none" strike="noStrike" kern="0" cap="none" spc="0" normalizeH="0" baseline="0" noProof="0" dirty="0" smtClean="0">
                <a:ln>
                  <a:noFill/>
                </a:ln>
                <a:solidFill>
                  <a:schemeClr val="tx1"/>
                </a:solidFill>
                <a:effectLst/>
                <a:uLnTx/>
                <a:uFillTx/>
                <a:latin typeface="+mn-lt"/>
                <a:ea typeface="+mn-ea"/>
                <a:cs typeface="+mn-cs"/>
              </a:rPr>
              <a:t>Niacin</a:t>
            </a:r>
            <a:endParaRPr kumimoji="0" lang="ar-SA" sz="16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base" latinLnBrk="0" hangingPunct="1">
              <a:lnSpc>
                <a:spcPct val="80000"/>
              </a:lnSpc>
              <a:spcBef>
                <a:spcPct val="20000"/>
              </a:spcBef>
              <a:spcAft>
                <a:spcPct val="0"/>
              </a:spcAft>
              <a:buClrTx/>
              <a:buSzTx/>
              <a:buFontTx/>
              <a:buNone/>
              <a:tabLst/>
              <a:defRPr/>
            </a:pPr>
            <a:endParaRPr kumimoji="0" lang="ar-SA" sz="16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base" latinLnBrk="0" hangingPunct="1">
              <a:lnSpc>
                <a:spcPct val="80000"/>
              </a:lnSpc>
              <a:spcBef>
                <a:spcPct val="20000"/>
              </a:spcBef>
              <a:spcAft>
                <a:spcPct val="0"/>
              </a:spcAft>
              <a:buClrTx/>
              <a:buSzTx/>
              <a:buFontTx/>
              <a:buChar char="•"/>
              <a:tabLst/>
              <a:defRPr/>
            </a:pPr>
            <a:r>
              <a:rPr kumimoji="0" lang="ar-SA" sz="1600" b="0" i="0" u="none" strike="noStrike" kern="0" cap="none" spc="0" normalizeH="0" baseline="0" noProof="0" dirty="0" smtClean="0">
                <a:ln>
                  <a:noFill/>
                </a:ln>
                <a:solidFill>
                  <a:schemeClr val="tx1"/>
                </a:solidFill>
                <a:effectLst/>
                <a:uLnTx/>
                <a:uFillTx/>
                <a:latin typeface="+mn-lt"/>
                <a:ea typeface="+mn-ea"/>
                <a:cs typeface="+mn-cs"/>
              </a:rPr>
              <a:t>2. مضادات الفيتامينات</a:t>
            </a:r>
            <a:r>
              <a:rPr kumimoji="0" lang="en-US" sz="1600" b="0" i="0" u="none" strike="noStrike" kern="0" cap="none" spc="0" normalizeH="0" baseline="0" noProof="0" dirty="0" smtClean="0">
                <a:ln>
                  <a:noFill/>
                </a:ln>
                <a:solidFill>
                  <a:schemeClr val="tx1"/>
                </a:solidFill>
                <a:effectLst/>
                <a:uLnTx/>
                <a:uFillTx/>
                <a:latin typeface="+mn-lt"/>
                <a:ea typeface="+mn-ea"/>
                <a:cs typeface="+mn-cs"/>
              </a:rPr>
              <a:t> </a:t>
            </a:r>
            <a:r>
              <a:rPr kumimoji="0" lang="ar-SA" sz="1600" b="0" i="0" u="none" strike="noStrike" kern="0" cap="none" spc="0" normalizeH="0" baseline="0" noProof="0" dirty="0" smtClean="0">
                <a:ln>
                  <a:noFill/>
                </a:ln>
                <a:solidFill>
                  <a:schemeClr val="tx1"/>
                </a:solidFill>
                <a:effectLst/>
                <a:uLnTx/>
                <a:uFillTx/>
                <a:latin typeface="+mn-lt"/>
                <a:ea typeface="+mn-ea"/>
                <a:cs typeface="+mn-cs"/>
              </a:rPr>
              <a:t> </a:t>
            </a:r>
            <a:r>
              <a:rPr kumimoji="0" lang="en-US" sz="1600" b="0" i="0" u="none" strike="noStrike" kern="0" cap="none" spc="0" normalizeH="0" baseline="0" noProof="0" dirty="0" err="1" smtClean="0">
                <a:ln>
                  <a:noFill/>
                </a:ln>
                <a:solidFill>
                  <a:schemeClr val="tx1"/>
                </a:solidFill>
                <a:effectLst/>
                <a:uLnTx/>
                <a:uFillTx/>
                <a:latin typeface="+mn-lt"/>
                <a:ea typeface="+mn-ea"/>
                <a:cs typeface="+mn-cs"/>
              </a:rPr>
              <a:t>Antivitamins</a:t>
            </a:r>
            <a:r>
              <a:rPr kumimoji="0" lang="en-US" sz="1600" b="0" i="0" u="none" strike="noStrike" kern="0" cap="none" spc="0" normalizeH="0" baseline="0" noProof="0" dirty="0" smtClean="0">
                <a:ln>
                  <a:noFill/>
                </a:ln>
                <a:solidFill>
                  <a:schemeClr val="tx1"/>
                </a:solidFill>
                <a:effectLst/>
                <a:uLnTx/>
                <a:uFillTx/>
                <a:latin typeface="+mn-lt"/>
                <a:ea typeface="+mn-ea"/>
                <a:cs typeface="+mn-cs"/>
              </a:rPr>
              <a:t> (vitamin antagonists)</a:t>
            </a:r>
            <a:r>
              <a:rPr kumimoji="0" lang="ar-SA" sz="1600" b="0" i="0" u="none" strike="noStrike" kern="0" cap="none" spc="0" normalizeH="0" baseline="0" noProof="0" dirty="0" smtClean="0">
                <a:ln>
                  <a:noFill/>
                </a:ln>
                <a:solidFill>
                  <a:schemeClr val="tx1"/>
                </a:solidFill>
                <a:effectLst/>
                <a:uLnTx/>
                <a:uFillTx/>
                <a:latin typeface="+mn-lt"/>
                <a:ea typeface="+mn-ea"/>
                <a:cs typeface="+mn-cs"/>
              </a:rPr>
              <a:t> :</a:t>
            </a:r>
          </a:p>
          <a:p>
            <a:pPr marL="342900" marR="0" lvl="0" indent="-342900" algn="r" defTabSz="914400" rtl="1" eaLnBrk="1" fontAlgn="base" latinLnBrk="0" hangingPunct="1">
              <a:lnSpc>
                <a:spcPct val="80000"/>
              </a:lnSpc>
              <a:spcBef>
                <a:spcPct val="20000"/>
              </a:spcBef>
              <a:spcAft>
                <a:spcPct val="0"/>
              </a:spcAft>
              <a:buClrTx/>
              <a:buSzTx/>
              <a:buFontTx/>
              <a:buNone/>
              <a:tabLst/>
              <a:defRPr/>
            </a:pPr>
            <a:r>
              <a:rPr kumimoji="0" lang="ar-SA" sz="1600" b="0" i="0" u="none" strike="noStrike" kern="0" cap="none" spc="0" normalizeH="0" baseline="0" noProof="0" dirty="0" smtClean="0">
                <a:ln>
                  <a:noFill/>
                </a:ln>
                <a:solidFill>
                  <a:schemeClr val="tx1"/>
                </a:solidFill>
                <a:effectLst/>
                <a:uLnTx/>
                <a:uFillTx/>
                <a:latin typeface="+mn-lt"/>
                <a:ea typeface="+mn-ea"/>
                <a:cs typeface="+mn-cs"/>
              </a:rPr>
              <a:t>   لها صلة من الناحية الكيميائية بالشكل الفعال من الفيتامين ولكن لها تأثير ضار على الجسم من الناحية التغذوية</a:t>
            </a:r>
          </a:p>
          <a:p>
            <a:pPr marL="342900" marR="0" lvl="0" indent="-342900" algn="r" defTabSz="914400" rtl="1" eaLnBrk="1" fontAlgn="base" latinLnBrk="0" hangingPunct="1">
              <a:lnSpc>
                <a:spcPct val="80000"/>
              </a:lnSpc>
              <a:spcBef>
                <a:spcPct val="20000"/>
              </a:spcBef>
              <a:spcAft>
                <a:spcPct val="0"/>
              </a:spcAft>
              <a:buClrTx/>
              <a:buSzTx/>
              <a:buFontTx/>
              <a:buNone/>
              <a:tabLst/>
              <a:defRPr/>
            </a:pPr>
            <a:r>
              <a:rPr kumimoji="0" lang="ar-SA" sz="1600" b="0" i="0" u="none" strike="noStrike" kern="0" cap="none" spc="0" normalizeH="0" baseline="0" noProof="0" dirty="0" smtClean="0">
                <a:ln>
                  <a:noFill/>
                </a:ln>
                <a:solidFill>
                  <a:schemeClr val="tx1"/>
                </a:solidFill>
                <a:effectLst/>
                <a:uLnTx/>
                <a:uFillTx/>
                <a:latin typeface="+mn-lt"/>
                <a:ea typeface="+mn-ea"/>
                <a:cs typeface="+mn-cs"/>
              </a:rPr>
              <a:t>        - مهمة في المجال البحثي والطبي ( بشكل محدود)</a:t>
            </a:r>
            <a:endParaRPr kumimoji="0" lang="en-US" sz="1600" b="0" i="0" u="none" strike="noStrike" kern="0" cap="none" spc="0" normalizeH="0" baseline="0" noProof="0" dirty="0">
              <a:ln>
                <a:noFill/>
              </a:ln>
              <a:solidFill>
                <a:schemeClr val="tx1"/>
              </a:solidFill>
              <a:effectLst/>
              <a:uLnTx/>
              <a:uFillTx/>
              <a:latin typeface="+mn-lt"/>
              <a:ea typeface="+mn-ea"/>
              <a:cs typeface="+mn-cs"/>
            </a:endParaRPr>
          </a:p>
        </p:txBody>
      </p:sp>
      <p:sp>
        <p:nvSpPr>
          <p:cNvPr id="49" name="Right Arrow 48"/>
          <p:cNvSpPr/>
          <p:nvPr/>
        </p:nvSpPr>
        <p:spPr>
          <a:xfrm rot="10800000">
            <a:off x="3352800" y="3200400"/>
            <a:ext cx="2057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ight Arrow 49"/>
          <p:cNvSpPr/>
          <p:nvPr/>
        </p:nvSpPr>
        <p:spPr>
          <a:xfrm rot="10800000">
            <a:off x="3276600" y="4038600"/>
            <a:ext cx="22860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ight Arrow 50"/>
          <p:cNvSpPr/>
          <p:nvPr/>
        </p:nvSpPr>
        <p:spPr>
          <a:xfrm rot="10800000">
            <a:off x="3429000" y="4724400"/>
            <a:ext cx="20574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6" name="Oval 14"/>
          <p:cNvSpPr>
            <a:spLocks noChangeArrowheads="1"/>
          </p:cNvSpPr>
          <p:nvPr/>
        </p:nvSpPr>
        <p:spPr bwMode="gray">
          <a:xfrm>
            <a:off x="2124075" y="4337050"/>
            <a:ext cx="708025" cy="708025"/>
          </a:xfrm>
          <a:prstGeom prst="ellipse">
            <a:avLst/>
          </a:prstGeom>
          <a:solidFill>
            <a:srgbClr val="FEFEFE"/>
          </a:solidFill>
          <a:ln w="254000">
            <a:solidFill>
              <a:srgbClr val="FEFEFE">
                <a:alpha val="50000"/>
              </a:srgbClr>
            </a:solidFill>
            <a:round/>
            <a:headEnd/>
            <a:tailEnd/>
          </a:ln>
          <a:effectLst/>
        </p:spPr>
        <p:txBody>
          <a:bodyPr wrap="none" anchor="ctr"/>
          <a:lstStyle/>
          <a:p>
            <a:endParaRPr lang="en-US"/>
          </a:p>
        </p:txBody>
      </p:sp>
      <p:grpSp>
        <p:nvGrpSpPr>
          <p:cNvPr id="13338" name="Group 26"/>
          <p:cNvGrpSpPr>
            <a:grpSpLocks/>
          </p:cNvGrpSpPr>
          <p:nvPr/>
        </p:nvGrpSpPr>
        <p:grpSpPr bwMode="auto">
          <a:xfrm rot="3173304" flipV="1">
            <a:off x="970756" y="5330032"/>
            <a:ext cx="1658937" cy="330200"/>
            <a:chOff x="1565" y="2568"/>
            <a:chExt cx="1118" cy="279"/>
          </a:xfrm>
        </p:grpSpPr>
        <p:sp>
          <p:nvSpPr>
            <p:cNvPr id="13339" name="AutoShape 27"/>
            <p:cNvSpPr>
              <a:spLocks noChangeArrowheads="1"/>
            </p:cNvSpPr>
            <p:nvPr/>
          </p:nvSpPr>
          <p:spPr bwMode="gray">
            <a:xfrm rot="5263130">
              <a:off x="1859" y="2274"/>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3340" name="AutoShape 28"/>
            <p:cNvSpPr>
              <a:spLocks noChangeArrowheads="1"/>
            </p:cNvSpPr>
            <p:nvPr/>
          </p:nvSpPr>
          <p:spPr bwMode="gray">
            <a:xfrm rot="6078281">
              <a:off x="1995" y="2274"/>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3341" name="AutoShape 29"/>
            <p:cNvSpPr>
              <a:spLocks noChangeArrowheads="1"/>
            </p:cNvSpPr>
            <p:nvPr/>
          </p:nvSpPr>
          <p:spPr bwMode="gray">
            <a:xfrm rot="6373927">
              <a:off x="2071" y="2296"/>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3342" name="AutoShape 30"/>
            <p:cNvSpPr>
              <a:spLocks noChangeArrowheads="1"/>
            </p:cNvSpPr>
            <p:nvPr/>
          </p:nvSpPr>
          <p:spPr bwMode="gray">
            <a:xfrm rot="6906312">
              <a:off x="2161" y="2326"/>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grpSp>
      <p:grpSp>
        <p:nvGrpSpPr>
          <p:cNvPr id="13362" name="Group 50"/>
          <p:cNvGrpSpPr>
            <a:grpSpLocks/>
          </p:cNvGrpSpPr>
          <p:nvPr/>
        </p:nvGrpSpPr>
        <p:grpSpPr bwMode="auto">
          <a:xfrm rot="3173304" flipV="1">
            <a:off x="5353050" y="5329238"/>
            <a:ext cx="1658938" cy="328612"/>
            <a:chOff x="1565" y="2568"/>
            <a:chExt cx="1118" cy="279"/>
          </a:xfrm>
        </p:grpSpPr>
        <p:sp>
          <p:nvSpPr>
            <p:cNvPr id="13363" name="AutoShape 51"/>
            <p:cNvSpPr>
              <a:spLocks noChangeArrowheads="1"/>
            </p:cNvSpPr>
            <p:nvPr/>
          </p:nvSpPr>
          <p:spPr bwMode="gray">
            <a:xfrm rot="5263130">
              <a:off x="1859" y="2274"/>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3364" name="AutoShape 52"/>
            <p:cNvSpPr>
              <a:spLocks noChangeArrowheads="1"/>
            </p:cNvSpPr>
            <p:nvPr/>
          </p:nvSpPr>
          <p:spPr bwMode="gray">
            <a:xfrm rot="6078281">
              <a:off x="1995" y="2274"/>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3365" name="AutoShape 53"/>
            <p:cNvSpPr>
              <a:spLocks noChangeArrowheads="1"/>
            </p:cNvSpPr>
            <p:nvPr/>
          </p:nvSpPr>
          <p:spPr bwMode="gray">
            <a:xfrm rot="6373927">
              <a:off x="2071" y="2296"/>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3366" name="AutoShape 54"/>
            <p:cNvSpPr>
              <a:spLocks noChangeArrowheads="1"/>
            </p:cNvSpPr>
            <p:nvPr/>
          </p:nvSpPr>
          <p:spPr bwMode="gray">
            <a:xfrm rot="6906312">
              <a:off x="2161" y="2326"/>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grpSp>
      <p:grpSp>
        <p:nvGrpSpPr>
          <p:cNvPr id="13370" name="Group 58"/>
          <p:cNvGrpSpPr>
            <a:grpSpLocks/>
          </p:cNvGrpSpPr>
          <p:nvPr/>
        </p:nvGrpSpPr>
        <p:grpSpPr bwMode="auto">
          <a:xfrm>
            <a:off x="6781800" y="1828800"/>
            <a:ext cx="219075" cy="219075"/>
            <a:chOff x="1021" y="2525"/>
            <a:chExt cx="416" cy="414"/>
          </a:xfrm>
        </p:grpSpPr>
        <p:sp>
          <p:nvSpPr>
            <p:cNvPr id="13371" name="Oval 59"/>
            <p:cNvSpPr>
              <a:spLocks noChangeArrowheads="1"/>
            </p:cNvSpPr>
            <p:nvPr/>
          </p:nvSpPr>
          <p:spPr bwMode="ltGray">
            <a:xfrm>
              <a:off x="1021" y="2527"/>
              <a:ext cx="416" cy="412"/>
            </a:xfrm>
            <a:prstGeom prst="ellipse">
              <a:avLst/>
            </a:prstGeom>
            <a:solidFill>
              <a:schemeClr val="folHlink"/>
            </a:solidFill>
            <a:ln w="12700" algn="ctr">
              <a:solidFill>
                <a:srgbClr val="F8F8F8">
                  <a:alpha val="70000"/>
                </a:srgbClr>
              </a:solidFill>
              <a:round/>
              <a:headEnd/>
              <a:tailEnd/>
            </a:ln>
            <a:effectLst/>
          </p:spPr>
          <p:txBody>
            <a:bodyPr wrap="none" anchor="ctr"/>
            <a:lstStyle/>
            <a:p>
              <a:endParaRPr lang="en-US"/>
            </a:p>
          </p:txBody>
        </p:sp>
        <p:pic>
          <p:nvPicPr>
            <p:cNvPr id="13372" name="Picture 60" descr="cir_lighteffect0"/>
            <p:cNvPicPr>
              <a:picLocks noChangeAspect="1" noChangeArrowheads="1"/>
            </p:cNvPicPr>
            <p:nvPr/>
          </p:nvPicPr>
          <p:blipFill>
            <a:blip r:embed="rId2" cstate="print">
              <a:lum bright="18000" contrast="-12000"/>
            </a:blip>
            <a:srcRect/>
            <a:stretch>
              <a:fillRect/>
            </a:stretch>
          </p:blipFill>
          <p:spPr bwMode="ltGray">
            <a:xfrm>
              <a:off x="1056" y="2525"/>
              <a:ext cx="344" cy="344"/>
            </a:xfrm>
            <a:prstGeom prst="rect">
              <a:avLst/>
            </a:prstGeom>
            <a:noFill/>
          </p:spPr>
        </p:pic>
      </p:grpSp>
      <p:grpSp>
        <p:nvGrpSpPr>
          <p:cNvPr id="13373" name="Group 61"/>
          <p:cNvGrpSpPr>
            <a:grpSpLocks/>
          </p:cNvGrpSpPr>
          <p:nvPr/>
        </p:nvGrpSpPr>
        <p:grpSpPr bwMode="auto">
          <a:xfrm>
            <a:off x="6781800" y="2514600"/>
            <a:ext cx="219075" cy="219075"/>
            <a:chOff x="1021" y="2525"/>
            <a:chExt cx="416" cy="414"/>
          </a:xfrm>
        </p:grpSpPr>
        <p:sp>
          <p:nvSpPr>
            <p:cNvPr id="13374" name="Oval 62"/>
            <p:cNvSpPr>
              <a:spLocks noChangeArrowheads="1"/>
            </p:cNvSpPr>
            <p:nvPr/>
          </p:nvSpPr>
          <p:spPr bwMode="ltGray">
            <a:xfrm>
              <a:off x="1021" y="2527"/>
              <a:ext cx="416" cy="412"/>
            </a:xfrm>
            <a:prstGeom prst="ellipse">
              <a:avLst/>
            </a:prstGeom>
            <a:solidFill>
              <a:schemeClr val="accent2"/>
            </a:solidFill>
            <a:ln w="12700" algn="ctr">
              <a:solidFill>
                <a:srgbClr val="F8F8F8">
                  <a:alpha val="70000"/>
                </a:srgbClr>
              </a:solidFill>
              <a:round/>
              <a:headEnd/>
              <a:tailEnd/>
            </a:ln>
            <a:effectLst/>
          </p:spPr>
          <p:txBody>
            <a:bodyPr wrap="none" anchor="ctr"/>
            <a:lstStyle/>
            <a:p>
              <a:endParaRPr lang="en-US"/>
            </a:p>
          </p:txBody>
        </p:sp>
        <p:pic>
          <p:nvPicPr>
            <p:cNvPr id="13375" name="Picture 63" descr="cir_lighteffect0"/>
            <p:cNvPicPr>
              <a:picLocks noChangeAspect="1" noChangeArrowheads="1"/>
            </p:cNvPicPr>
            <p:nvPr/>
          </p:nvPicPr>
          <p:blipFill>
            <a:blip r:embed="rId2" cstate="print">
              <a:lum bright="18000" contrast="-12000"/>
            </a:blip>
            <a:srcRect/>
            <a:stretch>
              <a:fillRect/>
            </a:stretch>
          </p:blipFill>
          <p:spPr bwMode="ltGray">
            <a:xfrm>
              <a:off x="1056" y="2525"/>
              <a:ext cx="344" cy="344"/>
            </a:xfrm>
            <a:prstGeom prst="rect">
              <a:avLst/>
            </a:prstGeom>
            <a:noFill/>
          </p:spPr>
        </p:pic>
      </p:grpSp>
      <p:grpSp>
        <p:nvGrpSpPr>
          <p:cNvPr id="13376" name="Group 64"/>
          <p:cNvGrpSpPr>
            <a:grpSpLocks/>
          </p:cNvGrpSpPr>
          <p:nvPr/>
        </p:nvGrpSpPr>
        <p:grpSpPr bwMode="auto">
          <a:xfrm>
            <a:off x="6781800" y="5105400"/>
            <a:ext cx="219075" cy="219075"/>
            <a:chOff x="1021" y="2525"/>
            <a:chExt cx="416" cy="414"/>
          </a:xfrm>
        </p:grpSpPr>
        <p:sp>
          <p:nvSpPr>
            <p:cNvPr id="13377" name="Oval 65"/>
            <p:cNvSpPr>
              <a:spLocks noChangeArrowheads="1"/>
            </p:cNvSpPr>
            <p:nvPr/>
          </p:nvSpPr>
          <p:spPr bwMode="gray">
            <a:xfrm>
              <a:off x="1021" y="2527"/>
              <a:ext cx="416" cy="412"/>
            </a:xfrm>
            <a:prstGeom prst="ellipse">
              <a:avLst/>
            </a:prstGeom>
            <a:solidFill>
              <a:schemeClr val="accent1"/>
            </a:solidFill>
            <a:ln w="12700" algn="ctr">
              <a:solidFill>
                <a:srgbClr val="F8F8F8">
                  <a:alpha val="70000"/>
                </a:srgbClr>
              </a:solidFill>
              <a:round/>
              <a:headEnd/>
              <a:tailEnd/>
            </a:ln>
            <a:effectLst/>
          </p:spPr>
          <p:txBody>
            <a:bodyPr wrap="none" anchor="ctr"/>
            <a:lstStyle/>
            <a:p>
              <a:endParaRPr lang="en-US"/>
            </a:p>
          </p:txBody>
        </p:sp>
        <p:pic>
          <p:nvPicPr>
            <p:cNvPr id="13378" name="Picture 66" descr="cir_lighteffect0"/>
            <p:cNvPicPr>
              <a:picLocks noChangeAspect="1" noChangeArrowheads="1"/>
            </p:cNvPicPr>
            <p:nvPr/>
          </p:nvPicPr>
          <p:blipFill>
            <a:blip r:embed="rId2" cstate="print">
              <a:lum bright="18000" contrast="-12000"/>
            </a:blip>
            <a:srcRect/>
            <a:stretch>
              <a:fillRect/>
            </a:stretch>
          </p:blipFill>
          <p:spPr bwMode="gray">
            <a:xfrm>
              <a:off x="1056" y="2525"/>
              <a:ext cx="344" cy="344"/>
            </a:xfrm>
            <a:prstGeom prst="rect">
              <a:avLst/>
            </a:prstGeom>
            <a:noFill/>
          </p:spPr>
        </p:pic>
      </p:grpSp>
      <p:sp>
        <p:nvSpPr>
          <p:cNvPr id="13383" name="Rectangle 71"/>
          <p:cNvSpPr>
            <a:spLocks noGrp="1" noChangeArrowheads="1"/>
          </p:cNvSpPr>
          <p:nvPr>
            <p:ph type="title"/>
          </p:nvPr>
        </p:nvSpPr>
        <p:spPr>
          <a:xfrm>
            <a:off x="0" y="381000"/>
            <a:ext cx="5638800" cy="927100"/>
          </a:xfrm>
        </p:spPr>
        <p:txBody>
          <a:bodyPr/>
          <a:lstStyle/>
          <a:p>
            <a:pPr algn="r" rtl="1"/>
            <a:r>
              <a:rPr lang="ar-SA" dirty="0" smtClean="0">
                <a:solidFill>
                  <a:srgbClr val="002060"/>
                </a:solidFill>
                <a:latin typeface="Simplified Arabic" pitchFamily="18" charset="-78"/>
                <a:cs typeface="Simplified Arabic" pitchFamily="18" charset="-78"/>
              </a:rPr>
              <a:t>أسباب نقص الفيتامينات</a:t>
            </a:r>
            <a:endParaRPr lang="en-US" dirty="0">
              <a:solidFill>
                <a:srgbClr val="002060"/>
              </a:solidFill>
              <a:latin typeface="Simplified Arabic" pitchFamily="18" charset="-78"/>
              <a:cs typeface="Simplified Arabic" pitchFamily="18" charset="-78"/>
            </a:endParaRPr>
          </a:p>
        </p:txBody>
      </p:sp>
      <p:sp>
        <p:nvSpPr>
          <p:cNvPr id="72" name="Rectangle 71"/>
          <p:cNvSpPr/>
          <p:nvPr/>
        </p:nvSpPr>
        <p:spPr>
          <a:xfrm>
            <a:off x="685800" y="1752600"/>
            <a:ext cx="6019800" cy="3471720"/>
          </a:xfrm>
          <a:prstGeom prst="rect">
            <a:avLst/>
          </a:prstGeom>
        </p:spPr>
        <p:txBody>
          <a:bodyPr wrap="square">
            <a:spAutoFit/>
          </a:bodyPr>
          <a:lstStyle/>
          <a:p>
            <a:pPr algn="r" rtl="1">
              <a:lnSpc>
                <a:spcPct val="90000"/>
              </a:lnSpc>
            </a:pPr>
            <a:r>
              <a:rPr lang="ar-SA" sz="2400" b="1" dirty="0" smtClean="0">
                <a:latin typeface="Arabic Typesetting" pitchFamily="66" charset="-78"/>
                <a:cs typeface="Arabic Typesetting" pitchFamily="66" charset="-78"/>
              </a:rPr>
              <a:t>1. </a:t>
            </a:r>
            <a:r>
              <a:rPr lang="ar-SA" sz="2000" b="1" dirty="0" smtClean="0">
                <a:latin typeface="Arabic Typesetting" pitchFamily="66" charset="-78"/>
                <a:cs typeface="Arabic Typesetting" pitchFamily="66" charset="-78"/>
              </a:rPr>
              <a:t>نقص الفيتامينات في الغذاء ( من أهم الأسباب)</a:t>
            </a:r>
            <a:r>
              <a:rPr lang="en-US" sz="2000" b="1" dirty="0" smtClean="0">
                <a:latin typeface="Arabic Typesetting" pitchFamily="66" charset="-78"/>
                <a:cs typeface="Arabic Typesetting" pitchFamily="66" charset="-78"/>
              </a:rPr>
              <a:t> </a:t>
            </a:r>
            <a:r>
              <a:rPr lang="ar-SA" sz="2000" b="1" dirty="0" smtClean="0">
                <a:latin typeface="Arabic Typesetting" pitchFamily="66" charset="-78"/>
                <a:cs typeface="Arabic Typesetting" pitchFamily="66" charset="-78"/>
              </a:rPr>
              <a:t> </a:t>
            </a:r>
            <a:r>
              <a:rPr lang="en-US" sz="2000" b="1" dirty="0" smtClean="0">
                <a:latin typeface="Arabic Typesetting" pitchFamily="66" charset="-78"/>
                <a:cs typeface="Arabic Typesetting" pitchFamily="66" charset="-78"/>
              </a:rPr>
              <a:t>Lack of the nutrient in the diet</a:t>
            </a:r>
            <a:endParaRPr lang="ar-SA" sz="2000" b="1" dirty="0" smtClean="0">
              <a:latin typeface="Arabic Typesetting" pitchFamily="66" charset="-78"/>
              <a:cs typeface="Arabic Typesetting" pitchFamily="66" charset="-78"/>
            </a:endParaRPr>
          </a:p>
          <a:p>
            <a:pPr algn="r" rtl="1">
              <a:lnSpc>
                <a:spcPct val="90000"/>
              </a:lnSpc>
            </a:pPr>
            <a:r>
              <a:rPr lang="ar-SA" sz="2000" b="1" dirty="0" smtClean="0">
                <a:latin typeface="Arabic Typesetting" pitchFamily="66" charset="-78"/>
                <a:cs typeface="Arabic Typesetting" pitchFamily="66" charset="-78"/>
              </a:rPr>
              <a:t>2. فقد الفيتامينات من الغذاء عند</a:t>
            </a:r>
            <a:r>
              <a:rPr lang="en-US" sz="2000" b="1" dirty="0" smtClean="0">
                <a:latin typeface="Arabic Typesetting" pitchFamily="66" charset="-78"/>
                <a:cs typeface="Arabic Typesetting" pitchFamily="66" charset="-78"/>
              </a:rPr>
              <a:t> </a:t>
            </a:r>
            <a:r>
              <a:rPr lang="ar-SA" sz="2000" b="1" dirty="0" smtClean="0">
                <a:latin typeface="Arabic Typesetting" pitchFamily="66" charset="-78"/>
                <a:cs typeface="Arabic Typesetting" pitchFamily="66" charset="-78"/>
              </a:rPr>
              <a:t> حصاد  وإعداد وتخزين الغذاء</a:t>
            </a:r>
            <a:endParaRPr lang="en-US" sz="2000" b="1" dirty="0" smtClean="0">
              <a:latin typeface="Arabic Typesetting" pitchFamily="66" charset="-78"/>
              <a:cs typeface="Arabic Typesetting" pitchFamily="66" charset="-78"/>
            </a:endParaRPr>
          </a:p>
          <a:p>
            <a:pPr>
              <a:lnSpc>
                <a:spcPct val="90000"/>
              </a:lnSpc>
            </a:pPr>
            <a:r>
              <a:rPr lang="en-US" sz="2000" b="1" dirty="0" smtClean="0">
                <a:latin typeface="Arabic Typesetting" pitchFamily="66" charset="-78"/>
                <a:cs typeface="Arabic Typesetting" pitchFamily="66" charset="-78"/>
              </a:rPr>
              <a:t>high losses from poor methods of  harvesting, storage, or preparation of the food</a:t>
            </a:r>
            <a:endParaRPr lang="ar-SA" sz="2000" b="1" dirty="0" smtClean="0">
              <a:latin typeface="Arabic Typesetting" pitchFamily="66" charset="-78"/>
              <a:cs typeface="Arabic Typesetting" pitchFamily="66" charset="-78"/>
            </a:endParaRPr>
          </a:p>
          <a:p>
            <a:pPr algn="r" rtl="1">
              <a:lnSpc>
                <a:spcPct val="90000"/>
              </a:lnSpc>
            </a:pPr>
            <a:r>
              <a:rPr lang="ar-SA" sz="2000" b="1" dirty="0" smtClean="0">
                <a:latin typeface="Arabic Typesetting" pitchFamily="66" charset="-78"/>
                <a:cs typeface="Arabic Typesetting" pitchFamily="66" charset="-78"/>
              </a:rPr>
              <a:t>3. عدم مقدرة الجسم على امتصاص الفيتامينات نتيجة:</a:t>
            </a:r>
          </a:p>
          <a:p>
            <a:pPr algn="r" rtl="1">
              <a:lnSpc>
                <a:spcPct val="90000"/>
              </a:lnSpc>
              <a:buFontTx/>
              <a:buNone/>
            </a:pPr>
            <a:r>
              <a:rPr lang="ar-SA" sz="2000" b="1" dirty="0" smtClean="0">
                <a:latin typeface="Arabic Typesetting" pitchFamily="66" charset="-78"/>
                <a:cs typeface="Arabic Typesetting" pitchFamily="66" charset="-78"/>
              </a:rPr>
              <a:t>         - عدم إفراز الصفراء </a:t>
            </a:r>
            <a:r>
              <a:rPr lang="en-US" sz="2000" b="1" dirty="0" smtClean="0">
                <a:latin typeface="Arabic Typesetting" pitchFamily="66" charset="-78"/>
                <a:cs typeface="Arabic Typesetting" pitchFamily="66" charset="-78"/>
              </a:rPr>
              <a:t>secretion of the bile is limited or absent</a:t>
            </a:r>
            <a:endParaRPr lang="ar-SA" sz="2000" b="1" dirty="0" smtClean="0">
              <a:latin typeface="Arabic Typesetting" pitchFamily="66" charset="-78"/>
              <a:cs typeface="Arabic Typesetting" pitchFamily="66" charset="-78"/>
            </a:endParaRPr>
          </a:p>
          <a:p>
            <a:pPr algn="r" rtl="1">
              <a:lnSpc>
                <a:spcPct val="90000"/>
              </a:lnSpc>
              <a:buFontTx/>
              <a:buNone/>
            </a:pPr>
            <a:r>
              <a:rPr lang="ar-SA" sz="2000" b="1" dirty="0" smtClean="0">
                <a:latin typeface="Arabic Typesetting" pitchFamily="66" charset="-78"/>
                <a:cs typeface="Arabic Typesetting" pitchFamily="66" charset="-78"/>
              </a:rPr>
              <a:t>         - انخفاض إفراز الحمض من المعدة ( فيتامين ج)</a:t>
            </a:r>
          </a:p>
          <a:p>
            <a:pPr algn="r" rtl="1">
              <a:lnSpc>
                <a:spcPct val="90000"/>
              </a:lnSpc>
              <a:buFontTx/>
              <a:buNone/>
            </a:pPr>
            <a:r>
              <a:rPr lang="ar-SA" sz="2000" b="1" dirty="0" smtClean="0">
                <a:latin typeface="Arabic Typesetting" pitchFamily="66" charset="-78"/>
                <a:cs typeface="Arabic Typesetting" pitchFamily="66" charset="-78"/>
              </a:rPr>
              <a:t>         - سرعة التخلص من الفضلات </a:t>
            </a:r>
          </a:p>
          <a:p>
            <a:pPr algn="r" rtl="1">
              <a:lnSpc>
                <a:spcPct val="90000"/>
              </a:lnSpc>
            </a:pPr>
            <a:r>
              <a:rPr lang="ar-SA" sz="2000" b="1" dirty="0" smtClean="0">
                <a:latin typeface="Arabic Typesetting" pitchFamily="66" charset="-78"/>
                <a:cs typeface="Arabic Typesetting" pitchFamily="66" charset="-78"/>
              </a:rPr>
              <a:t>4. زيادة احتياج الجسم للفيتامين</a:t>
            </a:r>
          </a:p>
          <a:p>
            <a:pPr algn="r" rtl="1">
              <a:lnSpc>
                <a:spcPct val="90000"/>
              </a:lnSpc>
              <a:buFontTx/>
              <a:buNone/>
            </a:pPr>
            <a:r>
              <a:rPr lang="ar-SA" sz="2000" b="1" dirty="0" smtClean="0">
                <a:latin typeface="Arabic Typesetting" pitchFamily="66" charset="-78"/>
                <a:cs typeface="Arabic Typesetting" pitchFamily="66" charset="-78"/>
              </a:rPr>
              <a:t>         - شرب الكحول ( فيتامين ب</a:t>
            </a:r>
            <a:r>
              <a:rPr lang="ar-SA" sz="2000" b="1" baseline="-25000" dirty="0" smtClean="0">
                <a:latin typeface="Arabic Typesetting" pitchFamily="66" charset="-78"/>
                <a:cs typeface="Arabic Typesetting" pitchFamily="66" charset="-78"/>
              </a:rPr>
              <a:t>1</a:t>
            </a:r>
            <a:r>
              <a:rPr lang="ar-SA" sz="2000" b="1" dirty="0" smtClean="0">
                <a:latin typeface="Arabic Typesetting" pitchFamily="66" charset="-78"/>
                <a:cs typeface="Arabic Typesetting" pitchFamily="66" charset="-78"/>
              </a:rPr>
              <a:t> )</a:t>
            </a:r>
          </a:p>
          <a:p>
            <a:pPr algn="r" rtl="1">
              <a:lnSpc>
                <a:spcPct val="90000"/>
              </a:lnSpc>
              <a:buFontTx/>
              <a:buNone/>
            </a:pPr>
            <a:r>
              <a:rPr lang="ar-SA" sz="2000" b="1" dirty="0" smtClean="0">
                <a:latin typeface="Arabic Typesetting" pitchFamily="66" charset="-78"/>
                <a:cs typeface="Arabic Typesetting" pitchFamily="66" charset="-78"/>
              </a:rPr>
              <a:t>         - مرض السل والتدخين ( فيتامين ج)</a:t>
            </a:r>
          </a:p>
          <a:p>
            <a:pPr algn="r" rtl="1">
              <a:lnSpc>
                <a:spcPct val="90000"/>
              </a:lnSpc>
              <a:buFontTx/>
              <a:buNone/>
            </a:pPr>
            <a:r>
              <a:rPr lang="ar-SA" sz="2000" b="1" dirty="0" smtClean="0">
                <a:latin typeface="Arabic Typesetting" pitchFamily="66" charset="-78"/>
                <a:cs typeface="Arabic Typesetting" pitchFamily="66" charset="-78"/>
              </a:rPr>
              <a:t>         - الحمل والرضاعة</a:t>
            </a:r>
          </a:p>
          <a:p>
            <a:pPr algn="r" rtl="1">
              <a:lnSpc>
                <a:spcPct val="90000"/>
              </a:lnSpc>
              <a:buFontTx/>
              <a:buNone/>
            </a:pPr>
            <a:r>
              <a:rPr lang="ar-SA" sz="2000" b="1" dirty="0" smtClean="0">
                <a:latin typeface="Arabic Typesetting" pitchFamily="66" charset="-78"/>
                <a:cs typeface="Arabic Typesetting" pitchFamily="66" charset="-78"/>
              </a:rPr>
              <a:t>* 5. التداخل بين العناصر الغذائية ( فيتامين ب</a:t>
            </a:r>
            <a:r>
              <a:rPr lang="ar-SA" sz="2000" b="1" baseline="-25000" dirty="0" smtClean="0">
                <a:latin typeface="Arabic Typesetting" pitchFamily="66" charset="-78"/>
                <a:cs typeface="Arabic Typesetting" pitchFamily="66" charset="-78"/>
              </a:rPr>
              <a:t>1</a:t>
            </a:r>
            <a:r>
              <a:rPr lang="ar-SA" sz="2000" b="1" dirty="0" smtClean="0">
                <a:latin typeface="Arabic Typesetting" pitchFamily="66" charset="-78"/>
                <a:cs typeface="Arabic Typesetting" pitchFamily="66" charset="-78"/>
              </a:rPr>
              <a:t> والكربوهيدرات )</a:t>
            </a:r>
            <a:r>
              <a:rPr lang="en-US" sz="2000" b="1" dirty="0" smtClean="0">
                <a:latin typeface="Arabic Typesetting" pitchFamily="66" charset="-78"/>
                <a:cs typeface="Arabic Typesetting" pitchFamily="66" charset="-78"/>
              </a:rPr>
              <a:t> </a:t>
            </a:r>
            <a:r>
              <a:rPr lang="ar-SA" sz="2000" b="1" dirty="0" smtClean="0">
                <a:latin typeface="Arabic Typesetting" pitchFamily="66" charset="-78"/>
                <a:cs typeface="Arabic Typesetting" pitchFamily="66" charset="-78"/>
              </a:rPr>
              <a:t> </a:t>
            </a:r>
            <a:endParaRPr lang="en-US" sz="2000" b="1" dirty="0">
              <a:latin typeface="Arabic Typesetting" pitchFamily="66" charset="-78"/>
              <a:cs typeface="Arabic Typesetting" pitchFamily="66" charset="-78"/>
            </a:endParaRPr>
          </a:p>
        </p:txBody>
      </p:sp>
      <p:grpSp>
        <p:nvGrpSpPr>
          <p:cNvPr id="73" name="Group 58"/>
          <p:cNvGrpSpPr>
            <a:grpSpLocks/>
          </p:cNvGrpSpPr>
          <p:nvPr/>
        </p:nvGrpSpPr>
        <p:grpSpPr bwMode="auto">
          <a:xfrm>
            <a:off x="6781800" y="3810000"/>
            <a:ext cx="219075" cy="219075"/>
            <a:chOff x="1021" y="2525"/>
            <a:chExt cx="416" cy="414"/>
          </a:xfrm>
        </p:grpSpPr>
        <p:sp>
          <p:nvSpPr>
            <p:cNvPr id="74" name="Oval 59"/>
            <p:cNvSpPr>
              <a:spLocks noChangeArrowheads="1"/>
            </p:cNvSpPr>
            <p:nvPr/>
          </p:nvSpPr>
          <p:spPr bwMode="ltGray">
            <a:xfrm>
              <a:off x="1021" y="2527"/>
              <a:ext cx="416" cy="412"/>
            </a:xfrm>
            <a:prstGeom prst="ellipse">
              <a:avLst/>
            </a:prstGeom>
            <a:solidFill>
              <a:schemeClr val="folHlink"/>
            </a:solidFill>
            <a:ln w="12700" algn="ctr">
              <a:solidFill>
                <a:srgbClr val="F8F8F8">
                  <a:alpha val="70000"/>
                </a:srgbClr>
              </a:solidFill>
              <a:round/>
              <a:headEnd/>
              <a:tailEnd/>
            </a:ln>
            <a:effectLst/>
          </p:spPr>
          <p:txBody>
            <a:bodyPr wrap="none" anchor="ctr"/>
            <a:lstStyle/>
            <a:p>
              <a:endParaRPr lang="en-US"/>
            </a:p>
          </p:txBody>
        </p:sp>
        <p:pic>
          <p:nvPicPr>
            <p:cNvPr id="75" name="Picture 60" descr="cir_lighteffect0"/>
            <p:cNvPicPr>
              <a:picLocks noChangeAspect="1" noChangeArrowheads="1"/>
            </p:cNvPicPr>
            <p:nvPr/>
          </p:nvPicPr>
          <p:blipFill>
            <a:blip r:embed="rId2" cstate="print">
              <a:lum bright="18000" contrast="-12000"/>
            </a:blip>
            <a:srcRect/>
            <a:stretch>
              <a:fillRect/>
            </a:stretch>
          </p:blipFill>
          <p:spPr bwMode="ltGray">
            <a:xfrm>
              <a:off x="1056" y="2525"/>
              <a:ext cx="344" cy="344"/>
            </a:xfrm>
            <a:prstGeom prst="rect">
              <a:avLst/>
            </a:prstGeom>
            <a:noFill/>
          </p:spPr>
        </p:pic>
      </p:grpSp>
      <p:grpSp>
        <p:nvGrpSpPr>
          <p:cNvPr id="76" name="Group 64"/>
          <p:cNvGrpSpPr>
            <a:grpSpLocks/>
          </p:cNvGrpSpPr>
          <p:nvPr/>
        </p:nvGrpSpPr>
        <p:grpSpPr bwMode="auto">
          <a:xfrm>
            <a:off x="6781800" y="2133600"/>
            <a:ext cx="219075" cy="219075"/>
            <a:chOff x="1021" y="2525"/>
            <a:chExt cx="416" cy="414"/>
          </a:xfrm>
        </p:grpSpPr>
        <p:sp>
          <p:nvSpPr>
            <p:cNvPr id="77" name="Oval 65"/>
            <p:cNvSpPr>
              <a:spLocks noChangeArrowheads="1"/>
            </p:cNvSpPr>
            <p:nvPr/>
          </p:nvSpPr>
          <p:spPr bwMode="gray">
            <a:xfrm>
              <a:off x="1021" y="2527"/>
              <a:ext cx="416" cy="412"/>
            </a:xfrm>
            <a:prstGeom prst="ellipse">
              <a:avLst/>
            </a:prstGeom>
            <a:solidFill>
              <a:schemeClr val="accent1"/>
            </a:solidFill>
            <a:ln w="12700" algn="ctr">
              <a:solidFill>
                <a:srgbClr val="F8F8F8">
                  <a:alpha val="70000"/>
                </a:srgbClr>
              </a:solidFill>
              <a:round/>
              <a:headEnd/>
              <a:tailEnd/>
            </a:ln>
            <a:effectLst/>
          </p:spPr>
          <p:txBody>
            <a:bodyPr wrap="none" anchor="ctr"/>
            <a:lstStyle/>
            <a:p>
              <a:endParaRPr lang="en-US"/>
            </a:p>
          </p:txBody>
        </p:sp>
        <p:pic>
          <p:nvPicPr>
            <p:cNvPr id="78" name="Picture 66" descr="cir_lighteffect0"/>
            <p:cNvPicPr>
              <a:picLocks noChangeAspect="1" noChangeArrowheads="1"/>
            </p:cNvPicPr>
            <p:nvPr/>
          </p:nvPicPr>
          <p:blipFill>
            <a:blip r:embed="rId2" cstate="print">
              <a:lum bright="18000" contrast="-12000"/>
            </a:blip>
            <a:srcRect/>
            <a:stretch>
              <a:fillRect/>
            </a:stretch>
          </p:blipFill>
          <p:spPr bwMode="gray">
            <a:xfrm>
              <a:off x="1056" y="2525"/>
              <a:ext cx="344" cy="344"/>
            </a:xfrm>
            <a:prstGeom prst="rect">
              <a:avLst/>
            </a:prstGeom>
            <a:noFill/>
          </p:spPr>
        </p:pic>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70" name="Group 34"/>
          <p:cNvGrpSpPr>
            <a:grpSpLocks/>
          </p:cNvGrpSpPr>
          <p:nvPr/>
        </p:nvGrpSpPr>
        <p:grpSpPr bwMode="auto">
          <a:xfrm rot="19378231" flipV="1">
            <a:off x="2135188" y="4895850"/>
            <a:ext cx="2066925" cy="412750"/>
            <a:chOff x="1565" y="2568"/>
            <a:chExt cx="1118" cy="279"/>
          </a:xfrm>
        </p:grpSpPr>
        <p:sp>
          <p:nvSpPr>
            <p:cNvPr id="14371" name="AutoShape 35"/>
            <p:cNvSpPr>
              <a:spLocks noChangeArrowheads="1"/>
            </p:cNvSpPr>
            <p:nvPr/>
          </p:nvSpPr>
          <p:spPr bwMode="white">
            <a:xfrm rot="5263130">
              <a:off x="1859" y="2274"/>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4372" name="AutoShape 36"/>
            <p:cNvSpPr>
              <a:spLocks noChangeArrowheads="1"/>
            </p:cNvSpPr>
            <p:nvPr/>
          </p:nvSpPr>
          <p:spPr bwMode="white">
            <a:xfrm rot="6078281">
              <a:off x="1995" y="2274"/>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4373" name="AutoShape 37"/>
            <p:cNvSpPr>
              <a:spLocks noChangeArrowheads="1"/>
            </p:cNvSpPr>
            <p:nvPr/>
          </p:nvSpPr>
          <p:spPr bwMode="white">
            <a:xfrm rot="6373927">
              <a:off x="2071" y="2296"/>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sp>
          <p:nvSpPr>
            <p:cNvPr id="14374" name="AutoShape 38"/>
            <p:cNvSpPr>
              <a:spLocks noChangeArrowheads="1"/>
            </p:cNvSpPr>
            <p:nvPr/>
          </p:nvSpPr>
          <p:spPr bwMode="white">
            <a:xfrm rot="6906312">
              <a:off x="2161" y="2326"/>
              <a:ext cx="227" cy="816"/>
            </a:xfrm>
            <a:prstGeom prst="moon">
              <a:avLst>
                <a:gd name="adj" fmla="val 49773"/>
              </a:avLst>
            </a:prstGeom>
            <a:solidFill>
              <a:srgbClr val="FFFFFF">
                <a:alpha val="6000"/>
              </a:srgbClr>
            </a:solidFill>
            <a:ln w="9525">
              <a:noFill/>
              <a:miter lim="800000"/>
              <a:headEnd/>
              <a:tailEnd/>
            </a:ln>
            <a:effectLst/>
          </p:spPr>
          <p:txBody>
            <a:bodyPr wrap="none" anchor="ctr"/>
            <a:lstStyle/>
            <a:p>
              <a:endParaRPr lang="en-US"/>
            </a:p>
          </p:txBody>
        </p:sp>
      </p:grpSp>
      <p:sp>
        <p:nvSpPr>
          <p:cNvPr id="14376" name="Rectangle 40"/>
          <p:cNvSpPr>
            <a:spLocks noGrp="1" noChangeArrowheads="1"/>
          </p:cNvSpPr>
          <p:nvPr>
            <p:ph type="title"/>
          </p:nvPr>
        </p:nvSpPr>
        <p:spPr/>
        <p:txBody>
          <a:bodyPr/>
          <a:lstStyle/>
          <a:p>
            <a:pPr algn="l"/>
            <a:r>
              <a:rPr lang="en-US" dirty="0" smtClean="0">
                <a:solidFill>
                  <a:srgbClr val="002060"/>
                </a:solidFill>
                <a:latin typeface="Arabic Typesetting" pitchFamily="66" charset="-78"/>
                <a:cs typeface="Arabic Typesetting" pitchFamily="66" charset="-78"/>
              </a:rPr>
              <a:t>Supplements</a:t>
            </a:r>
            <a:r>
              <a:rPr lang="ar-SA" dirty="0" smtClean="0">
                <a:solidFill>
                  <a:srgbClr val="002060"/>
                </a:solidFill>
                <a:latin typeface="Arabic Typesetting" pitchFamily="66" charset="-78"/>
                <a:cs typeface="Arabic Typesetting" pitchFamily="66" charset="-78"/>
              </a:rPr>
              <a:t>الفيتامينات</a:t>
            </a:r>
            <a:r>
              <a:rPr lang="ar-SA" dirty="0" smtClean="0">
                <a:solidFill>
                  <a:srgbClr val="002060"/>
                </a:solidFill>
              </a:rPr>
              <a:t> </a:t>
            </a:r>
            <a:r>
              <a:rPr lang="ar-SA" dirty="0" smtClean="0">
                <a:solidFill>
                  <a:srgbClr val="002060"/>
                </a:solidFill>
                <a:latin typeface="Arabic Typesetting" pitchFamily="66" charset="-78"/>
                <a:cs typeface="Arabic Typesetting" pitchFamily="66" charset="-78"/>
              </a:rPr>
              <a:t>الجاهزة </a:t>
            </a:r>
            <a:endParaRPr lang="en-US" dirty="0">
              <a:solidFill>
                <a:srgbClr val="002060"/>
              </a:solidFill>
              <a:latin typeface="Arabic Typesetting" pitchFamily="66" charset="-78"/>
              <a:cs typeface="Arabic Typesetting" pitchFamily="66" charset="-78"/>
            </a:endParaRPr>
          </a:p>
        </p:txBody>
      </p:sp>
      <p:sp>
        <p:nvSpPr>
          <p:cNvPr id="26" name="TextBox 25"/>
          <p:cNvSpPr txBox="1"/>
          <p:nvPr/>
        </p:nvSpPr>
        <p:spPr>
          <a:xfrm>
            <a:off x="304800" y="1981200"/>
            <a:ext cx="8123426" cy="3502497"/>
          </a:xfrm>
          <a:prstGeom prst="rect">
            <a:avLst/>
          </a:prstGeom>
          <a:noFill/>
        </p:spPr>
        <p:txBody>
          <a:bodyPr wrap="square" rtlCol="0">
            <a:spAutoFit/>
          </a:bodyPr>
          <a:lstStyle/>
          <a:p>
            <a:pPr algn="r" rtl="1">
              <a:lnSpc>
                <a:spcPct val="80000"/>
              </a:lnSpc>
            </a:pPr>
            <a:r>
              <a:rPr lang="ar-SA" sz="2800" b="1" dirty="0" smtClean="0">
                <a:latin typeface="Arabic Typesetting" pitchFamily="66" charset="-78"/>
                <a:cs typeface="Arabic Typesetting" pitchFamily="66" charset="-78"/>
              </a:rPr>
              <a:t>* إيجابية تحت إشراف اختصاصي التغذية والطبيب لبعض الحالات الخاصة مثل الحمل</a:t>
            </a:r>
          </a:p>
          <a:p>
            <a:pPr algn="r" rtl="1">
              <a:lnSpc>
                <a:spcPct val="80000"/>
              </a:lnSpc>
            </a:pPr>
            <a:r>
              <a:rPr lang="ar-SA" sz="2800" b="1" dirty="0" smtClean="0">
                <a:latin typeface="Arabic Typesetting" pitchFamily="66" charset="-78"/>
                <a:cs typeface="Arabic Typesetting" pitchFamily="66" charset="-78"/>
              </a:rPr>
              <a:t>* سلبياتها:</a:t>
            </a:r>
          </a:p>
          <a:p>
            <a:pPr algn="r" rtl="1">
              <a:lnSpc>
                <a:spcPct val="80000"/>
              </a:lnSpc>
              <a:buFontTx/>
              <a:buNone/>
            </a:pPr>
            <a:r>
              <a:rPr lang="ar-SA" sz="2800" b="1" dirty="0" smtClean="0">
                <a:latin typeface="Arabic Typesetting" pitchFamily="66" charset="-78"/>
                <a:cs typeface="Arabic Typesetting" pitchFamily="66" charset="-78"/>
              </a:rPr>
              <a:t>        1. تركيزات أكثر بكثير مما يحتاجه الإنسان</a:t>
            </a:r>
          </a:p>
          <a:p>
            <a:pPr algn="r" rtl="1">
              <a:lnSpc>
                <a:spcPct val="80000"/>
              </a:lnSpc>
              <a:buFontTx/>
              <a:buNone/>
            </a:pPr>
            <a:r>
              <a:rPr lang="ar-SA" sz="2800" b="1" dirty="0" smtClean="0">
                <a:latin typeface="Arabic Typesetting" pitchFamily="66" charset="-78"/>
                <a:cs typeface="Arabic Typesetting" pitchFamily="66" charset="-78"/>
              </a:rPr>
              <a:t>        2. غير مجدية اقتصادياً</a:t>
            </a:r>
          </a:p>
          <a:p>
            <a:pPr algn="r" rtl="1">
              <a:lnSpc>
                <a:spcPct val="80000"/>
              </a:lnSpc>
              <a:buFontTx/>
              <a:buNone/>
            </a:pPr>
            <a:r>
              <a:rPr lang="ar-SA" sz="2800" b="1" dirty="0" smtClean="0">
                <a:latin typeface="Arabic Typesetting" pitchFamily="66" charset="-78"/>
                <a:cs typeface="Arabic Typesetting" pitchFamily="66" charset="-78"/>
              </a:rPr>
              <a:t>       3. سمية ( زيادة التركيز)</a:t>
            </a:r>
          </a:p>
          <a:p>
            <a:pPr algn="r" rtl="1">
              <a:lnSpc>
                <a:spcPct val="80000"/>
              </a:lnSpc>
              <a:buFontTx/>
              <a:buNone/>
            </a:pPr>
            <a:r>
              <a:rPr lang="ar-SA" sz="2800" b="1" dirty="0" smtClean="0">
                <a:latin typeface="Arabic Typesetting" pitchFamily="66" charset="-78"/>
                <a:cs typeface="Arabic Typesetting" pitchFamily="66" charset="-78"/>
              </a:rPr>
              <a:t>             أ- سمية بعض الفيتامينات الذائبة في الدهون نتيجة   لزيادة التركيز</a:t>
            </a:r>
          </a:p>
          <a:p>
            <a:pPr algn="r" rtl="1">
              <a:lnSpc>
                <a:spcPct val="80000"/>
              </a:lnSpc>
              <a:buFontTx/>
              <a:buNone/>
            </a:pPr>
            <a:r>
              <a:rPr lang="ar-SA" sz="2800" b="1" dirty="0" smtClean="0">
                <a:latin typeface="Arabic Typesetting" pitchFamily="66" charset="-78"/>
                <a:cs typeface="Arabic Typesetting" pitchFamily="66" charset="-78"/>
              </a:rPr>
              <a:t>            ب - التحول إلى مركبات أخرى ضارة بالجسم ( فيتامين ج)</a:t>
            </a:r>
          </a:p>
          <a:p>
            <a:pPr algn="r" rtl="1">
              <a:lnSpc>
                <a:spcPct val="80000"/>
              </a:lnSpc>
              <a:buFontTx/>
              <a:buNone/>
            </a:pPr>
            <a:r>
              <a:rPr lang="ar-SA" sz="2800" b="1" dirty="0" smtClean="0">
                <a:latin typeface="Arabic Typesetting" pitchFamily="66" charset="-78"/>
                <a:cs typeface="Arabic Typesetting" pitchFamily="66" charset="-78"/>
              </a:rPr>
              <a:t>      4. الحرمان من الفيتامينات أو العناصر الغذائية الأخرى التي قد توجد في الأغذية الطبيعية</a:t>
            </a:r>
          </a:p>
          <a:p>
            <a:pPr algn="r" rtl="1">
              <a:lnSpc>
                <a:spcPct val="80000"/>
              </a:lnSpc>
              <a:buFontTx/>
              <a:buNone/>
            </a:pPr>
            <a:r>
              <a:rPr lang="ar-SA" sz="2800" b="1" dirty="0" smtClean="0">
                <a:latin typeface="Arabic Typesetting" pitchFamily="66" charset="-78"/>
                <a:cs typeface="Arabic Typesetting" pitchFamily="66" charset="-78"/>
              </a:rPr>
              <a:t>     5. الإخلال بتوازن العناصر الغذائية في الجسم</a:t>
            </a:r>
            <a:endParaRPr lang="en-US" sz="2800" b="1" dirty="0" smtClean="0">
              <a:latin typeface="Arabic Typesetting" pitchFamily="66" charset="-78"/>
              <a:cs typeface="Arabic Typesetting" pitchFamily="66" charset="-78"/>
            </a:endParaRPr>
          </a:p>
          <a:p>
            <a:endParaRPr lang="en-US" sz="20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577TGp_fruit_light_ani">
  <a:themeElements>
    <a:clrScheme name="Default Design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CC3300"/>
        </a:dk2>
        <a:lt2>
          <a:srgbClr val="808080"/>
        </a:lt2>
        <a:accent1>
          <a:srgbClr val="FF6161"/>
        </a:accent1>
        <a:accent2>
          <a:srgbClr val="FFC319"/>
        </a:accent2>
        <a:accent3>
          <a:srgbClr val="FFFFFF"/>
        </a:accent3>
        <a:accent4>
          <a:srgbClr val="000000"/>
        </a:accent4>
        <a:accent5>
          <a:srgbClr val="FFB7B7"/>
        </a:accent5>
        <a:accent6>
          <a:srgbClr val="E7B016"/>
        </a:accent6>
        <a:hlink>
          <a:srgbClr val="A8D02A"/>
        </a:hlink>
        <a:folHlink>
          <a:srgbClr val="5CB1FE"/>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6666"/>
        </a:dk2>
        <a:lt2>
          <a:srgbClr val="808080"/>
        </a:lt2>
        <a:accent1>
          <a:srgbClr val="F8A230"/>
        </a:accent1>
        <a:accent2>
          <a:srgbClr val="5CACE2"/>
        </a:accent2>
        <a:accent3>
          <a:srgbClr val="FFFFFF"/>
        </a:accent3>
        <a:accent4>
          <a:srgbClr val="000000"/>
        </a:accent4>
        <a:accent5>
          <a:srgbClr val="FBCEAD"/>
        </a:accent5>
        <a:accent6>
          <a:srgbClr val="539BCD"/>
        </a:accent6>
        <a:hlink>
          <a:srgbClr val="E569A7"/>
        </a:hlink>
        <a:folHlink>
          <a:srgbClr val="95D844"/>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66"/>
        </a:dk2>
        <a:lt2>
          <a:srgbClr val="808080"/>
        </a:lt2>
        <a:accent1>
          <a:srgbClr val="8EEA3A"/>
        </a:accent1>
        <a:accent2>
          <a:srgbClr val="F97B90"/>
        </a:accent2>
        <a:accent3>
          <a:srgbClr val="FFFFFF"/>
        </a:accent3>
        <a:accent4>
          <a:srgbClr val="000000"/>
        </a:accent4>
        <a:accent5>
          <a:srgbClr val="C6F3AE"/>
        </a:accent5>
        <a:accent6>
          <a:srgbClr val="E26F82"/>
        </a:accent6>
        <a:hlink>
          <a:srgbClr val="5DC2F5"/>
        </a:hlink>
        <a:folHlink>
          <a:srgbClr val="FFA4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577TGp_fruit_light_ani</Template>
  <TotalTime>229</TotalTime>
  <Words>1018</Words>
  <Application>Microsoft Office PowerPoint</Application>
  <PresentationFormat>On-screen Show (4:3)</PresentationFormat>
  <Paragraphs>184</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577TGp_fruit_light_ani</vt:lpstr>
      <vt:lpstr>الفيتامينات Vitamins</vt:lpstr>
      <vt:lpstr>الفيتامينات Vitamins</vt:lpstr>
      <vt:lpstr>الفيتامينات المعروفة وتاريخ اكتشافها</vt:lpstr>
      <vt:lpstr>الفيتامينات الذائبة في الماء  Water –soluble  vitamins</vt:lpstr>
      <vt:lpstr>الفيتامينات الذائبة في الدهون  Fat-soluble vitamins</vt:lpstr>
      <vt:lpstr>الخصائص العامة لمجموعتي الفيتامينات</vt:lpstr>
      <vt:lpstr>المركبات ذات العلاقة بالفيتامينات  Related Substances</vt:lpstr>
      <vt:lpstr>أسباب نقص الفيتامينات</vt:lpstr>
      <vt:lpstr>Supplementsالفيتامينات الجاهزة </vt:lpstr>
      <vt:lpstr> فيتامين أ (A) </vt:lpstr>
      <vt:lpstr>                                 فيتامين أ (A)</vt:lpstr>
      <vt:lpstr>                فعالية الأشكال المختلفة لفيتامين أ  A))</vt:lpstr>
      <vt:lpstr>      فيتامين أ والإبصار</vt:lpstr>
      <vt:lpstr>            المصادر الغذائية لفيتامين أ  A))</vt:lpstr>
      <vt:lpstr>                    المتناولات المرجعية التغذوية لفيتامين أ</vt:lpstr>
      <vt:lpstr>                   أعراض نقص فيتامين أ (1)</vt:lpstr>
      <vt:lpstr>                      أعراض نقص فيتامين أ (2)</vt:lpstr>
      <vt:lpstr>                         سمية فيتامين أ Vitamin A Toxicity</vt:lpstr>
      <vt:lpstr>Slide 19</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الفيتامينات</dc:title>
  <dc:creator>Food Science</dc:creator>
  <cp:lastModifiedBy>hamza</cp:lastModifiedBy>
  <cp:revision>58</cp:revision>
  <dcterms:created xsi:type="dcterms:W3CDTF">2009-07-21T19:33:11Z</dcterms:created>
  <dcterms:modified xsi:type="dcterms:W3CDTF">2011-02-25T17:26:21Z</dcterms:modified>
</cp:coreProperties>
</file>