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87" r:id="rId12"/>
    <p:sldId id="268" r:id="rId13"/>
    <p:sldId id="269" r:id="rId14"/>
    <p:sldId id="270" r:id="rId15"/>
    <p:sldId id="272" r:id="rId16"/>
    <p:sldId id="289" r:id="rId17"/>
    <p:sldId id="274" r:id="rId18"/>
    <p:sldId id="290" r:id="rId19"/>
    <p:sldId id="275" r:id="rId20"/>
    <p:sldId id="276" r:id="rId21"/>
    <p:sldId id="28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CFCFC"/>
    <a:srgbClr val="E8E8E8"/>
    <a:srgbClr val="FFD84B"/>
    <a:srgbClr val="FFFFFF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3" d="100"/>
          <a:sy n="103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0DFC98-66D7-4979-A429-01A4A717EF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3E04C8-3EBA-424D-B015-76BC3343F2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694525-2340-4F70-BCEE-94CE86EFB602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gray">
          <a:xfrm>
            <a:off x="-1588" y="5881688"/>
            <a:ext cx="2917826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gray">
          <a:xfrm>
            <a:off x="2559050" y="4684713"/>
            <a:ext cx="6596063" cy="2239962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gray">
          <a:xfrm>
            <a:off x="4356100" y="641350"/>
            <a:ext cx="4787900" cy="5997575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gray">
          <a:xfrm>
            <a:off x="4719638" y="1588"/>
            <a:ext cx="2508250" cy="2601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gray">
          <a:xfrm>
            <a:off x="0" y="5889625"/>
            <a:ext cx="2935288" cy="977900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1589" y="0"/>
              </a:cxn>
              <a:cxn ang="0">
                <a:pos x="1838" y="618"/>
              </a:cxn>
              <a:cxn ang="0">
                <a:pos x="0" y="618"/>
              </a:cxn>
              <a:cxn ang="0">
                <a:pos x="0" y="74"/>
              </a:cxn>
            </a:cxnLst>
            <a:rect l="0" t="0" r="r" b="b"/>
            <a:pathLst>
              <a:path w="1838" h="618">
                <a:moveTo>
                  <a:pt x="0" y="74"/>
                </a:moveTo>
                <a:cubicBezTo>
                  <a:pt x="879" y="269"/>
                  <a:pt x="1589" y="0"/>
                  <a:pt x="1589" y="0"/>
                </a:cubicBezTo>
                <a:cubicBezTo>
                  <a:pt x="1652" y="335"/>
                  <a:pt x="1838" y="618"/>
                  <a:pt x="1838" y="618"/>
                </a:cubicBezTo>
                <a:lnTo>
                  <a:pt x="0" y="618"/>
                </a:lnTo>
                <a:cubicBezTo>
                  <a:pt x="0" y="618"/>
                  <a:pt x="0" y="346"/>
                  <a:pt x="0" y="74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gray">
          <a:xfrm>
            <a:off x="2541588" y="4673600"/>
            <a:ext cx="6596062" cy="2239963"/>
          </a:xfrm>
          <a:custGeom>
            <a:avLst/>
            <a:gdLst/>
            <a:ahLst/>
            <a:cxnLst>
              <a:cxn ang="0">
                <a:pos x="1114" y="0"/>
              </a:cxn>
              <a:cxn ang="0">
                <a:pos x="0" y="754"/>
              </a:cxn>
              <a:cxn ang="0">
                <a:pos x="406" y="1375"/>
              </a:cxn>
              <a:cxn ang="0">
                <a:pos x="4171" y="1375"/>
              </a:cxn>
              <a:cxn ang="0">
                <a:pos x="4171" y="468"/>
              </a:cxn>
              <a:cxn ang="0">
                <a:pos x="1114" y="0"/>
              </a:cxn>
            </a:cxnLst>
            <a:rect l="0" t="0" r="r" b="b"/>
            <a:pathLst>
              <a:path w="4171" h="1416">
                <a:moveTo>
                  <a:pt x="1114" y="0"/>
                </a:moveTo>
                <a:cubicBezTo>
                  <a:pt x="1114" y="0"/>
                  <a:pt x="557" y="377"/>
                  <a:pt x="0" y="754"/>
                </a:cubicBezTo>
                <a:cubicBezTo>
                  <a:pt x="180" y="1190"/>
                  <a:pt x="406" y="1375"/>
                  <a:pt x="406" y="1375"/>
                </a:cubicBezTo>
                <a:cubicBezTo>
                  <a:pt x="2288" y="1375"/>
                  <a:pt x="4171" y="1375"/>
                  <a:pt x="4171" y="1375"/>
                </a:cubicBezTo>
                <a:lnTo>
                  <a:pt x="4171" y="468"/>
                </a:lnTo>
                <a:cubicBezTo>
                  <a:pt x="4171" y="468"/>
                  <a:pt x="2546" y="1416"/>
                  <a:pt x="1114" y="0"/>
                </a:cubicBez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gray">
          <a:xfrm>
            <a:off x="4348163" y="628650"/>
            <a:ext cx="4787900" cy="6008688"/>
          </a:xfrm>
          <a:custGeom>
            <a:avLst/>
            <a:gdLst/>
            <a:ahLst/>
            <a:cxnLst>
              <a:cxn ang="0">
                <a:pos x="548" y="1300"/>
              </a:cxn>
              <a:cxn ang="0">
                <a:pos x="0" y="2525"/>
              </a:cxn>
              <a:cxn ang="0">
                <a:pos x="3016" y="2752"/>
              </a:cxn>
              <a:cxn ang="0">
                <a:pos x="3016" y="665"/>
              </a:cxn>
              <a:cxn ang="0">
                <a:pos x="1944" y="0"/>
              </a:cxn>
              <a:cxn ang="0">
                <a:pos x="548" y="1300"/>
              </a:cxn>
            </a:cxnLst>
            <a:rect l="0" t="0" r="r" b="b"/>
            <a:pathLst>
              <a:path w="3016" h="3791">
                <a:moveTo>
                  <a:pt x="548" y="1300"/>
                </a:moveTo>
                <a:cubicBezTo>
                  <a:pt x="274" y="1912"/>
                  <a:pt x="0" y="2525"/>
                  <a:pt x="0" y="2525"/>
                </a:cubicBezTo>
                <a:cubicBezTo>
                  <a:pt x="1458" y="3791"/>
                  <a:pt x="3016" y="2752"/>
                  <a:pt x="3016" y="2752"/>
                </a:cubicBezTo>
                <a:cubicBezTo>
                  <a:pt x="3016" y="2752"/>
                  <a:pt x="3016" y="1708"/>
                  <a:pt x="3016" y="665"/>
                </a:cubicBezTo>
                <a:cubicBezTo>
                  <a:pt x="2528" y="170"/>
                  <a:pt x="1944" y="0"/>
                  <a:pt x="1944" y="0"/>
                </a:cubicBezTo>
                <a:cubicBezTo>
                  <a:pt x="1944" y="0"/>
                  <a:pt x="1639" y="839"/>
                  <a:pt x="548" y="1300"/>
                </a:cubicBez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Freeform 14" descr="1"/>
          <p:cNvSpPr>
            <a:spLocks/>
          </p:cNvSpPr>
          <p:nvPr/>
        </p:nvSpPr>
        <p:spPr bwMode="gray">
          <a:xfrm>
            <a:off x="4694238" y="-1588"/>
            <a:ext cx="2543175" cy="26320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5" y="1645"/>
              </a:cxn>
              <a:cxn ang="0">
                <a:pos x="1569" y="0"/>
              </a:cxn>
              <a:cxn ang="0">
                <a:pos x="0" y="0"/>
              </a:cxn>
            </a:cxnLst>
            <a:rect l="0" t="0" r="r" b="b"/>
            <a:pathLst>
              <a:path w="1569" h="1645">
                <a:moveTo>
                  <a:pt x="0" y="0"/>
                </a:moveTo>
                <a:lnTo>
                  <a:pt x="335" y="1645"/>
                </a:lnTo>
                <a:cubicBezTo>
                  <a:pt x="335" y="1645"/>
                  <a:pt x="1394" y="1086"/>
                  <a:pt x="1569" y="0"/>
                </a:cubicBezTo>
                <a:cubicBezTo>
                  <a:pt x="784" y="0"/>
                  <a:pt x="0" y="0"/>
                  <a:pt x="0" y="0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gray">
          <a:xfrm>
            <a:off x="-3175" y="1588"/>
            <a:ext cx="5857875" cy="6794500"/>
          </a:xfrm>
          <a:custGeom>
            <a:avLst/>
            <a:gdLst/>
            <a:ahLst/>
            <a:cxnLst>
              <a:cxn ang="0">
                <a:pos x="0" y="3810"/>
              </a:cxn>
              <a:cxn ang="0">
                <a:pos x="0" y="1"/>
              </a:cxn>
              <a:cxn ang="0">
                <a:pos x="2974" y="0"/>
              </a:cxn>
              <a:cxn ang="0">
                <a:pos x="2768" y="2926"/>
              </a:cxn>
              <a:cxn ang="0">
                <a:pos x="0" y="3810"/>
              </a:cxn>
            </a:cxnLst>
            <a:rect l="0" t="0" r="r" b="b"/>
            <a:pathLst>
              <a:path w="3690" h="4280">
                <a:moveTo>
                  <a:pt x="0" y="3810"/>
                </a:moveTo>
                <a:lnTo>
                  <a:pt x="0" y="1"/>
                </a:lnTo>
                <a:lnTo>
                  <a:pt x="2974" y="0"/>
                </a:lnTo>
                <a:cubicBezTo>
                  <a:pt x="3284" y="452"/>
                  <a:pt x="3690" y="1776"/>
                  <a:pt x="2768" y="2926"/>
                </a:cubicBezTo>
                <a:cubicBezTo>
                  <a:pt x="1610" y="4280"/>
                  <a:pt x="0" y="3810"/>
                  <a:pt x="0" y="38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gray">
          <a:xfrm>
            <a:off x="-3175" y="1588"/>
            <a:ext cx="5943600" cy="6437312"/>
          </a:xfrm>
          <a:custGeom>
            <a:avLst/>
            <a:gdLst/>
            <a:ahLst/>
            <a:cxnLst>
              <a:cxn ang="0">
                <a:pos x="0" y="3765"/>
              </a:cxn>
              <a:cxn ang="0">
                <a:pos x="0" y="0"/>
              </a:cxn>
              <a:cxn ang="0">
                <a:pos x="2767" y="0"/>
              </a:cxn>
              <a:cxn ang="0">
                <a:pos x="2567" y="2858"/>
              </a:cxn>
              <a:cxn ang="0">
                <a:pos x="0" y="3765"/>
              </a:cxn>
            </a:cxnLst>
            <a:rect l="0" t="0" r="r" b="b"/>
            <a:pathLst>
              <a:path w="3635" h="4115">
                <a:moveTo>
                  <a:pt x="0" y="3765"/>
                </a:moveTo>
                <a:lnTo>
                  <a:pt x="0" y="0"/>
                </a:lnTo>
                <a:lnTo>
                  <a:pt x="2767" y="0"/>
                </a:lnTo>
                <a:cubicBezTo>
                  <a:pt x="2767" y="0"/>
                  <a:pt x="3635" y="1445"/>
                  <a:pt x="2567" y="2858"/>
                </a:cubicBezTo>
                <a:cubicBezTo>
                  <a:pt x="1523" y="4115"/>
                  <a:pt x="0" y="3765"/>
                  <a:pt x="0" y="376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19216"/>
                  <a:invGamma/>
                </a:srgbClr>
              </a:gs>
              <a:gs pos="100000">
                <a:srgbClr val="FDF58D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250825" y="9525"/>
            <a:ext cx="4176713" cy="5908675"/>
            <a:chOff x="158" y="6"/>
            <a:chExt cx="2631" cy="3722"/>
          </a:xfrm>
        </p:grpSpPr>
        <p:sp>
          <p:nvSpPr>
            <p:cNvPr id="3090" name="Line 18"/>
            <p:cNvSpPr>
              <a:spLocks noChangeShapeType="1"/>
            </p:cNvSpPr>
            <p:nvPr/>
          </p:nvSpPr>
          <p:spPr bwMode="gray">
            <a:xfrm>
              <a:off x="158" y="6"/>
              <a:ext cx="0" cy="372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gray">
            <a:xfrm>
              <a:off x="815" y="6"/>
              <a:ext cx="0" cy="372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gray">
            <a:xfrm>
              <a:off x="1473" y="6"/>
              <a:ext cx="0" cy="358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gray">
            <a:xfrm>
              <a:off x="2131" y="6"/>
              <a:ext cx="0" cy="325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gray">
            <a:xfrm>
              <a:off x="2789" y="6"/>
              <a:ext cx="0" cy="258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6350" y="260350"/>
            <a:ext cx="5041900" cy="5329238"/>
            <a:chOff x="4" y="164"/>
            <a:chExt cx="3176" cy="3357"/>
          </a:xfrm>
        </p:grpSpPr>
        <p:sp>
          <p:nvSpPr>
            <p:cNvPr id="3096" name="Line 24"/>
            <p:cNvSpPr>
              <a:spLocks noChangeShapeType="1"/>
            </p:cNvSpPr>
            <p:nvPr/>
          </p:nvSpPr>
          <p:spPr bwMode="gray">
            <a:xfrm rot="5400000">
              <a:off x="1466" y="-1298"/>
              <a:ext cx="0" cy="292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gray">
            <a:xfrm rot="5400000">
              <a:off x="1575" y="-736"/>
              <a:ext cx="0" cy="314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gray">
            <a:xfrm rot="5400000">
              <a:off x="1592" y="-82"/>
              <a:ext cx="0" cy="317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gray">
            <a:xfrm rot="5400000">
              <a:off x="1508" y="674"/>
              <a:ext cx="0" cy="300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gray">
            <a:xfrm rot="5400000">
              <a:off x="1306" y="1547"/>
              <a:ext cx="0" cy="260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gray">
            <a:xfrm rot="5400000">
              <a:off x="838" y="2687"/>
              <a:ext cx="0" cy="166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FFCC00">
                  <a:alpha val="64999"/>
                </a:srgb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368550" y="288925"/>
            <a:ext cx="1012825" cy="1025525"/>
          </a:xfrm>
          <a:prstGeom prst="rect">
            <a:avLst/>
          </a:prstGeom>
          <a:solidFill>
            <a:srgbClr val="FFFFFF">
              <a:alpha val="64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279400"/>
            <a:ext cx="250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1331913" y="9525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/>
          </p:cNvSpPr>
          <p:nvPr/>
        </p:nvSpPr>
        <p:spPr bwMode="gray">
          <a:xfrm>
            <a:off x="4452938" y="1347788"/>
            <a:ext cx="720725" cy="1047750"/>
          </a:xfrm>
          <a:custGeom>
            <a:avLst/>
            <a:gdLst/>
            <a:ahLst/>
            <a:cxnLst>
              <a:cxn ang="0">
                <a:pos x="363" y="0"/>
              </a:cxn>
              <a:cxn ang="0">
                <a:pos x="0" y="0"/>
              </a:cxn>
              <a:cxn ang="0">
                <a:pos x="0" y="680"/>
              </a:cxn>
              <a:cxn ang="0">
                <a:pos x="409" y="680"/>
              </a:cxn>
              <a:cxn ang="0">
                <a:pos x="454" y="317"/>
              </a:cxn>
              <a:cxn ang="0">
                <a:pos x="363" y="0"/>
              </a:cxn>
            </a:cxnLst>
            <a:rect l="0" t="0" r="r" b="b"/>
            <a:pathLst>
              <a:path w="454" h="680">
                <a:moveTo>
                  <a:pt x="363" y="0"/>
                </a:moveTo>
                <a:lnTo>
                  <a:pt x="0" y="0"/>
                </a:lnTo>
                <a:lnTo>
                  <a:pt x="0" y="680"/>
                </a:lnTo>
                <a:lnTo>
                  <a:pt x="409" y="680"/>
                </a:lnTo>
                <a:lnTo>
                  <a:pt x="454" y="317"/>
                </a:lnTo>
                <a:lnTo>
                  <a:pt x="363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2365375" y="4549775"/>
            <a:ext cx="1003300" cy="1023938"/>
          </a:xfrm>
          <a:custGeom>
            <a:avLst/>
            <a:gdLst/>
            <a:ahLst/>
            <a:cxnLst>
              <a:cxn ang="0">
                <a:pos x="635" y="0"/>
              </a:cxn>
              <a:cxn ang="0">
                <a:pos x="0" y="0"/>
              </a:cxn>
              <a:cxn ang="0">
                <a:pos x="0" y="681"/>
              </a:cxn>
              <a:cxn ang="0">
                <a:pos x="272" y="681"/>
              </a:cxn>
              <a:cxn ang="0">
                <a:pos x="680" y="454"/>
              </a:cxn>
              <a:cxn ang="0">
                <a:pos x="680" y="0"/>
              </a:cxn>
              <a:cxn ang="0">
                <a:pos x="635" y="0"/>
              </a:cxn>
            </a:cxnLst>
            <a:rect l="0" t="0" r="r" b="b"/>
            <a:pathLst>
              <a:path w="680" h="681">
                <a:moveTo>
                  <a:pt x="635" y="0"/>
                </a:moveTo>
                <a:lnTo>
                  <a:pt x="0" y="0"/>
                </a:lnTo>
                <a:lnTo>
                  <a:pt x="0" y="681"/>
                </a:lnTo>
                <a:lnTo>
                  <a:pt x="272" y="681"/>
                </a:lnTo>
                <a:lnTo>
                  <a:pt x="680" y="454"/>
                </a:lnTo>
                <a:lnTo>
                  <a:pt x="680" y="0"/>
                </a:lnTo>
                <a:lnTo>
                  <a:pt x="635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8" name="Freeform 36"/>
          <p:cNvSpPr>
            <a:spLocks/>
          </p:cNvSpPr>
          <p:nvPr/>
        </p:nvSpPr>
        <p:spPr bwMode="gray">
          <a:xfrm>
            <a:off x="7524750" y="0"/>
            <a:ext cx="1620838" cy="1230313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255"/>
              </a:cxn>
              <a:cxn ang="0">
                <a:pos x="1007" y="775"/>
              </a:cxn>
              <a:cxn ang="0">
                <a:pos x="1009" y="0"/>
              </a:cxn>
              <a:cxn ang="0">
                <a:pos x="34" y="0"/>
              </a:cxn>
            </a:cxnLst>
            <a:rect l="0" t="0" r="r" b="b"/>
            <a:pathLst>
              <a:path w="1009" h="775">
                <a:moveTo>
                  <a:pt x="34" y="0"/>
                </a:moveTo>
                <a:cubicBezTo>
                  <a:pt x="34" y="115"/>
                  <a:pt x="0" y="255"/>
                  <a:pt x="0" y="255"/>
                </a:cubicBezTo>
                <a:cubicBezTo>
                  <a:pt x="489" y="376"/>
                  <a:pt x="1007" y="775"/>
                  <a:pt x="1007" y="775"/>
                </a:cubicBezTo>
                <a:lnTo>
                  <a:pt x="1009" y="0"/>
                </a:lnTo>
                <a:cubicBezTo>
                  <a:pt x="1009" y="0"/>
                  <a:pt x="521" y="0"/>
                  <a:pt x="34" y="0"/>
                </a:cubicBezTo>
                <a:close/>
              </a:path>
            </a:pathLst>
          </a:custGeom>
          <a:solidFill>
            <a:srgbClr val="E8E8E8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109" name="Picture 37" descr="water"/>
          <p:cNvPicPr>
            <a:picLocks noChangeAspect="1" noChangeArrowheads="1"/>
          </p:cNvPicPr>
          <p:nvPr/>
        </p:nvPicPr>
        <p:blipFill>
          <a:blip r:embed="rId6" cstate="print"/>
          <a:srcRect l="22409" t="16374" b="27486"/>
          <a:stretch>
            <a:fillRect/>
          </a:stretch>
        </p:blipFill>
        <p:spPr bwMode="gray">
          <a:xfrm rot="393398">
            <a:off x="2268538" y="584200"/>
            <a:ext cx="2663825" cy="21971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8EBF5B-5BE7-461B-B220-3315F71823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228600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0"/>
                            </p:stCondLst>
                            <p:childTnLst>
                              <p:par>
                                <p:cTn id="3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3082" grpId="0" animBg="1"/>
      <p:bldP spid="3083" grpId="0" animBg="1"/>
      <p:bldP spid="3083" grpId="1" animBg="1"/>
      <p:bldP spid="3084" grpId="0" animBg="1"/>
      <p:bldP spid="3084" grpId="1" animBg="1"/>
      <p:bldP spid="3084" grpId="2" animBg="1"/>
      <p:bldP spid="3085" grpId="0" animBg="1"/>
      <p:bldP spid="3085" grpId="1" animBg="1"/>
      <p:bldP spid="3086" grpId="0" animBg="1"/>
      <p:bldP spid="3086" grpId="1" animBg="1"/>
      <p:bldP spid="3086" grpId="2" animBg="1"/>
      <p:bldP spid="310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211F2-DACB-4104-BFC0-6ADFFBF3A0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FF900-7651-46FA-8EAF-BAABB50673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EABA72-6CD2-4EDC-8A28-01611AFB78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4F339-D639-46D8-8DDE-0A8D51A663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E9151-CF1B-4B42-9364-754910054B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1CBA9-B57B-4AC8-8D05-8D88708A5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F98D0-7FA5-4312-8062-DE2DC65A2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C20B7-F71F-425B-8E8D-CDACBCCC57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93D6F-8E8C-4649-96AC-BCE90AFDC9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95F12-9650-47FB-9E28-CFD5C90176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B3456-A5D0-4D4D-85E8-16E076DEB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6593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331" y="4325"/>
              </a:cxn>
              <a:cxn ang="0">
                <a:pos x="4" y="311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5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cubicBezTo>
                  <a:pt x="5768" y="4325"/>
                  <a:pt x="3549" y="4325"/>
                  <a:pt x="1331" y="4325"/>
                </a:cubicBezTo>
                <a:cubicBezTo>
                  <a:pt x="499" y="3811"/>
                  <a:pt x="0" y="3109"/>
                  <a:pt x="4" y="311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rgbClr val="FDF58D">
                  <a:gamma/>
                  <a:tint val="3137"/>
                  <a:invGamma/>
                </a:srgbClr>
              </a:gs>
              <a:gs pos="100000">
                <a:srgbClr val="FDF58D">
                  <a:alpha val="70000"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2" name="Picture 8" descr="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Freeform 9"/>
          <p:cNvSpPr>
            <a:spLocks/>
          </p:cNvSpPr>
          <p:nvPr/>
        </p:nvSpPr>
        <p:spPr bwMode="gray">
          <a:xfrm>
            <a:off x="6350" y="5113338"/>
            <a:ext cx="1852613" cy="1746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0" y="0"/>
            <a:ext cx="9156700" cy="6875463"/>
            <a:chOff x="0" y="0"/>
            <a:chExt cx="5768" cy="4331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332" y="0"/>
              <a:ext cx="5080" cy="4331"/>
              <a:chOff x="332" y="0"/>
              <a:chExt cx="5080" cy="4331"/>
            </a:xfrm>
          </p:grpSpPr>
          <p:sp>
            <p:nvSpPr>
              <p:cNvPr id="1037" name="Line 13"/>
              <p:cNvSpPr>
                <a:spLocks noChangeShapeType="1"/>
              </p:cNvSpPr>
              <p:nvPr/>
            </p:nvSpPr>
            <p:spPr bwMode="gray">
              <a:xfrm>
                <a:off x="332" y="0"/>
                <a:ext cx="0" cy="351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gray">
              <a:xfrm>
                <a:off x="1057" y="0"/>
                <a:ext cx="0" cy="414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gray">
              <a:xfrm>
                <a:off x="1783" y="0"/>
                <a:ext cx="0" cy="432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gray">
              <a:xfrm>
                <a:off x="2509" y="0"/>
                <a:ext cx="0" cy="433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gray">
              <a:xfrm>
                <a:off x="3234" y="245"/>
                <a:ext cx="0" cy="408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gray">
              <a:xfrm>
                <a:off x="3960" y="390"/>
                <a:ext cx="0" cy="3941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gray">
              <a:xfrm>
                <a:off x="4686" y="487"/>
                <a:ext cx="0" cy="384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gray">
              <a:xfrm>
                <a:off x="5412" y="567"/>
                <a:ext cx="0" cy="376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0" y="264"/>
              <a:ext cx="5768" cy="3538"/>
              <a:chOff x="0" y="264"/>
              <a:chExt cx="5768" cy="3538"/>
            </a:xfrm>
          </p:grpSpPr>
          <p:sp>
            <p:nvSpPr>
              <p:cNvPr id="1046" name="Line 22"/>
              <p:cNvSpPr>
                <a:spLocks noChangeShapeType="1"/>
              </p:cNvSpPr>
              <p:nvPr/>
            </p:nvSpPr>
            <p:spPr bwMode="gray">
              <a:xfrm rot="5400000">
                <a:off x="1635" y="-1371"/>
                <a:ext cx="0" cy="3270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gray">
              <a:xfrm rot="5400000">
                <a:off x="2884" y="-1913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gray">
              <a:xfrm rot="5400000">
                <a:off x="2884" y="-1205"/>
                <a:ext cx="0" cy="5768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gray">
              <a:xfrm rot="5400000">
                <a:off x="2885" y="-497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gray">
              <a:xfrm rot="5400000">
                <a:off x="2885" y="211"/>
                <a:ext cx="0" cy="5766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gray">
              <a:xfrm rot="5400000">
                <a:off x="3192" y="1251"/>
                <a:ext cx="0" cy="510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50000"/>
                  </a:srgbClr>
                </a:solidFill>
                <a:round/>
                <a:headEnd/>
                <a:tailEnd/>
              </a:ln>
              <a:effectLst>
                <a:outerShdw dist="17961" dir="2700000" algn="ctr" rotWithShape="0">
                  <a:srgbClr val="FFCC00">
                    <a:alpha val="35001"/>
                  </a:srgb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59" name="Picture 35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-180975" y="5638800"/>
            <a:ext cx="2016125" cy="1219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4ED424-DEF6-41EF-AA35-173C7EFA15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 descr="11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6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4041775" y="1588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970088"/>
            <a:ext cx="8229600" cy="1470025"/>
          </a:xfrm>
        </p:spPr>
        <p:txBody>
          <a:bodyPr/>
          <a:lstStyle/>
          <a:p>
            <a:pPr algn="r" rtl="1"/>
            <a:r>
              <a:rPr lang="ar-SA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                          اللبيدات</a:t>
            </a:r>
            <a:r>
              <a:rPr lang="en-US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ar-SA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Lipids</a:t>
            </a:r>
            <a:endParaRPr lang="en-US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Rectangle 2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27100"/>
          </a:xfrm>
        </p:spPr>
        <p:txBody>
          <a:bodyPr/>
          <a:lstStyle/>
          <a:p>
            <a:r>
              <a:rPr lang="ar-SA" sz="2800" dirty="0" smtClean="0">
                <a:latin typeface="Simplified Arabic" pitchFamily="18" charset="-78"/>
                <a:cs typeface="Simplified Arabic" pitchFamily="18" charset="-78"/>
              </a:rPr>
              <a:t>محتوى بعض الأغذية النباتية من الأحماض الدهنية غير المشبعة</a:t>
            </a:r>
            <a:endParaRPr lang="en-US" sz="2800" dirty="0"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25" name="Picture 5" descr="scan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0" y="2185988"/>
            <a:ext cx="6986588" cy="24876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35" name="Rectangle 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المركبات ذات العلاقة باللبيدات     </a:t>
            </a:r>
            <a:endParaRPr lang="en-US" sz="48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66800" y="1524000"/>
            <a:ext cx="7696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* الزيوت 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غير الغذائية ( لا تحتوي على الأكسجين )</a:t>
            </a:r>
          </a:p>
          <a:p>
            <a:pPr algn="r" rtl="1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   1. </a:t>
            </a:r>
            <a:r>
              <a:rPr lang="ar-SA" sz="4000" dirty="0" err="1" smtClean="0">
                <a:latin typeface="Arabic Typesetting" pitchFamily="66" charset="-78"/>
                <a:cs typeface="Arabic Typesetting" pitchFamily="66" charset="-78"/>
              </a:rPr>
              <a:t>الفسفولبيدات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Phospholipids</a:t>
            </a:r>
            <a:endParaRPr lang="ar-SA" sz="40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   2. </a:t>
            </a:r>
            <a:r>
              <a:rPr lang="ar-SA" sz="4000" dirty="0" err="1" smtClean="0">
                <a:latin typeface="Arabic Typesetting" pitchFamily="66" charset="-78"/>
                <a:cs typeface="Arabic Typesetting" pitchFamily="66" charset="-78"/>
              </a:rPr>
              <a:t>الليبوبروتينات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( البروتينات </a:t>
            </a:r>
            <a:r>
              <a:rPr lang="ar-SA" sz="4000" dirty="0" err="1" smtClean="0">
                <a:latin typeface="Arabic Typesetting" pitchFamily="66" charset="-78"/>
                <a:cs typeface="Arabic Typesetting" pitchFamily="66" charset="-78"/>
              </a:rPr>
              <a:t>الشحمية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Lipoprotein</a:t>
            </a:r>
            <a:endParaRPr lang="ar-SA" sz="40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   3. الكولسترول </a:t>
            </a:r>
            <a:r>
              <a:rPr lang="ar-SA" sz="4000" dirty="0" err="1" smtClean="0">
                <a:latin typeface="Arabic Typesetting" pitchFamily="66" charset="-78"/>
                <a:cs typeface="Arabic Typesetting" pitchFamily="66" charset="-78"/>
              </a:rPr>
              <a:t>والستيرولات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الأخرى 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sterols</a:t>
            </a: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Cholesterol 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and 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other</a:t>
            </a:r>
            <a:endParaRPr lang="en-US" sz="24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6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sz="3600" dirty="0" smtClean="0">
                <a:latin typeface="Simplified Arabic" pitchFamily="18" charset="-78"/>
                <a:cs typeface="Simplified Arabic" pitchFamily="18" charset="-78"/>
              </a:rPr>
              <a:t>              </a:t>
            </a:r>
            <a:r>
              <a:rPr lang="ar-SA" sz="3600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الليبوبروتينات ( البروتينات الشحمية)</a:t>
            </a:r>
            <a:br>
              <a:rPr lang="ar-SA" sz="3600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</a:br>
            <a:r>
              <a:rPr lang="en-US" sz="4000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Lipoproteins</a:t>
            </a:r>
            <a:endParaRPr lang="en-US" sz="4000" dirty="0">
              <a:solidFill>
                <a:schemeClr val="tx1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3400" y="1752600"/>
            <a:ext cx="723900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80000"/>
              </a:lnSpc>
            </a:pP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2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تقسم </a:t>
            </a:r>
            <a:r>
              <a:rPr lang="ar-SA" sz="32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إلى 3 أقسم حسب الكثافة: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  1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. بروتينات شحمية مرتفعة الكثافة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High-Density Lipoprotein (HDL)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2. بروتينات شحمية منخفضة الكثافة </a:t>
            </a:r>
            <a:r>
              <a:rPr lang="en-US" sz="2400" b="1" dirty="0" smtClean="0">
                <a:latin typeface="Arabic Typesetting" pitchFamily="66" charset="-78"/>
                <a:cs typeface="Arabic Typesetting" pitchFamily="66" charset="-78"/>
              </a:rPr>
              <a:t>Low-Density Lipoprotein (LDL)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3200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3. بروتينات شحمية منخفضة جداً في الكثافة </a:t>
            </a:r>
            <a:r>
              <a:rPr lang="en-US" sz="2000" b="1" dirty="0" smtClean="0">
                <a:latin typeface="Arabic Typesetting" pitchFamily="66" charset="-78"/>
                <a:cs typeface="Arabic Typesetting" pitchFamily="66" charset="-78"/>
              </a:rPr>
              <a:t>Very Low-Density Lipoprotein (VLDL)</a:t>
            </a:r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pPr algn="r" rtl="1">
              <a:lnSpc>
                <a:spcPct val="80000"/>
              </a:lnSpc>
            </a:pP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* </a:t>
            </a:r>
            <a:r>
              <a:rPr lang="ar-SA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تحتوي </a:t>
            </a:r>
            <a:r>
              <a:rPr lang="ar-SA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جميعها على البروتين والجلسيريدات الثلاثية والفسفولبيد والكولسترول ولكن بكميات متفاوتة</a:t>
            </a:r>
          </a:p>
          <a:p>
            <a:pPr algn="r" rtl="1">
              <a:lnSpc>
                <a:spcPct val="80000"/>
              </a:lnSpc>
            </a:pP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يطلق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على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HDL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الكولسترول الجيد تجاوزاً</a:t>
            </a:r>
          </a:p>
          <a:p>
            <a:pPr algn="r" rtl="1">
              <a:lnSpc>
                <a:spcPct val="80000"/>
              </a:lnSpc>
            </a:pP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يطلق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على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LDL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الكولسترول السيئ تجاوزاً ويكون مرتفعاً في الأشخاص الذين يعانون من أمراض القلب</a:t>
            </a:r>
            <a:endParaRPr lang="ar-SA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4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مصطلح الأحماض الدهنية الأساسية وأهميتها للتغذية</a:t>
            </a:r>
            <a:endParaRPr lang="en-US" sz="4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57200" y="12192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أطلق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المصطلح أساساً على الأحماض الدهنية التي تشفي من الالتهابات الجلدية والضرورية لنمو الحيوانات الصغيرة التي كانت تغذى على أعلاف خالية أو قليلة في محتواها من هذه الأحماض</a:t>
            </a:r>
          </a:p>
          <a:p>
            <a:pPr algn="r" rtl="1">
              <a:lnSpc>
                <a:spcPct val="90000"/>
              </a:lnSpc>
            </a:pP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كان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يعتقد أن هذه الأحماض هي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Linoleic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و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Linoleenic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و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Arachidonic</a:t>
            </a:r>
            <a:endParaRPr lang="ar-SA" sz="32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</a:pPr>
            <a:r>
              <a:rPr lang="en-US" sz="3600" b="1" dirty="0" err="1" smtClean="0">
                <a:latin typeface="Arabic Typesetting" pitchFamily="66" charset="-78"/>
                <a:cs typeface="Arabic Typesetting" pitchFamily="66" charset="-78"/>
              </a:rPr>
              <a:t>Linoleic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 acid </a:t>
            </a:r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هو الحمض الدهني الأساسي</a:t>
            </a:r>
          </a:p>
          <a:p>
            <a:pPr algn="r" rtl="1">
              <a:lnSpc>
                <a:spcPct val="90000"/>
              </a:lnSpc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تدخل هذه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الأحماض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في </a:t>
            </a:r>
            <a:r>
              <a:rPr lang="ar-SA" sz="3600" b="1" dirty="0" err="1" smtClean="0">
                <a:latin typeface="Arabic Typesetting" pitchFamily="66" charset="-78"/>
                <a:cs typeface="Arabic Typesetting" pitchFamily="66" charset="-78"/>
              </a:rPr>
              <a:t>الفسفولبيدات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المكونة لأغشية الخلايا</a:t>
            </a:r>
          </a:p>
          <a:p>
            <a:pPr algn="r" rtl="1">
              <a:lnSpc>
                <a:spcPct val="9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تدخل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مشتقات </a:t>
            </a:r>
            <a:r>
              <a:rPr lang="en-US" sz="3200" b="1" dirty="0" err="1" smtClean="0">
                <a:latin typeface="Arabic Typesetting" pitchFamily="66" charset="-78"/>
                <a:cs typeface="Arabic Typesetting" pitchFamily="66" charset="-78"/>
              </a:rPr>
              <a:t>Linoleic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acid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في إفراز </a:t>
            </a:r>
            <a:r>
              <a:rPr lang="ar-SA" sz="3200" b="1" dirty="0" err="1" smtClean="0">
                <a:latin typeface="Arabic Typesetting" pitchFamily="66" charset="-78"/>
                <a:cs typeface="Arabic Typesetting" pitchFamily="66" charset="-78"/>
              </a:rPr>
              <a:t>البروستاقلندين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(منع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تصلب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الشرايين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وارتفاع ضغط الدم والسكتات القلبية) </a:t>
            </a:r>
          </a:p>
          <a:p>
            <a:pPr algn="r" rtl="1">
              <a:lnSpc>
                <a:spcPct val="90000"/>
              </a:lnSpc>
            </a:pP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* ضبط </a:t>
            </a:r>
            <a:r>
              <a:rPr lang="ar-SA" sz="3600" b="1" dirty="0" smtClean="0">
                <a:latin typeface="Arabic Typesetting" pitchFamily="66" charset="-78"/>
                <a:cs typeface="Arabic Typesetting" pitchFamily="66" charset="-78"/>
              </a:rPr>
              <a:t>تمثيل الكولسترول </a:t>
            </a:r>
            <a:endParaRPr lang="en-US" sz="36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927100"/>
          </a:xfrm>
        </p:spPr>
        <p:txBody>
          <a:bodyPr/>
          <a:lstStyle/>
          <a:p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امتصاص الدهون            </a:t>
            </a:r>
            <a:endParaRPr lang="en-US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36" name="Picture 4" descr="scan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5843588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35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وظائف الدهون واللبيدات الأخرى     </a:t>
            </a:r>
            <a:endParaRPr lang="en-US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5" name="Picture 4" descr="sc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95400"/>
            <a:ext cx="6477000" cy="5329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5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DRI</a:t>
            </a:r>
            <a:r>
              <a:rPr lang="en-US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المتناولات </a:t>
            </a:r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التغذوية المرجعية للدهون</a:t>
            </a:r>
            <a:endParaRPr lang="en-US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685800" y="1600200"/>
            <a:ext cx="72390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*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لم </a:t>
            </a:r>
            <a:r>
              <a:rPr lang="ar-SA" sz="4000" b="1" dirty="0" smtClean="0">
                <a:latin typeface="Arabic Typesetting" pitchFamily="66" charset="-78"/>
                <a:cs typeface="Arabic Typesetting" pitchFamily="66" charset="-78"/>
              </a:rPr>
              <a:t>توضع متناولات بل هنالك توصيات:</a:t>
            </a:r>
          </a:p>
          <a:p>
            <a:pPr algn="r" rtl="1">
              <a:buFont typeface="Wingdings" pitchFamily="2" charset="2"/>
              <a:buNone/>
            </a:pP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     </a:t>
            </a:r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لا تتجاوز الطاقة المتحصل عليها من الدهون 30٪ من الطاقة الكلية</a:t>
            </a:r>
          </a:p>
          <a:p>
            <a:pPr algn="r" rtl="1">
              <a:buFont typeface="Wingdings" pitchFamily="2" charset="2"/>
              <a:buNone/>
            </a:pPr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      </a:t>
            </a:r>
            <a:r>
              <a:rPr lang="en-US" sz="4000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تناول الأحماض الدهنية غير المشبعة والتقليل من تناول الأحماض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  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err="1" smtClean="0">
                <a:latin typeface="Arabic Typesetting" pitchFamily="66" charset="-78"/>
                <a:cs typeface="Arabic Typesetting" pitchFamily="66" charset="-78"/>
              </a:rPr>
              <a:t>الدهنية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المشبعة</a:t>
            </a:r>
          </a:p>
          <a:p>
            <a:pPr algn="r" rtl="1"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3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لا يزيد تناول الكولسترول عن 300 ملجم يومياً</a:t>
            </a:r>
            <a:endParaRPr lang="ar-SA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71" name="Rectangle 1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الكولسترول   </a:t>
            </a:r>
            <a:r>
              <a:rPr lang="ar-SA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          </a:t>
            </a:r>
            <a:endParaRPr lang="en-US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3400" y="1752600"/>
            <a:ext cx="7696200" cy="398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80000"/>
              </a:lnSpc>
            </a:pP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*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مركب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عضوي وهو نوع من اللبيدات الكحولية ( </a:t>
            </a: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sterol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)</a:t>
            </a:r>
          </a:p>
          <a:p>
            <a:pPr algn="r" rtl="1">
              <a:lnSpc>
                <a:spcPct val="80000"/>
              </a:lnSpc>
            </a:pPr>
            <a:r>
              <a:rPr lang="en-US" sz="32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يوجد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بصورة عامة في الدهون الحيوانية </a:t>
            </a:r>
          </a:p>
          <a:p>
            <a:pPr algn="r" rtl="1">
              <a:lnSpc>
                <a:spcPct val="80000"/>
              </a:lnSpc>
            </a:pPr>
            <a:r>
              <a:rPr lang="en-US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لا </a:t>
            </a:r>
            <a:r>
              <a:rPr lang="ar-SA" sz="28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يعتبر عنصر غذائي أساسي </a:t>
            </a:r>
            <a:r>
              <a:rPr lang="ar-SA" sz="28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(لأن الجسم قادر على تصنيعه بالكميات التي يحتاجها الجسم)</a:t>
            </a:r>
          </a:p>
          <a:p>
            <a:pPr algn="r" rtl="1">
              <a:lnSpc>
                <a:spcPct val="80000"/>
              </a:lnSpc>
            </a:pP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* يصنع في:</a:t>
            </a:r>
            <a:endParaRPr lang="ar-SA" sz="2800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1-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في جميع خلايا الجسم عدا كريات الدم 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    </a:t>
            </a:r>
            <a:r>
              <a:rPr lang="ar-SA" sz="32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2- </a:t>
            </a:r>
            <a:r>
              <a:rPr lang="ar-SA" sz="3200" b="1" dirty="0" smtClean="0">
                <a:solidFill>
                  <a:schemeClr val="accent5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يصنع بشكل أساسي في الكبد وبصورة أقل في الأمعاء الدقيقة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تقدر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الكمية المصنعة اليومية من الكولسترول في الجسم بـ 500 – 1000 ملجم</a:t>
            </a:r>
          </a:p>
          <a:p>
            <a:pPr algn="r" rtl="1">
              <a:lnSpc>
                <a:spcPct val="80000"/>
              </a:lnSpc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* تعتمد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الكمية المصنعة في الجسم من الكولسترول على: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1-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الكمية المتناولة منه في الوجبة الغذائية</a:t>
            </a:r>
          </a:p>
          <a:p>
            <a:pPr algn="r" rtl="1">
              <a:lnSpc>
                <a:spcPct val="80000"/>
              </a:lnSpc>
              <a:buFont typeface="Wingdings" pitchFamily="2" charset="2"/>
              <a:buNone/>
            </a:pP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     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2- </a:t>
            </a:r>
            <a:r>
              <a:rPr lang="ar-SA" sz="3200" b="1" dirty="0" smtClean="0">
                <a:latin typeface="Arabic Typesetting" pitchFamily="66" charset="-78"/>
                <a:cs typeface="Arabic Typesetting" pitchFamily="66" charset="-78"/>
              </a:rPr>
              <a:t>كمية الطاقة المتناولة</a:t>
            </a:r>
            <a:endParaRPr lang="en-US" sz="32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5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الصيغة البنائية للكولسترول   </a:t>
            </a:r>
            <a:endParaRPr lang="en-US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19" name="Picture 4" descr="cholester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09800"/>
            <a:ext cx="3717925" cy="2290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latin typeface="Arabic Typesetting" pitchFamily="66" charset="-78"/>
                <a:cs typeface="Arabic Typesetting" pitchFamily="66" charset="-78"/>
              </a:rPr>
              <a:t>مصادر الكولسترول الغذائية           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254" name="Group 3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8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4114800"/>
                <a:gridCol w="4114800"/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الأغذية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كمية الكولسترول (في 100 جرام)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البيض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252 ملجم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الكبدة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370 ملجم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لحم الضأن – لحم البقر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80-  86ملجم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الروبيان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128 ملجم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السمك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43- 60 ملجم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الكلى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680 ملجم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المخ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&lt;</a:t>
                      </a: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 1700 ملجم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800" dirty="0" smtClean="0">
                <a:latin typeface="Andalus" pitchFamily="2" charset="-78"/>
                <a:cs typeface="Andalus" pitchFamily="2" charset="-78"/>
              </a:rPr>
              <a:t>                      اللبيدات</a:t>
            </a:r>
            <a:r>
              <a:rPr lang="en-US" sz="4800" dirty="0" smtClean="0">
                <a:latin typeface="Andalus" pitchFamily="2" charset="-78"/>
                <a:cs typeface="Andalus" pitchFamily="2" charset="-78"/>
              </a:rPr>
              <a:t> </a:t>
            </a:r>
            <a:r>
              <a:rPr lang="ar-SA" sz="4800" dirty="0" smtClean="0">
                <a:latin typeface="Andalus" pitchFamily="2" charset="-78"/>
                <a:cs typeface="Andalus" pitchFamily="2" charset="-78"/>
              </a:rPr>
              <a:t> </a:t>
            </a:r>
            <a:r>
              <a:rPr lang="en-US" sz="4800" dirty="0" smtClean="0">
                <a:latin typeface="Andalus" pitchFamily="2" charset="-78"/>
                <a:cs typeface="Andalus" pitchFamily="2" charset="-78"/>
              </a:rPr>
              <a:t>Lipids</a:t>
            </a:r>
            <a:endParaRPr lang="en-US" sz="45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752600" y="1981200"/>
            <a:ext cx="6172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Wingdings" pitchFamily="2" charset="2"/>
              <a:buBlip>
                <a:blip r:embed="rId2"/>
              </a:buBlip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قيمة سعرية عالية</a:t>
            </a:r>
          </a:p>
          <a:p>
            <a:pPr algn="just" rtl="1">
              <a:buFont typeface="Wingdings" pitchFamily="2" charset="2"/>
              <a:buBlip>
                <a:blip r:embed="rId2"/>
              </a:buBlip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مصدر للحمض الدهني الأساسي</a:t>
            </a:r>
          </a:p>
          <a:p>
            <a:pPr algn="just" rtl="1">
              <a:buFont typeface="Wingdings" pitchFamily="2" charset="2"/>
              <a:buBlip>
                <a:blip r:embed="rId2"/>
              </a:buBlip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حاملة للفيتامينات الذائبة في الدهون</a:t>
            </a:r>
          </a:p>
          <a:p>
            <a:pPr algn="just" rtl="1">
              <a:buFont typeface="Wingdings" pitchFamily="2" charset="2"/>
              <a:buBlip>
                <a:blip r:embed="rId2"/>
              </a:buBlip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قيمة شبعية عالية</a:t>
            </a:r>
          </a:p>
          <a:p>
            <a:pPr algn="just" rtl="1">
              <a:buFont typeface="Wingdings" pitchFamily="2" charset="2"/>
              <a:buBlip>
                <a:blip r:embed="rId2"/>
              </a:buBlip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مصدر لنكهات الأغذية المختلفة المحتوية على الدهون</a:t>
            </a:r>
          </a:p>
          <a:p>
            <a:pPr algn="just" rtl="1">
              <a:buFont typeface="Wingdings" pitchFamily="2" charset="2"/>
              <a:buBlip>
                <a:blip r:embed="rId2"/>
              </a:buBlip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تذوب في الدهون ومذيبات الدهون</a:t>
            </a:r>
          </a:p>
          <a:p>
            <a:pPr algn="just" rtl="1">
              <a:buFont typeface="Wingdings" pitchFamily="2" charset="2"/>
              <a:buBlip>
                <a:blip r:embed="rId2"/>
              </a:buBlip>
            </a:pPr>
            <a:r>
              <a:rPr lang="ar-SA" sz="3600" dirty="0" smtClean="0">
                <a:latin typeface="Arabic Typesetting" pitchFamily="66" charset="-78"/>
                <a:cs typeface="Arabic Typesetting" pitchFamily="66" charset="-78"/>
              </a:rPr>
              <a:t> تتكون من الكربون والهيدروجين والأكسجين</a:t>
            </a:r>
            <a:endParaRPr lang="ar-SA" sz="36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25438"/>
            <a:ext cx="7620000" cy="927100"/>
          </a:xfrm>
        </p:spPr>
        <p:txBody>
          <a:bodyPr/>
          <a:lstStyle/>
          <a:p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وظائف الكولسترول في الجسم   </a:t>
            </a:r>
            <a:endParaRPr lang="en-US" sz="48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8" name="Picture 4" descr="scan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7562850" cy="3227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5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229600" cy="927100"/>
          </a:xfrm>
        </p:spPr>
        <p:txBody>
          <a:bodyPr/>
          <a:lstStyle/>
          <a:p>
            <a:pPr algn="just" rtl="1"/>
            <a:r>
              <a:rPr lang="ar-SA" dirty="0" smtClean="0">
                <a:latin typeface="Andalus" pitchFamily="2" charset="-78"/>
                <a:cs typeface="Andalus" pitchFamily="2" charset="-78"/>
              </a:rPr>
              <a:t>                      التركيب الكيميائي</a:t>
            </a:r>
            <a:endParaRPr lang="en-US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62400" y="1752600"/>
            <a:ext cx="44903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4000" dirty="0" smtClean="0">
                <a:latin typeface="Arabic Typesetting" pitchFamily="66" charset="-78"/>
                <a:cs typeface="Arabic Typesetting" pitchFamily="66" charset="-78"/>
              </a:rPr>
              <a:t>ارتباط الجليسرول مع الأحماض الدهنية </a:t>
            </a:r>
            <a:endParaRPr lang="ar-SA" sz="40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9" name="Picture 4" descr="scan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590800"/>
            <a:ext cx="1752600" cy="3743325"/>
          </a:xfrm>
          <a:prstGeom prst="rect">
            <a:avLst/>
          </a:prstGeom>
          <a:noFill/>
        </p:spPr>
      </p:pic>
      <p:pic>
        <p:nvPicPr>
          <p:cNvPr id="10" name="Picture 5" descr="scan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124200"/>
            <a:ext cx="4495800" cy="157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5400" dirty="0" smtClean="0">
                <a:solidFill>
                  <a:schemeClr val="tx1"/>
                </a:solidFill>
                <a:latin typeface="Arabic Typesetting" pitchFamily="66" charset="-78"/>
                <a:cs typeface="Arabic Typesetting" pitchFamily="66" charset="-78"/>
              </a:rPr>
              <a:t>                         تقسيم اللبيدات (1)</a:t>
            </a:r>
            <a:endParaRPr lang="en-US" sz="5400" dirty="0">
              <a:solidFill>
                <a:schemeClr val="tx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234238" y="2278063"/>
            <a:ext cx="15367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64" name="Picture 4" descr="scan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914400" y="1752600"/>
            <a:ext cx="6762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5400" dirty="0" smtClean="0">
                <a:latin typeface="Arabic Typesetting" pitchFamily="66" charset="-78"/>
                <a:cs typeface="Arabic Typesetting" pitchFamily="66" charset="-78"/>
              </a:rPr>
              <a:t>                          تقسيم اللبيدات (2)</a:t>
            </a:r>
            <a:endParaRPr lang="en-US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1" name="Picture 5" descr="scan0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05000"/>
            <a:ext cx="6780212" cy="38306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الأحماض </a:t>
            </a:r>
            <a:r>
              <a:rPr lang="ar-SA" dirty="0" err="1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الدهنية</a:t>
            </a:r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 </a:t>
            </a:r>
            <a:r>
              <a:rPr lang="en-US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Fatty Acids</a:t>
            </a:r>
            <a:r>
              <a:rPr lang="ar-SA" dirty="0" smtClean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    </a:t>
            </a:r>
            <a:endParaRPr lang="en-US" dirty="0">
              <a:solidFill>
                <a:schemeClr val="tx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5800" y="1371600"/>
            <a:ext cx="75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*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تقسم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من حيث طول السلسلة الكربونية إلى: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أحماض دهنية قصيرة السلسلة ( 4-6 ذرات كربون )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أحماض دهنية متوسطة السلسلة ( 8-12)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3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أحماض دهنية طويلة السلسلة ( أكثر من 12)</a:t>
            </a:r>
          </a:p>
          <a:p>
            <a:pPr algn="r" rtl="1">
              <a:lnSpc>
                <a:spcPct val="90000"/>
              </a:lnSpc>
            </a:pP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 *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تقسم </a:t>
            </a:r>
            <a:r>
              <a:rPr lang="ar-SA" sz="2800" b="1" dirty="0" smtClean="0">
                <a:latin typeface="Arabic Typesetting" pitchFamily="66" charset="-78"/>
                <a:cs typeface="Arabic Typesetting" pitchFamily="66" charset="-78"/>
              </a:rPr>
              <a:t>من حيث وجود الروابط المزدوجة إلى:</a:t>
            </a: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1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- أحماض دهنية مشبعة ( لا توجد روابط مزدوجة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 Acids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Saturated Fatty</a:t>
            </a:r>
            <a:endParaRPr lang="ar-SA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-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أحماض دهنية غير مشبعة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Unsaturated Fatty Acids</a:t>
            </a:r>
            <a:endParaRPr lang="ar-SA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    -- أحماض دهنية أحادية اللإشباع ( رابطة مزدوجة واحدة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dirty="0" smtClean="0">
                <a:latin typeface="Arabic Typesetting" pitchFamily="66" charset="-78"/>
                <a:cs typeface="Arabic Typesetting" pitchFamily="66" charset="-78"/>
              </a:rPr>
              <a:t>Monounsaturated FA</a:t>
            </a:r>
            <a:endParaRPr lang="ar-SA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       -- أحماض دهنية عديدة اللإشباع ( أكثر من رابطة 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)</a:t>
            </a:r>
            <a:endParaRPr lang="en-US" sz="28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PUFA)          </a:t>
            </a:r>
            <a:r>
              <a:rPr lang="ar-SA" sz="28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)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P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oly </a:t>
            </a:r>
            <a:r>
              <a:rPr lang="en-US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U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nsaturated </a:t>
            </a:r>
            <a:r>
              <a:rPr lang="en-US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F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atty </a:t>
            </a:r>
            <a:r>
              <a:rPr lang="en-US" sz="2800" b="1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A</a:t>
            </a:r>
            <a:r>
              <a:rPr lang="en-US" sz="2800" b="1" dirty="0" smtClean="0">
                <a:latin typeface="Arabic Typesetting" pitchFamily="66" charset="-78"/>
                <a:cs typeface="Arabic Typesetting" pitchFamily="66" charset="-78"/>
              </a:rPr>
              <a:t>cids</a:t>
            </a:r>
            <a:endParaRPr lang="en-US" sz="2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25438"/>
            <a:ext cx="8153400" cy="927100"/>
          </a:xfrm>
        </p:spPr>
        <p:txBody>
          <a:bodyPr/>
          <a:lstStyle/>
          <a:p>
            <a:r>
              <a:rPr lang="ar-SA" dirty="0" smtClean="0">
                <a:latin typeface="Andalus" pitchFamily="2" charset="-78"/>
                <a:cs typeface="Andalus" pitchFamily="2" charset="-78"/>
              </a:rPr>
              <a:t>الأحماض الدهنية غير المشبعة  </a:t>
            </a:r>
            <a:endParaRPr lang="en-US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12292" name="Picture 4" descr="Pictur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900" y="1884363"/>
            <a:ext cx="792163" cy="673100"/>
          </a:xfrm>
          <a:prstGeom prst="rect">
            <a:avLst/>
          </a:prstGeom>
          <a:noFill/>
        </p:spPr>
      </p:pic>
      <p:graphicFrame>
        <p:nvGraphicFramePr>
          <p:cNvPr id="49" name="Group 24"/>
          <p:cNvGraphicFramePr>
            <a:graphicFrameLocks noGrp="1"/>
          </p:cNvGraphicFramePr>
          <p:nvPr>
            <p:ph idx="1"/>
          </p:nvPr>
        </p:nvGraphicFramePr>
        <p:xfrm>
          <a:off x="609600" y="1295399"/>
          <a:ext cx="8229600" cy="5212387"/>
        </p:xfrm>
        <a:graphic>
          <a:graphicData uri="http://schemas.openxmlformats.org/drawingml/2006/table">
            <a:tbl>
              <a:tblPr rtl="1">
                <a:tableStyleId>{08FB837D-C827-4EFA-A057-4D05807E0F7C}</a:tableStyleId>
              </a:tblPr>
              <a:tblGrid>
                <a:gridCol w="4114800"/>
                <a:gridCol w="4114800"/>
              </a:tblGrid>
              <a:tr h="86898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الحمض الدهني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عدد الروابط المزدوجة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6898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Oleic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67462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Linoleic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6898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Linolenic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6898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Arachidonic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4</a:t>
                      </a:r>
                    </a:p>
                  </a:txBody>
                  <a:tcPr horzOverflow="overflow"/>
                </a:tc>
              </a:tr>
              <a:tr h="868985">
                <a:tc gridSpan="2">
                  <a:txBody>
                    <a:bodyPr/>
                    <a:lstStyle/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الحمض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الدهني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 باللون الأسود حمض دهني أحادي عدم التشبع </a:t>
                      </a:r>
                    </a:p>
                    <a:p>
                      <a:pPr marL="0" marR="0" lvl="0" indent="0" algn="just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الأحماض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الدهنية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 باللون الأحمر أحماض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دهنية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 عديدة </a:t>
                      </a:r>
                      <a:r>
                        <a:rPr kumimoji="0" 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اللأشباع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PUFA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3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 smtClean="0">
                <a:latin typeface="Andalus" pitchFamily="2" charset="-78"/>
                <a:cs typeface="Andalus" pitchFamily="2" charset="-78"/>
              </a:rPr>
              <a:t>أهم الأحماض الدهنية الشائعة في بعض الأغذية</a:t>
            </a:r>
            <a:endParaRPr lang="en-US" sz="3200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74" name="Picture 4" descr="scan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268413"/>
            <a:ext cx="4892675" cy="511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z="4800" dirty="0" smtClean="0">
                <a:latin typeface="Arabic Typesetting" pitchFamily="66" charset="-78"/>
                <a:cs typeface="Arabic Typesetting" pitchFamily="66" charset="-78"/>
              </a:rPr>
              <a:t>                         الدهون في بعض الأغذية الحيوانية</a:t>
            </a:r>
            <a:endParaRPr lang="en-US" sz="48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4377" name="Picture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953000"/>
            <a:ext cx="174307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4" descr="scan0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47800"/>
            <a:ext cx="75184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7TGp_fruit_light_ani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577TGp_fruit_light_ani</Template>
  <TotalTime>81</TotalTime>
  <Words>667</Words>
  <Application>Microsoft Office PowerPoint</Application>
  <PresentationFormat>On-screen Show (4:3)</PresentationFormat>
  <Paragraphs>101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577TGp_fruit_light_ani</vt:lpstr>
      <vt:lpstr>                           اللبيدات  Lipids</vt:lpstr>
      <vt:lpstr>                      اللبيدات  Lipids</vt:lpstr>
      <vt:lpstr>                      التركيب الكيميائي</vt:lpstr>
      <vt:lpstr>                         تقسيم اللبيدات (1)</vt:lpstr>
      <vt:lpstr>                          تقسيم اللبيدات (2)</vt:lpstr>
      <vt:lpstr>الأحماض الدهنية   Fatty Acids      </vt:lpstr>
      <vt:lpstr>الأحماض الدهنية غير المشبعة  </vt:lpstr>
      <vt:lpstr>أهم الأحماض الدهنية الشائعة في بعض الأغذية</vt:lpstr>
      <vt:lpstr>                         الدهون في بعض الأغذية الحيوانية</vt:lpstr>
      <vt:lpstr>محتوى بعض الأغذية النباتية من الأحماض الدهنية غير المشبعة</vt:lpstr>
      <vt:lpstr>المركبات ذات العلاقة باللبيدات     </vt:lpstr>
      <vt:lpstr>              الليبوبروتينات ( البروتينات الشحمية) Lipoproteins</vt:lpstr>
      <vt:lpstr>مصطلح الأحماض الدهنية الأساسية وأهميتها للتغذية</vt:lpstr>
      <vt:lpstr>امتصاص الدهون            </vt:lpstr>
      <vt:lpstr>وظائف الدهون واللبيدات الأخرى     </vt:lpstr>
      <vt:lpstr>DRI المتناولات التغذوية المرجعية للدهون</vt:lpstr>
      <vt:lpstr>الكولسترول              </vt:lpstr>
      <vt:lpstr>الصيغة البنائية للكولسترول   </vt:lpstr>
      <vt:lpstr>مصادر الكولسترول الغذائية           </vt:lpstr>
      <vt:lpstr>وظائف الكولسترول في الجسم   </vt:lpstr>
      <vt:lpstr>Thank You!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اللبيدات  Lipids</dc:title>
  <dc:creator>Food Science</dc:creator>
  <cp:lastModifiedBy>hamza</cp:lastModifiedBy>
  <cp:revision>23</cp:revision>
  <dcterms:created xsi:type="dcterms:W3CDTF">2009-07-30T23:45:48Z</dcterms:created>
  <dcterms:modified xsi:type="dcterms:W3CDTF">2011-02-22T16:19:36Z</dcterms:modified>
</cp:coreProperties>
</file>