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83" r:id="rId3"/>
    <p:sldId id="258" r:id="rId4"/>
    <p:sldId id="259" r:id="rId5"/>
    <p:sldId id="260" r:id="rId6"/>
    <p:sldId id="288" r:id="rId7"/>
    <p:sldId id="267" r:id="rId8"/>
    <p:sldId id="261" r:id="rId9"/>
    <p:sldId id="262" r:id="rId10"/>
    <p:sldId id="265" r:id="rId11"/>
    <p:sldId id="263" r:id="rId12"/>
    <p:sldId id="266" r:id="rId13"/>
    <p:sldId id="282" r:id="rId14"/>
    <p:sldId id="284" r:id="rId15"/>
    <p:sldId id="285" r:id="rId16"/>
    <p:sldId id="286" r:id="rId17"/>
    <p:sldId id="287" r:id="rId18"/>
    <p:sldId id="289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90099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9D6A13-325E-4452-9AD4-D4BFEF08E6F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32B4A23-732E-4392-9DEC-456ACFE53B6E}">
      <dgm:prSet phldrT="[Text]"/>
      <dgm:spPr/>
      <dgm:t>
        <a:bodyPr/>
        <a:lstStyle/>
        <a:p>
          <a:pPr rtl="1"/>
          <a:r>
            <a:rPr lang="en-US" dirty="0" smtClean="0"/>
            <a:t>Types of </a:t>
          </a:r>
          <a:r>
            <a:rPr lang="en-US" dirty="0" err="1" smtClean="0"/>
            <a:t>Piedra</a:t>
          </a:r>
          <a:endParaRPr lang="en-US" dirty="0" smtClean="0"/>
        </a:p>
      </dgm:t>
    </dgm:pt>
    <dgm:pt modelId="{949F30F6-8B46-4180-AAD7-E9730F70684D}" type="parTrans" cxnId="{584EF2DD-CD61-4B24-A82B-C9BB05175E11}">
      <dgm:prSet/>
      <dgm:spPr/>
      <dgm:t>
        <a:bodyPr/>
        <a:lstStyle/>
        <a:p>
          <a:pPr rtl="1"/>
          <a:endParaRPr lang="ar-SA"/>
        </a:p>
      </dgm:t>
    </dgm:pt>
    <dgm:pt modelId="{A68A292B-AEC0-499B-920F-1DA983E7D55B}" type="sibTrans" cxnId="{584EF2DD-CD61-4B24-A82B-C9BB05175E11}">
      <dgm:prSet/>
      <dgm:spPr/>
      <dgm:t>
        <a:bodyPr/>
        <a:lstStyle/>
        <a:p>
          <a:pPr rtl="1"/>
          <a:endParaRPr lang="ar-SA"/>
        </a:p>
      </dgm:t>
    </dgm:pt>
    <dgm:pt modelId="{B5F25257-69C5-4C75-AC06-0965C97F84CB}">
      <dgm:prSet phldrT="[Text]"/>
      <dgm:spPr/>
      <dgm:t>
        <a:bodyPr/>
        <a:lstStyle/>
        <a:p>
          <a:pPr rtl="1"/>
          <a:r>
            <a:rPr lang="en-US" dirty="0" smtClean="0"/>
            <a:t>Black </a:t>
          </a:r>
          <a:r>
            <a:rPr lang="en-US" dirty="0" err="1" smtClean="0"/>
            <a:t>Piedra</a:t>
          </a:r>
          <a:endParaRPr lang="ar-SA" dirty="0"/>
        </a:p>
      </dgm:t>
    </dgm:pt>
    <dgm:pt modelId="{5ABA908D-8219-4A73-B3F0-20B7193CD92A}" type="parTrans" cxnId="{A6EC02A0-780A-4838-9354-A0226804929A}">
      <dgm:prSet/>
      <dgm:spPr/>
      <dgm:t>
        <a:bodyPr/>
        <a:lstStyle/>
        <a:p>
          <a:pPr rtl="1"/>
          <a:endParaRPr lang="ar-SA"/>
        </a:p>
      </dgm:t>
    </dgm:pt>
    <dgm:pt modelId="{D16D9450-BDBC-459B-97ED-4F1F6581B9E6}" type="sibTrans" cxnId="{A6EC02A0-780A-4838-9354-A0226804929A}">
      <dgm:prSet/>
      <dgm:spPr/>
      <dgm:t>
        <a:bodyPr/>
        <a:lstStyle/>
        <a:p>
          <a:pPr rtl="1"/>
          <a:endParaRPr lang="ar-SA"/>
        </a:p>
      </dgm:t>
    </dgm:pt>
    <dgm:pt modelId="{74FAAB58-0B52-4432-95B7-2EAB1410C8E0}">
      <dgm:prSet phldrT="[Text]"/>
      <dgm:spPr/>
      <dgm:t>
        <a:bodyPr/>
        <a:lstStyle/>
        <a:p>
          <a:pPr rtl="1"/>
          <a:r>
            <a:rPr lang="en-US" dirty="0" smtClean="0"/>
            <a:t>White </a:t>
          </a:r>
          <a:r>
            <a:rPr lang="en-US" dirty="0" err="1" smtClean="0"/>
            <a:t>Piedra</a:t>
          </a:r>
          <a:endParaRPr lang="ar-SA" dirty="0"/>
        </a:p>
      </dgm:t>
    </dgm:pt>
    <dgm:pt modelId="{F1D791EC-7D03-4731-AC95-C140DA8DFAA4}" type="parTrans" cxnId="{B8364F3A-582E-4D1B-9910-59EEA8F7B0DB}">
      <dgm:prSet/>
      <dgm:spPr/>
      <dgm:t>
        <a:bodyPr/>
        <a:lstStyle/>
        <a:p>
          <a:pPr rtl="1"/>
          <a:endParaRPr lang="ar-SA"/>
        </a:p>
      </dgm:t>
    </dgm:pt>
    <dgm:pt modelId="{44A0D63F-7A90-45C7-8563-9526149D21C9}" type="sibTrans" cxnId="{B8364F3A-582E-4D1B-9910-59EEA8F7B0DB}">
      <dgm:prSet/>
      <dgm:spPr/>
      <dgm:t>
        <a:bodyPr/>
        <a:lstStyle/>
        <a:p>
          <a:pPr rtl="1"/>
          <a:endParaRPr lang="ar-SA"/>
        </a:p>
      </dgm:t>
    </dgm:pt>
    <dgm:pt modelId="{5C129322-8B93-4A23-ACE6-D8183139BAB7}" type="pres">
      <dgm:prSet presAssocID="{8F9D6A13-325E-4452-9AD4-D4BFEF08E6F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C11F785-DB8B-467C-94DC-66F23743FA2A}" type="pres">
      <dgm:prSet presAssocID="{A32B4A23-732E-4392-9DEC-456ACFE53B6E}" presName="root1" presStyleCnt="0"/>
      <dgm:spPr/>
    </dgm:pt>
    <dgm:pt modelId="{973AB079-2560-4988-8B63-19CE5B36C8A6}" type="pres">
      <dgm:prSet presAssocID="{A32B4A23-732E-4392-9DEC-456ACFE53B6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DC01A44-3259-4CC6-96EE-A9F406332BCA}" type="pres">
      <dgm:prSet presAssocID="{A32B4A23-732E-4392-9DEC-456ACFE53B6E}" presName="level2hierChild" presStyleCnt="0"/>
      <dgm:spPr/>
    </dgm:pt>
    <dgm:pt modelId="{DD777F61-E2E1-45CC-8BA5-FE7CD0D146BA}" type="pres">
      <dgm:prSet presAssocID="{5ABA908D-8219-4A73-B3F0-20B7193CD92A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43037677-86DA-42FE-952D-9A18EEF3336A}" type="pres">
      <dgm:prSet presAssocID="{5ABA908D-8219-4A73-B3F0-20B7193CD92A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EC73C2B0-B345-4B61-BE82-EE73228912B4}" type="pres">
      <dgm:prSet presAssocID="{B5F25257-69C5-4C75-AC06-0965C97F84CB}" presName="root2" presStyleCnt="0"/>
      <dgm:spPr/>
    </dgm:pt>
    <dgm:pt modelId="{ECCDBD60-D4B0-4C21-A23A-080B331196E4}" type="pres">
      <dgm:prSet presAssocID="{B5F25257-69C5-4C75-AC06-0965C97F84C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69F2114-79AE-41D0-9654-F43A92471908}" type="pres">
      <dgm:prSet presAssocID="{B5F25257-69C5-4C75-AC06-0965C97F84CB}" presName="level3hierChild" presStyleCnt="0"/>
      <dgm:spPr/>
    </dgm:pt>
    <dgm:pt modelId="{4719CB9E-4C22-4B1C-AA6A-0A902BAB7C4C}" type="pres">
      <dgm:prSet presAssocID="{F1D791EC-7D03-4731-AC95-C140DA8DFAA4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DC09A9ED-0788-475D-A9E9-1F53DA459B75}" type="pres">
      <dgm:prSet presAssocID="{F1D791EC-7D03-4731-AC95-C140DA8DFAA4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8A3448C9-981F-4DDF-A027-0921537078B6}" type="pres">
      <dgm:prSet presAssocID="{74FAAB58-0B52-4432-95B7-2EAB1410C8E0}" presName="root2" presStyleCnt="0"/>
      <dgm:spPr/>
    </dgm:pt>
    <dgm:pt modelId="{5181E71C-F326-47D0-A73C-C6F9048C3971}" type="pres">
      <dgm:prSet presAssocID="{74FAAB58-0B52-4432-95B7-2EAB1410C8E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F466FF0-6FC4-4679-806E-E88E4A88337F}" type="pres">
      <dgm:prSet presAssocID="{74FAAB58-0B52-4432-95B7-2EAB1410C8E0}" presName="level3hierChild" presStyleCnt="0"/>
      <dgm:spPr/>
    </dgm:pt>
  </dgm:ptLst>
  <dgm:cxnLst>
    <dgm:cxn modelId="{584EF2DD-CD61-4B24-A82B-C9BB05175E11}" srcId="{8F9D6A13-325E-4452-9AD4-D4BFEF08E6FD}" destId="{A32B4A23-732E-4392-9DEC-456ACFE53B6E}" srcOrd="0" destOrd="0" parTransId="{949F30F6-8B46-4180-AAD7-E9730F70684D}" sibTransId="{A68A292B-AEC0-499B-920F-1DA983E7D55B}"/>
    <dgm:cxn modelId="{4EC20D62-6C22-4C36-B701-CA6B04E1EC14}" type="presOf" srcId="{F1D791EC-7D03-4731-AC95-C140DA8DFAA4}" destId="{4719CB9E-4C22-4B1C-AA6A-0A902BAB7C4C}" srcOrd="0" destOrd="0" presId="urn:microsoft.com/office/officeart/2005/8/layout/hierarchy2"/>
    <dgm:cxn modelId="{B8364F3A-582E-4D1B-9910-59EEA8F7B0DB}" srcId="{A32B4A23-732E-4392-9DEC-456ACFE53B6E}" destId="{74FAAB58-0B52-4432-95B7-2EAB1410C8E0}" srcOrd="1" destOrd="0" parTransId="{F1D791EC-7D03-4731-AC95-C140DA8DFAA4}" sibTransId="{44A0D63F-7A90-45C7-8563-9526149D21C9}"/>
    <dgm:cxn modelId="{9D9AC50C-AC70-46D4-AAF0-5B42B43FA7DF}" type="presOf" srcId="{A32B4A23-732E-4392-9DEC-456ACFE53B6E}" destId="{973AB079-2560-4988-8B63-19CE5B36C8A6}" srcOrd="0" destOrd="0" presId="urn:microsoft.com/office/officeart/2005/8/layout/hierarchy2"/>
    <dgm:cxn modelId="{E258EE16-22A5-4C01-88B7-251D0D5C55FC}" type="presOf" srcId="{8F9D6A13-325E-4452-9AD4-D4BFEF08E6FD}" destId="{5C129322-8B93-4A23-ACE6-D8183139BAB7}" srcOrd="0" destOrd="0" presId="urn:microsoft.com/office/officeart/2005/8/layout/hierarchy2"/>
    <dgm:cxn modelId="{197839FC-F85E-4B85-8E51-3367E4FD71E0}" type="presOf" srcId="{5ABA908D-8219-4A73-B3F0-20B7193CD92A}" destId="{43037677-86DA-42FE-952D-9A18EEF3336A}" srcOrd="1" destOrd="0" presId="urn:microsoft.com/office/officeart/2005/8/layout/hierarchy2"/>
    <dgm:cxn modelId="{095988C6-8C48-4701-B258-8E3CA99E6D23}" type="presOf" srcId="{B5F25257-69C5-4C75-AC06-0965C97F84CB}" destId="{ECCDBD60-D4B0-4C21-A23A-080B331196E4}" srcOrd="0" destOrd="0" presId="urn:microsoft.com/office/officeart/2005/8/layout/hierarchy2"/>
    <dgm:cxn modelId="{4FC0CB55-E27A-4682-B8C5-4F4EB313CFDC}" type="presOf" srcId="{74FAAB58-0B52-4432-95B7-2EAB1410C8E0}" destId="{5181E71C-F326-47D0-A73C-C6F9048C3971}" srcOrd="0" destOrd="0" presId="urn:microsoft.com/office/officeart/2005/8/layout/hierarchy2"/>
    <dgm:cxn modelId="{A6EC02A0-780A-4838-9354-A0226804929A}" srcId="{A32B4A23-732E-4392-9DEC-456ACFE53B6E}" destId="{B5F25257-69C5-4C75-AC06-0965C97F84CB}" srcOrd="0" destOrd="0" parTransId="{5ABA908D-8219-4A73-B3F0-20B7193CD92A}" sibTransId="{D16D9450-BDBC-459B-97ED-4F1F6581B9E6}"/>
    <dgm:cxn modelId="{3847EF3F-F50E-431B-A6DF-0659036CD7D0}" type="presOf" srcId="{F1D791EC-7D03-4731-AC95-C140DA8DFAA4}" destId="{DC09A9ED-0788-475D-A9E9-1F53DA459B75}" srcOrd="1" destOrd="0" presId="urn:microsoft.com/office/officeart/2005/8/layout/hierarchy2"/>
    <dgm:cxn modelId="{9481DEB5-7D0C-4862-9D96-3A2AD234D584}" type="presOf" srcId="{5ABA908D-8219-4A73-B3F0-20B7193CD92A}" destId="{DD777F61-E2E1-45CC-8BA5-FE7CD0D146BA}" srcOrd="0" destOrd="0" presId="urn:microsoft.com/office/officeart/2005/8/layout/hierarchy2"/>
    <dgm:cxn modelId="{F6BAF9EC-C19D-4114-ABAB-74CE44985CB4}" type="presParOf" srcId="{5C129322-8B93-4A23-ACE6-D8183139BAB7}" destId="{4C11F785-DB8B-467C-94DC-66F23743FA2A}" srcOrd="0" destOrd="0" presId="urn:microsoft.com/office/officeart/2005/8/layout/hierarchy2"/>
    <dgm:cxn modelId="{324D1CC8-41D2-4D59-8377-F1C56B4C53A5}" type="presParOf" srcId="{4C11F785-DB8B-467C-94DC-66F23743FA2A}" destId="{973AB079-2560-4988-8B63-19CE5B36C8A6}" srcOrd="0" destOrd="0" presId="urn:microsoft.com/office/officeart/2005/8/layout/hierarchy2"/>
    <dgm:cxn modelId="{34896417-A660-4104-8008-0F0CEA4E62AA}" type="presParOf" srcId="{4C11F785-DB8B-467C-94DC-66F23743FA2A}" destId="{0DC01A44-3259-4CC6-96EE-A9F406332BCA}" srcOrd="1" destOrd="0" presId="urn:microsoft.com/office/officeart/2005/8/layout/hierarchy2"/>
    <dgm:cxn modelId="{E7111248-9386-4C56-9F88-B880941F4218}" type="presParOf" srcId="{0DC01A44-3259-4CC6-96EE-A9F406332BCA}" destId="{DD777F61-E2E1-45CC-8BA5-FE7CD0D146BA}" srcOrd="0" destOrd="0" presId="urn:microsoft.com/office/officeart/2005/8/layout/hierarchy2"/>
    <dgm:cxn modelId="{1698B558-96BA-4339-908E-475CC2AA4C61}" type="presParOf" srcId="{DD777F61-E2E1-45CC-8BA5-FE7CD0D146BA}" destId="{43037677-86DA-42FE-952D-9A18EEF3336A}" srcOrd="0" destOrd="0" presId="urn:microsoft.com/office/officeart/2005/8/layout/hierarchy2"/>
    <dgm:cxn modelId="{8BF94D99-085F-4B87-985B-A60852A519DA}" type="presParOf" srcId="{0DC01A44-3259-4CC6-96EE-A9F406332BCA}" destId="{EC73C2B0-B345-4B61-BE82-EE73228912B4}" srcOrd="1" destOrd="0" presId="urn:microsoft.com/office/officeart/2005/8/layout/hierarchy2"/>
    <dgm:cxn modelId="{E8934FAA-6928-4912-AB77-BF00E2A40CA4}" type="presParOf" srcId="{EC73C2B0-B345-4B61-BE82-EE73228912B4}" destId="{ECCDBD60-D4B0-4C21-A23A-080B331196E4}" srcOrd="0" destOrd="0" presId="urn:microsoft.com/office/officeart/2005/8/layout/hierarchy2"/>
    <dgm:cxn modelId="{6A1FCAC7-0C6B-47A3-8D49-E0680780186D}" type="presParOf" srcId="{EC73C2B0-B345-4B61-BE82-EE73228912B4}" destId="{469F2114-79AE-41D0-9654-F43A92471908}" srcOrd="1" destOrd="0" presId="urn:microsoft.com/office/officeart/2005/8/layout/hierarchy2"/>
    <dgm:cxn modelId="{005CB30B-AA50-4FCC-AD6E-5F15C4628BFE}" type="presParOf" srcId="{0DC01A44-3259-4CC6-96EE-A9F406332BCA}" destId="{4719CB9E-4C22-4B1C-AA6A-0A902BAB7C4C}" srcOrd="2" destOrd="0" presId="urn:microsoft.com/office/officeart/2005/8/layout/hierarchy2"/>
    <dgm:cxn modelId="{21E7C77E-0B40-4FAF-A1B3-B584A716645F}" type="presParOf" srcId="{4719CB9E-4C22-4B1C-AA6A-0A902BAB7C4C}" destId="{DC09A9ED-0788-475D-A9E9-1F53DA459B75}" srcOrd="0" destOrd="0" presId="urn:microsoft.com/office/officeart/2005/8/layout/hierarchy2"/>
    <dgm:cxn modelId="{E018D5D3-4025-4951-B1CB-CB7C3D98C60C}" type="presParOf" srcId="{0DC01A44-3259-4CC6-96EE-A9F406332BCA}" destId="{8A3448C9-981F-4DDF-A027-0921537078B6}" srcOrd="3" destOrd="0" presId="urn:microsoft.com/office/officeart/2005/8/layout/hierarchy2"/>
    <dgm:cxn modelId="{1C5866C4-8DE1-49D7-8F44-5720213504AD}" type="presParOf" srcId="{8A3448C9-981F-4DDF-A027-0921537078B6}" destId="{5181E71C-F326-47D0-A73C-C6F9048C3971}" srcOrd="0" destOrd="0" presId="urn:microsoft.com/office/officeart/2005/8/layout/hierarchy2"/>
    <dgm:cxn modelId="{FD1B2BCD-0083-4B4D-89E4-45F372EAE1D7}" type="presParOf" srcId="{8A3448C9-981F-4DDF-A027-0921537078B6}" destId="{EF466FF0-6FC4-4679-806E-E88E4A88337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3AB079-2560-4988-8B63-19CE5B36C8A6}">
      <dsp:nvSpPr>
        <dsp:cNvPr id="0" name=""/>
        <dsp:cNvSpPr/>
      </dsp:nvSpPr>
      <dsp:spPr>
        <a:xfrm>
          <a:off x="2261" y="632121"/>
          <a:ext cx="1978335" cy="989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Types of </a:t>
          </a:r>
          <a:r>
            <a:rPr lang="en-US" sz="3100" kern="1200" dirty="0" err="1" smtClean="0"/>
            <a:t>Piedra</a:t>
          </a:r>
          <a:endParaRPr lang="en-US" sz="3100" kern="1200" dirty="0" smtClean="0"/>
        </a:p>
      </dsp:txBody>
      <dsp:txXfrm>
        <a:off x="2261" y="632121"/>
        <a:ext cx="1978335" cy="989167"/>
      </dsp:txXfrm>
    </dsp:sp>
    <dsp:sp modelId="{DD777F61-E2E1-45CC-8BA5-FE7CD0D146BA}">
      <dsp:nvSpPr>
        <dsp:cNvPr id="0" name=""/>
        <dsp:cNvSpPr/>
      </dsp:nvSpPr>
      <dsp:spPr>
        <a:xfrm rot="19457599">
          <a:off x="1888998" y="802812"/>
          <a:ext cx="974531" cy="79013"/>
        </a:xfrm>
        <a:custGeom>
          <a:avLst/>
          <a:gdLst/>
          <a:ahLst/>
          <a:cxnLst/>
          <a:rect l="0" t="0" r="0" b="0"/>
          <a:pathLst>
            <a:path>
              <a:moveTo>
                <a:pt x="0" y="39506"/>
              </a:moveTo>
              <a:lnTo>
                <a:pt x="974531" y="395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9457599">
        <a:off x="2351900" y="817955"/>
        <a:ext cx="48726" cy="48726"/>
      </dsp:txXfrm>
    </dsp:sp>
    <dsp:sp modelId="{ECCDBD60-D4B0-4C21-A23A-080B331196E4}">
      <dsp:nvSpPr>
        <dsp:cNvPr id="0" name=""/>
        <dsp:cNvSpPr/>
      </dsp:nvSpPr>
      <dsp:spPr>
        <a:xfrm>
          <a:off x="2771931" y="63349"/>
          <a:ext cx="1978335" cy="989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Black </a:t>
          </a:r>
          <a:r>
            <a:rPr lang="en-US" sz="3100" kern="1200" dirty="0" err="1" smtClean="0"/>
            <a:t>Piedra</a:t>
          </a:r>
          <a:endParaRPr lang="ar-SA" sz="3100" kern="1200" dirty="0"/>
        </a:p>
      </dsp:txBody>
      <dsp:txXfrm>
        <a:off x="2771931" y="63349"/>
        <a:ext cx="1978335" cy="989167"/>
      </dsp:txXfrm>
    </dsp:sp>
    <dsp:sp modelId="{4719CB9E-4C22-4B1C-AA6A-0A902BAB7C4C}">
      <dsp:nvSpPr>
        <dsp:cNvPr id="0" name=""/>
        <dsp:cNvSpPr/>
      </dsp:nvSpPr>
      <dsp:spPr>
        <a:xfrm rot="2142401">
          <a:off x="1888998" y="1371583"/>
          <a:ext cx="974531" cy="79013"/>
        </a:xfrm>
        <a:custGeom>
          <a:avLst/>
          <a:gdLst/>
          <a:ahLst/>
          <a:cxnLst/>
          <a:rect l="0" t="0" r="0" b="0"/>
          <a:pathLst>
            <a:path>
              <a:moveTo>
                <a:pt x="0" y="39506"/>
              </a:moveTo>
              <a:lnTo>
                <a:pt x="974531" y="395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2142401">
        <a:off x="2351900" y="1386727"/>
        <a:ext cx="48726" cy="48726"/>
      </dsp:txXfrm>
    </dsp:sp>
    <dsp:sp modelId="{5181E71C-F326-47D0-A73C-C6F9048C3971}">
      <dsp:nvSpPr>
        <dsp:cNvPr id="0" name=""/>
        <dsp:cNvSpPr/>
      </dsp:nvSpPr>
      <dsp:spPr>
        <a:xfrm>
          <a:off x="2771931" y="1200892"/>
          <a:ext cx="1978335" cy="989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White </a:t>
          </a:r>
          <a:r>
            <a:rPr lang="en-US" sz="3100" kern="1200" dirty="0" err="1" smtClean="0"/>
            <a:t>Piedra</a:t>
          </a:r>
          <a:endParaRPr lang="ar-SA" sz="3100" kern="1200" dirty="0"/>
        </a:p>
      </dsp:txBody>
      <dsp:txXfrm>
        <a:off x="2771931" y="1200892"/>
        <a:ext cx="1978335" cy="9891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CC62E-C432-46CE-B058-378B2F091DB3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CC9F8-26A5-4C45-A162-0DEF9B1D7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162326-0CA2-4F5D-8958-600F5AB63054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F8DBCA-22F5-4683-BBC5-8F0C77765BA9}" type="slidenum">
              <a:rPr lang="en-US" smtClean="0">
                <a:latin typeface="Arial" charset="0"/>
                <a:cs typeface="Arial" charset="0"/>
              </a:rPr>
              <a:pPr/>
              <a:t>17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B8FB7E-B164-4274-81DF-B4DC2A0E3826}" type="slidenum">
              <a:rPr lang="en-US" smtClean="0">
                <a:latin typeface="Arial" charset="0"/>
                <a:cs typeface="Arial" charset="0"/>
              </a:rPr>
              <a:pPr/>
              <a:t>19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967B89-1DA2-4525-99C4-4831C1D0BD24}" type="slidenum">
              <a:rPr lang="en-US" smtClean="0">
                <a:latin typeface="Arial" charset="0"/>
                <a:cs typeface="Arial" charset="0"/>
              </a:rPr>
              <a:pPr/>
              <a:t>20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B98992-7C56-4FEC-9556-147EF7774DA1}" type="slidenum">
              <a:rPr lang="en-US" smtClean="0">
                <a:latin typeface="Arial" charset="0"/>
                <a:cs typeface="Arial" charset="0"/>
              </a:rPr>
              <a:pPr/>
              <a:t>21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8B199C-EAC0-48FF-99A2-FC3C408B6EA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064817-1B41-4CAF-9B78-815758D1ECB7}" type="slidenum">
              <a:rPr lang="en-US" smtClean="0">
                <a:latin typeface="Arial" charset="0"/>
                <a:cs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2FA04C-D653-4FAF-B812-92679C552071}" type="slidenum">
              <a:rPr lang="en-US" smtClean="0">
                <a:latin typeface="Arial" charset="0"/>
                <a:cs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771D52-55CB-4A3A-A13E-3AB61827227B}" type="slidenum">
              <a:rPr lang="en-US" smtClean="0">
                <a:latin typeface="Arial" charset="0"/>
                <a:cs typeface="Arial" charset="0"/>
              </a:rPr>
              <a:pPr/>
              <a:t>9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683DB1-DF43-40B8-8179-9470D497CCAA}" type="slidenum">
              <a:rPr lang="en-US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521379-3D56-4D4E-AFD2-F556AE1FF7F6}" type="slidenum">
              <a:rPr lang="en-US" smtClean="0">
                <a:latin typeface="Arial" charset="0"/>
                <a:cs typeface="Arial" charset="0"/>
              </a:rPr>
              <a:pPr/>
              <a:t>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0DADCA-F067-4B85-A280-91292C711F7B}" type="slidenum">
              <a:rPr lang="en-US" smtClean="0">
                <a:latin typeface="Arial" charset="0"/>
                <a:cs typeface="Arial" charset="0"/>
              </a:rPr>
              <a:pPr/>
              <a:t>15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6E9161-F813-4DE4-9692-6194675B3C64}" type="slidenum">
              <a:rPr lang="en-US" smtClean="0">
                <a:latin typeface="Arial" charset="0"/>
                <a:cs typeface="Arial" charset="0"/>
              </a:rPr>
              <a:pPr/>
              <a:t>16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4F349-232B-4E2F-AFE3-82B0BF8A9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7C35D-B468-463E-A68C-60BEE0AE8AF6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62529-6105-46BD-BA99-3AD131AFC2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faculty.clintoncc.suny.edu/faculty/Michael.Gregory/files/Bio%20102/Bio%20102%20lectures/fungi/rhizopus_sporangia_X_40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Fungi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وان فرعي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17526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0070C0"/>
                </a:solidFill>
              </a:rPr>
              <a:t>CLS 212: Medical </a:t>
            </a:r>
            <a:r>
              <a:rPr lang="en-US" b="1" dirty="0" smtClean="0">
                <a:solidFill>
                  <a:srgbClr val="0070C0"/>
                </a:solidFill>
              </a:rPr>
              <a:t>Microbiology</a:t>
            </a:r>
            <a:endParaRPr lang="en-US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Yeasts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Examples of Yeasts</a:t>
            </a:r>
            <a:endParaRPr lang="en-US" sz="2400" b="1" i="1" dirty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</a:pPr>
            <a:r>
              <a:rPr lang="en-US" sz="2400" b="1" i="1" dirty="0" err="1" smtClean="0">
                <a:solidFill>
                  <a:srgbClr val="00B050"/>
                </a:solidFill>
              </a:rPr>
              <a:t>Saccharomyces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cerevisiae</a:t>
            </a:r>
            <a:r>
              <a:rPr lang="en-US" sz="2400" dirty="0" smtClean="0"/>
              <a:t> live on the skin of grapes and other fruits are responsible for the fermentation process of these fruits. This fungi is also used as </a:t>
            </a:r>
            <a:r>
              <a:rPr lang="en-US" sz="2400" b="1" dirty="0" smtClean="0">
                <a:solidFill>
                  <a:srgbClr val="0070C0"/>
                </a:solidFill>
              </a:rPr>
              <a:t>“Baker’s Yeast”</a:t>
            </a:r>
            <a:r>
              <a:rPr lang="en-US" sz="2400" dirty="0" smtClean="0"/>
              <a:t> in baking and bread production.</a:t>
            </a:r>
          </a:p>
          <a:p>
            <a:pPr marL="609600" indent="-609600">
              <a:lnSpc>
                <a:spcPct val="90000"/>
              </a:lnSpc>
              <a:buNone/>
            </a:pPr>
            <a:endParaRPr lang="en-US" sz="2400" dirty="0" smtClean="0"/>
          </a:p>
          <a:p>
            <a:pPr marL="609600" indent="-609600">
              <a:lnSpc>
                <a:spcPct val="90000"/>
              </a:lnSpc>
            </a:pPr>
            <a:r>
              <a:rPr lang="en-US" sz="2400" b="1" i="1" dirty="0" smtClean="0">
                <a:solidFill>
                  <a:srgbClr val="00B050"/>
                </a:solidFill>
              </a:rPr>
              <a:t>Candida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albicans</a:t>
            </a:r>
            <a:r>
              <a:rPr lang="en-US" sz="2400" i="1" dirty="0" smtClean="0"/>
              <a:t> </a:t>
            </a:r>
            <a:r>
              <a:rPr lang="en-US" sz="2400" dirty="0" smtClean="0"/>
              <a:t>and</a:t>
            </a:r>
            <a:r>
              <a:rPr lang="en-US" sz="2400" i="1" dirty="0" smtClean="0"/>
              <a:t> </a:t>
            </a:r>
            <a:r>
              <a:rPr lang="en-US" sz="2400" b="1" i="1" dirty="0" smtClean="0">
                <a:solidFill>
                  <a:srgbClr val="00B050"/>
                </a:solidFill>
              </a:rPr>
              <a:t>Cryptococcus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neoformans</a:t>
            </a:r>
            <a:r>
              <a:rPr lang="en-US" sz="2400" b="1" i="1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/>
              <a:t>are human pathogens.</a:t>
            </a:r>
          </a:p>
          <a:p>
            <a:endParaRPr lang="en-US" sz="2400" dirty="0"/>
          </a:p>
        </p:txBody>
      </p:sp>
      <p:pic>
        <p:nvPicPr>
          <p:cNvPr id="4" name="Picture 3" descr="cryptococcus neoforma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4293096"/>
            <a:ext cx="3200400" cy="23907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olds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772816"/>
            <a:ext cx="8763000" cy="537396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Molds are </a:t>
            </a:r>
            <a:r>
              <a:rPr lang="en-US" sz="2400" dirty="0" err="1" smtClean="0"/>
              <a:t>multicellular</a:t>
            </a:r>
            <a:r>
              <a:rPr lang="en-US" sz="2400" dirty="0" smtClean="0"/>
              <a:t> fungi which are more complex than yeasts.</a:t>
            </a:r>
          </a:p>
          <a:p>
            <a:r>
              <a:rPr lang="en-US" sz="2400" dirty="0" smtClean="0"/>
              <a:t>The fungus form microscopic tubes or filaments called </a:t>
            </a:r>
            <a:r>
              <a:rPr lang="en-US" sz="2400" b="1" dirty="0" err="1" smtClean="0">
                <a:solidFill>
                  <a:srgbClr val="00B050"/>
                </a:solidFill>
              </a:rPr>
              <a:t>hyphae</a:t>
            </a:r>
            <a:r>
              <a:rPr lang="en-US" sz="2400" dirty="0" smtClean="0"/>
              <a:t> that contain cytoplasm &amp; nuclei.</a:t>
            </a:r>
          </a:p>
          <a:p>
            <a:pPr eaLnBrk="1" hangingPunct="1"/>
            <a:r>
              <a:rPr lang="en-US" sz="2400" dirty="0" err="1" smtClean="0"/>
              <a:t>hypha</a:t>
            </a:r>
            <a:r>
              <a:rPr lang="en-US" sz="2400" dirty="0" smtClean="0"/>
              <a:t> (single), </a:t>
            </a:r>
            <a:r>
              <a:rPr lang="en-US" sz="2400" dirty="0" err="1" smtClean="0"/>
              <a:t>hyphae</a:t>
            </a:r>
            <a:r>
              <a:rPr lang="en-US" sz="2400" dirty="0" smtClean="0"/>
              <a:t> (plural)= septum.</a:t>
            </a:r>
          </a:p>
          <a:p>
            <a:r>
              <a:rPr lang="en-US" sz="2400" dirty="0"/>
              <a:t>A</a:t>
            </a:r>
            <a:r>
              <a:rPr lang="en-US" sz="2400" dirty="0" smtClean="0"/>
              <a:t> network of </a:t>
            </a:r>
            <a:r>
              <a:rPr lang="en-US" sz="2400" dirty="0" err="1" smtClean="0"/>
              <a:t>hyphae</a:t>
            </a:r>
            <a:r>
              <a:rPr lang="en-US" sz="2400" dirty="0" smtClean="0"/>
              <a:t> is called </a:t>
            </a:r>
            <a:r>
              <a:rPr lang="en-US" sz="2400" b="1" dirty="0" smtClean="0">
                <a:solidFill>
                  <a:srgbClr val="0070C0"/>
                </a:solidFill>
              </a:rPr>
              <a:t>mycelium.</a:t>
            </a:r>
            <a:endParaRPr lang="en-US" sz="2400" u="sng" dirty="0" smtClean="0">
              <a:solidFill>
                <a:srgbClr val="0070C0"/>
              </a:solidFill>
            </a:endParaRPr>
          </a:p>
          <a:p>
            <a:pPr eaLnBrk="1" hangingPunct="1">
              <a:buNone/>
            </a:pPr>
            <a:endParaRPr lang="en-US" sz="2000" u="sng" dirty="0" smtClean="0"/>
          </a:p>
          <a:p>
            <a:r>
              <a:rPr lang="en-US" sz="2400" b="1" dirty="0" err="1" smtClean="0">
                <a:solidFill>
                  <a:srgbClr val="00B050"/>
                </a:solidFill>
              </a:rPr>
              <a:t>Hyphae</a:t>
            </a:r>
            <a:r>
              <a:rPr lang="en-US" sz="2400" b="1" dirty="0" smtClean="0">
                <a:solidFill>
                  <a:srgbClr val="00B050"/>
                </a:solidFill>
              </a:rPr>
              <a:t> can be:</a:t>
            </a:r>
          </a:p>
          <a:p>
            <a:pPr>
              <a:buNone/>
            </a:pPr>
            <a:r>
              <a:rPr lang="en-US" sz="2400" dirty="0" smtClean="0"/>
              <a:t>          </a:t>
            </a:r>
            <a:r>
              <a:rPr lang="en-US" sz="2400" b="1" dirty="0" err="1" smtClean="0">
                <a:solidFill>
                  <a:srgbClr val="990099"/>
                </a:solidFill>
              </a:rPr>
              <a:t>Septate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hyphae</a:t>
            </a:r>
            <a:r>
              <a:rPr lang="en-US" sz="2400" b="1" dirty="0" smtClean="0">
                <a:solidFill>
                  <a:srgbClr val="990099"/>
                </a:solidFill>
              </a:rPr>
              <a:t>         Non-</a:t>
            </a:r>
            <a:r>
              <a:rPr lang="en-US" sz="2400" b="1" dirty="0" err="1" smtClean="0">
                <a:solidFill>
                  <a:srgbClr val="990099"/>
                </a:solidFill>
              </a:rPr>
              <a:t>septate</a:t>
            </a:r>
            <a:r>
              <a:rPr lang="en-US" sz="2400" b="1" dirty="0" smtClean="0">
                <a:solidFill>
                  <a:srgbClr val="990099"/>
                </a:solidFill>
              </a:rPr>
              <a:t> </a:t>
            </a:r>
            <a:r>
              <a:rPr lang="en-US" sz="2400" b="1" dirty="0" err="1" smtClean="0">
                <a:solidFill>
                  <a:srgbClr val="990099"/>
                </a:solidFill>
              </a:rPr>
              <a:t>hyphae</a:t>
            </a:r>
            <a:endParaRPr lang="en-US" sz="2400" b="1" u="sng" dirty="0" smtClean="0">
              <a:solidFill>
                <a:srgbClr val="990099"/>
              </a:solidFill>
            </a:endParaRPr>
          </a:p>
          <a:p>
            <a:pPr eaLnBrk="1" hangingPunct="1">
              <a:buNone/>
            </a:pPr>
            <a:endParaRPr lang="en-US" sz="2000" dirty="0" smtClean="0"/>
          </a:p>
        </p:txBody>
      </p:sp>
      <p:pic>
        <p:nvPicPr>
          <p:cNvPr id="9225" name="Picture 12" descr="Labelled diagram of a branching hypha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636912"/>
            <a:ext cx="3347864" cy="173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hypha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060950"/>
            <a:ext cx="50292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aspergillus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509120"/>
            <a:ext cx="1981200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660232" y="6237312"/>
            <a:ext cx="1639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/>
              <a:t>Aspergillus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Molds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Reproduction of Molds</a:t>
            </a:r>
          </a:p>
          <a:p>
            <a:pPr>
              <a:buNone/>
            </a:pPr>
            <a:r>
              <a:rPr lang="en-US" sz="2400" dirty="0" smtClean="0"/>
              <a:t>     Molds reproduce by </a:t>
            </a:r>
            <a:r>
              <a:rPr lang="en-US" sz="2400" b="1" dirty="0" smtClean="0">
                <a:solidFill>
                  <a:srgbClr val="00B050"/>
                </a:solidFill>
              </a:rPr>
              <a:t>spore formation</a:t>
            </a:r>
            <a:r>
              <a:rPr lang="en-US" sz="2400" dirty="0" smtClean="0"/>
              <a:t>, either sexually or asexually.</a:t>
            </a:r>
            <a:endParaRPr lang="en-US" sz="2400" dirty="0"/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Uses of Molds</a:t>
            </a:r>
          </a:p>
          <a:p>
            <a:r>
              <a:rPr lang="en-US" sz="2400" b="1" dirty="0" err="1" smtClean="0">
                <a:solidFill>
                  <a:srgbClr val="00B050"/>
                </a:solidFill>
              </a:rPr>
              <a:t>Penicillium</a:t>
            </a:r>
            <a:r>
              <a:rPr lang="en-US" sz="2400" dirty="0" smtClean="0"/>
              <a:t> used to produce the antibiotic penicillin.</a:t>
            </a:r>
          </a:p>
          <a:p>
            <a:r>
              <a:rPr lang="en-US" sz="2400" dirty="0" smtClean="0"/>
              <a:t>Some molds are used to produce enzymes and organic acids.</a:t>
            </a:r>
          </a:p>
          <a:p>
            <a:r>
              <a:rPr lang="en-US" sz="2400" dirty="0" smtClean="0"/>
              <a:t>For the production of different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cheeses </a:t>
            </a:r>
            <a:r>
              <a:rPr lang="en-US" sz="2400" b="1" dirty="0" smtClean="0">
                <a:solidFill>
                  <a:srgbClr val="0070C0"/>
                </a:solidFill>
              </a:rPr>
              <a:t>e.g.</a:t>
            </a:r>
            <a:r>
              <a:rPr lang="en-US" sz="2400" dirty="0" smtClean="0"/>
              <a:t> Blue cheese,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Roquefort, ..</a:t>
            </a:r>
          </a:p>
          <a:p>
            <a:endParaRPr lang="en-US" sz="2400" dirty="0"/>
          </a:p>
        </p:txBody>
      </p:sp>
      <p:pic>
        <p:nvPicPr>
          <p:cNvPr id="6" name="Picture 5" descr="Penicillium_labeled.jpg"/>
          <p:cNvPicPr>
            <a:picLocks noChangeAspect="1"/>
          </p:cNvPicPr>
          <p:nvPr/>
        </p:nvPicPr>
        <p:blipFill>
          <a:blip r:embed="rId2" cstate="print"/>
          <a:srcRect b="4547"/>
          <a:stretch>
            <a:fillRect/>
          </a:stretch>
        </p:blipFill>
        <p:spPr>
          <a:xfrm>
            <a:off x="5071095" y="4012276"/>
            <a:ext cx="4072905" cy="284572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Fungi can be: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91264" cy="50514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1. </a:t>
            </a:r>
            <a:r>
              <a:rPr lang="en-US" sz="2400" b="1" dirty="0" err="1" smtClean="0">
                <a:solidFill>
                  <a:srgbClr val="00B050"/>
                </a:solidFill>
              </a:rPr>
              <a:t>Monomorphic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 smtClean="0"/>
              <a:t>        Fungi that has only one shape or morphology.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 smtClean="0"/>
              <a:t>                  </a:t>
            </a:r>
            <a:r>
              <a:rPr lang="en-US" sz="2400" b="1" dirty="0" smtClean="0">
                <a:solidFill>
                  <a:srgbClr val="0070C0"/>
                </a:solidFill>
              </a:rPr>
              <a:t>e.g.   </a:t>
            </a:r>
            <a:r>
              <a:rPr lang="en-US" sz="2400" dirty="0" smtClean="0"/>
              <a:t> </a:t>
            </a:r>
            <a:r>
              <a:rPr lang="en-US" sz="2400" i="1" dirty="0" err="1" smtClean="0"/>
              <a:t>Cladosporium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bantianum</a:t>
            </a:r>
            <a:endParaRPr lang="en-US" sz="2400" i="1" dirty="0" smtClean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i="1" dirty="0" smtClean="0"/>
              <a:t>                             </a:t>
            </a:r>
            <a:r>
              <a:rPr lang="en-US" sz="2400" i="1" dirty="0" err="1" smtClean="0"/>
              <a:t>Aspergillus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fumigatus</a:t>
            </a:r>
            <a:endParaRPr lang="en-US" sz="2400" i="1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B050"/>
                </a:solidFill>
              </a:rPr>
              <a:t>2</a:t>
            </a:r>
            <a:r>
              <a:rPr lang="en-US" sz="2400" b="1" dirty="0" smtClean="0">
                <a:solidFill>
                  <a:srgbClr val="00B050"/>
                </a:solidFill>
              </a:rPr>
              <a:t>. Dimorphic (</a:t>
            </a:r>
            <a:r>
              <a:rPr lang="en-US" sz="2400" b="1" dirty="0" err="1">
                <a:solidFill>
                  <a:srgbClr val="00B050"/>
                </a:solidFill>
              </a:rPr>
              <a:t>D</a:t>
            </a:r>
            <a:r>
              <a:rPr lang="en-US" sz="2400" b="1" dirty="0" err="1" smtClean="0">
                <a:solidFill>
                  <a:srgbClr val="00B050"/>
                </a:solidFill>
              </a:rPr>
              <a:t>iphasic</a:t>
            </a:r>
            <a:r>
              <a:rPr lang="en-US" sz="2400" b="1" dirty="0">
                <a:solidFill>
                  <a:srgbClr val="00B050"/>
                </a:solidFill>
              </a:rPr>
              <a:t>)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     Fungi which can have two different morphologies depending on the environmental factors e.g. Temperature.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i="1" dirty="0" smtClean="0">
                <a:solidFill>
                  <a:srgbClr val="0070C0"/>
                </a:solidFill>
              </a:rPr>
              <a:t>Many dimorphic fungi are pathogenic but not all the pathogenic fungi are dimorphic.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              </a:t>
            </a:r>
            <a:r>
              <a:rPr lang="en-US" sz="2400" b="1" dirty="0" smtClean="0">
                <a:solidFill>
                  <a:srgbClr val="0070C0"/>
                </a:solidFill>
              </a:rPr>
              <a:t>e.g.</a:t>
            </a:r>
            <a:r>
              <a:rPr lang="en-US" sz="2400" dirty="0" smtClean="0"/>
              <a:t>   </a:t>
            </a:r>
            <a:r>
              <a:rPr lang="en-US" sz="2400" i="1" dirty="0" err="1" smtClean="0"/>
              <a:t>Histoplasma</a:t>
            </a:r>
            <a:endParaRPr lang="en-US" sz="2400" i="1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 i="1" dirty="0" smtClean="0"/>
              <a:t>                            </a:t>
            </a:r>
            <a:r>
              <a:rPr lang="en-US" sz="2400" i="1" dirty="0" err="1" smtClean="0"/>
              <a:t>Blastomyces</a:t>
            </a:r>
            <a:r>
              <a:rPr lang="en-US" sz="2400" i="1" dirty="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Reproduction of Fungi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Fungi can reproduce by two different ways: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Asexual reproduction.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</a:t>
            </a:r>
            <a:r>
              <a:rPr lang="en-US" dirty="0" smtClean="0"/>
              <a:t>exual reproduction.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I- Asexual Reproduction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3513" y="1449388"/>
            <a:ext cx="7553325" cy="5219972"/>
          </a:xfrm>
        </p:spPr>
        <p:txBody>
          <a:bodyPr/>
          <a:lstStyle/>
          <a:p>
            <a:pPr marL="812800" indent="-812800" eaLnBrk="1" hangingPunct="1">
              <a:lnSpc>
                <a:spcPct val="90000"/>
              </a:lnSpc>
              <a:buNone/>
            </a:pPr>
            <a:r>
              <a:rPr lang="en-US" sz="2400" dirty="0" smtClean="0"/>
              <a:t>            Multiplying “multiple copies of the same organism” only by </a:t>
            </a:r>
            <a:r>
              <a:rPr lang="en-US" sz="2400" b="1" dirty="0" smtClean="0">
                <a:solidFill>
                  <a:srgbClr val="FF0000"/>
                </a:solidFill>
              </a:rPr>
              <a:t>Mitosis.</a:t>
            </a:r>
            <a:endParaRPr lang="en-US" sz="2400" dirty="0" smtClean="0"/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endParaRPr lang="en-US" sz="2400" dirty="0"/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1.   Somatic:</a:t>
            </a:r>
            <a:r>
              <a:rPr lang="en-US" sz="2400" dirty="0" smtClean="0"/>
              <a:t>       </a:t>
            </a:r>
            <a:r>
              <a:rPr lang="en-US" sz="2000" b="1" dirty="0" smtClean="0">
                <a:solidFill>
                  <a:srgbClr val="00B050"/>
                </a:solidFill>
              </a:rPr>
              <a:t>in yeasts</a:t>
            </a:r>
            <a:r>
              <a:rPr lang="en-US" sz="2000" dirty="0" smtClean="0"/>
              <a:t> reproduce by </a:t>
            </a:r>
            <a:r>
              <a:rPr lang="en-US" sz="2000" b="1" dirty="0">
                <a:solidFill>
                  <a:srgbClr val="00B050"/>
                </a:solidFill>
              </a:rPr>
              <a:t>B</a:t>
            </a:r>
            <a:r>
              <a:rPr lang="en-US" sz="2000" b="1" dirty="0" smtClean="0">
                <a:solidFill>
                  <a:srgbClr val="00B050"/>
                </a:solidFill>
              </a:rPr>
              <a:t>udding</a:t>
            </a: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                                   </a:t>
            </a:r>
            <a:r>
              <a:rPr lang="en-US" sz="2000" b="1" dirty="0" smtClean="0">
                <a:solidFill>
                  <a:srgbClr val="00B050"/>
                </a:solidFill>
              </a:rPr>
              <a:t>in molds</a:t>
            </a:r>
            <a:r>
              <a:rPr lang="en-US" sz="2000" dirty="0" smtClean="0"/>
              <a:t> reproduce by </a:t>
            </a:r>
            <a:r>
              <a:rPr lang="en-US" sz="2000" b="1" dirty="0" err="1">
                <a:solidFill>
                  <a:srgbClr val="00B050"/>
                </a:solidFill>
              </a:rPr>
              <a:t>H</a:t>
            </a:r>
            <a:r>
              <a:rPr lang="en-US" sz="2000" b="1" dirty="0" err="1" smtClean="0">
                <a:solidFill>
                  <a:srgbClr val="00B050"/>
                </a:solidFill>
              </a:rPr>
              <a:t>yphae</a:t>
            </a:r>
            <a:r>
              <a:rPr lang="en-US" sz="2000" b="1" dirty="0" smtClean="0">
                <a:solidFill>
                  <a:srgbClr val="00B050"/>
                </a:solidFill>
              </a:rPr>
              <a:t> </a:t>
            </a:r>
            <a:r>
              <a:rPr lang="en-US" sz="2000" b="1" dirty="0">
                <a:solidFill>
                  <a:srgbClr val="00B050"/>
                </a:solidFill>
              </a:rPr>
              <a:t>F</a:t>
            </a:r>
            <a:r>
              <a:rPr lang="en-US" sz="2000" b="1" dirty="0" smtClean="0">
                <a:solidFill>
                  <a:srgbClr val="00B050"/>
                </a:solidFill>
              </a:rPr>
              <a:t>ragmentation</a:t>
            </a:r>
          </a:p>
          <a:p>
            <a:pPr marL="812800" indent="-812800" eaLnBrk="1" hangingPunct="1">
              <a:lnSpc>
                <a:spcPct val="90000"/>
              </a:lnSpc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2.   Spore Formation:</a:t>
            </a:r>
            <a:r>
              <a:rPr lang="en-US" sz="2400" dirty="0" smtClean="0"/>
              <a:t> </a:t>
            </a:r>
            <a:r>
              <a:rPr lang="en-US" sz="2000" dirty="0" smtClean="0"/>
              <a:t>the end product is spore. </a:t>
            </a:r>
          </a:p>
          <a:p>
            <a:pPr marL="812800" indent="-812800" eaLnBrk="1" hangingPunct="1">
              <a:lnSpc>
                <a:spcPct val="90000"/>
              </a:lnSpc>
              <a:buNone/>
            </a:pPr>
            <a:r>
              <a:rPr lang="en-US" sz="2000" dirty="0" smtClean="0"/>
              <a:t>      </a:t>
            </a:r>
          </a:p>
          <a:p>
            <a:pPr marL="812800" indent="-812800" eaLnBrk="1" hangingPunct="1">
              <a:lnSpc>
                <a:spcPct val="90000"/>
              </a:lnSpc>
              <a:buNone/>
            </a:pPr>
            <a:r>
              <a:rPr lang="en-US" sz="2000" dirty="0">
                <a:solidFill>
                  <a:srgbClr val="990099"/>
                </a:solidFill>
              </a:rPr>
              <a:t> </a:t>
            </a:r>
            <a:r>
              <a:rPr lang="en-US" sz="2000" dirty="0" smtClean="0">
                <a:solidFill>
                  <a:srgbClr val="990099"/>
                </a:solidFill>
              </a:rPr>
              <a:t>     </a:t>
            </a:r>
            <a:r>
              <a:rPr lang="en-US" sz="2400" b="1" dirty="0" smtClean="0">
                <a:solidFill>
                  <a:srgbClr val="990099"/>
                </a:solidFill>
              </a:rPr>
              <a:t>Types of Spore </a:t>
            </a:r>
            <a:r>
              <a:rPr lang="en-US" sz="2400" b="1" dirty="0">
                <a:solidFill>
                  <a:srgbClr val="990099"/>
                </a:solidFill>
              </a:rPr>
              <a:t>F</a:t>
            </a:r>
            <a:r>
              <a:rPr lang="en-US" sz="2400" b="1" dirty="0" smtClean="0">
                <a:solidFill>
                  <a:srgbClr val="990099"/>
                </a:solidFill>
              </a:rPr>
              <a:t>ormation:</a:t>
            </a: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/>
              <a:t>     </a:t>
            </a:r>
            <a:r>
              <a:rPr lang="en-US" sz="2400" dirty="0" smtClean="0"/>
              <a:t>  </a:t>
            </a:r>
            <a:r>
              <a:rPr lang="en-US" sz="2400" b="1" dirty="0" smtClean="0">
                <a:solidFill>
                  <a:srgbClr val="00B050"/>
                </a:solidFill>
              </a:rPr>
              <a:t>a. </a:t>
            </a:r>
            <a:r>
              <a:rPr lang="en-US" sz="2400" b="1" u="sng" dirty="0" err="1">
                <a:solidFill>
                  <a:srgbClr val="00B050"/>
                </a:solidFill>
              </a:rPr>
              <a:t>S</a:t>
            </a:r>
            <a:r>
              <a:rPr lang="en-US" sz="2400" b="1" u="sng" dirty="0" err="1" smtClean="0">
                <a:solidFill>
                  <a:srgbClr val="00B050"/>
                </a:solidFill>
              </a:rPr>
              <a:t>porangiospores</a:t>
            </a:r>
            <a:r>
              <a:rPr lang="en-US" sz="2400" dirty="0" smtClean="0"/>
              <a:t> </a:t>
            </a:r>
            <a:r>
              <a:rPr lang="en-US" sz="2000" dirty="0" smtClean="0"/>
              <a:t>in sporangium</a:t>
            </a:r>
            <a:r>
              <a:rPr lang="en-US" sz="2400" dirty="0" smtClean="0"/>
              <a:t>.</a:t>
            </a:r>
            <a:endParaRPr lang="en-US" sz="1800" dirty="0" smtClean="0"/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   </a:t>
            </a:r>
            <a:r>
              <a:rPr lang="en-US" sz="2400" b="1" dirty="0" smtClean="0">
                <a:solidFill>
                  <a:srgbClr val="00B050"/>
                </a:solidFill>
              </a:rPr>
              <a:t>b. </a:t>
            </a:r>
            <a:r>
              <a:rPr lang="en-US" sz="2400" b="1" u="sng" dirty="0" err="1">
                <a:solidFill>
                  <a:srgbClr val="00B050"/>
                </a:solidFill>
              </a:rPr>
              <a:t>C</a:t>
            </a:r>
            <a:r>
              <a:rPr lang="en-US" sz="2400" b="1" u="sng" dirty="0" err="1" smtClean="0">
                <a:solidFill>
                  <a:srgbClr val="00B050"/>
                </a:solidFill>
              </a:rPr>
              <a:t>hlamydospores</a:t>
            </a:r>
            <a:r>
              <a:rPr lang="en-US" sz="2400" dirty="0" smtClean="0"/>
              <a:t> </a:t>
            </a:r>
            <a:r>
              <a:rPr lang="en-US" sz="2000" dirty="0" smtClean="0"/>
              <a:t>in or on </a:t>
            </a:r>
            <a:r>
              <a:rPr lang="en-US" sz="2000" dirty="0" err="1" smtClean="0"/>
              <a:t>hyphae</a:t>
            </a:r>
            <a:endParaRPr lang="en-US" sz="2000" dirty="0" smtClean="0"/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        </a:t>
            </a:r>
            <a:r>
              <a:rPr lang="en-US" sz="1800" dirty="0" smtClean="0"/>
              <a:t>thick walled, resistant spore, terminal.</a:t>
            </a: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   </a:t>
            </a:r>
            <a:r>
              <a:rPr lang="en-US" sz="2400" b="1" dirty="0" smtClean="0">
                <a:solidFill>
                  <a:srgbClr val="00B050"/>
                </a:solidFill>
              </a:rPr>
              <a:t>c. </a:t>
            </a:r>
            <a:r>
              <a:rPr lang="en-US" sz="2400" b="1" u="sng" dirty="0" smtClean="0">
                <a:solidFill>
                  <a:srgbClr val="00B050"/>
                </a:solidFill>
              </a:rPr>
              <a:t>Conidia</a:t>
            </a:r>
            <a:r>
              <a:rPr lang="en-US" sz="2000" b="1" dirty="0" smtClean="0">
                <a:solidFill>
                  <a:srgbClr val="00B050"/>
                </a:solidFill>
              </a:rPr>
              <a:t>  </a:t>
            </a:r>
            <a:r>
              <a:rPr lang="en-US" sz="1800" dirty="0" smtClean="0"/>
              <a:t>on </a:t>
            </a:r>
            <a:r>
              <a:rPr lang="en-US" sz="1800" dirty="0" err="1" smtClean="0"/>
              <a:t>hypha</a:t>
            </a:r>
            <a:r>
              <a:rPr lang="en-US" sz="1800" dirty="0" smtClean="0"/>
              <a:t> or on conidiophores.</a:t>
            </a: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endParaRPr lang="en-US" sz="1800" dirty="0" smtClean="0"/>
          </a:p>
        </p:txBody>
      </p:sp>
      <p:pic>
        <p:nvPicPr>
          <p:cNvPr id="11268" name="Picture 4" descr="inter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1052736"/>
            <a:ext cx="1325884" cy="144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chla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805264"/>
            <a:ext cx="2460719" cy="87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" descr="Diagram illustrating branching conidiophores."/>
          <p:cNvPicPr>
            <a:picLocks noChangeAspect="1" noChangeArrowheads="1"/>
          </p:cNvPicPr>
          <p:nvPr/>
        </p:nvPicPr>
        <p:blipFill>
          <a:blip r:embed="rId5" cstate="print"/>
          <a:srcRect l="5883" r="14694"/>
          <a:stretch>
            <a:fillRect/>
          </a:stretch>
        </p:blipFill>
        <p:spPr bwMode="auto">
          <a:xfrm>
            <a:off x="7020272" y="5301208"/>
            <a:ext cx="2123728" cy="133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2" descr="Diagram illustrating asexual sporulation in Zygomycota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3573016"/>
            <a:ext cx="3491880" cy="149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Text Box 13"/>
          <p:cNvSpPr txBox="1">
            <a:spLocks noChangeArrowheads="1"/>
          </p:cNvSpPr>
          <p:nvPr/>
        </p:nvSpPr>
        <p:spPr bwMode="auto">
          <a:xfrm>
            <a:off x="7492330" y="2492896"/>
            <a:ext cx="16516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Budding in yeast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5750"/>
            <a:ext cx="8229600" cy="58547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990099"/>
                </a:solidFill>
              </a:rPr>
              <a:t>Conidia have many types: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Blastospore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Arthospore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Aleuriospore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Examples of asexual reproduction in fungi: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  <p:pic>
        <p:nvPicPr>
          <p:cNvPr id="12291" name="Picture 5" descr="Diagram illustrating formation of aleuriospores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325" y="1611313"/>
            <a:ext cx="307181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7" descr="Diagram illustrating formation of blastospores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2313" y="696913"/>
            <a:ext cx="304800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0" descr="asexual reproduction in fung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3140968"/>
            <a:ext cx="7494018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971600" y="6309320"/>
            <a:ext cx="122413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II- Sexual Reproduction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Sexual Reproduction happen by 3 stages: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       </a:t>
            </a:r>
            <a:r>
              <a:rPr lang="en-US" sz="2400" dirty="0" smtClean="0">
                <a:solidFill>
                  <a:srgbClr val="0000FF"/>
                </a:solidFill>
              </a:rPr>
              <a:t>1. fusion    2. mitosis   3.miosis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400" b="1" dirty="0" smtClean="0">
              <a:solidFill>
                <a:srgbClr val="00B05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Types of Sexual </a:t>
            </a:r>
            <a:r>
              <a:rPr lang="en-US" sz="2400" b="1" dirty="0">
                <a:solidFill>
                  <a:srgbClr val="00B050"/>
                </a:solidFill>
              </a:rPr>
              <a:t>S</a:t>
            </a:r>
            <a:r>
              <a:rPr lang="en-US" sz="2400" b="1" dirty="0" smtClean="0">
                <a:solidFill>
                  <a:srgbClr val="00B050"/>
                </a:solidFill>
              </a:rPr>
              <a:t>pores: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dirty="0" err="1" smtClean="0"/>
              <a:t>Oospore</a:t>
            </a:r>
            <a:endParaRPr lang="en-US" sz="24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dirty="0" err="1" smtClean="0"/>
              <a:t>Zygospore</a:t>
            </a:r>
            <a:endParaRPr lang="en-US" sz="24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dirty="0" err="1" smtClean="0"/>
              <a:t>Ascospore</a:t>
            </a:r>
            <a:endParaRPr lang="en-US" sz="2400" dirty="0" smtClean="0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dirty="0" err="1" smtClean="0"/>
              <a:t>Basidoispore</a:t>
            </a:r>
            <a:endParaRPr lang="en-US" sz="2400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ar-SA" sz="2800" dirty="0" smtClean="0"/>
          </a:p>
        </p:txBody>
      </p:sp>
      <p:pic>
        <p:nvPicPr>
          <p:cNvPr id="13316" name="Picture 5" descr="img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3046" y="4509120"/>
            <a:ext cx="415472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1" descr="zygomyceteS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958" y="1628800"/>
            <a:ext cx="228685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3" descr="Diagram illustrating fruiting bodies in the Hymenomycetes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282816"/>
            <a:ext cx="3004056" cy="257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 Box 14"/>
          <p:cNvSpPr txBox="1">
            <a:spLocks noChangeArrowheads="1"/>
          </p:cNvSpPr>
          <p:nvPr/>
        </p:nvSpPr>
        <p:spPr bwMode="auto">
          <a:xfrm>
            <a:off x="5220072" y="4005064"/>
            <a:ext cx="1065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err="1">
                <a:solidFill>
                  <a:srgbClr val="990099"/>
                </a:solidFill>
              </a:rPr>
              <a:t>zygospore</a:t>
            </a:r>
            <a:endParaRPr lang="en-US" sz="1400" b="1" dirty="0">
              <a:solidFill>
                <a:srgbClr val="990099"/>
              </a:solidFill>
            </a:endParaRPr>
          </a:p>
        </p:txBody>
      </p:sp>
      <p:sp>
        <p:nvSpPr>
          <p:cNvPr id="13320" name="Text Box 15"/>
          <p:cNvSpPr txBox="1">
            <a:spLocks noChangeArrowheads="1"/>
          </p:cNvSpPr>
          <p:nvPr/>
        </p:nvSpPr>
        <p:spPr bwMode="auto">
          <a:xfrm>
            <a:off x="6372200" y="6553200"/>
            <a:ext cx="1316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err="1">
                <a:solidFill>
                  <a:srgbClr val="990099"/>
                </a:solidFill>
              </a:rPr>
              <a:t>Ascospre</a:t>
            </a:r>
            <a:endParaRPr lang="en-US" sz="1400" b="1" dirty="0">
              <a:solidFill>
                <a:srgbClr val="990099"/>
              </a:solidFill>
            </a:endParaRPr>
          </a:p>
        </p:txBody>
      </p:sp>
      <p:sp>
        <p:nvSpPr>
          <p:cNvPr id="13321" name="Text Box 16"/>
          <p:cNvSpPr txBox="1">
            <a:spLocks noChangeArrowheads="1"/>
          </p:cNvSpPr>
          <p:nvPr/>
        </p:nvSpPr>
        <p:spPr bwMode="auto">
          <a:xfrm>
            <a:off x="2195736" y="6553200"/>
            <a:ext cx="1276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err="1">
                <a:solidFill>
                  <a:srgbClr val="990099"/>
                </a:solidFill>
              </a:rPr>
              <a:t>Basidiospore</a:t>
            </a:r>
            <a:endParaRPr lang="en-US" sz="1400" b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FF3300"/>
                </a:solidFill>
              </a:rPr>
              <a:t>Deuteromycetes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None/>
            </a:pPr>
            <a:r>
              <a:rPr lang="en-US" dirty="0" smtClean="0"/>
              <a:t>       A phylum of fungi that are without a sexual stage in their life cycle, reproducing only by asexual spores. Also called </a:t>
            </a:r>
            <a:r>
              <a:rPr lang="en-US" b="1" i="1" dirty="0" err="1" smtClean="0">
                <a:solidFill>
                  <a:srgbClr val="00B050"/>
                </a:solidFill>
              </a:rPr>
              <a:t>imperfecti</a:t>
            </a:r>
            <a:r>
              <a:rPr lang="en-US" b="1" i="1" dirty="0">
                <a:solidFill>
                  <a:srgbClr val="00B050"/>
                </a:solidFill>
              </a:rPr>
              <a:t> </a:t>
            </a:r>
            <a:r>
              <a:rPr lang="en-US" dirty="0" smtClean="0"/>
              <a:t>because their life cycles are imperfect.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deutromyce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3573016"/>
            <a:ext cx="4064000" cy="30988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Diseases Caused by Fungi</a:t>
            </a:r>
            <a:endParaRPr lang="ar-SA" b="1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+mj-lt"/>
              <a:buAutoNum type="arabicPeriod"/>
            </a:pPr>
            <a:r>
              <a:rPr lang="en-US" dirty="0" smtClean="0"/>
              <a:t>Superficial mycosis: </a:t>
            </a:r>
            <a:r>
              <a:rPr lang="en-US" i="1" dirty="0" err="1" smtClean="0">
                <a:solidFill>
                  <a:srgbClr val="00B050"/>
                </a:solidFill>
              </a:rPr>
              <a:t>Piedra</a:t>
            </a:r>
            <a:r>
              <a:rPr lang="en-US" i="1" dirty="0" smtClean="0">
                <a:solidFill>
                  <a:srgbClr val="00B050"/>
                </a:solidFill>
              </a:rPr>
              <a:t>.</a:t>
            </a:r>
            <a:endParaRPr lang="en-US" i="1" dirty="0">
              <a:solidFill>
                <a:srgbClr val="00B050"/>
              </a:solidFill>
            </a:endParaRPr>
          </a:p>
          <a:p>
            <a:pPr marL="609600" indent="-609600" eaLnBrk="1" hangingPunct="1">
              <a:buFont typeface="+mj-lt"/>
              <a:buAutoNum type="arabicPeriod"/>
            </a:pPr>
            <a:r>
              <a:rPr lang="en-US" dirty="0" smtClean="0"/>
              <a:t>Coetaneous mycosis: </a:t>
            </a:r>
            <a:r>
              <a:rPr lang="en-US" dirty="0" err="1" smtClean="0">
                <a:solidFill>
                  <a:srgbClr val="0070C0"/>
                </a:solidFill>
              </a:rPr>
              <a:t>Dermatophytes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  <a:p>
            <a:pPr marL="609600" indent="-609600" eaLnBrk="1" hangingPunct="1">
              <a:buFont typeface="+mj-lt"/>
              <a:buAutoNum type="arabicPeriod"/>
            </a:pPr>
            <a:r>
              <a:rPr lang="en-US" dirty="0" smtClean="0"/>
              <a:t>Subcutaneous mycosis.</a:t>
            </a:r>
          </a:p>
          <a:p>
            <a:pPr marL="609600" indent="-609600" eaLnBrk="1" hangingPunct="1">
              <a:buFont typeface="+mj-lt"/>
              <a:buAutoNum type="arabicPeriod"/>
            </a:pPr>
            <a:r>
              <a:rPr lang="en-US" dirty="0" smtClean="0"/>
              <a:t>Systemic mycosis.</a:t>
            </a:r>
          </a:p>
          <a:p>
            <a:pPr marL="609600" indent="-609600" eaLnBrk="1" hangingPunct="1">
              <a:buFont typeface="+mj-lt"/>
              <a:buAutoNum type="arabicPeriod"/>
            </a:pPr>
            <a:r>
              <a:rPr lang="en-US" dirty="0" smtClean="0"/>
              <a:t>Opportunistic mycosis: </a:t>
            </a:r>
            <a:r>
              <a:rPr lang="en-US" dirty="0" err="1" smtClean="0">
                <a:solidFill>
                  <a:srgbClr val="7030A0"/>
                </a:solidFill>
              </a:rPr>
              <a:t>Candidosis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ar-SA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Mycology: the study of fungi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3923928" cy="4525963"/>
          </a:xfrm>
        </p:spPr>
        <p:txBody>
          <a:bodyPr/>
          <a:lstStyle/>
          <a:p>
            <a:pPr marL="609600" indent="-609600" eaLnBrk="1" hangingPunct="1"/>
            <a:endParaRPr lang="en-US" sz="2800" dirty="0" smtClean="0"/>
          </a:p>
          <a:p>
            <a:pPr marL="609600" indent="-609600" eaLnBrk="1" hangingPunct="1"/>
            <a:endParaRPr lang="en-US" sz="2800" b="1" u="sng" dirty="0" smtClean="0"/>
          </a:p>
          <a:p>
            <a:pPr marL="609600" indent="-609600" eaLnBrk="1" hangingPunct="1"/>
            <a:r>
              <a:rPr lang="en-US" sz="2800" b="1" u="sng" dirty="0" smtClean="0"/>
              <a:t>Characteristics of fungi</a:t>
            </a:r>
            <a:r>
              <a:rPr lang="en-US" sz="2800" dirty="0" smtClean="0"/>
              <a:t>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800" dirty="0" smtClean="0"/>
              <a:t>All fungi are Eukaryotic organisms</a:t>
            </a:r>
          </a:p>
        </p:txBody>
      </p:sp>
      <p:graphicFrame>
        <p:nvGraphicFramePr>
          <p:cNvPr id="41218" name="Group 258"/>
          <p:cNvGraphicFramePr>
            <a:graphicFrameLocks noGrp="1"/>
          </p:cNvGraphicFramePr>
          <p:nvPr>
            <p:ph sz="half" idx="2"/>
          </p:nvPr>
        </p:nvGraphicFramePr>
        <p:xfrm>
          <a:off x="3962400" y="1600200"/>
          <a:ext cx="4876800" cy="4013518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625600"/>
                <a:gridCol w="1625600"/>
                <a:gridCol w="1625600"/>
              </a:tblGrid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sng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Characteristics</a:t>
                      </a:r>
                      <a:endParaRPr kumimoji="0" lang="en-US" sz="16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sng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Prokaryotic cell</a:t>
                      </a:r>
                      <a:endParaRPr kumimoji="0" lang="en-US" sz="16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sng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Eukaryotic cell</a:t>
                      </a:r>
                      <a:endParaRPr kumimoji="0" lang="en-US" sz="16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Nucleus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Primitve nucleous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One or more true nucleus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Genetic material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Circular DNA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Arranged in chromosomes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Size of cell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Usually smaller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Usually larger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Cell wall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Contains peptidoglycan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No </a:t>
                      </a:r>
                      <a:r>
                        <a:rPr kumimoji="0" lang="en-US" sz="16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peptidoglycan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Division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Simple binary fission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Mitosis and Meiosis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3104" name="Picture 261" descr="fungi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371600"/>
            <a:ext cx="2238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</a:rPr>
              <a:t>Superficial Mycosis: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Piedra</a:t>
            </a:r>
            <a:endParaRPr lang="ar-SA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913" y="1600200"/>
            <a:ext cx="8766175" cy="5076825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Chronic. </a:t>
            </a:r>
          </a:p>
          <a:p>
            <a:pPr eaLnBrk="1" hangingPunct="1"/>
            <a:r>
              <a:rPr lang="en-US" sz="2400" dirty="0" smtClean="0"/>
              <a:t>Superficial.</a:t>
            </a:r>
          </a:p>
          <a:p>
            <a:pPr eaLnBrk="1" hangingPunct="1"/>
            <a:r>
              <a:rPr lang="en-US" sz="2400" b="1" dirty="0" smtClean="0">
                <a:solidFill>
                  <a:srgbClr val="00B050"/>
                </a:solidFill>
              </a:rPr>
              <a:t>Effect:</a:t>
            </a:r>
            <a:r>
              <a:rPr lang="en-US" sz="2400" dirty="0" smtClean="0"/>
              <a:t> Hair shaft only, producing nodules in scalp but it may affect: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                           - Beard hair.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                           - Mustache hair.</a:t>
            </a:r>
          </a:p>
          <a:p>
            <a:pPr eaLnBrk="1" hangingPunct="1">
              <a:buFontTx/>
              <a:buNone/>
            </a:pPr>
            <a:endParaRPr lang="en-US" sz="2400" dirty="0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2051720" y="4365104"/>
          <a:ext cx="4752528" cy="2253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Black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Piedra</a:t>
            </a:r>
            <a:endParaRPr lang="ar-SA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6063" y="1600200"/>
            <a:ext cx="6558185" cy="5046663"/>
          </a:xfrm>
        </p:spPr>
        <p:txBody>
          <a:bodyPr/>
          <a:lstStyle/>
          <a:p>
            <a:pPr eaLnBrk="1" hangingPunct="1"/>
            <a:r>
              <a:rPr lang="en-US" sz="2400" dirty="0" smtClean="0"/>
              <a:t>Hard, firm nodules.</a:t>
            </a:r>
          </a:p>
          <a:p>
            <a:pPr eaLnBrk="1" hangingPunct="1"/>
            <a:r>
              <a:rPr lang="en-US" sz="2400" dirty="0" smtClean="0"/>
              <a:t>Black or dark brown.</a:t>
            </a:r>
          </a:p>
          <a:p>
            <a:pPr eaLnBrk="1" hangingPunct="1"/>
            <a:r>
              <a:rPr lang="en-US" sz="2400" b="1" dirty="0" smtClean="0">
                <a:solidFill>
                  <a:srgbClr val="0070C0"/>
                </a:solidFill>
              </a:rPr>
              <a:t>Etiological </a:t>
            </a:r>
            <a:r>
              <a:rPr lang="en-US" sz="2400" b="1" dirty="0">
                <a:solidFill>
                  <a:srgbClr val="0070C0"/>
                </a:solidFill>
              </a:rPr>
              <a:t>A</a:t>
            </a:r>
            <a:r>
              <a:rPr lang="en-US" sz="2400" b="1" dirty="0" smtClean="0">
                <a:solidFill>
                  <a:srgbClr val="0070C0"/>
                </a:solidFill>
              </a:rPr>
              <a:t>gent:</a:t>
            </a:r>
            <a:r>
              <a:rPr lang="en-US" sz="2400" dirty="0" smtClean="0"/>
              <a:t> 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Piedraia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hortae</a:t>
            </a:r>
            <a:r>
              <a:rPr lang="en-US" sz="2400" b="1" i="1" dirty="0" smtClean="0">
                <a:solidFill>
                  <a:srgbClr val="FF0000"/>
                </a:solidFill>
              </a:rPr>
              <a:t>.</a:t>
            </a:r>
          </a:p>
          <a:p>
            <a:pPr eaLnBrk="1" hangingPunct="1"/>
            <a:r>
              <a:rPr lang="en-US" sz="2400" dirty="0"/>
              <a:t>M</a:t>
            </a:r>
            <a:r>
              <a:rPr lang="en-US" sz="2400" dirty="0" smtClean="0"/>
              <a:t>old, ”</a:t>
            </a:r>
            <a:r>
              <a:rPr lang="en-US" sz="2400" dirty="0" err="1" smtClean="0"/>
              <a:t>Ascomycete</a:t>
            </a:r>
            <a:r>
              <a:rPr lang="en-US" sz="2400" dirty="0" smtClean="0"/>
              <a:t>” which produce </a:t>
            </a:r>
            <a:r>
              <a:rPr lang="en-US" sz="2400" dirty="0" err="1" smtClean="0"/>
              <a:t>ascospores</a:t>
            </a:r>
            <a:r>
              <a:rPr lang="en-US" sz="2400" dirty="0" smtClean="0"/>
              <a:t>.</a:t>
            </a:r>
          </a:p>
          <a:p>
            <a:pPr eaLnBrk="1" hangingPunct="1"/>
            <a:r>
              <a:rPr lang="en-US" sz="2400" dirty="0" smtClean="0"/>
              <a:t>Very slow growing in culture.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17412" name="Picture 5" descr="http://www.doctorfungus.org/Mycoses/images/piedraia_hortae_hair.jpg"/>
          <p:cNvPicPr>
            <a:picLocks noChangeAspect="1" noChangeArrowheads="1"/>
          </p:cNvPicPr>
          <p:nvPr/>
        </p:nvPicPr>
        <p:blipFill>
          <a:blip r:embed="rId3" cstate="print"/>
          <a:srcRect b="8784"/>
          <a:stretch>
            <a:fillRect/>
          </a:stretch>
        </p:blipFill>
        <p:spPr bwMode="auto">
          <a:xfrm>
            <a:off x="4692760" y="3861048"/>
            <a:ext cx="418739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White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Piedra</a:t>
            </a:r>
            <a:endParaRPr lang="ar-SA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03200" y="1176338"/>
            <a:ext cx="8723313" cy="5456237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Soft, less firm nodules.</a:t>
            </a:r>
          </a:p>
          <a:p>
            <a:r>
              <a:rPr lang="en-US" sz="2600" dirty="0" smtClean="0"/>
              <a:t>Brown cream in color.</a:t>
            </a:r>
          </a:p>
          <a:p>
            <a:r>
              <a:rPr lang="en-US" sz="2600" b="1" dirty="0" smtClean="0">
                <a:solidFill>
                  <a:srgbClr val="00B050"/>
                </a:solidFill>
              </a:rPr>
              <a:t>Etiological agent:</a:t>
            </a:r>
            <a:r>
              <a:rPr lang="en-US" sz="2600" dirty="0" smtClean="0"/>
              <a:t>  </a:t>
            </a:r>
            <a:r>
              <a:rPr lang="en-US" sz="2600" i="1" dirty="0" err="1" smtClean="0">
                <a:solidFill>
                  <a:srgbClr val="FF0000"/>
                </a:solidFill>
              </a:rPr>
              <a:t>Trichosporon</a:t>
            </a:r>
            <a:r>
              <a:rPr lang="en-US" sz="2600" i="1" dirty="0" smtClean="0">
                <a:solidFill>
                  <a:srgbClr val="FF0000"/>
                </a:solidFill>
              </a:rPr>
              <a:t> </a:t>
            </a:r>
            <a:r>
              <a:rPr lang="en-US" sz="2600" i="1" dirty="0" err="1" smtClean="0">
                <a:solidFill>
                  <a:srgbClr val="FF0000"/>
                </a:solidFill>
              </a:rPr>
              <a:t>beigelii</a:t>
            </a:r>
            <a:r>
              <a:rPr lang="en-US" sz="2600" i="1" dirty="0" smtClean="0">
                <a:solidFill>
                  <a:srgbClr val="FF0000"/>
                </a:solidFill>
              </a:rPr>
              <a:t>.</a:t>
            </a:r>
            <a:endParaRPr lang="en-US" sz="2600" dirty="0" smtClean="0">
              <a:solidFill>
                <a:srgbClr val="FF0000"/>
              </a:solidFill>
            </a:endParaRPr>
          </a:p>
          <a:p>
            <a:r>
              <a:rPr lang="en-US" sz="2600" dirty="0" smtClean="0"/>
              <a:t>Imperfect yeast cells.</a:t>
            </a:r>
          </a:p>
          <a:p>
            <a:r>
              <a:rPr lang="en-US" sz="2600" dirty="0" smtClean="0"/>
              <a:t>Produce cream and beige colonies.</a:t>
            </a:r>
          </a:p>
          <a:p>
            <a:r>
              <a:rPr lang="en-US" sz="2600" dirty="0" smtClean="0"/>
              <a:t>Grows fast in culture, very common </a:t>
            </a:r>
          </a:p>
          <a:p>
            <a:pPr>
              <a:buFontTx/>
              <a:buNone/>
            </a:pPr>
            <a:r>
              <a:rPr lang="en-US" sz="2600" dirty="0" smtClean="0"/>
              <a:t>     in KSA.</a:t>
            </a:r>
          </a:p>
          <a:p>
            <a:pPr>
              <a:buFontTx/>
              <a:buNone/>
            </a:pPr>
            <a:endParaRPr lang="en-US" sz="2000" dirty="0" smtClean="0"/>
          </a:p>
          <a:p>
            <a:pPr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Treatment</a:t>
            </a:r>
          </a:p>
          <a:p>
            <a:pPr>
              <a:buFontTx/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1- </a:t>
            </a:r>
            <a:r>
              <a:rPr lang="en-US" sz="2000" b="1" dirty="0">
                <a:solidFill>
                  <a:srgbClr val="0070C0"/>
                </a:solidFill>
              </a:rPr>
              <a:t>C</a:t>
            </a:r>
            <a:r>
              <a:rPr lang="en-US" sz="2000" b="1" dirty="0" smtClean="0">
                <a:solidFill>
                  <a:srgbClr val="0070C0"/>
                </a:solidFill>
              </a:rPr>
              <a:t>ream:</a:t>
            </a:r>
            <a:r>
              <a:rPr lang="en-US" sz="2000" dirty="0" smtClean="0"/>
              <a:t>    2% salicylic acid</a:t>
            </a:r>
          </a:p>
          <a:p>
            <a:pPr>
              <a:buFontTx/>
              <a:buNone/>
            </a:pPr>
            <a:r>
              <a:rPr lang="en-US" sz="2000" dirty="0" smtClean="0"/>
              <a:t>                     3% sulfur ointment</a:t>
            </a:r>
          </a:p>
          <a:p>
            <a:pPr>
              <a:buFontTx/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2- Shampoo: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/>
              <a:t>Nizoral</a:t>
            </a:r>
            <a:r>
              <a:rPr lang="en-US" sz="2000" dirty="0" smtClean="0"/>
              <a:t> which contain </a:t>
            </a:r>
            <a:r>
              <a:rPr lang="en-US" sz="2000" dirty="0" err="1" smtClean="0"/>
              <a:t>ketoconazole</a:t>
            </a:r>
            <a:r>
              <a:rPr lang="en-US" sz="2000" dirty="0" smtClean="0"/>
              <a:t>.</a:t>
            </a:r>
          </a:p>
          <a:p>
            <a:pPr>
              <a:buFontTx/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3- Shave or Cut the hair:</a:t>
            </a:r>
            <a:r>
              <a:rPr lang="en-US" sz="2000" dirty="0" smtClean="0"/>
              <a:t> then clean the scalp with mild fungicidal. </a:t>
            </a:r>
            <a:endParaRPr lang="ar-SA" sz="2000" dirty="0" smtClean="0"/>
          </a:p>
        </p:txBody>
      </p:sp>
      <p:pic>
        <p:nvPicPr>
          <p:cNvPr id="18436" name="Picture 3" descr="white piedra.jpg"/>
          <p:cNvPicPr>
            <a:picLocks noChangeAspect="1"/>
          </p:cNvPicPr>
          <p:nvPr/>
        </p:nvPicPr>
        <p:blipFill>
          <a:blip r:embed="rId2" cstate="print"/>
          <a:srcRect b="9384"/>
          <a:stretch>
            <a:fillRect/>
          </a:stretch>
        </p:blipFill>
        <p:spPr bwMode="auto">
          <a:xfrm>
            <a:off x="5580112" y="2753638"/>
            <a:ext cx="3563888" cy="2757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88640"/>
            <a:ext cx="8229600" cy="95436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Coetaneous Mycosis: </a:t>
            </a:r>
            <a:r>
              <a:rPr lang="en-US" sz="40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Dermatophytes</a:t>
            </a:r>
            <a:endParaRPr lang="ar-SA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261938" y="1335088"/>
            <a:ext cx="8664575" cy="5327650"/>
          </a:xfrm>
        </p:spPr>
        <p:txBody>
          <a:bodyPr/>
          <a:lstStyle/>
          <a:p>
            <a:r>
              <a:rPr lang="en-US" sz="2000" dirty="0" smtClean="0"/>
              <a:t>Skin infection.</a:t>
            </a:r>
          </a:p>
          <a:p>
            <a:r>
              <a:rPr lang="en-US" sz="2000" dirty="0" smtClean="0"/>
              <a:t>Affect all keratinized tissue: Hair, Nail, Skin, and stratum </a:t>
            </a:r>
            <a:r>
              <a:rPr lang="en-US" sz="2000" dirty="0" err="1" smtClean="0"/>
              <a:t>cornium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Common in children especially school age (2-12years).</a:t>
            </a:r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Symptoms:</a:t>
            </a:r>
          </a:p>
          <a:p>
            <a:r>
              <a:rPr lang="en-US" sz="2000" dirty="0" smtClean="0"/>
              <a:t>Skin lesions called </a:t>
            </a:r>
            <a:r>
              <a:rPr lang="en-US" sz="2000" dirty="0" err="1" smtClean="0"/>
              <a:t>Tinea</a:t>
            </a:r>
            <a:r>
              <a:rPr lang="en-US" sz="2000" dirty="0" smtClean="0"/>
              <a:t> (or Ring worm).</a:t>
            </a:r>
          </a:p>
          <a:p>
            <a:r>
              <a:rPr lang="en-US" sz="2000" dirty="0" smtClean="0"/>
              <a:t>The lesion is scaly and cause itching.</a:t>
            </a:r>
          </a:p>
          <a:p>
            <a:r>
              <a:rPr lang="en-US" sz="2000" dirty="0" smtClean="0"/>
              <a:t>The margins are red or gray containing active fungus.</a:t>
            </a:r>
          </a:p>
          <a:p>
            <a:r>
              <a:rPr lang="en-US" sz="2000" dirty="0" smtClean="0"/>
              <a:t>In the beginning it is </a:t>
            </a:r>
            <a:r>
              <a:rPr lang="en-US" sz="2000" b="1" i="1" dirty="0" smtClean="0">
                <a:solidFill>
                  <a:srgbClr val="00B050"/>
                </a:solidFill>
              </a:rPr>
              <a:t>mild</a:t>
            </a:r>
            <a:r>
              <a:rPr lang="en-US" sz="2000" dirty="0" smtClean="0"/>
              <a:t> then it cause </a:t>
            </a:r>
            <a:r>
              <a:rPr lang="en-US" sz="2000" b="1" dirty="0" smtClean="0">
                <a:solidFill>
                  <a:srgbClr val="00B050"/>
                </a:solidFill>
              </a:rPr>
              <a:t>toxic reaction </a:t>
            </a:r>
            <a:r>
              <a:rPr lang="en-US" sz="2000" dirty="0" smtClean="0"/>
              <a:t>of the skin.</a:t>
            </a:r>
          </a:p>
          <a:p>
            <a:pPr>
              <a:buFontTx/>
              <a:buNone/>
            </a:pPr>
            <a:endParaRPr lang="en-US" sz="2000" dirty="0" smtClean="0"/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Transmission of infection:</a:t>
            </a:r>
          </a:p>
          <a:p>
            <a:pPr>
              <a:buFontTx/>
              <a:buNone/>
            </a:pPr>
            <a:r>
              <a:rPr lang="en-US" sz="2000" dirty="0" smtClean="0"/>
              <a:t>1-By using personal stuff (e.g. Clothes).</a:t>
            </a:r>
          </a:p>
          <a:p>
            <a:pPr>
              <a:buFontTx/>
              <a:buNone/>
            </a:pPr>
            <a:r>
              <a:rPr lang="en-US" sz="2000" dirty="0" smtClean="0"/>
              <a:t>2-House pets (cats and dogs).</a:t>
            </a:r>
          </a:p>
          <a:p>
            <a:pPr>
              <a:buFontTx/>
              <a:buNone/>
            </a:pPr>
            <a:r>
              <a:rPr lang="en-US" sz="2000" dirty="0" smtClean="0"/>
              <a:t>3-Common in livestock animals (horses, sheep, and cows).</a:t>
            </a:r>
          </a:p>
          <a:p>
            <a:pPr>
              <a:buFontTx/>
              <a:buNone/>
            </a:pPr>
            <a:r>
              <a:rPr lang="en-US" sz="2000" dirty="0" smtClean="0"/>
              <a:t>4-From the soil.</a:t>
            </a:r>
            <a:endParaRPr lang="ar-SA" sz="20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13" y="274638"/>
            <a:ext cx="8766175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0070C0"/>
                </a:solidFill>
              </a:rPr>
              <a:t>The Clinical </a:t>
            </a:r>
            <a:r>
              <a:rPr lang="en-US" sz="4000" b="1" dirty="0">
                <a:solidFill>
                  <a:srgbClr val="0070C0"/>
                </a:solidFill>
              </a:rPr>
              <a:t>T</a:t>
            </a:r>
            <a:r>
              <a:rPr lang="en-US" sz="4000" b="1" dirty="0" smtClean="0">
                <a:solidFill>
                  <a:srgbClr val="0070C0"/>
                </a:solidFill>
              </a:rPr>
              <a:t>ypes of </a:t>
            </a:r>
            <a:r>
              <a:rPr lang="en-US" sz="4000" b="1" dirty="0" err="1" smtClean="0">
                <a:solidFill>
                  <a:srgbClr val="0070C0"/>
                </a:solidFill>
              </a:rPr>
              <a:t>Dermatophytes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61938" y="1465263"/>
            <a:ext cx="8620125" cy="5392737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     </a:t>
            </a:r>
            <a:r>
              <a:rPr lang="en-US" sz="2400" dirty="0" err="1" smtClean="0"/>
              <a:t>Tinea</a:t>
            </a:r>
            <a:r>
              <a:rPr lang="en-US" sz="2400" dirty="0" smtClean="0"/>
              <a:t> exists in any part of the body depending on the location it is given a different name:</a:t>
            </a:r>
            <a:endParaRPr lang="en-US" dirty="0" smtClean="0"/>
          </a:p>
          <a:p>
            <a:pPr lvl="1">
              <a:buFontTx/>
              <a:buNone/>
            </a:pPr>
            <a:endParaRPr lang="en-US" sz="2000" b="1" dirty="0" smtClean="0">
              <a:solidFill>
                <a:srgbClr val="0070C0"/>
              </a:solidFill>
            </a:endParaRP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b="1" dirty="0" smtClean="0">
                <a:solidFill>
                  <a:srgbClr val="92D050"/>
                </a:solidFill>
              </a:rPr>
              <a:t>Athlete's foot or </a:t>
            </a:r>
            <a:r>
              <a:rPr lang="en-US" sz="2000" b="1" i="1" dirty="0" err="1">
                <a:solidFill>
                  <a:srgbClr val="92D050"/>
                </a:solidFill>
              </a:rPr>
              <a:t>T</a:t>
            </a:r>
            <a:r>
              <a:rPr lang="en-US" sz="2000" b="1" i="1" dirty="0" err="1" smtClean="0">
                <a:solidFill>
                  <a:srgbClr val="92D050"/>
                </a:solidFill>
              </a:rPr>
              <a:t>inea</a:t>
            </a:r>
            <a:r>
              <a:rPr lang="en-US" sz="2000" b="1" i="1" dirty="0" smtClean="0">
                <a:solidFill>
                  <a:srgbClr val="92D050"/>
                </a:solidFill>
              </a:rPr>
              <a:t> </a:t>
            </a:r>
            <a:r>
              <a:rPr lang="en-US" sz="2000" b="1" i="1" dirty="0" err="1" smtClean="0">
                <a:solidFill>
                  <a:srgbClr val="92D050"/>
                </a:solidFill>
              </a:rPr>
              <a:t>pedis</a:t>
            </a:r>
            <a:endParaRPr lang="en-US" sz="2000" b="1" i="1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r>
              <a:rPr lang="en-US" sz="2000" dirty="0" smtClean="0">
                <a:solidFill>
                  <a:srgbClr val="92D050"/>
                </a:solidFill>
              </a:rPr>
              <a:t> </a:t>
            </a: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Ringworm of the body or </a:t>
            </a:r>
            <a:r>
              <a:rPr lang="en-US" sz="2000" b="1" i="1" dirty="0" err="1">
                <a:solidFill>
                  <a:srgbClr val="92D050"/>
                </a:solidFill>
              </a:rPr>
              <a:t>T</a:t>
            </a:r>
            <a:r>
              <a:rPr lang="en-US" sz="2000" b="1" i="1" dirty="0" err="1" smtClean="0">
                <a:solidFill>
                  <a:srgbClr val="92D050"/>
                </a:solidFill>
              </a:rPr>
              <a:t>inea</a:t>
            </a:r>
            <a:r>
              <a:rPr lang="en-US" sz="2000" b="1" i="1" dirty="0" smtClean="0">
                <a:solidFill>
                  <a:srgbClr val="92D050"/>
                </a:solidFill>
              </a:rPr>
              <a:t> corpora</a:t>
            </a:r>
          </a:p>
          <a:p>
            <a:pPr lvl="1">
              <a:buFontTx/>
              <a:buNone/>
            </a:pPr>
            <a:endParaRPr lang="en-US" sz="2000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endParaRPr lang="en-US" sz="2000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endParaRPr lang="en-US" sz="2000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 Scalp ringworm or </a:t>
            </a:r>
            <a:r>
              <a:rPr lang="en-US" sz="2000" b="1" i="1" dirty="0" err="1">
                <a:solidFill>
                  <a:srgbClr val="92D050"/>
                </a:solidFill>
              </a:rPr>
              <a:t>T</a:t>
            </a:r>
            <a:r>
              <a:rPr lang="en-US" sz="2000" b="1" i="1" dirty="0" err="1" smtClean="0">
                <a:solidFill>
                  <a:srgbClr val="92D050"/>
                </a:solidFill>
              </a:rPr>
              <a:t>inea</a:t>
            </a:r>
            <a:r>
              <a:rPr lang="en-US" sz="2000" b="1" i="1" dirty="0" smtClean="0">
                <a:solidFill>
                  <a:srgbClr val="92D050"/>
                </a:solidFill>
              </a:rPr>
              <a:t> </a:t>
            </a:r>
            <a:r>
              <a:rPr lang="en-US" sz="2000" b="1" i="1" dirty="0" err="1" smtClean="0">
                <a:solidFill>
                  <a:srgbClr val="92D050"/>
                </a:solidFill>
              </a:rPr>
              <a:t>capitis</a:t>
            </a:r>
            <a:endParaRPr lang="en-US" sz="2000" b="1" i="1" dirty="0" smtClean="0">
              <a:solidFill>
                <a:srgbClr val="92D050"/>
              </a:solidFill>
            </a:endParaRPr>
          </a:p>
          <a:p>
            <a:pPr lvl="1"/>
            <a:endParaRPr lang="en-US" sz="2000" b="1" dirty="0" smtClean="0">
              <a:solidFill>
                <a:srgbClr val="92D050"/>
              </a:solidFill>
            </a:endParaRPr>
          </a:p>
          <a:p>
            <a:pPr lvl="1"/>
            <a:endParaRPr lang="en-US" sz="2000" b="1" dirty="0" smtClean="0">
              <a:solidFill>
                <a:srgbClr val="92D050"/>
              </a:solidFill>
            </a:endParaRP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 Ringworm of the nail, </a:t>
            </a:r>
            <a:r>
              <a:rPr lang="en-US" sz="2000" b="1" dirty="0" err="1" smtClean="0">
                <a:solidFill>
                  <a:srgbClr val="92D050"/>
                </a:solidFill>
              </a:rPr>
              <a:t>Onychomycosis</a:t>
            </a:r>
            <a:r>
              <a:rPr lang="en-US" sz="2000" b="1" dirty="0" smtClean="0">
                <a:solidFill>
                  <a:srgbClr val="92D050"/>
                </a:solidFill>
              </a:rPr>
              <a:t>,</a:t>
            </a:r>
          </a:p>
          <a:p>
            <a:pPr lvl="1">
              <a:buFontTx/>
              <a:buNone/>
            </a:pPr>
            <a:r>
              <a:rPr lang="en-US" sz="2000" b="1" dirty="0" smtClean="0">
                <a:solidFill>
                  <a:srgbClr val="92D050"/>
                </a:solidFill>
              </a:rPr>
              <a:t> or </a:t>
            </a:r>
            <a:r>
              <a:rPr lang="en-US" sz="2000" b="1" i="1" dirty="0" err="1" smtClean="0">
                <a:solidFill>
                  <a:srgbClr val="92D050"/>
                </a:solidFill>
              </a:rPr>
              <a:t>Tinea</a:t>
            </a:r>
            <a:r>
              <a:rPr lang="en-US" sz="2000" b="1" i="1" dirty="0" smtClean="0">
                <a:solidFill>
                  <a:srgbClr val="92D050"/>
                </a:solidFill>
              </a:rPr>
              <a:t> </a:t>
            </a:r>
            <a:r>
              <a:rPr lang="en-US" sz="2000" b="1" i="1" dirty="0" err="1" smtClean="0">
                <a:solidFill>
                  <a:srgbClr val="92D050"/>
                </a:solidFill>
              </a:rPr>
              <a:t>unguium</a:t>
            </a:r>
            <a:endParaRPr lang="en-US" sz="2000" b="1" i="1" dirty="0" smtClean="0">
              <a:solidFill>
                <a:srgbClr val="92D050"/>
              </a:solidFill>
            </a:endParaRPr>
          </a:p>
        </p:txBody>
      </p:sp>
      <p:pic>
        <p:nvPicPr>
          <p:cNvPr id="20484" name="Picture 3" descr="tinea pedi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6038" y="1987550"/>
            <a:ext cx="12573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tinea cruri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9325" y="3348038"/>
            <a:ext cx="21764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5" descr="tinea unguium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3275" y="5233988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6" descr="tinea captiti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9763" y="4049713"/>
            <a:ext cx="1519237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188640"/>
            <a:ext cx="8229600" cy="9543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Opportunistic Mycosis: </a:t>
            </a:r>
            <a:r>
              <a:rPr lang="en-US" b="1" i="1" dirty="0" err="1" smtClean="0">
                <a:solidFill>
                  <a:srgbClr val="990099"/>
                </a:solidFill>
              </a:rPr>
              <a:t>Candidosis</a:t>
            </a:r>
            <a:endParaRPr lang="ar-SA" b="1" i="1" dirty="0">
              <a:solidFill>
                <a:srgbClr val="990099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88913" y="1340768"/>
            <a:ext cx="8780462" cy="5291806"/>
          </a:xfrm>
        </p:spPr>
        <p:txBody>
          <a:bodyPr/>
          <a:lstStyle/>
          <a:p>
            <a:r>
              <a:rPr lang="en-US" sz="2400" dirty="0" smtClean="0"/>
              <a:t>It is any infection caused by species of the fungus  </a:t>
            </a:r>
            <a:r>
              <a:rPr lang="en-US" sz="2400" i="1" dirty="0" smtClean="0">
                <a:solidFill>
                  <a:srgbClr val="990099"/>
                </a:solidFill>
              </a:rPr>
              <a:t>Candida.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t is usually opportunistic but there are some forms are not.</a:t>
            </a:r>
          </a:p>
          <a:p>
            <a:endParaRPr lang="en-US" sz="2400" dirty="0" smtClean="0"/>
          </a:p>
          <a:p>
            <a:pPr>
              <a:buFontTx/>
              <a:buNone/>
            </a:pPr>
            <a:r>
              <a:rPr lang="en-US" sz="2800" b="1" dirty="0" smtClean="0">
                <a:solidFill>
                  <a:srgbClr val="990099"/>
                </a:solidFill>
              </a:rPr>
              <a:t>1- Oral </a:t>
            </a:r>
            <a:r>
              <a:rPr lang="en-US" sz="2800" b="1" dirty="0">
                <a:solidFill>
                  <a:srgbClr val="990099"/>
                </a:solidFill>
              </a:rPr>
              <a:t>T</a:t>
            </a:r>
            <a:r>
              <a:rPr lang="en-US" sz="2800" b="1" dirty="0" smtClean="0">
                <a:solidFill>
                  <a:srgbClr val="990099"/>
                </a:solidFill>
              </a:rPr>
              <a:t>hrush</a:t>
            </a:r>
          </a:p>
          <a:p>
            <a:pPr>
              <a:buFontTx/>
              <a:buNone/>
            </a:pPr>
            <a:r>
              <a:rPr lang="en-US" sz="2400" dirty="0" smtClean="0"/>
              <a:t>Infection of the mouth surface by </a:t>
            </a:r>
            <a:r>
              <a:rPr lang="en-US" sz="2400" dirty="0" err="1" smtClean="0"/>
              <a:t>candida</a:t>
            </a:r>
            <a:r>
              <a:rPr lang="en-US" sz="2400" dirty="0" smtClean="0"/>
              <a:t> 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Very common in:</a:t>
            </a:r>
          </a:p>
          <a:p>
            <a:r>
              <a:rPr lang="en-US" sz="2400" dirty="0" smtClean="0"/>
              <a:t>AIDS patients, young babies, new born, and </a:t>
            </a:r>
          </a:p>
          <a:p>
            <a:pPr>
              <a:buFontTx/>
              <a:buNone/>
            </a:pPr>
            <a:r>
              <a:rPr lang="en-US" sz="2400" dirty="0" smtClean="0"/>
              <a:t>     children.</a:t>
            </a:r>
            <a:endParaRPr lang="en-US" sz="2400" dirty="0"/>
          </a:p>
          <a:p>
            <a:r>
              <a:rPr lang="en-US" sz="2400" dirty="0" smtClean="0"/>
              <a:t>Also it can occur in adults and very old people.</a:t>
            </a:r>
          </a:p>
          <a:p>
            <a:endParaRPr lang="en-US" sz="2400" dirty="0" smtClean="0"/>
          </a:p>
          <a:p>
            <a:pPr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Lesion:</a:t>
            </a:r>
            <a:r>
              <a:rPr lang="en-US" sz="2400" dirty="0" smtClean="0"/>
              <a:t>  White patches in the tongue and oral surfaces.</a:t>
            </a:r>
            <a:endParaRPr lang="ar-SA" sz="2400" dirty="0" smtClean="0"/>
          </a:p>
          <a:p>
            <a:endParaRPr lang="en-US" sz="2400" dirty="0" smtClean="0"/>
          </a:p>
        </p:txBody>
      </p:sp>
      <p:pic>
        <p:nvPicPr>
          <p:cNvPr id="21508" name="Picture 3" descr="oral thrush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113" y="2520950"/>
            <a:ext cx="2482850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31775" y="231775"/>
            <a:ext cx="8723313" cy="6415088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800" b="1" dirty="0" smtClean="0">
                <a:solidFill>
                  <a:srgbClr val="990099"/>
                </a:solidFill>
              </a:rPr>
              <a:t>2- Diaper or Napkin rash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Common in:</a:t>
            </a:r>
            <a:r>
              <a:rPr lang="en-US" sz="2400" dirty="0" smtClean="0"/>
              <a:t> </a:t>
            </a:r>
            <a:r>
              <a:rPr lang="en-US" sz="2400" dirty="0"/>
              <a:t>B</a:t>
            </a:r>
            <a:r>
              <a:rPr lang="en-US" sz="2400" dirty="0" smtClean="0"/>
              <a:t>abies who their mothers do</a:t>
            </a:r>
          </a:p>
          <a:p>
            <a:pPr>
              <a:buFontTx/>
              <a:buNone/>
            </a:pPr>
            <a:r>
              <a:rPr lang="en-US" sz="2400" dirty="0" smtClean="0"/>
              <a:t>     not change their diaper frequently.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Symptoms: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R</a:t>
            </a:r>
            <a:r>
              <a:rPr lang="en-US" sz="2400" b="1" dirty="0" smtClean="0">
                <a:solidFill>
                  <a:srgbClr val="FF0000"/>
                </a:solidFill>
              </a:rPr>
              <a:t>ed area</a:t>
            </a:r>
            <a:r>
              <a:rPr lang="en-US" sz="2400" dirty="0" smtClean="0"/>
              <a:t> in groin area.</a:t>
            </a:r>
            <a:r>
              <a:rPr lang="en-US" sz="2400" dirty="0"/>
              <a:t> </a:t>
            </a:r>
            <a:r>
              <a:rPr lang="en-US" sz="2400" dirty="0" smtClean="0"/>
              <a:t>It may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spread by the baby himself from the groin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area to the face part .</a:t>
            </a:r>
          </a:p>
          <a:p>
            <a:r>
              <a:rPr lang="en-US" sz="2400" dirty="0" smtClean="0"/>
              <a:t>It usually goes away by correct conditions.</a:t>
            </a:r>
          </a:p>
          <a:p>
            <a:pPr>
              <a:buFontTx/>
              <a:buNone/>
            </a:pPr>
            <a:endParaRPr lang="en-US" sz="2400" b="1" u="sng" dirty="0" smtClean="0"/>
          </a:p>
          <a:p>
            <a:pPr>
              <a:buFontTx/>
              <a:buNone/>
            </a:pPr>
            <a:r>
              <a:rPr lang="en-US" sz="2800" b="1" dirty="0" smtClean="0">
                <a:solidFill>
                  <a:srgbClr val="990099"/>
                </a:solidFill>
              </a:rPr>
              <a:t>3- </a:t>
            </a:r>
            <a:r>
              <a:rPr lang="en-US" sz="2800" b="1" dirty="0" err="1" smtClean="0">
                <a:solidFill>
                  <a:srgbClr val="990099"/>
                </a:solidFill>
              </a:rPr>
              <a:t>Vaginitis</a:t>
            </a:r>
            <a:endParaRPr lang="en-US" sz="2800" b="1" dirty="0" smtClean="0">
              <a:solidFill>
                <a:srgbClr val="990099"/>
              </a:solidFill>
            </a:endParaRPr>
          </a:p>
          <a:p>
            <a:pPr>
              <a:buFontTx/>
              <a:buNone/>
            </a:pPr>
            <a:r>
              <a:rPr lang="en-US" sz="2400" dirty="0" smtClean="0"/>
              <a:t>                  Infection of vaginal mucosa by </a:t>
            </a:r>
            <a:r>
              <a:rPr lang="en-US" sz="2400" i="1" dirty="0" err="1" smtClean="0"/>
              <a:t>candida</a:t>
            </a:r>
            <a:r>
              <a:rPr lang="en-US" sz="2400" i="1" dirty="0" smtClean="0"/>
              <a:t>.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Symptoms:</a:t>
            </a:r>
            <a:r>
              <a:rPr lang="en-US" sz="2400" dirty="0" smtClean="0"/>
              <a:t> itching, white or yellowish discharges from vaginal surface or pus.</a:t>
            </a:r>
          </a:p>
          <a:p>
            <a:r>
              <a:rPr lang="en-US" sz="2400" dirty="0" smtClean="0"/>
              <a:t>60% of the vaginal discharge is caused by </a:t>
            </a:r>
            <a:r>
              <a:rPr lang="en-US" sz="2400" i="1" dirty="0" err="1" smtClean="0"/>
              <a:t>candida</a:t>
            </a:r>
            <a:r>
              <a:rPr lang="en-US" sz="2400" i="1" dirty="0" smtClean="0"/>
              <a:t>.</a:t>
            </a:r>
          </a:p>
          <a:p>
            <a:r>
              <a:rPr lang="en-US" sz="2400" dirty="0" smtClean="0"/>
              <a:t>It is very common in KSA. </a:t>
            </a:r>
          </a:p>
          <a:p>
            <a:r>
              <a:rPr lang="en-US" sz="2400" dirty="0" smtClean="0"/>
              <a:t>It is more in pregnant and diabetic ladies.</a:t>
            </a:r>
          </a:p>
          <a:p>
            <a:pPr>
              <a:buFontTx/>
              <a:buNone/>
            </a:pPr>
            <a:endParaRPr lang="ar-SA" dirty="0" smtClean="0"/>
          </a:p>
        </p:txBody>
      </p:sp>
      <p:pic>
        <p:nvPicPr>
          <p:cNvPr id="22531" name="Picture 3" descr="diaper rash.jpg"/>
          <p:cNvPicPr>
            <a:picLocks noChangeAspect="1"/>
          </p:cNvPicPr>
          <p:nvPr/>
        </p:nvPicPr>
        <p:blipFill>
          <a:blip r:embed="rId2" cstate="print"/>
          <a:srcRect l="1419" t="5908" r="4875" b="12669"/>
          <a:stretch>
            <a:fillRect/>
          </a:stretch>
        </p:blipFill>
        <p:spPr bwMode="auto">
          <a:xfrm>
            <a:off x="6084168" y="512676"/>
            <a:ext cx="2736304" cy="205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General Characteristics of Fungi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4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study of fungi is called:  </a:t>
            </a:r>
            <a:r>
              <a:rPr lang="en-US" sz="2400" b="1" dirty="0" smtClean="0">
                <a:solidFill>
                  <a:srgbClr val="00B050"/>
                </a:solidFill>
              </a:rPr>
              <a:t>Mycology.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All fungi are </a:t>
            </a:r>
            <a:r>
              <a:rPr lang="en-US" sz="2400" b="1" dirty="0" smtClean="0">
                <a:solidFill>
                  <a:srgbClr val="0070C0"/>
                </a:solidFill>
              </a:rPr>
              <a:t>Eukaryotic</a:t>
            </a:r>
            <a:r>
              <a:rPr lang="en-US" sz="2400" dirty="0" smtClean="0"/>
              <a:t> organisms living everywhere on earth.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Fungi are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Heterotrophic</a:t>
            </a:r>
            <a:r>
              <a:rPr lang="en-US" sz="2400" dirty="0" smtClean="0"/>
              <a:t>  </a:t>
            </a:r>
            <a:r>
              <a:rPr lang="en-US" sz="2400" b="1" dirty="0" smtClean="0">
                <a:solidFill>
                  <a:srgbClr val="0070C0"/>
                </a:solidFill>
              </a:rPr>
              <a:t>i.e.</a:t>
            </a:r>
            <a:r>
              <a:rPr lang="en-US" sz="2400" dirty="0" smtClean="0"/>
              <a:t> depend on other organism for food and are</a:t>
            </a:r>
            <a:r>
              <a:rPr lang="en-US" sz="2400" i="1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/>
              <a:t>different from plants which are</a:t>
            </a:r>
            <a:r>
              <a:rPr lang="en-US" sz="2400" i="1" dirty="0" smtClean="0">
                <a:solidFill>
                  <a:srgbClr val="0070C0"/>
                </a:solidFill>
              </a:rPr>
              <a:t> “Autotrophic”.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B050"/>
                </a:solidFill>
              </a:rPr>
              <a:t>Heterotrophic organisms are 3 kinds: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        </a:t>
            </a:r>
            <a:r>
              <a:rPr lang="en-US" sz="2400" b="1" dirty="0" smtClean="0">
                <a:solidFill>
                  <a:srgbClr val="990099"/>
                </a:solidFill>
              </a:rPr>
              <a:t>A) Saprophytic: </a:t>
            </a:r>
            <a:r>
              <a:rPr lang="en-US" sz="2400" dirty="0" smtClean="0"/>
              <a:t>the fungus is living on dead organic matter.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        </a:t>
            </a:r>
            <a:r>
              <a:rPr lang="en-US" sz="2400" b="1" dirty="0" smtClean="0">
                <a:solidFill>
                  <a:srgbClr val="990099"/>
                </a:solidFill>
              </a:rPr>
              <a:t>B) Symbiotic:</a:t>
            </a:r>
            <a:r>
              <a:rPr lang="en-US" sz="2400" dirty="0" smtClean="0"/>
              <a:t> the fungus is living together with other organism.</a:t>
            </a:r>
          </a:p>
          <a:p>
            <a:pPr>
              <a:lnSpc>
                <a:spcPct val="90000"/>
              </a:lnSpc>
              <a:buNone/>
            </a:pPr>
            <a:r>
              <a:rPr lang="en-US" sz="2400" b="1" dirty="0" smtClean="0">
                <a:solidFill>
                  <a:srgbClr val="990099"/>
                </a:solidFill>
              </a:rPr>
              <a:t>        C) Parasitic:</a:t>
            </a:r>
            <a:r>
              <a:rPr lang="en-US" sz="2400" dirty="0" smtClean="0"/>
              <a:t> the fungus is living in an organism and it is harmful 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to it </a:t>
            </a:r>
            <a:r>
              <a:rPr lang="en-US" sz="2400" b="1" dirty="0" smtClean="0">
                <a:solidFill>
                  <a:srgbClr val="990099"/>
                </a:solidFill>
              </a:rPr>
              <a:t>e.g.</a:t>
            </a:r>
            <a:r>
              <a:rPr lang="en-US" sz="2400" dirty="0" smtClean="0"/>
              <a:t> </a:t>
            </a:r>
            <a:r>
              <a:rPr lang="en-US" sz="2400" i="1" dirty="0" smtClean="0"/>
              <a:t>Candida </a:t>
            </a:r>
            <a:r>
              <a:rPr lang="en-US" sz="2400" i="1" dirty="0" err="1" smtClean="0"/>
              <a:t>albican</a:t>
            </a:r>
            <a:r>
              <a:rPr lang="en-US" sz="2400" i="1" dirty="0" smtClean="0"/>
              <a:t>.</a:t>
            </a:r>
          </a:p>
          <a:p>
            <a:pPr>
              <a:lnSpc>
                <a:spcPct val="90000"/>
              </a:lnSpc>
              <a:buNone/>
            </a:pPr>
            <a:endParaRPr lang="en-US" sz="2400" i="1" dirty="0" smtClean="0"/>
          </a:p>
          <a:p>
            <a:pPr>
              <a:buNone/>
            </a:pPr>
            <a:r>
              <a:rPr lang="en-US" sz="2400" dirty="0" smtClean="0"/>
              <a:t>3.  Beneficial fungi are important in the production of cheeses and antibiotics </a:t>
            </a:r>
            <a:r>
              <a:rPr lang="en-US" sz="2400" b="1" dirty="0" smtClean="0">
                <a:solidFill>
                  <a:srgbClr val="0070C0"/>
                </a:solidFill>
              </a:rPr>
              <a:t>e.g.</a:t>
            </a:r>
            <a:r>
              <a:rPr lang="en-US" sz="2400" dirty="0" smtClean="0"/>
              <a:t> Penicillin. </a:t>
            </a:r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4.  Fungi also live on unlikely materials. Affect plastic and leather and spoil some food like jams, </a:t>
            </a:r>
            <a:r>
              <a:rPr lang="en-US" sz="2400" dirty="0" err="1" smtClean="0"/>
              <a:t>pickels</a:t>
            </a:r>
            <a:r>
              <a:rPr lang="en-US" sz="2400" dirty="0" smtClean="0"/>
              <a:t>,..</a:t>
            </a:r>
          </a:p>
          <a:p>
            <a:pPr marL="457200" indent="-457200">
              <a:buAutoNum type="arabicPeriod" startAt="5"/>
            </a:pPr>
            <a:r>
              <a:rPr lang="en-US" sz="2400" dirty="0" smtClean="0"/>
              <a:t>They are not plants.</a:t>
            </a:r>
          </a:p>
          <a:p>
            <a:pPr marL="457200" indent="-457200">
              <a:buAutoNum type="arabicPeriod" startAt="5"/>
            </a:pPr>
            <a:endParaRPr lang="en-US" sz="2400" dirty="0"/>
          </a:p>
          <a:p>
            <a:pPr marL="457200" indent="-457200">
              <a:buAutoNum type="arabicPeriod" startAt="5"/>
            </a:pPr>
            <a:endParaRPr lang="en-US" sz="2400" dirty="0" smtClean="0"/>
          </a:p>
          <a:p>
            <a:pPr marL="457200" indent="-457200">
              <a:buAutoNum type="arabicPeriod" startAt="5"/>
            </a:pPr>
            <a:endParaRPr lang="en-US" sz="2400" dirty="0"/>
          </a:p>
          <a:p>
            <a:pPr marL="457200" indent="-457200">
              <a:buAutoNum type="arabicPeriod" startAt="5"/>
            </a:pPr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6. Most of Fungi are microscopic but some can be seen by naked eye.</a:t>
            </a:r>
          </a:p>
          <a:p>
            <a:pPr>
              <a:buNone/>
            </a:pPr>
            <a:endParaRPr lang="en-US" sz="2400" dirty="0" smtClean="0"/>
          </a:p>
          <a:p>
            <a:pPr marL="457200" indent="-457200">
              <a:buAutoNum type="arabicPeriod" startAt="5"/>
            </a:pP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General Characteristics of fungi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75655" y="2708920"/>
          <a:ext cx="6168009" cy="2028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003"/>
                <a:gridCol w="2056003"/>
                <a:gridCol w="2056003"/>
              </a:tblGrid>
              <a:tr h="44449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FUNGUS</a:t>
                      </a:r>
                      <a:endParaRPr lang="en-US" dirty="0"/>
                    </a:p>
                  </a:txBody>
                  <a:tcPr/>
                </a:tc>
              </a:tr>
              <a:tr h="85165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PIGMENTS</a:t>
                      </a:r>
                      <a:endParaRPr lang="en-US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Chlorophyll for photosynthesis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pigments</a:t>
                      </a:r>
                      <a:endParaRPr lang="en-US" dirty="0"/>
                    </a:p>
                  </a:txBody>
                  <a:tcPr/>
                </a:tc>
              </a:tr>
              <a:tr h="73252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CELL WALL</a:t>
                      </a:r>
                      <a:endParaRPr lang="en-US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Contain</a:t>
                      </a:r>
                      <a:r>
                        <a:rPr lang="en-US" baseline="0" dirty="0" smtClean="0"/>
                        <a:t> Cellulose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Contain Chitin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JCS_Armillaria%20ostoyae%20130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24744"/>
            <a:ext cx="5346443" cy="400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7704" y="5445224"/>
            <a:ext cx="561662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biggest living microorganism in</a:t>
            </a:r>
            <a:r>
              <a:rPr lang="ar-SA" dirty="0" smtClean="0"/>
              <a:t> </a:t>
            </a:r>
            <a:r>
              <a:rPr lang="en-US" dirty="0" smtClean="0"/>
              <a:t>the world is a fungus called: </a:t>
            </a:r>
            <a:r>
              <a:rPr lang="en-US" sz="1600" dirty="0" err="1" smtClean="0"/>
              <a:t>Armillaria</a:t>
            </a:r>
            <a:r>
              <a:rPr lang="en-US" sz="1600" dirty="0" smtClean="0"/>
              <a:t> </a:t>
            </a:r>
            <a:r>
              <a:rPr lang="en-US" sz="1600" dirty="0" err="1" smtClean="0"/>
              <a:t>ostoyae</a:t>
            </a:r>
            <a:r>
              <a:rPr lang="en-US" sz="1600" dirty="0" smtClean="0"/>
              <a:t> of the species</a:t>
            </a:r>
            <a:r>
              <a:rPr lang="en-US" sz="1600" dirty="0"/>
              <a:t> </a:t>
            </a:r>
            <a:r>
              <a:rPr lang="en-US" sz="1600" i="1" dirty="0" err="1" smtClean="0"/>
              <a:t>Armillaria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mellea</a:t>
            </a:r>
            <a:r>
              <a:rPr lang="en-US" sz="2800" dirty="0" smtClean="0"/>
              <a:t> </a:t>
            </a:r>
            <a:endParaRPr lang="ar-SA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23528" y="260648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err="1" smtClean="0">
                <a:solidFill>
                  <a:srgbClr val="FF0000"/>
                </a:solidFill>
              </a:rPr>
              <a:t>Armillaria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mellea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u="sng" smtClean="0"/>
              <a:t>Characteristics of fungi</a:t>
            </a:r>
            <a:r>
              <a:rPr lang="en-US" sz="3600" smtClean="0"/>
              <a:t>:</a:t>
            </a:r>
            <a:r>
              <a:rPr lang="en-US" sz="2800" smtClean="0"/>
              <a:t>…………continued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/>
              <a:t>7.</a:t>
            </a:r>
            <a:r>
              <a:rPr lang="en-US" sz="2800" dirty="0" smtClean="0"/>
              <a:t> Do not contain </a:t>
            </a:r>
            <a:r>
              <a:rPr lang="en-US" sz="2800" b="1" dirty="0" smtClean="0"/>
              <a:t>chlorophyll (Non photosynthetic)</a:t>
            </a:r>
            <a:r>
              <a:rPr lang="en-US" sz="2800" dirty="0" smtClean="0"/>
              <a:t> </a:t>
            </a:r>
            <a:endParaRPr lang="en-US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/>
              <a:t>8. </a:t>
            </a:r>
            <a:r>
              <a:rPr lang="en-US" sz="2800" dirty="0" smtClean="0"/>
              <a:t>Release digestive enzymes to break down organic material or their host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/>
              <a:t>9. </a:t>
            </a:r>
            <a:r>
              <a:rPr lang="en-US" sz="2800" dirty="0" smtClean="0"/>
              <a:t>Lack true roots, stems, &amp; leaves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/>
              <a:t>10.</a:t>
            </a:r>
            <a:r>
              <a:rPr lang="en-US" sz="2800" dirty="0" smtClean="0"/>
              <a:t> Grow as microscopic tubes or filaments called </a:t>
            </a:r>
            <a:r>
              <a:rPr lang="en-US" sz="2800" b="1" dirty="0" err="1" smtClean="0"/>
              <a:t>hyphae</a:t>
            </a:r>
            <a:r>
              <a:rPr lang="en-US" sz="2800" dirty="0" smtClean="0"/>
              <a:t> that contain cytoplasm &amp; nuclei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/>
              <a:t>11.</a:t>
            </a:r>
            <a:r>
              <a:rPr lang="en-US" sz="2800" dirty="0" smtClean="0"/>
              <a:t> </a:t>
            </a:r>
            <a:r>
              <a:rPr lang="en-US" sz="2800" dirty="0" err="1" smtClean="0"/>
              <a:t>Hyphal</a:t>
            </a:r>
            <a:r>
              <a:rPr lang="en-US" sz="2800" dirty="0" smtClean="0"/>
              <a:t> networks are called </a:t>
            </a:r>
            <a:r>
              <a:rPr lang="en-US" sz="2800" b="1" dirty="0" smtClean="0"/>
              <a:t>mycelium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/>
              <a:t>12.</a:t>
            </a:r>
            <a:r>
              <a:rPr lang="en-US" sz="2800" dirty="0" smtClean="0"/>
              <a:t> Some are </a:t>
            </a:r>
            <a:r>
              <a:rPr lang="en-US" sz="2800" b="1" dirty="0" smtClean="0"/>
              <a:t>edible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dirty="0" smtClean="0"/>
              <a:t>13. Fungicide</a:t>
            </a:r>
            <a:r>
              <a:rPr lang="en-US" sz="2800" dirty="0" smtClean="0"/>
              <a:t> – chemicals used to kill fungi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Classification of Fungi	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325562"/>
            <a:ext cx="8507288" cy="5532437"/>
          </a:xfrm>
        </p:spPr>
        <p:txBody>
          <a:bodyPr>
            <a:normAutofit fontScale="92500" lnSpcReduction="10000"/>
          </a:bodyPr>
          <a:lstStyle/>
          <a:p>
            <a:pPr marL="609600" indent="-609600" eaLnBrk="1" fontAlgn="t" hangingPunct="1">
              <a:lnSpc>
                <a:spcPct val="80000"/>
              </a:lnSpc>
              <a:buNone/>
            </a:pPr>
            <a:r>
              <a:rPr lang="en-US" sz="2000" dirty="0" smtClean="0"/>
              <a:t>           </a:t>
            </a:r>
            <a:r>
              <a:rPr lang="en-US" sz="2400" dirty="0" smtClean="0"/>
              <a:t>Classification of fungi change periodically. The kingdom Fungi is divided into 5 phyla depending on the mode of sexual reproduction.</a:t>
            </a:r>
          </a:p>
          <a:p>
            <a:pPr marL="609600" indent="-609600" fontAlgn="t">
              <a:lnSpc>
                <a:spcPct val="80000"/>
              </a:lnSpc>
              <a:buNone/>
            </a:pPr>
            <a:endParaRPr lang="en-US" sz="2000" b="1" dirty="0" smtClean="0">
              <a:solidFill>
                <a:srgbClr val="0070C0"/>
              </a:solidFill>
            </a:endParaRPr>
          </a:p>
          <a:p>
            <a:pPr marL="609600" indent="-609600" fontAlgn="t"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e.g.</a:t>
            </a:r>
            <a:r>
              <a:rPr lang="en-US" sz="2000" b="1" dirty="0" smtClean="0"/>
              <a:t>   </a:t>
            </a:r>
            <a:r>
              <a:rPr lang="en-US" sz="2600" b="1" i="1" dirty="0" err="1" smtClean="0"/>
              <a:t>Microsporum</a:t>
            </a:r>
            <a:r>
              <a:rPr lang="en-US" sz="2600" b="1" i="1" dirty="0" smtClean="0"/>
              <a:t> </a:t>
            </a:r>
            <a:r>
              <a:rPr lang="en-US" sz="2600" b="1" i="1" dirty="0" err="1" smtClean="0"/>
              <a:t>canis</a:t>
            </a:r>
            <a:endParaRPr lang="en-US" sz="2600" b="1" i="1" dirty="0" smtClean="0"/>
          </a:p>
          <a:p>
            <a:pPr marL="609600" indent="-609600" eaLnBrk="1" fontAlgn="t" hangingPunct="1">
              <a:lnSpc>
                <a:spcPct val="80000"/>
              </a:lnSpc>
              <a:buNone/>
            </a:pPr>
            <a:endParaRPr lang="en-US" sz="2000" dirty="0" smtClean="0"/>
          </a:p>
          <a:p>
            <a:pPr marL="609600" indent="-609600" eaLnBrk="1" fontAlgn="t" hangingPunct="1">
              <a:lnSpc>
                <a:spcPct val="80000"/>
              </a:lnSpc>
              <a:buFontTx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</a:rPr>
              <a:t>Kingdom:</a:t>
            </a:r>
            <a:r>
              <a:rPr lang="en-US" sz="2400" dirty="0" smtClean="0"/>
              <a:t>   Fungi</a:t>
            </a:r>
          </a:p>
          <a:p>
            <a:pPr marL="609600" indent="-609600" eaLnBrk="1" fontAlgn="t" hangingPunct="1">
              <a:lnSpc>
                <a:spcPct val="80000"/>
              </a:lnSpc>
              <a:buFontTx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</a:rPr>
              <a:t>Phylum:</a:t>
            </a:r>
            <a:r>
              <a:rPr lang="en-US" sz="2400" dirty="0" smtClean="0"/>
              <a:t>     </a:t>
            </a:r>
            <a:r>
              <a:rPr lang="en-US" sz="2400" dirty="0" err="1" smtClean="0"/>
              <a:t>Ascomycota</a:t>
            </a:r>
            <a:endParaRPr lang="en-US" sz="2400" dirty="0" smtClean="0"/>
          </a:p>
          <a:p>
            <a:pPr marL="609600" indent="-609600" eaLnBrk="1" fontAlgn="t" hangingPunct="1">
              <a:lnSpc>
                <a:spcPct val="80000"/>
              </a:lnSpc>
              <a:buFontTx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</a:rPr>
              <a:t>Class:</a:t>
            </a:r>
            <a:r>
              <a:rPr lang="en-US" sz="2400" dirty="0" smtClean="0"/>
              <a:t>          </a:t>
            </a:r>
            <a:r>
              <a:rPr lang="en-US" sz="2400" dirty="0" err="1" smtClean="0"/>
              <a:t>Euascomycetes</a:t>
            </a:r>
            <a:endParaRPr lang="en-US" sz="2400" dirty="0" smtClean="0"/>
          </a:p>
          <a:p>
            <a:pPr marL="609600" indent="-609600" eaLnBrk="1" fontAlgn="t" hangingPunct="1">
              <a:lnSpc>
                <a:spcPct val="80000"/>
              </a:lnSpc>
              <a:buFontTx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</a:rPr>
              <a:t>Order:</a:t>
            </a:r>
            <a:r>
              <a:rPr lang="en-US" sz="2400" dirty="0" smtClean="0"/>
              <a:t>        </a:t>
            </a:r>
            <a:r>
              <a:rPr lang="en-US" sz="2400" dirty="0" err="1" smtClean="0"/>
              <a:t>Onygenales</a:t>
            </a:r>
            <a:endParaRPr lang="en-US" sz="2400" dirty="0" smtClean="0"/>
          </a:p>
          <a:p>
            <a:pPr marL="609600" indent="-609600" eaLnBrk="1" fontAlgn="t" hangingPunct="1">
              <a:lnSpc>
                <a:spcPct val="80000"/>
              </a:lnSpc>
              <a:buFontTx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</a:rPr>
              <a:t>Family:       </a:t>
            </a:r>
            <a:r>
              <a:rPr lang="en-US" sz="2400" dirty="0" err="1" smtClean="0"/>
              <a:t>Arthrodermataceae</a:t>
            </a:r>
            <a:endParaRPr lang="en-US" sz="2400" dirty="0" smtClean="0"/>
          </a:p>
          <a:p>
            <a:pPr marL="609600" indent="-609600" eaLnBrk="1" fontAlgn="t" hangingPunct="1">
              <a:lnSpc>
                <a:spcPct val="80000"/>
              </a:lnSpc>
              <a:buFontTx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</a:rPr>
              <a:t>Genus:       </a:t>
            </a:r>
            <a:r>
              <a:rPr lang="en-US" sz="2400" dirty="0" err="1" smtClean="0"/>
              <a:t>Microsporum</a:t>
            </a:r>
            <a:endParaRPr lang="en-US" sz="2400" dirty="0" smtClean="0"/>
          </a:p>
          <a:p>
            <a:pPr marL="609600" indent="-609600" eaLnBrk="1" fontAlgn="t" hangingPunct="1">
              <a:lnSpc>
                <a:spcPct val="80000"/>
              </a:lnSpc>
              <a:buFontTx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</a:rPr>
              <a:t>Species:     </a:t>
            </a:r>
            <a:r>
              <a:rPr lang="en-US" sz="2400" dirty="0" err="1" smtClean="0"/>
              <a:t>canis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marL="609600" indent="-609600">
              <a:lnSpc>
                <a:spcPct val="80000"/>
              </a:lnSpc>
            </a:pPr>
            <a:r>
              <a:rPr lang="en-US" sz="2000" u="sng" dirty="0" smtClean="0">
                <a:solidFill>
                  <a:srgbClr val="0000FF"/>
                </a:solidFill>
              </a:rPr>
              <a:t>Binomial system: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000" dirty="0" smtClean="0"/>
              <a:t>is the informal system of naming organisms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000" dirty="0" smtClean="0"/>
              <a:t>, Latin and it has 2 parts  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000" dirty="0" smtClean="0"/>
              <a:t>(Binomial= two-named) genus and species. 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000" dirty="0" smtClean="0"/>
              <a:t>                e.g.          </a:t>
            </a:r>
            <a:r>
              <a:rPr lang="en-US" sz="2000" u="sng" dirty="0" smtClean="0"/>
              <a:t>Homo</a:t>
            </a:r>
            <a:r>
              <a:rPr lang="en-US" sz="2000" dirty="0" smtClean="0"/>
              <a:t> </a:t>
            </a:r>
            <a:r>
              <a:rPr lang="en-US" sz="2000" u="sng" dirty="0" err="1" smtClean="0"/>
              <a:t>Sapien</a:t>
            </a:r>
            <a:endParaRPr lang="en-US" sz="2000" u="sng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000" b="1" i="1" dirty="0" smtClean="0"/>
          </a:p>
        </p:txBody>
      </p:sp>
      <p:pic>
        <p:nvPicPr>
          <p:cNvPr id="14340" name="Picture 5" descr="microsporum_can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132856"/>
            <a:ext cx="22383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mcanis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221088"/>
            <a:ext cx="25749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9" descr="Microsporum canis phase contrast microscop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933056"/>
            <a:ext cx="1982787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Structure of Fungi</a:t>
            </a:r>
            <a:endParaRPr lang="ar-SA" b="1" dirty="0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dirty="0" smtClean="0"/>
              <a:t>Fungi can be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0070C0"/>
                </a:solidFill>
              </a:rPr>
              <a:t>Unicellular =</a:t>
            </a:r>
            <a:r>
              <a:rPr lang="en-US" dirty="0" smtClean="0"/>
              <a:t> Yeasts         </a:t>
            </a:r>
            <a:r>
              <a:rPr lang="en-US" b="1" dirty="0" err="1" smtClean="0">
                <a:solidFill>
                  <a:srgbClr val="0070C0"/>
                </a:solidFill>
              </a:rPr>
              <a:t>Multicellular</a:t>
            </a:r>
            <a:r>
              <a:rPr lang="en-US" b="1" dirty="0" smtClean="0">
                <a:solidFill>
                  <a:srgbClr val="0070C0"/>
                </a:solidFill>
              </a:rPr>
              <a:t> =</a:t>
            </a:r>
            <a:r>
              <a:rPr lang="en-US" dirty="0" smtClean="0"/>
              <a:t> Molds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2987824" y="2209800"/>
            <a:ext cx="1431776" cy="6431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4724400" y="2209800"/>
            <a:ext cx="1647800" cy="5711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7174" name="Picture 7" descr="yea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4290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9" descr="rhizopus sporangia X 40.jpg (104291 bytes)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59313" y="3451225"/>
            <a:ext cx="4217987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Y</a:t>
            </a:r>
            <a:r>
              <a:rPr lang="en-US" b="1" dirty="0" smtClean="0">
                <a:solidFill>
                  <a:srgbClr val="FF0000"/>
                </a:solidFill>
              </a:rPr>
              <a:t>easts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752"/>
            <a:ext cx="5943600" cy="5661248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sz="2800" dirty="0" smtClean="0"/>
              <a:t>       </a:t>
            </a:r>
            <a:r>
              <a:rPr lang="en-US" sz="2400" dirty="0" smtClean="0"/>
              <a:t>Yeasts are single-celled fungi (unicellular) that can only be seen under microscope.</a:t>
            </a:r>
            <a:endParaRPr lang="en-US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000" u="sng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  </a:t>
            </a:r>
            <a:r>
              <a:rPr lang="en-US" sz="2400" b="1" dirty="0" smtClean="0">
                <a:solidFill>
                  <a:srgbClr val="FF0000"/>
                </a:solidFill>
              </a:rPr>
              <a:t>Shape of Yeasts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LcParenR"/>
            </a:pPr>
            <a:r>
              <a:rPr lang="en-US" sz="2400" b="1" dirty="0" smtClean="0">
                <a:solidFill>
                  <a:srgbClr val="0070C0"/>
                </a:solidFill>
              </a:rPr>
              <a:t>True yeasts</a:t>
            </a:r>
            <a:r>
              <a:rPr lang="en-US" sz="2400" dirty="0" smtClean="0">
                <a:solidFill>
                  <a:srgbClr val="0070C0"/>
                </a:solidFill>
              </a:rPr>
              <a:t>: </a:t>
            </a:r>
            <a:r>
              <a:rPr lang="en-US" sz="2400" dirty="0"/>
              <a:t>C</a:t>
            </a:r>
            <a:r>
              <a:rPr lang="en-US" sz="2400" dirty="0" smtClean="0"/>
              <a:t>ell retain individually.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lphaLcParenR"/>
            </a:pPr>
            <a:r>
              <a:rPr lang="en-US" sz="2400" b="1" dirty="0" err="1" smtClean="0">
                <a:solidFill>
                  <a:srgbClr val="0070C0"/>
                </a:solidFill>
              </a:rPr>
              <a:t>Psuedohyphae</a:t>
            </a:r>
            <a:r>
              <a:rPr lang="en-US" sz="2400" dirty="0" smtClean="0">
                <a:solidFill>
                  <a:srgbClr val="0070C0"/>
                </a:solidFill>
              </a:rPr>
              <a:t>: </a:t>
            </a:r>
            <a:r>
              <a:rPr lang="en-US" sz="2400" dirty="0"/>
              <a:t>E</a:t>
            </a:r>
            <a:r>
              <a:rPr lang="en-US" sz="2400" dirty="0" smtClean="0"/>
              <a:t>longated yeast cells attach to each other side by side forming a structure that looks like </a:t>
            </a:r>
            <a:r>
              <a:rPr lang="en-US" sz="2400" dirty="0" err="1" smtClean="0"/>
              <a:t>hyphae</a:t>
            </a:r>
            <a:r>
              <a:rPr lang="en-US" sz="2400" dirty="0" smtClean="0"/>
              <a:t>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Reproduction of Yeasts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en-US" sz="2400" dirty="0" smtClean="0"/>
              <a:t>         Usually yeasts reproduce by </a:t>
            </a:r>
            <a:r>
              <a:rPr lang="en-US" sz="2400" b="1" dirty="0" smtClean="0">
                <a:solidFill>
                  <a:srgbClr val="00B050"/>
                </a:solidFill>
              </a:rPr>
              <a:t>Budding</a:t>
            </a:r>
            <a:r>
              <a:rPr lang="en-US" sz="2400" dirty="0" smtClean="0"/>
              <a:t> but some by </a:t>
            </a:r>
            <a:r>
              <a:rPr lang="en-US" sz="2400" b="1" dirty="0" smtClean="0">
                <a:solidFill>
                  <a:srgbClr val="00B050"/>
                </a:solidFill>
              </a:rPr>
              <a:t>spore formation.</a:t>
            </a:r>
            <a:endParaRPr lang="en-US" sz="2400" dirty="0" smtClean="0"/>
          </a:p>
        </p:txBody>
      </p:sp>
      <p:pic>
        <p:nvPicPr>
          <p:cNvPr id="8196" name="Picture 7" descr="buddingYeastCel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844824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9" descr="intere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869160"/>
            <a:ext cx="30765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10"/>
          <p:cNvSpPr txBox="1">
            <a:spLocks noChangeArrowheads="1"/>
          </p:cNvSpPr>
          <p:nvPr/>
        </p:nvSpPr>
        <p:spPr bwMode="auto">
          <a:xfrm>
            <a:off x="7164288" y="4221088"/>
            <a:ext cx="144016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/>
              <a:t>True </a:t>
            </a:r>
            <a:r>
              <a:rPr lang="en-US" b="1" dirty="0" smtClean="0"/>
              <a:t>Yeasts</a:t>
            </a:r>
            <a:endParaRPr lang="en-US" b="1" dirty="0"/>
          </a:p>
        </p:txBody>
      </p:sp>
      <p:sp>
        <p:nvSpPr>
          <p:cNvPr id="8199" name="Text Box 11"/>
          <p:cNvSpPr txBox="1">
            <a:spLocks noChangeArrowheads="1"/>
          </p:cNvSpPr>
          <p:nvPr/>
        </p:nvSpPr>
        <p:spPr bwMode="auto">
          <a:xfrm>
            <a:off x="6324600" y="6491288"/>
            <a:ext cx="1828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6660232" y="6491287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err="1" smtClean="0"/>
              <a:t>Psuedohyphae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1338</Words>
  <Application>Microsoft Office PowerPoint</Application>
  <PresentationFormat>On-screen Show (4:3)</PresentationFormat>
  <Paragraphs>277</Paragraphs>
  <Slides>26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Fungi</vt:lpstr>
      <vt:lpstr>Mycology: the study of fungi</vt:lpstr>
      <vt:lpstr>General Characteristics of Fungi</vt:lpstr>
      <vt:lpstr>General Characteristics of fungi</vt:lpstr>
      <vt:lpstr>Slide 5</vt:lpstr>
      <vt:lpstr>Characteristics of fungi:…………continued</vt:lpstr>
      <vt:lpstr>Classification of Fungi </vt:lpstr>
      <vt:lpstr>Structure of Fungi</vt:lpstr>
      <vt:lpstr>Yeasts</vt:lpstr>
      <vt:lpstr>Yeasts</vt:lpstr>
      <vt:lpstr>Molds</vt:lpstr>
      <vt:lpstr>Molds</vt:lpstr>
      <vt:lpstr>Fungi can be:</vt:lpstr>
      <vt:lpstr>Reproduction of Fungi</vt:lpstr>
      <vt:lpstr>I- Asexual Reproduction</vt:lpstr>
      <vt:lpstr>Slide 16</vt:lpstr>
      <vt:lpstr>II- Sexual Reproduction</vt:lpstr>
      <vt:lpstr>Deuteromycetes</vt:lpstr>
      <vt:lpstr>Diseases Caused by Fungi</vt:lpstr>
      <vt:lpstr>Superficial Mycosis:  Piedra</vt:lpstr>
      <vt:lpstr>Black Piedra</vt:lpstr>
      <vt:lpstr>White Piedra</vt:lpstr>
      <vt:lpstr>Coetaneous Mycosis: Dermatophytes</vt:lpstr>
      <vt:lpstr>The Clinical Types of Dermatophytes</vt:lpstr>
      <vt:lpstr>Opportunistic Mycosis: Candidosis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Fungi</dc:title>
  <dc:creator>Windows User</dc:creator>
  <cp:lastModifiedBy>basmah</cp:lastModifiedBy>
  <cp:revision>130</cp:revision>
  <dcterms:created xsi:type="dcterms:W3CDTF">2010-10-15T10:15:54Z</dcterms:created>
  <dcterms:modified xsi:type="dcterms:W3CDTF">2011-02-27T04:51:38Z</dcterms:modified>
</cp:coreProperties>
</file>