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9"/>
  </p:notesMasterIdLst>
  <p:sldIdLst>
    <p:sldId id="434" r:id="rId2"/>
    <p:sldId id="436" r:id="rId3"/>
    <p:sldId id="435" r:id="rId4"/>
    <p:sldId id="442" r:id="rId5"/>
    <p:sldId id="439" r:id="rId6"/>
    <p:sldId id="440" r:id="rId7"/>
    <p:sldId id="441" r:id="rId8"/>
    <p:sldId id="443" r:id="rId9"/>
    <p:sldId id="467" r:id="rId10"/>
    <p:sldId id="444" r:id="rId11"/>
    <p:sldId id="446" r:id="rId12"/>
    <p:sldId id="447" r:id="rId13"/>
    <p:sldId id="448" r:id="rId14"/>
    <p:sldId id="449" r:id="rId15"/>
    <p:sldId id="450" r:id="rId16"/>
    <p:sldId id="451" r:id="rId17"/>
    <p:sldId id="452" r:id="rId18"/>
    <p:sldId id="389" r:id="rId19"/>
    <p:sldId id="391" r:id="rId20"/>
    <p:sldId id="333" r:id="rId21"/>
    <p:sldId id="453" r:id="rId22"/>
    <p:sldId id="454" r:id="rId23"/>
    <p:sldId id="428" r:id="rId24"/>
    <p:sldId id="455" r:id="rId25"/>
    <p:sldId id="404" r:id="rId26"/>
    <p:sldId id="406" r:id="rId27"/>
    <p:sldId id="456" r:id="rId28"/>
    <p:sldId id="408" r:id="rId29"/>
    <p:sldId id="457" r:id="rId30"/>
    <p:sldId id="458" r:id="rId31"/>
    <p:sldId id="460" r:id="rId32"/>
    <p:sldId id="461" r:id="rId33"/>
    <p:sldId id="462" r:id="rId34"/>
    <p:sldId id="463" r:id="rId35"/>
    <p:sldId id="464" r:id="rId36"/>
    <p:sldId id="466" r:id="rId37"/>
    <p:sldId id="465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EC6"/>
    <a:srgbClr val="FEFE72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4" autoAdjust="0"/>
    <p:restoredTop sz="94660"/>
  </p:normalViewPr>
  <p:slideViewPr>
    <p:cSldViewPr>
      <p:cViewPr varScale="1">
        <p:scale>
          <a:sx n="69" d="100"/>
          <a:sy n="69" d="100"/>
        </p:scale>
        <p:origin x="1161" y="3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4A58B4-B7BD-4F46-864B-DBF50BF46D34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47382-2AFA-48CB-BF8F-9F23D25270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323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dicular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47382-2AFA-48CB-BF8F-9F23D252702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152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dicular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47382-2AFA-48CB-BF8F-9F23D252702C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5669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dicular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47382-2AFA-48CB-BF8F-9F23D252702C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5669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dicular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47382-2AFA-48CB-BF8F-9F23D252702C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913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dicular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47382-2AFA-48CB-BF8F-9F23D252702C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913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dicular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47382-2AFA-48CB-BF8F-9F23D252702C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913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dicular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47382-2AFA-48CB-BF8F-9F23D252702C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913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dicular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47382-2AFA-48CB-BF8F-9F23D252702C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913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dicular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47382-2AFA-48CB-BF8F-9F23D252702C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913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dicular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47382-2AFA-48CB-BF8F-9F23D252702C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91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dicular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47382-2AFA-48CB-BF8F-9F23D252702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740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dicular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47382-2AFA-48CB-BF8F-9F23D252702C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7173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dicular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47382-2AFA-48CB-BF8F-9F23D252702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7173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dicular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47382-2AFA-48CB-BF8F-9F23D252702C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7173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dicular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47382-2AFA-48CB-BF8F-9F23D252702C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9976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dicular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47382-2AFA-48CB-BF8F-9F23D252702C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913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dicular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47382-2AFA-48CB-BF8F-9F23D252702C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913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dicular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47382-2AFA-48CB-BF8F-9F23D252702C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566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107AE39-E3D1-4D23-8ABA-77B39C2A7596}" type="datetimeFigureOut">
              <a:rPr lang="en-US" smtClean="0"/>
              <a:pPr/>
              <a:t>2/26/2017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bamza.ca/media/service_pics/2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Picture 4" descr="https://www.chem.wisc.edu/deptfiles/content/Organic-Path-Page-2.png"/>
          <p:cNvPicPr>
            <a:picLocks noChangeAspect="1" noChangeArrowheads="1"/>
          </p:cNvPicPr>
          <p:nvPr/>
        </p:nvPicPr>
        <p:blipFill>
          <a:blip r:embed="rId3"/>
          <a:srcRect l="1621" t="80711" r="34353" b="4133"/>
          <a:stretch>
            <a:fillRect/>
          </a:stretch>
        </p:blipFill>
        <p:spPr bwMode="auto">
          <a:xfrm>
            <a:off x="0" y="1981200"/>
            <a:ext cx="6019800" cy="838200"/>
          </a:xfrm>
          <a:prstGeom prst="rect">
            <a:avLst/>
          </a:prstGeom>
          <a:noFill/>
          <a:effectLst>
            <a:glow rad="228600">
              <a:srgbClr val="FFC000">
                <a:alpha val="40000"/>
              </a:srgbClr>
            </a:glow>
            <a:reflection blurRad="6350" stA="50000" endA="300" endPos="90000" dir="5400000" sy="-100000" algn="bl" rotWithShape="0"/>
          </a:effectLst>
        </p:spPr>
      </p:pic>
      <p:sp>
        <p:nvSpPr>
          <p:cNvPr id="9" name="Subtitle 2"/>
          <p:cNvSpPr>
            <a:spLocks noGrp="1"/>
          </p:cNvSpPr>
          <p:nvPr/>
        </p:nvSpPr>
        <p:spPr>
          <a:xfrm>
            <a:off x="1600200" y="3810000"/>
            <a:ext cx="6096000" cy="1828800"/>
          </a:xfrm>
          <a:prstGeom prst="rect">
            <a:avLst/>
          </a:prstGeom>
          <a:solidFill>
            <a:srgbClr val="00B050"/>
          </a:solidFill>
          <a:effectLst>
            <a:reflection blurRad="6350" stA="50000" endA="300" endPos="90000" dir="5400000" sy="-100000" algn="bl" rotWithShape="0"/>
          </a:effectLst>
        </p:spPr>
        <p:txBody>
          <a:bodyPr>
            <a:noAutofit/>
          </a:bodyPr>
          <a:lstStyle>
            <a:lvl1pPr marL="0" indent="0" algn="ctr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70"/>
              </a:spcBef>
              <a:buClr>
                <a:schemeClr val="accent3"/>
              </a:buClr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70"/>
              </a:spcBef>
              <a:buClr>
                <a:schemeClr val="accent2"/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i="1" dirty="0" smtClean="0">
                <a:solidFill>
                  <a:schemeClr val="bg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By</a:t>
            </a:r>
          </a:p>
          <a:p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Dr. Mohamed El-</a:t>
            </a:r>
            <a:r>
              <a:rPr lang="en-US" sz="2800" b="1" dirty="0" err="1" smtClean="0">
                <a:solidFill>
                  <a:schemeClr val="bg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Newehy</a:t>
            </a:r>
            <a:endParaRPr lang="en-US" sz="2800" b="1" dirty="0" smtClean="0">
              <a:solidFill>
                <a:schemeClr val="bg1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lvl="0"/>
            <a:r>
              <a:rPr lang="en-US" sz="2400" b="1" i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Chemistry Department, College of  Science, King Saud University</a:t>
            </a:r>
          </a:p>
          <a:p>
            <a:pPr lvl="0"/>
            <a:r>
              <a:rPr lang="en-US" sz="2400" b="1" dirty="0"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http://fac.ksu.edu.sa/melnewehy</a:t>
            </a:r>
            <a:endParaRPr lang="en-US" sz="2400" b="1" dirty="0" smtClean="0">
              <a:solidFill>
                <a:schemeClr val="tx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en-US" sz="2400" b="1" dirty="0">
              <a:solidFill>
                <a:schemeClr val="bg1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pic>
        <p:nvPicPr>
          <p:cNvPr id="10" name="Picture 2" descr="http://medicalcity.ksu.edu.sa/images/uploads/news/KSU_BackgroundLogo_(2).png"/>
          <p:cNvPicPr>
            <a:picLocks noChangeAspect="1" noChangeArrowheads="1"/>
          </p:cNvPicPr>
          <p:nvPr/>
        </p:nvPicPr>
        <p:blipFill>
          <a:blip r:embed="rId4"/>
          <a:srcRect l="16842" t="20000" r="13684" b="28000"/>
          <a:stretch>
            <a:fillRect/>
          </a:stretch>
        </p:blipFill>
        <p:spPr bwMode="auto">
          <a:xfrm>
            <a:off x="6477000" y="152400"/>
            <a:ext cx="2514600" cy="990600"/>
          </a:xfrm>
          <a:prstGeom prst="rect">
            <a:avLst/>
          </a:prstGeom>
          <a:noFill/>
          <a:effectLst>
            <a:glow rad="228600">
              <a:srgbClr val="FFC000">
                <a:alpha val="40000"/>
              </a:srgbClr>
            </a:glow>
            <a:reflection blurRad="6350" stA="50000" endA="300" endPos="90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9829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50400" y="149517"/>
            <a:ext cx="4564263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Nomenclature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2400" y="795414"/>
            <a:ext cx="259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IUPAC Rules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8200" y="1206947"/>
            <a:ext cx="77724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  <a:cs typeface="Times New Roman" pitchFamily="18" charset="0"/>
              </a:rPr>
              <a:t>Example</a:t>
            </a:r>
            <a:r>
              <a:rPr lang="en-US" b="1" dirty="0" smtClean="0">
                <a:solidFill>
                  <a:schemeClr val="tx1"/>
                </a:solidFill>
                <a:cs typeface="Times New Roman" pitchFamily="18" charset="0"/>
              </a:rPr>
              <a:t>:  Write the structural formula of </a:t>
            </a:r>
            <a:r>
              <a:rPr lang="en-US" b="1" dirty="0" smtClean="0">
                <a:solidFill>
                  <a:srgbClr val="0070C0"/>
                </a:solidFill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cs typeface="Times New Roman" pitchFamily="18" charset="0"/>
              </a:rPr>
              <a:t>4-Isopropyl-3,5-dimethyl-2-octene</a:t>
            </a:r>
            <a:r>
              <a:rPr lang="en-US" b="1" dirty="0" smtClean="0">
                <a:solidFill>
                  <a:srgbClr val="0070C0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2419" y="161615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cs typeface="Times New Roman" pitchFamily="18" charset="0"/>
              </a:rPr>
              <a:t>1) The parent carbon chain is an </a:t>
            </a:r>
            <a:r>
              <a:rPr lang="en-US" b="1" dirty="0" err="1" smtClean="0">
                <a:solidFill>
                  <a:srgbClr val="00B050"/>
                </a:solidFill>
                <a:cs typeface="Times New Roman" pitchFamily="18" charset="0"/>
              </a:rPr>
              <a:t>Octene</a:t>
            </a:r>
            <a:r>
              <a:rPr lang="en-US" dirty="0" smtClean="0">
                <a:solidFill>
                  <a:srgbClr val="0070C0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92020" y="1947446"/>
            <a:ext cx="449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smtClean="0">
                <a:cs typeface="Times New Roman" pitchFamily="18" charset="0"/>
              </a:rPr>
              <a:t>The double bond is located between the 2</a:t>
            </a:r>
            <a:r>
              <a:rPr lang="en-US" sz="1600" i="1" baseline="30000" dirty="0" smtClean="0">
                <a:cs typeface="Times New Roman" pitchFamily="18" charset="0"/>
              </a:rPr>
              <a:t>nd</a:t>
            </a:r>
            <a:r>
              <a:rPr lang="en-US" sz="1600" i="1" dirty="0" smtClean="0">
                <a:cs typeface="Times New Roman" pitchFamily="18" charset="0"/>
              </a:rPr>
              <a:t> and 3</a:t>
            </a:r>
            <a:r>
              <a:rPr lang="en-US" sz="1600" i="1" baseline="30000" dirty="0" smtClean="0">
                <a:cs typeface="Times New Roman" pitchFamily="18" charset="0"/>
              </a:rPr>
              <a:t>rd</a:t>
            </a:r>
            <a:r>
              <a:rPr lang="en-US" sz="1600" i="1" dirty="0" smtClean="0">
                <a:cs typeface="Times New Roman" pitchFamily="18" charset="0"/>
              </a:rPr>
              <a:t> carbons.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419" y="2743200"/>
            <a:ext cx="7447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188" indent="-230188" algn="just"/>
            <a:r>
              <a:rPr lang="en-US" dirty="0" smtClean="0">
                <a:cs typeface="Times New Roman" pitchFamily="18" charset="0"/>
              </a:rPr>
              <a:t>2) Two </a:t>
            </a:r>
            <a:r>
              <a:rPr lang="en-US" dirty="0" smtClean="0">
                <a:solidFill>
                  <a:srgbClr val="00B050"/>
                </a:solidFill>
                <a:cs typeface="Times New Roman" pitchFamily="18" charset="0"/>
              </a:rPr>
              <a:t>methyl groups </a:t>
            </a:r>
            <a:r>
              <a:rPr lang="en-US" dirty="0" smtClean="0">
                <a:cs typeface="Times New Roman" pitchFamily="18" charset="0"/>
              </a:rPr>
              <a:t>are attached on the parent carbon chain, one on </a:t>
            </a:r>
            <a:r>
              <a:rPr lang="en-US" dirty="0" smtClean="0">
                <a:solidFill>
                  <a:srgbClr val="00B050"/>
                </a:solidFill>
                <a:cs typeface="Times New Roman" pitchFamily="18" charset="0"/>
              </a:rPr>
              <a:t>carbon 3</a:t>
            </a:r>
            <a:r>
              <a:rPr lang="en-US" dirty="0" smtClean="0">
                <a:solidFill>
                  <a:srgbClr val="0070C0"/>
                </a:solidFill>
                <a:cs typeface="Times New Roman" pitchFamily="18" charset="0"/>
              </a:rPr>
              <a:t> </a:t>
            </a:r>
            <a:r>
              <a:rPr lang="en-US" dirty="0" smtClean="0">
                <a:cs typeface="Times New Roman" pitchFamily="18" charset="0"/>
              </a:rPr>
              <a:t>and the other on</a:t>
            </a:r>
            <a:r>
              <a:rPr lang="en-US" dirty="0" smtClean="0">
                <a:solidFill>
                  <a:srgbClr val="0070C0"/>
                </a:solidFill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B050"/>
                </a:solidFill>
                <a:cs typeface="Times New Roman" pitchFamily="18" charset="0"/>
              </a:rPr>
              <a:t>carbon 5</a:t>
            </a:r>
            <a:r>
              <a:rPr lang="en-US" dirty="0" smtClean="0">
                <a:solidFill>
                  <a:srgbClr val="0070C0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75855" y="4038600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cs typeface="Times New Roman" pitchFamily="18" charset="0"/>
              </a:rPr>
              <a:t>3) An </a:t>
            </a:r>
            <a:r>
              <a:rPr lang="en-US" dirty="0" smtClean="0">
                <a:solidFill>
                  <a:srgbClr val="00B050"/>
                </a:solidFill>
                <a:cs typeface="Times New Roman" pitchFamily="18" charset="0"/>
              </a:rPr>
              <a:t>isopropyl group </a:t>
            </a:r>
            <a:r>
              <a:rPr lang="en-US" dirty="0" smtClean="0">
                <a:cs typeface="Times New Roman" pitchFamily="18" charset="0"/>
              </a:rPr>
              <a:t>is attached on </a:t>
            </a:r>
            <a:r>
              <a:rPr lang="en-US" dirty="0" smtClean="0">
                <a:solidFill>
                  <a:srgbClr val="00B050"/>
                </a:solidFill>
                <a:cs typeface="Times New Roman" pitchFamily="18" charset="0"/>
              </a:rPr>
              <a:t>carbon 4</a:t>
            </a:r>
            <a:r>
              <a:rPr lang="en-US" dirty="0" smtClean="0">
                <a:solidFill>
                  <a:srgbClr val="0070C0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75855" y="5410200"/>
            <a:ext cx="6082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cs typeface="Times New Roman" pitchFamily="18" charset="0"/>
              </a:rPr>
              <a:t>4) Put the missing </a:t>
            </a:r>
            <a:r>
              <a:rPr lang="en-US" dirty="0" err="1" smtClean="0">
                <a:cs typeface="Times New Roman" pitchFamily="18" charset="0"/>
              </a:rPr>
              <a:t>hydrogens</a:t>
            </a:r>
            <a:r>
              <a:rPr lang="en-US" dirty="0" smtClean="0">
                <a:cs typeface="Times New Roman" pitchFamily="18" charset="0"/>
              </a:rPr>
              <a:t> to get the correct structure.</a:t>
            </a:r>
          </a:p>
        </p:txBody>
      </p:sp>
      <p:pic>
        <p:nvPicPr>
          <p:cNvPr id="451696" name="Picture 1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641" y="2321502"/>
            <a:ext cx="23241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1698" name="Picture 1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7118" y="3474893"/>
            <a:ext cx="22098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1700" name="Picture 1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9543" y="4450939"/>
            <a:ext cx="20859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1702" name="Picture 1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641" y="5779532"/>
            <a:ext cx="238125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4555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6" grpId="0" animBg="1"/>
      <p:bldP spid="7" grpId="0"/>
      <p:bldP spid="9" grpId="0"/>
      <p:bldP spid="10" grpId="0"/>
      <p:bldP spid="13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20483" y="149517"/>
            <a:ext cx="542411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Physical Properties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7620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/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Physical State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2000" y="1143000"/>
            <a:ext cx="670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Alkenes occur at room temperature are gases, liquids, and solids.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29144" y="1491829"/>
            <a:ext cx="2757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C2 to C4 are gases,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29144" y="1887291"/>
            <a:ext cx="2909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 to C17 are liquids,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29144" y="2261118"/>
            <a:ext cx="5271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C18 and larger alkenes are wax –like solids.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" y="2624497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/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Solubility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29143" y="3016798"/>
            <a:ext cx="4776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Alkenes are 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nonpolar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compounds.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29143" y="3415974"/>
            <a:ext cx="5004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Their solubility “ </a:t>
            </a:r>
            <a:r>
              <a:rPr lang="en-US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 dissolve like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29143" y="3817754"/>
            <a:ext cx="6147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Alkenes are soluble in the nonpolar solvents;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752600" y="4147009"/>
            <a:ext cx="464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carbon tetrachloride, CCl</a:t>
            </a:r>
            <a:r>
              <a:rPr lang="en-US" sz="1600" baseline="-25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benzene,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129144" y="4451809"/>
            <a:ext cx="6745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Alkenes are insoluble in polar solvents like water.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7199" y="4986697"/>
            <a:ext cx="4252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/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Boiling Points &amp; Melting Points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51791" y="5443897"/>
            <a:ext cx="61928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boiling points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and melting points of </a:t>
            </a:r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 hydrocarbons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increase with increasing molecular weight.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51793" y="6095943"/>
            <a:ext cx="64158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greater the number of branches, the lower the boiling point.</a:t>
            </a:r>
          </a:p>
        </p:txBody>
      </p:sp>
    </p:spTree>
    <p:extLst>
      <p:ext uri="{BB962C8B-B14F-4D97-AF65-F5344CB8AC3E}">
        <p14:creationId xmlns:p14="http://schemas.microsoft.com/office/powerpoint/2010/main" val="2376368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3" grpId="0"/>
      <p:bldP spid="14" grpId="0"/>
      <p:bldP spid="16" grpId="0"/>
      <p:bldP spid="18" grpId="0"/>
      <p:bldP spid="20" grpId="0"/>
      <p:bldP spid="21" grpId="0"/>
      <p:bldP spid="23" grpId="0"/>
      <p:bldP spid="15" grpId="0"/>
      <p:bldP spid="17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12614" y="149517"/>
            <a:ext cx="583986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Geometric Isomerism in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7200" y="914400"/>
            <a:ext cx="7891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In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alkenes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geometric isomerism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is due to </a:t>
            </a:r>
            <a:r>
              <a:rPr lang="en-US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restricted rotation about the carbon - carbon double bond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1000" y="2907268"/>
            <a:ext cx="8382002" cy="369332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 </a:t>
            </a:r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W differs from X and Y from Z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Alkenes exist as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geometric 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isomers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45261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7" t="6516" r="6483" b="16514"/>
          <a:stretch/>
        </p:blipFill>
        <p:spPr bwMode="auto">
          <a:xfrm>
            <a:off x="381000" y="3471384"/>
            <a:ext cx="2540516" cy="8720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5261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9" t="7193" r="9285" b="6493"/>
          <a:stretch/>
        </p:blipFill>
        <p:spPr bwMode="auto">
          <a:xfrm>
            <a:off x="2997716" y="3469073"/>
            <a:ext cx="2286000" cy="8455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152400" y="5154136"/>
            <a:ext cx="9086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/>
            <a:r>
              <a:rPr lang="en-US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isomer;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two similar groups are on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opposite sides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of the double bond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9198" y="4648200"/>
            <a:ext cx="8400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188" indent="-230188" algn="just"/>
            <a:r>
              <a:rPr lang="en-US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cis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isomer;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two similar groups are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on the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side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of the double bond.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57200" y="5791200"/>
            <a:ext cx="8172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They have </a:t>
            </a:r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physical properties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and can be separated by fractional crystallization or distillation.</a:t>
            </a:r>
          </a:p>
        </p:txBody>
      </p:sp>
      <p:pic>
        <p:nvPicPr>
          <p:cNvPr id="452671" name="Picture 6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179" y="1676400"/>
            <a:ext cx="3114675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2674" name="Picture 6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9132" y="3465944"/>
            <a:ext cx="3419475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4375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 animBg="1"/>
      <p:bldP spid="27" grpId="0"/>
      <p:bldP spid="28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12614" y="149517"/>
            <a:ext cx="583986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Geometric Isomerism in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7200" y="914400"/>
            <a:ext cx="7891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In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alkenes, </a:t>
            </a:r>
            <a:r>
              <a:rPr lang="en-US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geometric isomerism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is due to </a:t>
            </a:r>
            <a:r>
              <a:rPr lang="en-US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restricted rotation about the carbon - carbon double bond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19200" y="2819400"/>
            <a:ext cx="6705602" cy="369332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</a:t>
            </a: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(W = X or Y = Z), geometric isomerism is not possible</a:t>
            </a:r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363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3" t="16629" r="3531" b="14397"/>
          <a:stretch/>
        </p:blipFill>
        <p:spPr bwMode="auto">
          <a:xfrm>
            <a:off x="2017569" y="3505200"/>
            <a:ext cx="5108863" cy="993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3689" name="Picture 5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25" y="1647825"/>
            <a:ext cx="3114675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3691" name="Picture 5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310" y="4876800"/>
            <a:ext cx="53244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6877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12614" y="149517"/>
            <a:ext cx="583986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Geometric Isomerism in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849868"/>
            <a:ext cx="6877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For alkenes with four different substituent such as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4800" y="2495490"/>
            <a:ext cx="4343400" cy="40011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Another system, the </a:t>
            </a:r>
            <a:r>
              <a:rPr lang="en-US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E, Z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system,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6720" y="4983778"/>
            <a:ext cx="3078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Thus, in structure (I),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1600" y="2967342"/>
            <a:ext cx="6183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Basically,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E,Z system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works as follows;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14401" y="3395246"/>
            <a:ext cx="6781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Arrange the groups on each carbon of the C=C bond in order of priority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29492" y="3897868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The priority depends on atomic number: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14401" y="4292025"/>
            <a:ext cx="678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 the atomic number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of the atom directly attached to the double-bonded carbon, </a:t>
            </a:r>
            <a:r>
              <a:rPr lang="en-US" sz="1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higher the priority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197443" y="557426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Cl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&gt; F, and CH</a:t>
            </a:r>
            <a:r>
              <a:rPr lang="en-US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&gt; H. </a:t>
            </a:r>
          </a:p>
        </p:txBody>
      </p:sp>
      <p:pic>
        <p:nvPicPr>
          <p:cNvPr id="454685" name="Picture 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371600"/>
            <a:ext cx="36957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9567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1" grpId="0"/>
      <p:bldP spid="13" grpId="0"/>
      <p:bldP spid="15" grpId="0"/>
      <p:bldP spid="16" grpId="0"/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12614" y="149517"/>
            <a:ext cx="583986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Geometric Isomerism in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524" y="1671640"/>
            <a:ext cx="8266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If the two groups of higher priority are on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opposite sides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of the C=C plane,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22872" y="206906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The isomer is labeled </a:t>
            </a:r>
            <a:r>
              <a:rPr lang="en-US" i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E;</a:t>
            </a:r>
            <a:r>
              <a:rPr lang="en-US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(from the German </a:t>
            </a:r>
            <a:r>
              <a:rPr lang="en-US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entgegen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i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opposite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200" y="868978"/>
            <a:ext cx="8266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If the two groups of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 priority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are on the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side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of the C=C plane,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22872" y="1249978"/>
            <a:ext cx="723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US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isomer is labeled </a:t>
            </a:r>
            <a:r>
              <a:rPr lang="en-US" i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Z;</a:t>
            </a:r>
            <a:r>
              <a:rPr lang="en-US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(from the German </a:t>
            </a:r>
            <a:r>
              <a:rPr lang="en-US" i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zusammen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together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5733" name="Picture 5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038" y="2609850"/>
            <a:ext cx="5495925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5735" name="Picture 5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723" y="4724400"/>
            <a:ext cx="6343650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4583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453199" y="149517"/>
            <a:ext cx="415870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Preparation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762277"/>
            <a:ext cx="838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Alkenes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are prepared by </a:t>
            </a:r>
            <a:r>
              <a:rPr lang="en-US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Elimination</a:t>
            </a:r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an atom or group of atoms from adjacent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carbons to form </a:t>
            </a:r>
            <a:r>
              <a:rPr lang="en-US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carbon-carbon double bond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4910" y="2876490"/>
            <a:ext cx="3553690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Dehydration of Alcohols</a:t>
            </a:r>
            <a:endParaRPr lang="en-US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5800" y="5906869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188" indent="-230188" algn="just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 The acid catalysts most commonly used are </a:t>
            </a:r>
            <a:r>
              <a:rPr lang="en-US" sz="1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sulfuric </a:t>
            </a:r>
            <a:r>
              <a:rPr 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acid, H</a:t>
            </a:r>
            <a:r>
              <a:rPr lang="en-US" sz="1600" b="1" baseline="-25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S0</a:t>
            </a:r>
            <a:r>
              <a:rPr lang="en-US" sz="1600" b="1" baseline="-25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 phosphoric acid, H</a:t>
            </a:r>
            <a:r>
              <a:rPr lang="en-US" sz="1600" b="1" baseline="-25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P0</a:t>
            </a:r>
            <a:r>
              <a:rPr lang="en-US" sz="1600" b="1" baseline="-25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1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5800" y="3392269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/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- When an alcohol is heated in the presence of a mineral acid catalyst,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It readily loses a molecule of </a:t>
            </a:r>
            <a:r>
              <a:rPr lang="en-US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water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to give an </a:t>
            </a:r>
            <a:r>
              <a:rPr lang="en-US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alkene</a:t>
            </a:r>
            <a:r>
              <a:rPr lang="en-US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456755" name="Picture 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376" y="1524000"/>
            <a:ext cx="43243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6757" name="Picture 5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862" y="4267200"/>
            <a:ext cx="532447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0686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 animBg="1"/>
      <p:bldP spid="22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453199" y="149517"/>
            <a:ext cx="415870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Preparation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4910" y="780472"/>
            <a:ext cx="3553690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Dehydration of Alcohols</a:t>
            </a:r>
            <a:endParaRPr lang="en-US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7777" name="Picture 4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238" y="1752600"/>
            <a:ext cx="576262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7779" name="Picture 5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038600"/>
            <a:ext cx="5257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3646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80566" y="1295400"/>
            <a:ext cx="533923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en-US" b="1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Alkene</a:t>
            </a:r>
            <a:r>
              <a:rPr lang="en-US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Predominates?; </a:t>
            </a:r>
            <a:r>
              <a:rPr lang="en-US" b="1" i="1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Saytzeff’s</a:t>
            </a:r>
            <a:r>
              <a:rPr lang="en-US" b="1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Rule</a:t>
            </a:r>
            <a:endParaRPr lang="en-US" b="1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8200" y="1752600"/>
            <a:ext cx="7941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 loss of water from adjacent carbon atoms, can give rise to </a:t>
            </a:r>
            <a:r>
              <a:rPr lang="en-US" sz="1600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than one </a:t>
            </a:r>
            <a:r>
              <a:rPr lang="en-US" sz="1600" i="1" dirty="0" err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alkene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80566" y="2133600"/>
            <a:ext cx="4272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Example: the dehydration of 2-butanol.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453199" y="149517"/>
            <a:ext cx="415870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Preparation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4910" y="780472"/>
            <a:ext cx="3553690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Dehydration of Alcohols</a:t>
            </a:r>
            <a:endParaRPr lang="en-US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6473" y="4891659"/>
            <a:ext cx="284018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Saytzeff’s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Rule applies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14400" y="5323582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In every instance in which more than one </a:t>
            </a:r>
            <a:r>
              <a:rPr lang="en-US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Alkene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 can be formed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52500" y="5692914"/>
            <a:ext cx="7734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i="1" dirty="0" smtClean="0">
                <a:solidFill>
                  <a:srgbClr val="0070C0"/>
                </a:solidFill>
              </a:rPr>
              <a:t>the major product is always the alkene with the most alkyl substituents attached on the double-bonded carbons. </a:t>
            </a:r>
            <a:endParaRPr lang="en-US" sz="2000" b="1" dirty="0" smtClean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86600" y="3113782"/>
            <a:ext cx="1828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2-butene is the major </a:t>
            </a:r>
            <a:r>
              <a:rPr lang="en-US" sz="1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(with two alkyl substituents attached to C=C)</a:t>
            </a:r>
            <a:endParaRPr lang="en-US" sz="16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7651" name="Picture 19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9299" y="3366641"/>
            <a:ext cx="14478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653" name="Picture 19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044" y="2819400"/>
            <a:ext cx="1000125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655" name="Picture 19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00" y="2819400"/>
            <a:ext cx="23241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657" name="Picture 20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725" y="3999344"/>
            <a:ext cx="22288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5" grpId="0"/>
      <p:bldP spid="17" grpId="0" animBg="1"/>
      <p:bldP spid="18" grpId="0" animBg="1"/>
      <p:bldP spid="19" grpId="0"/>
      <p:bldP spid="20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1066800" y="31242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2</a:t>
            </a:r>
            <a:r>
              <a:rPr lang="en-US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Formation of a carbocation.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43000" y="4507468"/>
            <a:ext cx="571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3</a:t>
            </a:r>
            <a:r>
              <a:rPr lang="en-US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Loss of a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from the </a:t>
            </a:r>
            <a:r>
              <a:rPr lang="en-US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carbocation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057400" y="4880589"/>
            <a:ext cx="4953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regenerates the acid catalyst and forms the </a:t>
            </a:r>
            <a:r>
              <a:rPr lang="en-US" sz="1600" i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alkene</a:t>
            </a:r>
            <a:r>
              <a:rPr lang="en-US" sz="16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146175" y="1905000"/>
            <a:ext cx="4340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1</a:t>
            </a:r>
            <a:r>
              <a:rPr lang="en-US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Protonation of the alcohol.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18993" y="1323108"/>
            <a:ext cx="4495800" cy="369332"/>
          </a:xfrm>
          <a:prstGeom prst="rect">
            <a:avLst/>
          </a:prstGeom>
          <a:solidFill>
            <a:schemeClr val="bg1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 of Dehydration of Alcohols</a:t>
            </a:r>
            <a:endParaRPr lang="en-US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453199" y="149517"/>
            <a:ext cx="415870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Preparation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4910" y="780472"/>
            <a:ext cx="3553690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Dehydration of Alcohols</a:t>
            </a:r>
            <a:endParaRPr lang="en-US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6172" name="Picture 1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3850" y="2306227"/>
            <a:ext cx="3467100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6174" name="Picture 1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3850" y="3581400"/>
            <a:ext cx="3543300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6176" name="Picture 12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150" y="5448300"/>
            <a:ext cx="375285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37" grpId="0"/>
      <p:bldP spid="39" grpId="0" animBg="1"/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905000" y="2057400"/>
            <a:ext cx="5410200" cy="1446550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38100" dist="25400" dir="5400000" algn="t" rotWithShape="0">
              <a:srgbClr val="000000">
                <a:alpha val="50000"/>
              </a:srgbClr>
            </a:outerShdw>
            <a:reflection blurRad="6350" stA="50000" endA="300" endPos="90000" dist="50800" dir="5400000" sy="-100000" algn="bl" rotWithShape="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4400" b="1" dirty="0" smtClean="0">
                <a:solidFill>
                  <a:schemeClr val="tx1"/>
                </a:solidFill>
                <a:latin typeface="Agency FB" panose="020B0503020202020204" pitchFamily="34" charset="0"/>
              </a:rPr>
              <a:t>Unsaturated Hydrocarbons</a:t>
            </a:r>
          </a:p>
          <a:p>
            <a:pPr algn="r"/>
            <a:r>
              <a:rPr lang="en-US" sz="4400" b="1" dirty="0" smtClean="0">
                <a:solidFill>
                  <a:srgbClr val="0070C0"/>
                </a:solidFill>
                <a:latin typeface="Agency FB" panose="020B0503020202020204" pitchFamily="34" charset="0"/>
              </a:rPr>
              <a:t>Alkenes</a:t>
            </a:r>
            <a:endParaRPr lang="en-US" sz="4400" b="1" dirty="0">
              <a:solidFill>
                <a:srgbClr val="0070C0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523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85800" y="12954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Classes of </a:t>
            </a:r>
            <a:r>
              <a:rPr lang="en-US" b="1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Carbocations</a:t>
            </a:r>
            <a:endParaRPr lang="en-US" b="1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0" y="2938046"/>
            <a:ext cx="7848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according to the number of carbon atoms attached to the positively charged carbon.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4495800"/>
            <a:ext cx="1447800" cy="36933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Generally</a:t>
            </a:r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0600" y="48768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1.  The dehydration of alcohols requires an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 catalyst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90600" y="5269468"/>
            <a:ext cx="76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2.  The predominant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alkene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formed follows </a:t>
            </a:r>
            <a:r>
              <a:rPr lang="en-US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Saytzeffs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rule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90600" y="5650468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3.  The reaction proceeds 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via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carbocation intermediate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90600" y="5983069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1313" indent="-341313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4. The stabilities of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carbocations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and the ease of dehydration of alcohols follows the order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3° &gt; 2° &gt; 1°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453199" y="149517"/>
            <a:ext cx="415870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Preparation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4910" y="780472"/>
            <a:ext cx="3553690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Dehydration of Alcohols</a:t>
            </a:r>
            <a:endParaRPr lang="en-US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7294" name="Picture 7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25" y="1828800"/>
            <a:ext cx="43243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7296" name="Picture 8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25" y="3400425"/>
            <a:ext cx="561975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8" grpId="0" animBg="1"/>
      <p:bldP spid="11" grpId="0"/>
      <p:bldP spid="12" grpId="0"/>
      <p:bldP spid="13" grpId="0"/>
      <p:bldP spid="14" grpId="0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2453199" y="149517"/>
            <a:ext cx="415870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Preparation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4910" y="780472"/>
            <a:ext cx="5077690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en-US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Dehydrohalogenation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Alkyl </a:t>
            </a:r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Halides</a:t>
            </a:r>
            <a:endParaRPr lang="en-US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9710" y="1234001"/>
            <a:ext cx="6906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Alkenes can also be prepared under alkaline conditions.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90600" y="1642646"/>
            <a:ext cx="7696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heating an alkyl halide with a solution of </a:t>
            </a:r>
            <a:r>
              <a:rPr lang="en-US" sz="1600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KOH or </a:t>
            </a:r>
            <a:r>
              <a:rPr lang="en-US" sz="1600" i="1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NaOH</a:t>
            </a:r>
            <a:r>
              <a:rPr lang="en-US" sz="1600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alcohol, yields an alkene.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4910" y="5344534"/>
            <a:ext cx="5306290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Dehalogenation of  Vicinal </a:t>
            </a:r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Dibromides  </a:t>
            </a:r>
            <a:endParaRPr lang="en-US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8821" name="Picture 6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450" y="2209800"/>
            <a:ext cx="499110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8823" name="Picture 7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3886200"/>
            <a:ext cx="46863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8825" name="Picture 7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249" y="5943600"/>
            <a:ext cx="4200951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3855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6" grpId="0"/>
      <p:bldP spid="8" grpId="0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2634726" y="149517"/>
            <a:ext cx="379565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702588"/>
            <a:ext cx="8229600" cy="335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The chemistry of alkenes can be divided into two general types of reactions: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69444" y="1081034"/>
            <a:ext cx="4131156" cy="335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(1)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Electrophilic Addition Reactions </a:t>
            </a:r>
            <a:endParaRPr lang="en-US" dirty="0" smtClean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9371" y="58674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(3)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Oxidation Reactions </a:t>
            </a:r>
            <a:endParaRPr lang="en-US" dirty="0" smtClean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0" y="6284476"/>
            <a:ext cx="1577340" cy="33575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cs typeface="Arial" panose="020B0604020202020204" pitchFamily="34" charset="0"/>
              </a:rPr>
              <a:t>1. </a:t>
            </a:r>
            <a:r>
              <a:rPr lang="en-US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Ozonolysis</a:t>
            </a:r>
            <a:endParaRPr lang="en-US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10" name="عنصر نائب للمحتوى 3"/>
          <p:cNvSpPr txBox="1">
            <a:spLocks/>
          </p:cNvSpPr>
          <p:nvPr/>
        </p:nvSpPr>
        <p:spPr>
          <a:xfrm>
            <a:off x="4969164" y="6289964"/>
            <a:ext cx="2705100" cy="41563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 2" pitchFamily="18" charset="2"/>
              <a:buNone/>
              <a:defRPr/>
            </a:pPr>
            <a:r>
              <a:rPr lang="en-US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2. Oxidation Using KMnO</a:t>
            </a:r>
            <a:r>
              <a:rPr lang="en-US" sz="1800" baseline="-25000" dirty="0" smtClean="0">
                <a:solidFill>
                  <a:schemeClr val="tx1"/>
                </a:solidFill>
                <a:cs typeface="Arial" panose="020B0604020202020204" pitchFamily="34" charset="0"/>
              </a:rPr>
              <a:t>4</a:t>
            </a:r>
            <a:r>
              <a:rPr lang="en-US" sz="180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</a:p>
          <a:p>
            <a:pPr algn="ctr">
              <a:buFont typeface="Wingdings 2" pitchFamily="18" charset="2"/>
              <a:buNone/>
              <a:defRPr/>
            </a:pPr>
            <a:endParaRPr lang="en-US" sz="1800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algn="ctr">
              <a:buFont typeface="Wingdings 2" pitchFamily="18" charset="2"/>
              <a:buNone/>
              <a:defRPr/>
            </a:pPr>
            <a:endParaRPr lang="en-US" sz="1800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algn="ctr">
              <a:buFont typeface="Wingdings 2" pitchFamily="18" charset="2"/>
              <a:buNone/>
              <a:defRPr/>
            </a:pPr>
            <a:endParaRPr lang="en-US" sz="1800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algn="ctr">
              <a:buFont typeface="Wingdings 2" pitchFamily="18" charset="2"/>
              <a:buNone/>
              <a:defRPr/>
            </a:pPr>
            <a:endParaRPr lang="en-US" sz="1800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algn="ctr">
              <a:buFont typeface="Wingdings 2" pitchFamily="18" charset="2"/>
              <a:buNone/>
              <a:defRPr/>
            </a:pPr>
            <a:endParaRPr lang="en-US" sz="1800" dirty="0" smtClean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95400" y="3242012"/>
            <a:ext cx="7543800" cy="307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Addition of </a:t>
            </a:r>
            <a:r>
              <a:rPr 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Unsymmetric Reagents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1600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Unsymmetric </a:t>
            </a:r>
            <a:r>
              <a:rPr 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Alkenes; </a:t>
            </a:r>
            <a:r>
              <a:rPr lang="en-US" sz="16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Markovnikov’s </a:t>
            </a:r>
            <a:r>
              <a:rPr lang="en-US" sz="16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Rule.</a:t>
            </a:r>
            <a:endParaRPr lang="en-US" sz="16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183436" y="2148189"/>
            <a:ext cx="7467600" cy="307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Addition of </a:t>
            </a:r>
            <a:r>
              <a:rPr lang="en-US" sz="1600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Symmetric and Unsymmetric </a:t>
            </a:r>
            <a:r>
              <a:rPr 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Reagents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1600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symmetric Alkenes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03652" y="2488142"/>
            <a:ext cx="4420947" cy="33575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1.  Addition of Hydrogen: Catalytic Hydrogenation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89166" y="2786211"/>
            <a:ext cx="3523218" cy="33575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2.  Addition of Halogens: </a:t>
            </a:r>
            <a:r>
              <a:rPr lang="en-US" dirty="0" err="1" smtClean="0">
                <a:solidFill>
                  <a:schemeClr val="tx1"/>
                </a:solidFill>
              </a:rPr>
              <a:t>Halogenation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89165" y="3563357"/>
            <a:ext cx="3199207" cy="33575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cs typeface="Arial" panose="020B0604020202020204" pitchFamily="34" charset="0"/>
              </a:rPr>
              <a:t>1.  Addition of Hydrogen Halides</a:t>
            </a:r>
            <a:endParaRPr lang="en-US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3653" y="3881467"/>
            <a:ext cx="3182445" cy="33575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2.  Addition of Sulfuric Acid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89166" y="4159923"/>
            <a:ext cx="3016142" cy="33575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3.  Addition of  Water: Hydration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9166" y="4447308"/>
            <a:ext cx="4206834" cy="33575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4.  Addition of  HOX: </a:t>
            </a:r>
            <a:r>
              <a:rPr lang="en-US" dirty="0" err="1" smtClean="0">
                <a:solidFill>
                  <a:schemeClr val="tx1"/>
                </a:solidFill>
              </a:rPr>
              <a:t>Halohydrin</a:t>
            </a:r>
            <a:r>
              <a:rPr lang="en-US" dirty="0" smtClean="0">
                <a:solidFill>
                  <a:schemeClr val="tx1"/>
                </a:solidFill>
              </a:rPr>
              <a:t> Formation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80472" y="4876800"/>
            <a:ext cx="2819400" cy="335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(2)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Substitution Reactions </a:t>
            </a:r>
            <a:endParaRPr lang="en-US" dirty="0" smtClean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4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" r="8520" b="23226"/>
          <a:stretch/>
        </p:blipFill>
        <p:spPr bwMode="auto">
          <a:xfrm>
            <a:off x="2995224" y="1454756"/>
            <a:ext cx="3100776" cy="74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4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6" t="26057" r="6952" b="26448"/>
          <a:stretch/>
        </p:blipFill>
        <p:spPr bwMode="auto">
          <a:xfrm>
            <a:off x="2514600" y="5355770"/>
            <a:ext cx="4842263" cy="34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9222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0" grpId="0" build="p"/>
      <p:bldP spid="13" grpId="0"/>
      <p:bldP spid="14" grpId="0"/>
      <p:bldP spid="18" grpId="0"/>
      <p:bldP spid="19" grpId="0"/>
      <p:bldP spid="20" grpId="0"/>
      <p:bldP spid="21" grpId="0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634726" y="149517"/>
            <a:ext cx="379565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435524" y="798944"/>
            <a:ext cx="4120167" cy="40011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Electrophilic Addition </a:t>
            </a:r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Reactions</a:t>
            </a:r>
            <a:endParaRPr lang="en-US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0141" y="1307068"/>
            <a:ext cx="4726659" cy="369332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t" rotWithShape="0">
              <a:schemeClr val="bg1">
                <a:alpha val="50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 Addition of Hydrogen: Hydrogenation </a:t>
            </a:r>
            <a:endParaRPr 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9600" y="1676400"/>
            <a:ext cx="7885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Addition of a mole of hydrogen to carbon-carbon double bond of Alkenes in the presence of suitable catalysts to give an </a:t>
            </a:r>
            <a:r>
              <a:rPr lang="en-US" sz="1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Alkane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pic>
        <p:nvPicPr>
          <p:cNvPr id="438362" name="Picture 9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804812"/>
            <a:ext cx="3660091" cy="70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8364" name="Picture 9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5524" y="4191000"/>
            <a:ext cx="430530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634726" y="149517"/>
            <a:ext cx="379565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435524" y="798944"/>
            <a:ext cx="4120167" cy="40011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Electrophilic Addition </a:t>
            </a:r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Reactions</a:t>
            </a:r>
            <a:endParaRPr lang="en-US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2400" y="1295400"/>
            <a:ext cx="4726659" cy="369332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t" rotWithShape="0">
              <a:schemeClr val="bg1">
                <a:alpha val="50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 Addition of Halogen: Halogenation </a:t>
            </a:r>
            <a:endParaRPr 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38322" name="Picture 5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3" t="6789" r="1627" b="25836"/>
          <a:stretch/>
        </p:blipFill>
        <p:spPr bwMode="auto">
          <a:xfrm>
            <a:off x="2273231" y="2759372"/>
            <a:ext cx="4710492" cy="974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762002" y="1671935"/>
            <a:ext cx="77329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When an </a:t>
            </a:r>
            <a:r>
              <a:rPr lang="en-US" sz="1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alkene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is treated at room temperature with a solution of </a:t>
            </a:r>
            <a:r>
              <a:rPr lang="en-US" sz="1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bromine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en-US" sz="1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chlorine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in carbon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tetrachloride to give the corresponding </a:t>
            </a:r>
            <a:r>
              <a:rPr 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vicinal </a:t>
            </a:r>
            <a:r>
              <a:rPr lang="en-US" sz="1600" i="1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dihalide</a:t>
            </a:r>
            <a:r>
              <a:rPr lang="en-US" sz="1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6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halogens attached to adjacent </a:t>
            </a:r>
            <a:r>
              <a:rPr lang="en-US" sz="1600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carbons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08690" y="4089524"/>
            <a:ext cx="6683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Iodine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 unreactive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and will not add to the double bond.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95828" y="4431268"/>
            <a:ext cx="6776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Fluorine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 reactive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and reacts explosively with an alkene.</a:t>
            </a:r>
          </a:p>
        </p:txBody>
      </p:sp>
      <p:pic>
        <p:nvPicPr>
          <p:cNvPr id="460825" name="Picture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013" y="5057775"/>
            <a:ext cx="4371975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8869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5" grpId="0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1209466" y="5448180"/>
            <a:ext cx="67915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Any electron-deficient species is called an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electrophile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220352" y="5924490"/>
            <a:ext cx="609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Any electron-rich species is called a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nucleophile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634726" y="149517"/>
            <a:ext cx="379565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435524" y="798944"/>
            <a:ext cx="4120167" cy="40011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Electrophilic Addition </a:t>
            </a:r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Reactions</a:t>
            </a:r>
            <a:endParaRPr lang="en-US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2401" y="1219200"/>
            <a:ext cx="2482325" cy="369332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t" rotWithShape="0">
              <a:schemeClr val="bg1">
                <a:alpha val="50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 Addition of Acids </a:t>
            </a:r>
            <a:endParaRPr 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9013" name="Picture 69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1" t="6529" r="7118" b="10076"/>
          <a:stretch/>
        </p:blipFill>
        <p:spPr bwMode="auto">
          <a:xfrm>
            <a:off x="2429333" y="2743200"/>
            <a:ext cx="4352467" cy="110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49888" y="1600200"/>
            <a:ext cx="6231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variety of acids add to the double bond of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alkenes.</a:t>
            </a:r>
          </a:p>
        </p:txBody>
      </p:sp>
      <p:sp>
        <p:nvSpPr>
          <p:cNvPr id="3" name="Rectangle 2"/>
          <p:cNvSpPr/>
          <p:nvPr/>
        </p:nvSpPr>
        <p:spPr>
          <a:xfrm>
            <a:off x="549888" y="4154269"/>
            <a:ext cx="79694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Acids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that add in this way are the 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hydrogen halides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H-F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H-Cl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H-Br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H-I), </a:t>
            </a:r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sulfuric 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H-OSO</a:t>
            </a:r>
            <a:r>
              <a:rPr lang="en-US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H) and </a:t>
            </a:r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water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(H-OH).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39352" y="1981200"/>
            <a:ext cx="76800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i="1" dirty="0" smtClean="0">
                <a:solidFill>
                  <a:srgbClr val="7030A0"/>
                </a:solidFill>
              </a:rPr>
              <a:t>The </a:t>
            </a:r>
            <a:r>
              <a:rPr lang="en-US" i="1" dirty="0">
                <a:solidFill>
                  <a:srgbClr val="7030A0"/>
                </a:solidFill>
              </a:rPr>
              <a:t>hydrogen ion (or </a:t>
            </a:r>
            <a:r>
              <a:rPr lang="en-US" i="1" dirty="0" smtClean="0">
                <a:solidFill>
                  <a:srgbClr val="7030A0"/>
                </a:solidFill>
              </a:rPr>
              <a:t>proton) adds </a:t>
            </a:r>
            <a:r>
              <a:rPr lang="en-US" i="1" dirty="0">
                <a:solidFill>
                  <a:srgbClr val="7030A0"/>
                </a:solidFill>
              </a:rPr>
              <a:t>to one carbon of the double bond, and the remainder of the acid becomes </a:t>
            </a:r>
            <a:r>
              <a:rPr lang="en-US" i="1" dirty="0" smtClean="0">
                <a:solidFill>
                  <a:srgbClr val="7030A0"/>
                </a:solidFill>
              </a:rPr>
              <a:t>connected to </a:t>
            </a:r>
            <a:r>
              <a:rPr lang="en-US" i="1" dirty="0">
                <a:solidFill>
                  <a:srgbClr val="7030A0"/>
                </a:solidFill>
              </a:rPr>
              <a:t>the other carbon.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14401" y="5078848"/>
            <a:ext cx="1295400" cy="369332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t" rotWithShape="0">
              <a:schemeClr val="bg1">
                <a:alpha val="50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that</a:t>
            </a:r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5" grpId="0"/>
      <p:bldP spid="19" grpId="0"/>
      <p:bldP spid="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722414" y="1676400"/>
            <a:ext cx="7507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The addition of H—A to an alkene is believed to be a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two-step process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43000" y="2096869"/>
            <a:ext cx="723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4213" indent="-684213" algn="just"/>
            <a:r>
              <a:rPr lang="en-US" i="1" dirty="0" smtClean="0">
                <a:solidFill>
                  <a:srgbClr val="FF0000"/>
                </a:solidFill>
              </a:rPr>
              <a:t>Step 1</a:t>
            </a:r>
            <a:r>
              <a:rPr lang="en-US" i="1" dirty="0" smtClean="0">
                <a:solidFill>
                  <a:srgbClr val="0070C0"/>
                </a:solidFill>
              </a:rPr>
              <a:t>. </a:t>
            </a:r>
            <a:r>
              <a:rPr lang="en-US" dirty="0" smtClean="0"/>
              <a:t>The hydrogen ion </a:t>
            </a:r>
            <a:r>
              <a:rPr lang="en-US" dirty="0" smtClean="0">
                <a:solidFill>
                  <a:srgbClr val="FF0000"/>
                </a:solidFill>
              </a:rPr>
              <a:t>(the electrophile) </a:t>
            </a:r>
            <a:r>
              <a:rPr lang="en-US" dirty="0" smtClean="0"/>
              <a:t>attacks the </a:t>
            </a:r>
            <a:r>
              <a:rPr lang="en-US" i="1" dirty="0" smtClean="0">
                <a:cs typeface="+mj-cs"/>
              </a:rPr>
              <a:t>∏-</a:t>
            </a:r>
            <a:r>
              <a:rPr lang="en-US" dirty="0" smtClean="0"/>
              <a:t>electrons of the alkene, forming a C—H bond and a </a:t>
            </a:r>
            <a:r>
              <a:rPr lang="en-US" dirty="0" smtClean="0">
                <a:solidFill>
                  <a:srgbClr val="FF0000"/>
                </a:solidFill>
              </a:rPr>
              <a:t>carbocation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  <a:endParaRPr lang="en-US" dirty="0" smtClean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29144" y="3925669"/>
            <a:ext cx="72528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indent="-628650" algn="just"/>
            <a:r>
              <a:rPr lang="en-US" i="1" dirty="0" smtClean="0">
                <a:solidFill>
                  <a:srgbClr val="FF0000"/>
                </a:solidFill>
              </a:rPr>
              <a:t>Step 2</a:t>
            </a:r>
            <a:r>
              <a:rPr lang="en-US" i="1" dirty="0" smtClean="0">
                <a:solidFill>
                  <a:srgbClr val="0070C0"/>
                </a:solidFill>
              </a:rPr>
              <a:t>. </a:t>
            </a:r>
            <a:r>
              <a:rPr lang="en-US" dirty="0" smtClean="0"/>
              <a:t>The negatively charged species A: - </a:t>
            </a:r>
            <a:r>
              <a:rPr lang="en-US" dirty="0" smtClean="0">
                <a:solidFill>
                  <a:srgbClr val="FF0000"/>
                </a:solidFill>
              </a:rPr>
              <a:t>(a nucleophile) </a:t>
            </a:r>
            <a:r>
              <a:rPr lang="en-US" dirty="0" smtClean="0"/>
              <a:t>attacks the carbocation and forms a new C—A bond.</a:t>
            </a:r>
            <a:endParaRPr lang="en-US" dirty="0" smtClean="0"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5331" y="6059269"/>
            <a:ext cx="8055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The attack by an electrophilic reagent on the 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∏-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electrons, falls in a general category called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electrophilic addition reactions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0" name="Rectangle 9"/>
          <p:cNvSpPr/>
          <p:nvPr/>
        </p:nvSpPr>
        <p:spPr>
          <a:xfrm>
            <a:off x="2634726" y="149517"/>
            <a:ext cx="379565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435524" y="798944"/>
            <a:ext cx="4120167" cy="40011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Electrophilic Addition </a:t>
            </a:r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Reactions</a:t>
            </a:r>
            <a:endParaRPr lang="en-US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401" y="1219200"/>
            <a:ext cx="2482325" cy="369332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t" rotWithShape="0">
              <a:schemeClr val="bg1">
                <a:alpha val="50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 Addition of Acids </a:t>
            </a:r>
            <a:endParaRPr 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3905" name="Picture 8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650" y="2895600"/>
            <a:ext cx="4076700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3907" name="Picture 8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550" y="4857750"/>
            <a:ext cx="41529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9" grpId="0"/>
      <p:bldP spid="13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634726" y="149517"/>
            <a:ext cx="379565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435524" y="798944"/>
            <a:ext cx="4120167" cy="40011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Electrophilic Addition </a:t>
            </a:r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Reactions</a:t>
            </a:r>
            <a:endParaRPr lang="en-US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401" y="1219200"/>
            <a:ext cx="4190999" cy="369332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t" rotWithShape="0">
              <a:schemeClr val="bg1">
                <a:alpha val="50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3.1.  Addition of Hydrogen Halide </a:t>
            </a:r>
            <a:endParaRPr 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89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" r="3180" b="17318"/>
          <a:stretch/>
        </p:blipFill>
        <p:spPr bwMode="auto">
          <a:xfrm>
            <a:off x="2345843" y="3640284"/>
            <a:ext cx="4969357" cy="1084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803560" y="1588532"/>
            <a:ext cx="7807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Alkenes react with hydrogen chloride, HC1, hydrogen bromide, </a:t>
            </a:r>
            <a:r>
              <a:rPr lang="en-US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HBr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and hydrogen iodide, HI, </a:t>
            </a:r>
            <a:r>
              <a:rPr lang="en-US" sz="1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form alkyl halides, RX.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9600" y="3276600"/>
            <a:ext cx="15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Examples;</a:t>
            </a:r>
          </a:p>
        </p:txBody>
      </p:sp>
      <p:pic>
        <p:nvPicPr>
          <p:cNvPr id="461879" name="Picture 5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209800"/>
            <a:ext cx="518160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881" name="Picture 5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128" y="5048250"/>
            <a:ext cx="3123746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883" name="Picture 5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795" y="5003223"/>
            <a:ext cx="1141605" cy="800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885" name="Picture 6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795" y="6086475"/>
            <a:ext cx="121920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0872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219200"/>
            <a:ext cx="845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dirty="0" smtClean="0"/>
              <a:t>- Reagents </a:t>
            </a:r>
            <a:r>
              <a:rPr lang="en-US" dirty="0"/>
              <a:t>and alkenes can be classified as either </a:t>
            </a:r>
            <a:r>
              <a:rPr lang="en-US" b="1" dirty="0"/>
              <a:t>symmetric </a:t>
            </a:r>
            <a:r>
              <a:rPr lang="en-US" dirty="0"/>
              <a:t>or </a:t>
            </a:r>
            <a:r>
              <a:rPr lang="en-US" b="1" dirty="0"/>
              <a:t>unsymmetric </a:t>
            </a:r>
            <a:r>
              <a:rPr lang="en-US" dirty="0" smtClean="0"/>
              <a:t>with respect </a:t>
            </a:r>
            <a:r>
              <a:rPr lang="en-US" dirty="0"/>
              <a:t>to addition reactions. </a:t>
            </a:r>
          </a:p>
        </p:txBody>
      </p:sp>
      <p:sp>
        <p:nvSpPr>
          <p:cNvPr id="3" name="Rectangle 2"/>
          <p:cNvSpPr/>
          <p:nvPr/>
        </p:nvSpPr>
        <p:spPr>
          <a:xfrm>
            <a:off x="914976" y="2161401"/>
            <a:ext cx="7162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dirty="0" smtClean="0"/>
              <a:t>But if </a:t>
            </a:r>
            <a:r>
              <a:rPr lang="en-US" i="1" dirty="0" smtClean="0"/>
              <a:t>both </a:t>
            </a:r>
            <a:r>
              <a:rPr lang="en-US" dirty="0"/>
              <a:t>the reagent </a:t>
            </a:r>
            <a:r>
              <a:rPr lang="en-US" i="1" dirty="0"/>
              <a:t>and </a:t>
            </a:r>
            <a:r>
              <a:rPr lang="en-US" dirty="0"/>
              <a:t>the alkene are </a:t>
            </a:r>
            <a:r>
              <a:rPr lang="en-US" i="1" dirty="0"/>
              <a:t>unsymmetric, </a:t>
            </a:r>
            <a:r>
              <a:rPr lang="en-US" dirty="0"/>
              <a:t>two products are, in </a:t>
            </a:r>
            <a:r>
              <a:rPr lang="en-US" dirty="0" smtClean="0"/>
              <a:t>principle, possible</a:t>
            </a:r>
            <a:r>
              <a:rPr lang="en-US" dirty="0"/>
              <a:t>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914976" y="1828800"/>
            <a:ext cx="7162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/>
              <a:t>If </a:t>
            </a:r>
            <a:r>
              <a:rPr lang="en-US" dirty="0"/>
              <a:t>a </a:t>
            </a:r>
            <a:r>
              <a:rPr lang="en-US" dirty="0" smtClean="0"/>
              <a:t>reagent and/or </a:t>
            </a:r>
            <a:r>
              <a:rPr lang="en-US" dirty="0"/>
              <a:t>an alkene is symmetric, only one addition product is possible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329831" name="Picture 10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6" t="7099" r="19438" b="8462"/>
          <a:stretch/>
        </p:blipFill>
        <p:spPr bwMode="auto">
          <a:xfrm>
            <a:off x="2743200" y="2814874"/>
            <a:ext cx="3477388" cy="2900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9834" name="Picture 10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17268" r="3054" b="17043"/>
          <a:stretch/>
        </p:blipFill>
        <p:spPr bwMode="auto">
          <a:xfrm>
            <a:off x="2286000" y="5780349"/>
            <a:ext cx="4800600" cy="92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2634726" y="149517"/>
            <a:ext cx="379565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435524" y="798944"/>
            <a:ext cx="4120167" cy="40011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Electrophilic Addition </a:t>
            </a:r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Reactions</a:t>
            </a:r>
            <a:endParaRPr lang="en-US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634726" y="149517"/>
            <a:ext cx="379565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435524" y="798944"/>
            <a:ext cx="4120167" cy="40011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Electrophilic Addition </a:t>
            </a:r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Reactions</a:t>
            </a:r>
            <a:endParaRPr lang="en-US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4676" y="1230868"/>
            <a:ext cx="248232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38100" dist="25400" dir="5400000" algn="t" rotWithShape="0">
              <a:schemeClr val="bg1">
                <a:alpha val="50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Markovnikov’s Rule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1000" y="1628094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In electrophilic addition of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H—X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1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Unsymmetrical Alkenes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 hydrogen of the hydrogen halide adds to the double-bonded carbon that bears the greater number of hydrogen atoms and the negative halide ion adds to the other double-bonded carbon.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628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1" t="11576" r="4425" b="4527"/>
          <a:stretch/>
        </p:blipFill>
        <p:spPr bwMode="auto">
          <a:xfrm>
            <a:off x="2516716" y="2667000"/>
            <a:ext cx="4031673" cy="1045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886" name="Picture 3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075" y="4048125"/>
            <a:ext cx="58769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888" name="Picture 4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550" y="5448300"/>
            <a:ext cx="49149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673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599" y="838200"/>
            <a:ext cx="72874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Alkenes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ydrocarbons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that contain a </a:t>
            </a:r>
            <a:r>
              <a:rPr lang="en-US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carbon–carbon double </a:t>
            </a:r>
            <a:r>
              <a:rPr lang="en-US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bond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3260" y="149517"/>
            <a:ext cx="4498540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The Structure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16002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General formula is </a:t>
            </a:r>
            <a:r>
              <a:rPr lang="en-US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i="1" baseline="-25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i="1" baseline="-25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9600" y="1992868"/>
            <a:ext cx="7151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The simplest members of the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Alkenes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series are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 C</a:t>
            </a:r>
            <a:r>
              <a:rPr lang="en-US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9600" y="1230868"/>
            <a:ext cx="4271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Alkenes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are also </a:t>
            </a:r>
            <a:r>
              <a:rPr lang="en-US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Olefins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baseline="-25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09600" y="3614488"/>
            <a:ext cx="4495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Hybridization; </a:t>
            </a:r>
            <a:r>
              <a:rPr lang="en-US" b="1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</a:t>
            </a:r>
            <a:r>
              <a:rPr lang="en-US" b="1" i="1" baseline="30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-hybridized orbitals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9600" y="3928218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 The angle between them is </a:t>
            </a: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120°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9601" y="4300288"/>
            <a:ext cx="3733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trigonal planar</a:t>
            </a:r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0" t="2806" r="31195" b="69236"/>
          <a:stretch/>
        </p:blipFill>
        <p:spPr bwMode="auto">
          <a:xfrm>
            <a:off x="886692" y="4894641"/>
            <a:ext cx="2406868" cy="1120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9" t="35673" r="37619" b="37206"/>
          <a:stretch/>
        </p:blipFill>
        <p:spPr bwMode="auto">
          <a:xfrm>
            <a:off x="3629892" y="4818441"/>
            <a:ext cx="2060822" cy="1163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8" t="68000" r="37451" b="2889"/>
          <a:stretch/>
        </p:blipFill>
        <p:spPr bwMode="auto">
          <a:xfrm>
            <a:off x="6144492" y="4727468"/>
            <a:ext cx="2110703" cy="1274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06" t="13316" r="10230" b="77529"/>
          <a:stretch/>
        </p:blipFill>
        <p:spPr bwMode="auto">
          <a:xfrm>
            <a:off x="1371600" y="6096000"/>
            <a:ext cx="1379326" cy="60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05" t="46843" r="6173" b="44024"/>
          <a:stretch/>
        </p:blipFill>
        <p:spPr bwMode="auto">
          <a:xfrm>
            <a:off x="3763907" y="6105368"/>
            <a:ext cx="1646293" cy="600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06" t="76642" r="4569" b="11687"/>
          <a:stretch/>
        </p:blipFill>
        <p:spPr bwMode="auto">
          <a:xfrm>
            <a:off x="6401583" y="6014784"/>
            <a:ext cx="1751817" cy="767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4447" name="Picture 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550" y="2590800"/>
            <a:ext cx="41529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8711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4" grpId="0"/>
      <p:bldP spid="16" grpId="0"/>
      <p:bldP spid="1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634726" y="149517"/>
            <a:ext cx="379565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435524" y="798944"/>
            <a:ext cx="4120167" cy="40011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Electrophilic Addition </a:t>
            </a:r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Reactions</a:t>
            </a:r>
            <a:endParaRPr lang="en-US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4675" y="1230868"/>
            <a:ext cx="4104737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38100" dist="25400" dir="5400000" algn="t" rotWithShape="0">
              <a:schemeClr val="bg1">
                <a:alpha val="50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Explanation for Markovnikov’s </a:t>
            </a:r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Rule</a:t>
            </a:r>
          </a:p>
        </p:txBody>
      </p:sp>
      <p:pic>
        <p:nvPicPr>
          <p:cNvPr id="4638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2" t="5487" r="5612" b="6162"/>
          <a:stretch/>
        </p:blipFill>
        <p:spPr bwMode="auto">
          <a:xfrm>
            <a:off x="2260134" y="2133600"/>
            <a:ext cx="4211783" cy="180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09600" y="16764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Example; </a:t>
            </a:r>
            <a:r>
              <a:rPr lang="en-US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addition of </a:t>
            </a:r>
            <a:r>
              <a:rPr lang="en-US" i="1" dirty="0" err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HBr</a:t>
            </a:r>
            <a:r>
              <a:rPr lang="en-US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en-US" i="1" dirty="0" err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propene</a:t>
            </a:r>
            <a:endParaRPr lang="en-US" i="1" dirty="0" smtClean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4191000"/>
            <a:ext cx="6292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In modern terms Markovnikov’s rule can be restated: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2000" y="4495800"/>
            <a:ext cx="769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 addition of an unsymmetrical reagent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HX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to an unsymmetrical </a:t>
            </a:r>
            <a:r>
              <a:rPr lang="en-US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alkene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proceeds in such a direction as to produce </a:t>
            </a:r>
            <a:r>
              <a:rPr lang="en-US" sz="1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more stable carbocation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638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2" t="4148" r="5461" b="9051"/>
          <a:stretch/>
        </p:blipFill>
        <p:spPr bwMode="auto">
          <a:xfrm>
            <a:off x="2138079" y="5137125"/>
            <a:ext cx="5024721" cy="14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0566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1" grpId="0"/>
      <p:bldP spid="12" grpId="0"/>
      <p:bldP spid="1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634726" y="149517"/>
            <a:ext cx="379565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435524" y="798944"/>
            <a:ext cx="4120167" cy="40011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Electrophilic Addition </a:t>
            </a:r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Reactions</a:t>
            </a:r>
            <a:endParaRPr lang="en-US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401" y="1219200"/>
            <a:ext cx="4190999" cy="369332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t" rotWithShape="0">
              <a:schemeClr val="bg1">
                <a:alpha val="50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3.2.  Addition of Water: Hydration </a:t>
            </a:r>
            <a:endParaRPr 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1600200"/>
            <a:ext cx="762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If an acid catalyst is present, water </a:t>
            </a:r>
            <a:r>
              <a:rPr lang="en-US" dirty="0" smtClean="0"/>
              <a:t>(as H-OH) adds </a:t>
            </a:r>
            <a:r>
              <a:rPr lang="en-US" dirty="0"/>
              <a:t>to </a:t>
            </a:r>
            <a:r>
              <a:rPr lang="en-US" dirty="0" smtClean="0"/>
              <a:t>alkenes </a:t>
            </a:r>
            <a:r>
              <a:rPr lang="en-US" dirty="0"/>
              <a:t>and the </a:t>
            </a:r>
            <a:r>
              <a:rPr lang="en-US" dirty="0" smtClean="0"/>
              <a:t>product is alcohol.</a:t>
            </a:r>
            <a:endParaRPr lang="en-US" dirty="0"/>
          </a:p>
        </p:txBody>
      </p:sp>
      <p:pic>
        <p:nvPicPr>
          <p:cNvPr id="4648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6" t="2222" r="5332" b="65100"/>
          <a:stretch/>
        </p:blipFill>
        <p:spPr bwMode="auto">
          <a:xfrm>
            <a:off x="1905000" y="2133600"/>
            <a:ext cx="5049691" cy="933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" t="5281" r="2391" b="9561"/>
          <a:stretch/>
        </p:blipFill>
        <p:spPr bwMode="auto">
          <a:xfrm>
            <a:off x="2057400" y="5527964"/>
            <a:ext cx="5116032" cy="1168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7" t="12957" r="9596" b="11018"/>
          <a:stretch/>
        </p:blipFill>
        <p:spPr bwMode="auto">
          <a:xfrm>
            <a:off x="2438400" y="3276600"/>
            <a:ext cx="4211733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8878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634726" y="149517"/>
            <a:ext cx="379565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435524" y="798944"/>
            <a:ext cx="4120167" cy="40011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Electrophilic Addition </a:t>
            </a:r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Reactions</a:t>
            </a:r>
            <a:endParaRPr lang="en-US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8565" y="1219200"/>
            <a:ext cx="3793835" cy="369332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t" rotWithShape="0">
              <a:schemeClr val="bg1">
                <a:alpha val="50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3.3.  Addition of Sulfuric Acid</a:t>
            </a:r>
            <a:endParaRPr 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6592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2" t="10975" r="12930" b="10073"/>
          <a:stretch/>
        </p:blipFill>
        <p:spPr bwMode="auto">
          <a:xfrm>
            <a:off x="2412433" y="5105400"/>
            <a:ext cx="4101513" cy="153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09600" y="1520606"/>
            <a:ext cx="8077200" cy="782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Cold concentrated sulfuric acid adds across the double bond of alkenes to give </a:t>
            </a:r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alkyl hydrogen sulfate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9600" y="3352800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Addition of sulfuric acid to alkenes also </a:t>
            </a:r>
            <a:r>
              <a:rPr lang="en-US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follows Markovnikov’s rule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65946" name="Picture 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238" y="2286000"/>
            <a:ext cx="45815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5948" name="Picture 2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575" y="3905250"/>
            <a:ext cx="527685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2928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9" grpId="0"/>
      <p:bldP spid="1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634726" y="149517"/>
            <a:ext cx="379565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435524" y="798944"/>
            <a:ext cx="4120167" cy="40011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Electrophilic Addition </a:t>
            </a:r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Reactions</a:t>
            </a:r>
            <a:endParaRPr lang="en-US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8564" y="1219200"/>
            <a:ext cx="5241636" cy="369332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t" rotWithShape="0">
              <a:schemeClr val="bg1">
                <a:alpha val="50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3.2.  Addition of HOX: </a:t>
            </a:r>
            <a:r>
              <a:rPr lang="en-US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Halohydrin</a:t>
            </a:r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Formation</a:t>
            </a:r>
            <a:endParaRPr 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8056" y="1611408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188" indent="-230188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When an alkene is treated with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aqueous chlorine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aqueous bromine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addition product is a </a:t>
            </a:r>
            <a:r>
              <a:rPr lang="en-US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halohydrin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371600" y="2438400"/>
            <a:ext cx="655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b="1" dirty="0" smtClean="0"/>
              <a:t>When </a:t>
            </a:r>
            <a:r>
              <a:rPr lang="en-US" b="1" dirty="0" smtClean="0">
                <a:solidFill>
                  <a:srgbClr val="FF0000"/>
                </a:solidFill>
              </a:rPr>
              <a:t>Cl</a:t>
            </a:r>
            <a:r>
              <a:rPr lang="en-US" b="1" baseline="-25000" dirty="0" smtClean="0">
                <a:solidFill>
                  <a:srgbClr val="FF0000"/>
                </a:solidFill>
              </a:rPr>
              <a:t>2</a:t>
            </a:r>
            <a:r>
              <a:rPr lang="en-US" b="1" dirty="0" smtClean="0"/>
              <a:t> is used, the product is a </a:t>
            </a:r>
            <a:r>
              <a:rPr lang="en-US" b="1" dirty="0" err="1" smtClean="0">
                <a:solidFill>
                  <a:srgbClr val="FF0000"/>
                </a:solidFill>
              </a:rPr>
              <a:t>chlorohydrin</a:t>
            </a:r>
            <a:r>
              <a:rPr lang="en-US" b="1" dirty="0" smtClean="0"/>
              <a:t>. </a:t>
            </a:r>
            <a:endParaRPr lang="en-US" b="1" dirty="0" smtClean="0"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71601" y="4267200"/>
            <a:ext cx="5184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b="1" dirty="0" smtClean="0"/>
              <a:t>When </a:t>
            </a:r>
            <a:r>
              <a:rPr lang="en-US" b="1" dirty="0" smtClean="0">
                <a:solidFill>
                  <a:srgbClr val="FF0000"/>
                </a:solidFill>
              </a:rPr>
              <a:t>Br</a:t>
            </a:r>
            <a:r>
              <a:rPr lang="en-US" b="1" baseline="-25000" dirty="0" smtClean="0">
                <a:solidFill>
                  <a:srgbClr val="FF0000"/>
                </a:solidFill>
              </a:rPr>
              <a:t>2</a:t>
            </a:r>
            <a:r>
              <a:rPr lang="en-US" b="1" dirty="0" smtClean="0"/>
              <a:t> is used, the product is a </a:t>
            </a:r>
            <a:r>
              <a:rPr lang="en-US" b="1" dirty="0" err="1" smtClean="0">
                <a:solidFill>
                  <a:srgbClr val="FF0000"/>
                </a:solidFill>
              </a:rPr>
              <a:t>bromohydrin</a:t>
            </a:r>
            <a:r>
              <a:rPr lang="en-US" b="1" dirty="0" smtClean="0"/>
              <a:t>. </a:t>
            </a:r>
            <a:endParaRPr lang="en-US" b="1" dirty="0" smtClean="0">
              <a:cs typeface="Times New Roman" pitchFamily="18" charset="0"/>
            </a:endParaRPr>
          </a:p>
        </p:txBody>
      </p:sp>
      <p:pic>
        <p:nvPicPr>
          <p:cNvPr id="466965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7963" y="2943225"/>
            <a:ext cx="364807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6967" name="Picture 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4905375"/>
            <a:ext cx="3886200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8976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3" grpId="0"/>
      <p:bldP spid="14" grpId="0"/>
      <p:bldP spid="1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634726" y="149517"/>
            <a:ext cx="379565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435524" y="798944"/>
            <a:ext cx="4120167" cy="40011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Electrophilic Addition </a:t>
            </a:r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Reactions</a:t>
            </a:r>
            <a:endParaRPr lang="en-US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8564" y="1219200"/>
            <a:ext cx="5241636" cy="369332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t" rotWithShape="0">
              <a:schemeClr val="bg1">
                <a:alpha val="50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3.4.  Addition of HOX: </a:t>
            </a:r>
            <a:r>
              <a:rPr lang="en-US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Halohydrin</a:t>
            </a:r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Formation</a:t>
            </a:r>
            <a:endParaRPr 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6353" y="1602279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/>
            <a:r>
              <a:rPr lang="en-US" dirty="0" smtClean="0"/>
              <a:t>- The reaction proceeds as if </a:t>
            </a:r>
            <a:r>
              <a:rPr lang="en-US" dirty="0" err="1" smtClean="0">
                <a:solidFill>
                  <a:srgbClr val="FF0000"/>
                </a:solidFill>
              </a:rPr>
              <a:t>hypochlorous</a:t>
            </a:r>
            <a:r>
              <a:rPr lang="en-US" dirty="0" smtClean="0">
                <a:solidFill>
                  <a:srgbClr val="FF0000"/>
                </a:solidFill>
              </a:rPr>
              <a:t> acid, HO—Cl</a:t>
            </a:r>
            <a:r>
              <a:rPr lang="en-US" dirty="0" smtClean="0"/>
              <a:t>, or </a:t>
            </a:r>
            <a:r>
              <a:rPr lang="en-US" dirty="0" err="1" smtClean="0">
                <a:solidFill>
                  <a:srgbClr val="FF0000"/>
                </a:solidFill>
              </a:rPr>
              <a:t>hypobromous</a:t>
            </a:r>
            <a:r>
              <a:rPr lang="en-US" dirty="0" smtClean="0">
                <a:solidFill>
                  <a:srgbClr val="FF0000"/>
                </a:solidFill>
              </a:rPr>
              <a:t> acid, HO—Br</a:t>
            </a:r>
            <a:r>
              <a:rPr lang="en-US" dirty="0" smtClean="0"/>
              <a:t>, were the adding reagent. </a:t>
            </a:r>
            <a:endParaRPr lang="en-US" dirty="0" smtClean="0"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97708" y="2754868"/>
            <a:ext cx="4094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dirty="0" smtClean="0"/>
              <a:t>The </a:t>
            </a:r>
            <a:r>
              <a:rPr lang="en-US" dirty="0" err="1" smtClean="0"/>
              <a:t>nucleopbile</a:t>
            </a:r>
            <a:r>
              <a:rPr lang="en-US" dirty="0" smtClean="0"/>
              <a:t> is </a:t>
            </a:r>
            <a:r>
              <a:rPr lang="en-US" dirty="0">
                <a:solidFill>
                  <a:srgbClr val="00B050"/>
                </a:solidFill>
              </a:rPr>
              <a:t>hydroxide ion, OH</a:t>
            </a:r>
            <a:r>
              <a:rPr lang="en-US" baseline="30000" dirty="0">
                <a:solidFill>
                  <a:srgbClr val="00B050"/>
                </a:solidFill>
              </a:rPr>
              <a:t>-</a:t>
            </a:r>
            <a:r>
              <a:rPr lang="en-US" dirty="0" smtClean="0">
                <a:solidFill>
                  <a:srgbClr val="00B050"/>
                </a:solidFill>
              </a:rPr>
              <a:t>.</a:t>
            </a:r>
            <a:endParaRPr lang="en-US" dirty="0">
              <a:solidFill>
                <a:srgbClr val="00B050"/>
              </a:solidFill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88470" y="2278371"/>
            <a:ext cx="6560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dirty="0" smtClean="0"/>
              <a:t>The electrophile is </a:t>
            </a:r>
            <a:r>
              <a:rPr lang="en-US" dirty="0" err="1">
                <a:solidFill>
                  <a:srgbClr val="00B050"/>
                </a:solidFill>
              </a:rPr>
              <a:t>chloronium</a:t>
            </a:r>
            <a:r>
              <a:rPr lang="en-US" dirty="0">
                <a:solidFill>
                  <a:srgbClr val="00B050"/>
                </a:solidFill>
              </a:rPr>
              <a:t> ion, Cl</a:t>
            </a:r>
            <a:r>
              <a:rPr lang="en-US" baseline="30000" dirty="0">
                <a:solidFill>
                  <a:srgbClr val="00B050"/>
                </a:solidFill>
              </a:rPr>
              <a:t>+</a:t>
            </a:r>
            <a:r>
              <a:rPr lang="en-US" dirty="0">
                <a:solidFill>
                  <a:srgbClr val="00B050"/>
                </a:solidFill>
              </a:rPr>
              <a:t>, or </a:t>
            </a:r>
            <a:r>
              <a:rPr lang="en-US" dirty="0" err="1">
                <a:solidFill>
                  <a:srgbClr val="00B050"/>
                </a:solidFill>
              </a:rPr>
              <a:t>bromonium</a:t>
            </a:r>
            <a:r>
              <a:rPr lang="en-US" dirty="0">
                <a:solidFill>
                  <a:srgbClr val="00B050"/>
                </a:solidFill>
              </a:rPr>
              <a:t> ion, Br</a:t>
            </a:r>
            <a:r>
              <a:rPr lang="en-US" baseline="30000" dirty="0">
                <a:solidFill>
                  <a:srgbClr val="00B050"/>
                </a:solidFill>
              </a:rPr>
              <a:t>+</a:t>
            </a:r>
            <a:r>
              <a:rPr lang="en-US" dirty="0">
                <a:solidFill>
                  <a:srgbClr val="00B050"/>
                </a:solidFill>
              </a:rPr>
              <a:t>. 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endParaRPr lang="en-US" dirty="0" smtClean="0">
              <a:solidFill>
                <a:srgbClr val="00B0F0"/>
              </a:solidFill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6354" y="3352800"/>
            <a:ext cx="6287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rgbClr val="7030A0"/>
                </a:solidFill>
              </a:rPr>
              <a:t>- Addition of HOX also </a:t>
            </a:r>
            <a:r>
              <a:rPr lang="en-US" dirty="0" smtClean="0">
                <a:solidFill>
                  <a:srgbClr val="00B0F0"/>
                </a:solidFill>
              </a:rPr>
              <a:t>follows Markovnikov’s rule</a:t>
            </a:r>
            <a:r>
              <a:rPr lang="en-US" dirty="0" smtClean="0">
                <a:solidFill>
                  <a:srgbClr val="7030A0"/>
                </a:solidFill>
              </a:rPr>
              <a:t>.</a:t>
            </a:r>
            <a:endParaRPr lang="en-US" dirty="0" smtClean="0">
              <a:solidFill>
                <a:srgbClr val="7030A0"/>
              </a:solidFill>
              <a:cs typeface="Times New Roman" pitchFamily="18" charset="0"/>
            </a:endParaRPr>
          </a:p>
        </p:txBody>
      </p:sp>
      <p:pic>
        <p:nvPicPr>
          <p:cNvPr id="467981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538" y="3905250"/>
            <a:ext cx="5114925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3893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2" grpId="0"/>
      <p:bldP spid="18" grpId="0"/>
      <p:bldP spid="19" grpId="0"/>
      <p:bldP spid="2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634726" y="149517"/>
            <a:ext cx="379565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64156" y="798944"/>
            <a:ext cx="2662908" cy="40011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Oxidation Reactions</a:t>
            </a:r>
            <a:endParaRPr lang="en-US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8564" y="1219200"/>
            <a:ext cx="2346036" cy="369332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t" rotWithShape="0">
              <a:schemeClr val="bg1">
                <a:alpha val="50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 </a:t>
            </a:r>
            <a:r>
              <a:rPr lang="en-US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Ozonolysis</a:t>
            </a:r>
            <a:endParaRPr 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800" y="2621912"/>
            <a:ext cx="807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 smtClean="0"/>
              <a:t>The first </a:t>
            </a:r>
            <a:r>
              <a:rPr lang="en-US" dirty="0"/>
              <a:t>product, a </a:t>
            </a:r>
            <a:r>
              <a:rPr lang="en-US" b="1" dirty="0" err="1">
                <a:solidFill>
                  <a:srgbClr val="00B050"/>
                </a:solidFill>
              </a:rPr>
              <a:t>molozonide</a:t>
            </a:r>
            <a:r>
              <a:rPr lang="en-US" dirty="0"/>
              <a:t>, is formed by cycloaddition of the oxygen at each end </a:t>
            </a:r>
            <a:r>
              <a:rPr lang="en-US" dirty="0" smtClean="0"/>
              <a:t>of the </a:t>
            </a:r>
            <a:r>
              <a:rPr lang="en-US" dirty="0"/>
              <a:t>ozone molecule to the carbon–carbon double bond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7001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1" t="7663" r="1454" b="6038"/>
          <a:stretch/>
        </p:blipFill>
        <p:spPr bwMode="auto">
          <a:xfrm>
            <a:off x="1508517" y="4953000"/>
            <a:ext cx="6187683" cy="148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676564" y="3471780"/>
            <a:ext cx="807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 smtClean="0"/>
              <a:t>This </a:t>
            </a:r>
            <a:r>
              <a:rPr lang="en-US" dirty="0"/>
              <a:t>product then </a:t>
            </a:r>
            <a:r>
              <a:rPr lang="en-US" dirty="0" smtClean="0"/>
              <a:t>rearranges rapidly </a:t>
            </a:r>
            <a:r>
              <a:rPr lang="en-US" dirty="0"/>
              <a:t>to an </a:t>
            </a:r>
            <a:r>
              <a:rPr lang="en-US" b="1" dirty="0" err="1" smtClean="0">
                <a:solidFill>
                  <a:srgbClr val="00B050"/>
                </a:solidFill>
              </a:rPr>
              <a:t>ozonide</a:t>
            </a:r>
            <a:r>
              <a:rPr lang="en-US" dirty="0" smtClean="0">
                <a:solidFill>
                  <a:srgbClr val="00B050"/>
                </a:solidFill>
              </a:rPr>
              <a:t> (</a:t>
            </a:r>
            <a:r>
              <a:rPr lang="en-US" dirty="0"/>
              <a:t>explosive if isolated</a:t>
            </a:r>
            <a:r>
              <a:rPr lang="en-US" dirty="0" smtClean="0">
                <a:solidFill>
                  <a:srgbClr val="00B050"/>
                </a:solidFill>
              </a:rPr>
              <a:t>)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667328" y="4005180"/>
            <a:ext cx="807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 smtClean="0"/>
              <a:t>They are usually treated </a:t>
            </a:r>
            <a:r>
              <a:rPr lang="en-US" dirty="0"/>
              <a:t>directly with a reducing agent, commonly </a:t>
            </a:r>
            <a:r>
              <a:rPr lang="en-US" dirty="0">
                <a:solidFill>
                  <a:srgbClr val="7030A0"/>
                </a:solidFill>
              </a:rPr>
              <a:t>zinc and aqueous acid</a:t>
            </a:r>
            <a:r>
              <a:rPr lang="en-US" dirty="0"/>
              <a:t>, to </a:t>
            </a:r>
            <a:r>
              <a:rPr lang="en-US" dirty="0" smtClean="0"/>
              <a:t>give </a:t>
            </a:r>
            <a:r>
              <a:rPr lang="en-US" b="1" dirty="0" smtClean="0">
                <a:solidFill>
                  <a:srgbClr val="00B050"/>
                </a:solidFill>
              </a:rPr>
              <a:t>carbonyl </a:t>
            </a:r>
            <a:r>
              <a:rPr lang="en-US" b="1" dirty="0">
                <a:solidFill>
                  <a:srgbClr val="00B050"/>
                </a:solidFill>
              </a:rPr>
              <a:t>compounds </a:t>
            </a:r>
            <a:r>
              <a:rPr lang="en-US" dirty="0"/>
              <a:t>as the isolated products.</a:t>
            </a:r>
          </a:p>
        </p:txBody>
      </p:sp>
      <p:pic>
        <p:nvPicPr>
          <p:cNvPr id="470021" name="Picture 5" descr="Resonance Lewis structures of the ozone molecul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62" b="9270"/>
          <a:stretch/>
        </p:blipFill>
        <p:spPr bwMode="auto">
          <a:xfrm>
            <a:off x="1981200" y="1349602"/>
            <a:ext cx="4830303" cy="1065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0334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634726" y="149517"/>
            <a:ext cx="379565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64156" y="798944"/>
            <a:ext cx="2662908" cy="40011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Oxidation Reactions</a:t>
            </a:r>
            <a:endParaRPr lang="en-US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8564" y="1219200"/>
            <a:ext cx="2346036" cy="369332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t" rotWithShape="0">
              <a:schemeClr val="bg1">
                <a:alpha val="50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 </a:t>
            </a:r>
            <a:r>
              <a:rPr lang="en-US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Ozonolysis</a:t>
            </a:r>
            <a:endParaRPr 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92727" y="1611868"/>
            <a:ext cx="807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- </a:t>
            </a:r>
            <a:r>
              <a:rPr lang="en-US" dirty="0" err="1" smtClean="0"/>
              <a:t>Ozonolysis</a:t>
            </a:r>
            <a:r>
              <a:rPr lang="en-US" dirty="0" smtClean="0"/>
              <a:t> </a:t>
            </a:r>
            <a:r>
              <a:rPr lang="en-US" dirty="0"/>
              <a:t>can be used to locate the position of a double bond. </a:t>
            </a:r>
          </a:p>
        </p:txBody>
      </p:sp>
      <p:pic>
        <p:nvPicPr>
          <p:cNvPr id="47001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6" t="7576" r="2705" b="11338"/>
          <a:stretch/>
        </p:blipFill>
        <p:spPr bwMode="auto">
          <a:xfrm>
            <a:off x="990600" y="3352800"/>
            <a:ext cx="7305964" cy="1537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692727" y="2286000"/>
            <a:ext cx="807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- For </a:t>
            </a:r>
            <a:r>
              <a:rPr lang="en-US" dirty="0"/>
              <a:t>example, </a:t>
            </a:r>
            <a:r>
              <a:rPr lang="en-US" dirty="0" err="1" smtClean="0"/>
              <a:t>ozonolysis</a:t>
            </a:r>
            <a:r>
              <a:rPr lang="en-US" dirty="0"/>
              <a:t> </a:t>
            </a:r>
            <a:r>
              <a:rPr lang="en-US" dirty="0" smtClean="0"/>
              <a:t>of </a:t>
            </a:r>
            <a:r>
              <a:rPr lang="en-US" dirty="0"/>
              <a:t>1-butene gives two different aldehydes, whereas 2-butene gives a single aldehyde.</a:t>
            </a:r>
          </a:p>
        </p:txBody>
      </p:sp>
    </p:spTree>
    <p:extLst>
      <p:ext uri="{BB962C8B-B14F-4D97-AF65-F5344CB8AC3E}">
        <p14:creationId xmlns:p14="http://schemas.microsoft.com/office/powerpoint/2010/main" val="50238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634726" y="149517"/>
            <a:ext cx="379565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64156" y="798944"/>
            <a:ext cx="2662908" cy="40011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Oxidation Reactions</a:t>
            </a:r>
            <a:endParaRPr lang="en-US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8564" y="1219200"/>
            <a:ext cx="3565236" cy="369332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t" rotWithShape="0">
              <a:schemeClr val="bg1">
                <a:alpha val="50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Oxidation Using KMnO4 </a:t>
            </a:r>
          </a:p>
        </p:txBody>
      </p:sp>
      <p:pic>
        <p:nvPicPr>
          <p:cNvPr id="4689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445327"/>
            <a:ext cx="6105525" cy="1479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899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1" t="4649" r="6411" b="4801"/>
          <a:stretch/>
        </p:blipFill>
        <p:spPr bwMode="auto">
          <a:xfrm>
            <a:off x="7467599" y="1965036"/>
            <a:ext cx="1394153" cy="2426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570346" y="1599642"/>
            <a:ext cx="72782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Alkenes react with alkaline potassium permanganate to form </a:t>
            </a:r>
            <a:r>
              <a:rPr lang="en-US" b="1" dirty="0"/>
              <a:t>glycols </a:t>
            </a:r>
            <a:r>
              <a:rPr lang="en-US" dirty="0"/>
              <a:t>(</a:t>
            </a:r>
            <a:r>
              <a:rPr lang="en-US" dirty="0" smtClean="0"/>
              <a:t>compounds with </a:t>
            </a:r>
            <a:r>
              <a:rPr lang="en-US" dirty="0"/>
              <a:t>two adjacent hydroxyl groups).</a:t>
            </a:r>
          </a:p>
        </p:txBody>
      </p:sp>
      <p:pic>
        <p:nvPicPr>
          <p:cNvPr id="469006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0508" y="4572000"/>
            <a:ext cx="4618892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0234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50400" y="149517"/>
            <a:ext cx="4564263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Nomenclature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2400" y="795414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Names</a:t>
            </a:r>
          </a:p>
        </p:txBody>
      </p:sp>
      <p:pic>
        <p:nvPicPr>
          <p:cNvPr id="4495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" t="11321" r="3685" b="12034"/>
          <a:stretch/>
        </p:blipFill>
        <p:spPr bwMode="auto">
          <a:xfrm>
            <a:off x="2314460" y="1997364"/>
            <a:ext cx="4500203" cy="866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953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2" t="2890" r="9796" b="23259"/>
          <a:stretch/>
        </p:blipFill>
        <p:spPr bwMode="auto">
          <a:xfrm>
            <a:off x="1143000" y="4301836"/>
            <a:ext cx="4454170" cy="164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553027" y="1195523"/>
            <a:ext cx="7315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dirty="0" smtClean="0"/>
              <a:t>- The simplest </a:t>
            </a:r>
            <a:r>
              <a:rPr lang="en-US" dirty="0"/>
              <a:t>members of the alkene and alkyne series are frequently </a:t>
            </a:r>
            <a:r>
              <a:rPr lang="en-US" dirty="0" smtClean="0"/>
              <a:t>referred to </a:t>
            </a:r>
            <a:r>
              <a:rPr lang="en-US" dirty="0"/>
              <a:t>by their older common names, ethylene, acetylene, and propylene.</a:t>
            </a:r>
          </a:p>
        </p:txBody>
      </p:sp>
      <p:sp>
        <p:nvSpPr>
          <p:cNvPr id="7" name="Rectangle 6"/>
          <p:cNvSpPr/>
          <p:nvPr/>
        </p:nvSpPr>
        <p:spPr>
          <a:xfrm>
            <a:off x="553026" y="3122474"/>
            <a:ext cx="75241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- Two </a:t>
            </a:r>
            <a:r>
              <a:rPr lang="en-US" dirty="0"/>
              <a:t>important groups also have common </a:t>
            </a:r>
            <a:r>
              <a:rPr lang="en-US" dirty="0" smtClean="0"/>
              <a:t>names; They </a:t>
            </a:r>
            <a:r>
              <a:rPr lang="en-US" dirty="0"/>
              <a:t>are the </a:t>
            </a:r>
            <a:r>
              <a:rPr lang="en-US" b="1" dirty="0">
                <a:solidFill>
                  <a:srgbClr val="00B050"/>
                </a:solidFill>
              </a:rPr>
              <a:t>vinyl</a:t>
            </a:r>
            <a:r>
              <a:rPr lang="en-US" dirty="0"/>
              <a:t> and </a:t>
            </a:r>
            <a:r>
              <a:rPr lang="en-US" b="1" dirty="0">
                <a:solidFill>
                  <a:srgbClr val="00B050"/>
                </a:solidFill>
              </a:rPr>
              <a:t>allyl</a:t>
            </a:r>
            <a:r>
              <a:rPr lang="en-US" dirty="0"/>
              <a:t> </a:t>
            </a:r>
            <a:r>
              <a:rPr lang="en-US" dirty="0" smtClean="0"/>
              <a:t>groups.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51872" y="3581400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-  These </a:t>
            </a:r>
            <a:r>
              <a:rPr lang="en-US" dirty="0"/>
              <a:t>groups </a:t>
            </a:r>
            <a:r>
              <a:rPr lang="en-US" dirty="0" smtClean="0"/>
              <a:t>are used </a:t>
            </a:r>
            <a:r>
              <a:rPr lang="en-US" dirty="0"/>
              <a:t>in common </a:t>
            </a:r>
            <a:r>
              <a:rPr lang="en-US" dirty="0" smtClean="0"/>
              <a:t>names</a:t>
            </a:r>
            <a:r>
              <a:rPr lang="en-US" dirty="0"/>
              <a:t>.</a:t>
            </a:r>
          </a:p>
        </p:txBody>
      </p:sp>
      <p:pic>
        <p:nvPicPr>
          <p:cNvPr id="449569" name="Picture 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546600"/>
            <a:ext cx="252833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1495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50400" y="149517"/>
            <a:ext cx="4564263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Nomenclature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2400" y="795414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IUPAC Rules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1143000"/>
            <a:ext cx="82388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i="1" dirty="0"/>
              <a:t>The </a:t>
            </a:r>
            <a:r>
              <a:rPr lang="en-US" i="1" dirty="0">
                <a:solidFill>
                  <a:srgbClr val="00B050"/>
                </a:solidFill>
              </a:rPr>
              <a:t>IUPAC rules for naming </a:t>
            </a:r>
            <a:r>
              <a:rPr lang="en-US" i="1" dirty="0" smtClean="0">
                <a:solidFill>
                  <a:srgbClr val="00B050"/>
                </a:solidFill>
              </a:rPr>
              <a:t>alkenes </a:t>
            </a:r>
            <a:r>
              <a:rPr lang="en-US" i="1" dirty="0">
                <a:solidFill>
                  <a:srgbClr val="00B050"/>
                </a:solidFill>
              </a:rPr>
              <a:t>are similar to those for </a:t>
            </a:r>
            <a:r>
              <a:rPr lang="en-US" i="1" dirty="0" smtClean="0">
                <a:solidFill>
                  <a:srgbClr val="00B050"/>
                </a:solidFill>
              </a:rPr>
              <a:t>alkanes</a:t>
            </a:r>
            <a:r>
              <a:rPr lang="en-US" i="1" dirty="0" smtClean="0"/>
              <a:t>, </a:t>
            </a:r>
            <a:r>
              <a:rPr lang="en-US" i="1" dirty="0"/>
              <a:t>but a few rules must be added for naming and locating the multiple bonds.</a:t>
            </a:r>
          </a:p>
        </p:txBody>
      </p:sp>
      <p:sp>
        <p:nvSpPr>
          <p:cNvPr id="6" name="Rectangle 5"/>
          <p:cNvSpPr/>
          <p:nvPr/>
        </p:nvSpPr>
        <p:spPr>
          <a:xfrm>
            <a:off x="762000" y="1828800"/>
            <a:ext cx="6172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1. </a:t>
            </a:r>
            <a:r>
              <a:rPr lang="en-US" dirty="0"/>
              <a:t>The ending </a:t>
            </a:r>
            <a:r>
              <a:rPr lang="en-US" b="1" dirty="0">
                <a:solidFill>
                  <a:srgbClr val="FF0000"/>
                </a:solidFill>
              </a:rPr>
              <a:t>-</a:t>
            </a:r>
            <a:r>
              <a:rPr lang="en-US" b="1" i="1" dirty="0" err="1">
                <a:solidFill>
                  <a:srgbClr val="FF0000"/>
                </a:solidFill>
              </a:rPr>
              <a:t>ene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dirty="0"/>
              <a:t>is used to designate a carbon–carbon double bond.</a:t>
            </a:r>
          </a:p>
        </p:txBody>
      </p:sp>
      <p:sp>
        <p:nvSpPr>
          <p:cNvPr id="9" name="Rectangle 8"/>
          <p:cNvSpPr/>
          <p:nvPr/>
        </p:nvSpPr>
        <p:spPr>
          <a:xfrm>
            <a:off x="762000" y="2221468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2. </a:t>
            </a:r>
            <a:r>
              <a:rPr lang="en-US" dirty="0"/>
              <a:t>Select the </a:t>
            </a:r>
            <a:r>
              <a:rPr lang="en-US" dirty="0">
                <a:solidFill>
                  <a:srgbClr val="FF0000"/>
                </a:solidFill>
              </a:rPr>
              <a:t>longest chain that includes </a:t>
            </a:r>
            <a:r>
              <a:rPr lang="en-US" i="1" dirty="0">
                <a:solidFill>
                  <a:srgbClr val="FF0000"/>
                </a:solidFill>
              </a:rPr>
              <a:t>both </a:t>
            </a:r>
            <a:r>
              <a:rPr lang="en-US" i="1" u="sng" dirty="0">
                <a:solidFill>
                  <a:srgbClr val="FF0000"/>
                </a:solidFill>
              </a:rPr>
              <a:t>carbons of the </a:t>
            </a:r>
            <a:r>
              <a:rPr lang="en-US" i="1" u="sng" dirty="0" smtClean="0">
                <a:solidFill>
                  <a:srgbClr val="FF0000"/>
                </a:solidFill>
              </a:rPr>
              <a:t>double </a:t>
            </a:r>
            <a:r>
              <a:rPr lang="en-US" i="1" u="sng" dirty="0">
                <a:solidFill>
                  <a:srgbClr val="FF0000"/>
                </a:solidFill>
              </a:rPr>
              <a:t>bond</a:t>
            </a:r>
            <a:r>
              <a:rPr lang="en-US" dirty="0"/>
              <a:t>.</a:t>
            </a:r>
          </a:p>
        </p:txBody>
      </p:sp>
      <p:sp>
        <p:nvSpPr>
          <p:cNvPr id="10" name="Rectangle 9"/>
          <p:cNvSpPr/>
          <p:nvPr/>
        </p:nvSpPr>
        <p:spPr>
          <a:xfrm>
            <a:off x="762000" y="3715940"/>
            <a:ext cx="762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0188" indent="-230188" algn="just"/>
            <a:r>
              <a:rPr lang="en-US" b="1" dirty="0"/>
              <a:t>3. </a:t>
            </a:r>
            <a:r>
              <a:rPr lang="en-US" dirty="0">
                <a:solidFill>
                  <a:srgbClr val="FF0000"/>
                </a:solidFill>
              </a:rPr>
              <a:t>Number the chain from the end nearest the </a:t>
            </a:r>
            <a:r>
              <a:rPr lang="en-US" dirty="0" smtClean="0">
                <a:solidFill>
                  <a:srgbClr val="FF0000"/>
                </a:solidFill>
              </a:rPr>
              <a:t>double </a:t>
            </a:r>
            <a:r>
              <a:rPr lang="en-US" dirty="0">
                <a:solidFill>
                  <a:srgbClr val="FF0000"/>
                </a:solidFill>
              </a:rPr>
              <a:t>bond </a:t>
            </a:r>
            <a:r>
              <a:rPr lang="en-US" dirty="0"/>
              <a:t>so that the </a:t>
            </a:r>
            <a:r>
              <a:rPr lang="en-US" dirty="0" smtClean="0"/>
              <a:t>carbon atoms </a:t>
            </a:r>
            <a:r>
              <a:rPr lang="en-US" dirty="0"/>
              <a:t>in that bond have the lowest possible numbers.</a:t>
            </a:r>
          </a:p>
        </p:txBody>
      </p:sp>
      <p:sp>
        <p:nvSpPr>
          <p:cNvPr id="2" name="Rectangle 1"/>
          <p:cNvSpPr/>
          <p:nvPr/>
        </p:nvSpPr>
        <p:spPr>
          <a:xfrm>
            <a:off x="1066800" y="5181599"/>
            <a:ext cx="7315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i="1" dirty="0">
                <a:solidFill>
                  <a:srgbClr val="00B050"/>
                </a:solidFill>
              </a:rPr>
              <a:t>If the multiple bond is equidistant from both ends </a:t>
            </a:r>
            <a:r>
              <a:rPr lang="en-US" sz="1600" b="1" i="1" dirty="0" smtClean="0">
                <a:solidFill>
                  <a:srgbClr val="00B050"/>
                </a:solidFill>
              </a:rPr>
              <a:t>of the </a:t>
            </a:r>
            <a:r>
              <a:rPr lang="en-US" sz="1600" b="1" i="1" dirty="0">
                <a:solidFill>
                  <a:srgbClr val="00B050"/>
                </a:solidFill>
              </a:rPr>
              <a:t>chain, number the </a:t>
            </a:r>
            <a:r>
              <a:rPr lang="en-US" sz="1600" b="1" i="1" dirty="0" smtClean="0">
                <a:solidFill>
                  <a:srgbClr val="00B050"/>
                </a:solidFill>
              </a:rPr>
              <a:t>chain from </a:t>
            </a:r>
            <a:r>
              <a:rPr lang="en-US" sz="1600" b="1" i="1" dirty="0">
                <a:solidFill>
                  <a:srgbClr val="00B050"/>
                </a:solidFill>
              </a:rPr>
              <a:t>the end nearest the first branch point.</a:t>
            </a:r>
          </a:p>
        </p:txBody>
      </p:sp>
      <p:pic>
        <p:nvPicPr>
          <p:cNvPr id="44646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81" t="5361" r="6920" b="3991"/>
          <a:stretch/>
        </p:blipFill>
        <p:spPr bwMode="auto">
          <a:xfrm>
            <a:off x="2697958" y="2611296"/>
            <a:ext cx="3669146" cy="104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646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" t="17992" b="12310"/>
          <a:stretch/>
        </p:blipFill>
        <p:spPr bwMode="auto">
          <a:xfrm>
            <a:off x="1981200" y="4495800"/>
            <a:ext cx="5296971" cy="45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646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5" t="8686" r="2629" b="9596"/>
          <a:stretch/>
        </p:blipFill>
        <p:spPr bwMode="auto">
          <a:xfrm>
            <a:off x="2438400" y="5877566"/>
            <a:ext cx="4114800" cy="828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1198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50400" y="149517"/>
            <a:ext cx="4564263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Nomenclature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2400" y="795414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IUPAC Rules</a:t>
            </a:r>
          </a:p>
        </p:txBody>
      </p:sp>
      <p:sp>
        <p:nvSpPr>
          <p:cNvPr id="3" name="Rectangle 2"/>
          <p:cNvSpPr/>
          <p:nvPr/>
        </p:nvSpPr>
        <p:spPr>
          <a:xfrm>
            <a:off x="762000" y="1219200"/>
            <a:ext cx="762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0188" indent="-230188" algn="just"/>
            <a:r>
              <a:rPr lang="en-US" b="1" dirty="0"/>
              <a:t>4. </a:t>
            </a:r>
            <a:r>
              <a:rPr lang="en-US" dirty="0"/>
              <a:t>Indicate the </a:t>
            </a:r>
            <a:r>
              <a:rPr lang="en-US" dirty="0">
                <a:solidFill>
                  <a:srgbClr val="FF0000"/>
                </a:solidFill>
              </a:rPr>
              <a:t>position of the multiple bond using the </a:t>
            </a:r>
            <a:r>
              <a:rPr lang="en-US" i="1" dirty="0">
                <a:solidFill>
                  <a:srgbClr val="FF0000"/>
                </a:solidFill>
              </a:rPr>
              <a:t>lower numbered carbon </a:t>
            </a:r>
            <a:r>
              <a:rPr lang="en-US" i="1" dirty="0" smtClean="0">
                <a:solidFill>
                  <a:srgbClr val="FF0000"/>
                </a:solidFill>
              </a:rPr>
              <a:t>atom </a:t>
            </a:r>
            <a:r>
              <a:rPr lang="en-US" dirty="0" smtClean="0"/>
              <a:t>of </a:t>
            </a:r>
            <a:r>
              <a:rPr lang="en-US" dirty="0"/>
              <a:t>that bond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474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1" t="18702" r="3480" b="13999"/>
          <a:stretch/>
        </p:blipFill>
        <p:spPr bwMode="auto">
          <a:xfrm>
            <a:off x="2819400" y="1752600"/>
            <a:ext cx="4029899" cy="422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749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3" t="16564" r="7508" b="12270"/>
          <a:stretch/>
        </p:blipFill>
        <p:spPr bwMode="auto">
          <a:xfrm>
            <a:off x="2133600" y="4296701"/>
            <a:ext cx="4457701" cy="1037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685800" y="2712609"/>
            <a:ext cx="7772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root of the name (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eth-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prop-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 tells us the number of carbons, and the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ending (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ane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, -</a:t>
            </a:r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ene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yne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 tells us whether the bonds are single, double, or triple.</a:t>
            </a:r>
          </a:p>
        </p:txBody>
      </p:sp>
      <p:sp>
        <p:nvSpPr>
          <p:cNvPr id="8" name="Rectangle 7"/>
          <p:cNvSpPr/>
          <p:nvPr/>
        </p:nvSpPr>
        <p:spPr>
          <a:xfrm>
            <a:off x="1066800" y="3366648"/>
            <a:ext cx="6934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i="1" dirty="0" smtClean="0">
                <a:solidFill>
                  <a:srgbClr val="7030A0"/>
                </a:solidFill>
              </a:rPr>
              <a:t>No number </a:t>
            </a:r>
            <a:r>
              <a:rPr lang="en-US" b="1" i="1" dirty="0">
                <a:solidFill>
                  <a:srgbClr val="7030A0"/>
                </a:solidFill>
              </a:rPr>
              <a:t>is necessary in these cases, because in each instance, only one structure </a:t>
            </a:r>
            <a:r>
              <a:rPr lang="en-US" b="1" i="1" dirty="0" smtClean="0">
                <a:solidFill>
                  <a:srgbClr val="7030A0"/>
                </a:solidFill>
              </a:rPr>
              <a:t>is possible</a:t>
            </a:r>
            <a:r>
              <a:rPr lang="en-US" b="1" i="1" dirty="0">
                <a:solidFill>
                  <a:srgbClr val="7030A0"/>
                </a:solidFill>
              </a:rPr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2400" y="228600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66800" y="5498068"/>
            <a:ext cx="64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i="1" dirty="0">
                <a:solidFill>
                  <a:srgbClr val="7030A0"/>
                </a:solidFill>
              </a:rPr>
              <a:t>With four carbons, a number is necessary to locate the </a:t>
            </a:r>
            <a:r>
              <a:rPr lang="en-US" b="1" i="1" dirty="0" smtClean="0">
                <a:solidFill>
                  <a:srgbClr val="7030A0"/>
                </a:solidFill>
              </a:rPr>
              <a:t>double </a:t>
            </a:r>
            <a:r>
              <a:rPr lang="en-US" b="1" i="1" dirty="0">
                <a:solidFill>
                  <a:srgbClr val="7030A0"/>
                </a:solidFill>
              </a:rPr>
              <a:t>bond.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" t="19304" r="48251" b="22988"/>
          <a:stretch/>
        </p:blipFill>
        <p:spPr bwMode="auto">
          <a:xfrm>
            <a:off x="2438400" y="5954896"/>
            <a:ext cx="3581400" cy="598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6474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50400" y="149517"/>
            <a:ext cx="4564263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Nomenclature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2400" y="795414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IUPAC Rules</a:t>
            </a:r>
          </a:p>
        </p:txBody>
      </p:sp>
      <p:sp>
        <p:nvSpPr>
          <p:cNvPr id="2" name="Rectangle 1"/>
          <p:cNvSpPr/>
          <p:nvPr/>
        </p:nvSpPr>
        <p:spPr>
          <a:xfrm>
            <a:off x="617902" y="1295400"/>
            <a:ext cx="44568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- Branches </a:t>
            </a:r>
            <a:r>
              <a:rPr lang="en-US" sz="2400" dirty="0"/>
              <a:t>are named in the usual way.</a:t>
            </a:r>
          </a:p>
        </p:txBody>
      </p:sp>
      <p:pic>
        <p:nvPicPr>
          <p:cNvPr id="448516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8" t="10059" r="2960" b="14761"/>
          <a:stretch/>
        </p:blipFill>
        <p:spPr bwMode="auto">
          <a:xfrm>
            <a:off x="1530713" y="1905000"/>
            <a:ext cx="6003636" cy="1311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8517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0" t="7418" r="3128" b="7576"/>
          <a:stretch/>
        </p:blipFill>
        <p:spPr bwMode="auto">
          <a:xfrm>
            <a:off x="1815653" y="3505200"/>
            <a:ext cx="5499547" cy="3070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5391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50400" y="149517"/>
            <a:ext cx="4564263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Nomenclature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2400" y="795414"/>
            <a:ext cx="259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IUPAC Rules</a:t>
            </a:r>
          </a:p>
        </p:txBody>
      </p:sp>
      <p:sp>
        <p:nvSpPr>
          <p:cNvPr id="3" name="Rectangle 2"/>
          <p:cNvSpPr/>
          <p:nvPr/>
        </p:nvSpPr>
        <p:spPr>
          <a:xfrm>
            <a:off x="533400" y="1225695"/>
            <a:ext cx="784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With </a:t>
            </a: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cyclic </a:t>
            </a:r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alkenes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we start numbering the ring with the carbons of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double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bond.</a:t>
            </a:r>
          </a:p>
        </p:txBody>
      </p:sp>
      <p:sp>
        <p:nvSpPr>
          <p:cNvPr id="6" name="Rectangle 5"/>
          <p:cNvSpPr/>
          <p:nvPr/>
        </p:nvSpPr>
        <p:spPr>
          <a:xfrm>
            <a:off x="533400" y="1905000"/>
            <a:ext cx="7848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 cyclic alkenes, a number is not needed to denote the position of the functional group, because the ring is always numbered so that the double bond is between carbons 1 and 2.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3400" y="2935069"/>
            <a:ext cx="784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Put the lowest substituent number into the name not in the direction that gives the lowest sum of the substituent numbers.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3935119"/>
              </p:ext>
            </p:extLst>
          </p:nvPr>
        </p:nvGraphicFramePr>
        <p:xfrm>
          <a:off x="505691" y="3886200"/>
          <a:ext cx="8196872" cy="21144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CS ChemDraw Drawing" r:id="rId3" imgW="6127560" imgH="1582200" progId="ChemDraw.Document.6.0">
                  <p:embed/>
                </p:oleObj>
              </mc:Choice>
              <mc:Fallback>
                <p:oleObj name="CS ChemDraw Drawing" r:id="rId3" imgW="6127560" imgH="1582200" progId="ChemDraw.Document.6.0">
                  <p:embed/>
                  <p:pic>
                    <p:nvPicPr>
                      <p:cNvPr id="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691" y="3886200"/>
                        <a:ext cx="8196872" cy="21144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82382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50400" y="149517"/>
            <a:ext cx="4564263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Nomenclature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2400" y="795414"/>
            <a:ext cx="259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IUPAC Rules</a:t>
            </a:r>
          </a:p>
        </p:txBody>
      </p:sp>
      <p:sp>
        <p:nvSpPr>
          <p:cNvPr id="8" name="Rectangle 7"/>
          <p:cNvSpPr/>
          <p:nvPr/>
        </p:nvSpPr>
        <p:spPr>
          <a:xfrm>
            <a:off x="533400" y="1314271"/>
            <a:ext cx="7848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For example, 1,6-dichlorocyclohexene is not called 2,3-dicyclohexene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because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1,6-dichlorocyclohexene has the lowest substituent number (1), even though it does not have the lowest sum of the substituent numbers (1+6=7 versus 2+3=5).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2808769"/>
              </p:ext>
            </p:extLst>
          </p:nvPr>
        </p:nvGraphicFramePr>
        <p:xfrm>
          <a:off x="1752600" y="2633347"/>
          <a:ext cx="6041509" cy="297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CS ChemDraw Drawing" r:id="rId3" imgW="3964320" imgH="1949400" progId="ChemDraw.Document.6.0">
                  <p:embed/>
                </p:oleObj>
              </mc:Choice>
              <mc:Fallback>
                <p:oleObj name="CS ChemDraw Drawing" r:id="rId3" imgW="3964320" imgH="1949400" progId="ChemDraw.Document.6.0">
                  <p:embed/>
                  <p:pic>
                    <p:nvPicPr>
                      <p:cNvPr id="102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633347"/>
                        <a:ext cx="6041509" cy="297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07522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4082</TotalTime>
  <Words>2317</Words>
  <Application>Microsoft Office PowerPoint</Application>
  <PresentationFormat>On-screen Show (4:3)</PresentationFormat>
  <Paragraphs>264</Paragraphs>
  <Slides>37</Slides>
  <Notes>18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9" baseType="lpstr">
      <vt:lpstr>Agency FB</vt:lpstr>
      <vt:lpstr>Arabic Typesetting</vt:lpstr>
      <vt:lpstr>Arial</vt:lpstr>
      <vt:lpstr>Calibri</vt:lpstr>
      <vt:lpstr>Franklin Gothic Book</vt:lpstr>
      <vt:lpstr>Perpetua</vt:lpstr>
      <vt:lpstr>Tahoma</vt:lpstr>
      <vt:lpstr>Times New Roman</vt:lpstr>
      <vt:lpstr>Wingdings</vt:lpstr>
      <vt:lpstr>Wingdings 2</vt:lpstr>
      <vt:lpstr>Equity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Organic Chemistry 145 CHEM</dc:title>
  <dc:creator>melnewehy</dc:creator>
  <cp:lastModifiedBy>pc</cp:lastModifiedBy>
  <cp:revision>460</cp:revision>
  <dcterms:created xsi:type="dcterms:W3CDTF">2010-02-13T17:30:42Z</dcterms:created>
  <dcterms:modified xsi:type="dcterms:W3CDTF">2017-02-26T18:22:19Z</dcterms:modified>
</cp:coreProperties>
</file>