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1" r:id="rId5"/>
    <p:sldId id="263" r:id="rId6"/>
    <p:sldId id="262" r:id="rId7"/>
    <p:sldId id="259" r:id="rId8"/>
    <p:sldId id="260" r:id="rId9"/>
    <p:sldId id="272" r:id="rId10"/>
    <p:sldId id="273" r:id="rId11"/>
    <p:sldId id="270" r:id="rId12"/>
    <p:sldId id="271" r:id="rId13"/>
    <p:sldId id="267" r:id="rId14"/>
    <p:sldId id="268" r:id="rId15"/>
    <p:sldId id="266" r:id="rId16"/>
    <p:sldId id="269"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47BA3F1-86F7-43F1-B996-29AECC677D77}" type="datetimeFigureOut">
              <a:rPr lang="en-US" smtClean="0"/>
              <a:t>10/16/2016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D323CB-27BC-4B97-994A-05931D64CCD9}" type="slidenum">
              <a:rPr lang="en-US" smtClean="0"/>
              <a:t>‹#›</a:t>
            </a:fld>
            <a:endParaRPr lang="en-US"/>
          </a:p>
        </p:txBody>
      </p:sp>
    </p:spTree>
    <p:extLst>
      <p:ext uri="{BB962C8B-B14F-4D97-AF65-F5344CB8AC3E}">
        <p14:creationId xmlns:p14="http://schemas.microsoft.com/office/powerpoint/2010/main" val="40287908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7BA3F1-86F7-43F1-B996-29AECC677D77}" type="datetimeFigureOut">
              <a:rPr lang="en-US" smtClean="0"/>
              <a:t>10/16/2016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D323CB-27BC-4B97-994A-05931D64CCD9}" type="slidenum">
              <a:rPr lang="en-US" smtClean="0"/>
              <a:t>‹#›</a:t>
            </a:fld>
            <a:endParaRPr lang="en-US"/>
          </a:p>
        </p:txBody>
      </p:sp>
    </p:spTree>
    <p:extLst>
      <p:ext uri="{BB962C8B-B14F-4D97-AF65-F5344CB8AC3E}">
        <p14:creationId xmlns:p14="http://schemas.microsoft.com/office/powerpoint/2010/main" val="37538023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7BA3F1-86F7-43F1-B996-29AECC677D77}" type="datetimeFigureOut">
              <a:rPr lang="en-US" smtClean="0"/>
              <a:t>10/16/2016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D323CB-27BC-4B97-994A-05931D64CCD9}" type="slidenum">
              <a:rPr lang="en-US" smtClean="0"/>
              <a:t>‹#›</a:t>
            </a:fld>
            <a:endParaRPr lang="en-US"/>
          </a:p>
        </p:txBody>
      </p:sp>
    </p:spTree>
    <p:extLst>
      <p:ext uri="{BB962C8B-B14F-4D97-AF65-F5344CB8AC3E}">
        <p14:creationId xmlns:p14="http://schemas.microsoft.com/office/powerpoint/2010/main" val="1736698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7BA3F1-86F7-43F1-B996-29AECC677D77}" type="datetimeFigureOut">
              <a:rPr lang="en-US" smtClean="0"/>
              <a:t>10/16/2016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D323CB-27BC-4B97-994A-05931D64CCD9}" type="slidenum">
              <a:rPr lang="en-US" smtClean="0"/>
              <a:t>‹#›</a:t>
            </a:fld>
            <a:endParaRPr lang="en-US"/>
          </a:p>
        </p:txBody>
      </p:sp>
    </p:spTree>
    <p:extLst>
      <p:ext uri="{BB962C8B-B14F-4D97-AF65-F5344CB8AC3E}">
        <p14:creationId xmlns:p14="http://schemas.microsoft.com/office/powerpoint/2010/main" val="267879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47BA3F1-86F7-43F1-B996-29AECC677D77}" type="datetimeFigureOut">
              <a:rPr lang="en-US" smtClean="0"/>
              <a:t>10/16/2016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D323CB-27BC-4B97-994A-05931D64CCD9}" type="slidenum">
              <a:rPr lang="en-US" smtClean="0"/>
              <a:t>‹#›</a:t>
            </a:fld>
            <a:endParaRPr lang="en-US"/>
          </a:p>
        </p:txBody>
      </p:sp>
    </p:spTree>
    <p:extLst>
      <p:ext uri="{BB962C8B-B14F-4D97-AF65-F5344CB8AC3E}">
        <p14:creationId xmlns:p14="http://schemas.microsoft.com/office/powerpoint/2010/main" val="4201166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47BA3F1-86F7-43F1-B996-29AECC677D77}" type="datetimeFigureOut">
              <a:rPr lang="en-US" smtClean="0"/>
              <a:t>10/16/2016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D323CB-27BC-4B97-994A-05931D64CCD9}" type="slidenum">
              <a:rPr lang="en-US" smtClean="0"/>
              <a:t>‹#›</a:t>
            </a:fld>
            <a:endParaRPr lang="en-US"/>
          </a:p>
        </p:txBody>
      </p:sp>
    </p:spTree>
    <p:extLst>
      <p:ext uri="{BB962C8B-B14F-4D97-AF65-F5344CB8AC3E}">
        <p14:creationId xmlns:p14="http://schemas.microsoft.com/office/powerpoint/2010/main" val="3165670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47BA3F1-86F7-43F1-B996-29AECC677D77}" type="datetimeFigureOut">
              <a:rPr lang="en-US" smtClean="0"/>
              <a:t>10/16/2016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D323CB-27BC-4B97-994A-05931D64CCD9}" type="slidenum">
              <a:rPr lang="en-US" smtClean="0"/>
              <a:t>‹#›</a:t>
            </a:fld>
            <a:endParaRPr lang="en-US"/>
          </a:p>
        </p:txBody>
      </p:sp>
    </p:spTree>
    <p:extLst>
      <p:ext uri="{BB962C8B-B14F-4D97-AF65-F5344CB8AC3E}">
        <p14:creationId xmlns:p14="http://schemas.microsoft.com/office/powerpoint/2010/main" val="3329731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47BA3F1-86F7-43F1-B996-29AECC677D77}" type="datetimeFigureOut">
              <a:rPr lang="en-US" smtClean="0"/>
              <a:t>10/16/2016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D323CB-27BC-4B97-994A-05931D64CCD9}" type="slidenum">
              <a:rPr lang="en-US" smtClean="0"/>
              <a:t>‹#›</a:t>
            </a:fld>
            <a:endParaRPr lang="en-US"/>
          </a:p>
        </p:txBody>
      </p:sp>
    </p:spTree>
    <p:extLst>
      <p:ext uri="{BB962C8B-B14F-4D97-AF65-F5344CB8AC3E}">
        <p14:creationId xmlns:p14="http://schemas.microsoft.com/office/powerpoint/2010/main" val="526287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7BA3F1-86F7-43F1-B996-29AECC677D77}" type="datetimeFigureOut">
              <a:rPr lang="en-US" smtClean="0"/>
              <a:t>10/16/2016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D323CB-27BC-4B97-994A-05931D64CCD9}" type="slidenum">
              <a:rPr lang="en-US" smtClean="0"/>
              <a:t>‹#›</a:t>
            </a:fld>
            <a:endParaRPr lang="en-US"/>
          </a:p>
        </p:txBody>
      </p:sp>
    </p:spTree>
    <p:extLst>
      <p:ext uri="{BB962C8B-B14F-4D97-AF65-F5344CB8AC3E}">
        <p14:creationId xmlns:p14="http://schemas.microsoft.com/office/powerpoint/2010/main" val="3767111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47BA3F1-86F7-43F1-B996-29AECC677D77}" type="datetimeFigureOut">
              <a:rPr lang="en-US" smtClean="0"/>
              <a:t>10/16/2016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D323CB-27BC-4B97-994A-05931D64CCD9}" type="slidenum">
              <a:rPr lang="en-US" smtClean="0"/>
              <a:t>‹#›</a:t>
            </a:fld>
            <a:endParaRPr lang="en-US"/>
          </a:p>
        </p:txBody>
      </p:sp>
    </p:spTree>
    <p:extLst>
      <p:ext uri="{BB962C8B-B14F-4D97-AF65-F5344CB8AC3E}">
        <p14:creationId xmlns:p14="http://schemas.microsoft.com/office/powerpoint/2010/main" val="3738859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47BA3F1-86F7-43F1-B996-29AECC677D77}" type="datetimeFigureOut">
              <a:rPr lang="en-US" smtClean="0"/>
              <a:t>10/16/2016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D323CB-27BC-4B97-994A-05931D64CCD9}" type="slidenum">
              <a:rPr lang="en-US" smtClean="0"/>
              <a:t>‹#›</a:t>
            </a:fld>
            <a:endParaRPr lang="en-US"/>
          </a:p>
        </p:txBody>
      </p:sp>
    </p:spTree>
    <p:extLst>
      <p:ext uri="{BB962C8B-B14F-4D97-AF65-F5344CB8AC3E}">
        <p14:creationId xmlns:p14="http://schemas.microsoft.com/office/powerpoint/2010/main" val="1301388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7BA3F1-86F7-43F1-B996-29AECC677D77}" type="datetimeFigureOut">
              <a:rPr lang="en-US" smtClean="0"/>
              <a:t>10/16/2016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D323CB-27BC-4B97-994A-05931D64CCD9}" type="slidenum">
              <a:rPr lang="en-US" smtClean="0"/>
              <a:t>‹#›</a:t>
            </a:fld>
            <a:endParaRPr lang="en-US"/>
          </a:p>
        </p:txBody>
      </p:sp>
    </p:spTree>
    <p:extLst>
      <p:ext uri="{BB962C8B-B14F-4D97-AF65-F5344CB8AC3E}">
        <p14:creationId xmlns:p14="http://schemas.microsoft.com/office/powerpoint/2010/main" val="14326539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8091" y="762000"/>
            <a:ext cx="7772400" cy="1470025"/>
          </a:xfrm>
        </p:spPr>
        <p:txBody>
          <a:bodyPr>
            <a:normAutofit/>
          </a:bodyPr>
          <a:lstStyle/>
          <a:p>
            <a:r>
              <a:rPr lang="en-US" sz="4800" b="1" dirty="0" smtClean="0"/>
              <a:t>Biochemical Reactions</a:t>
            </a:r>
            <a:endParaRPr lang="en-US" sz="4800" b="1" dirty="0"/>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2334491"/>
            <a:ext cx="5715000" cy="3914775"/>
          </a:xfrm>
          <a:prstGeom prst="rect">
            <a:avLst/>
          </a:prstGeom>
        </p:spPr>
      </p:pic>
    </p:spTree>
    <p:extLst>
      <p:ext uri="{BB962C8B-B14F-4D97-AF65-F5344CB8AC3E}">
        <p14:creationId xmlns:p14="http://schemas.microsoft.com/office/powerpoint/2010/main" val="6657128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4600" y="1676400"/>
            <a:ext cx="4000500" cy="3810000"/>
          </a:xfrm>
        </p:spPr>
      </p:pic>
    </p:spTree>
    <p:extLst>
      <p:ext uri="{BB962C8B-B14F-4D97-AF65-F5344CB8AC3E}">
        <p14:creationId xmlns:p14="http://schemas.microsoft.com/office/powerpoint/2010/main" val="39520969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2562"/>
          </a:xfrm>
        </p:spPr>
        <p:txBody>
          <a:bodyPr>
            <a:normAutofit fontScale="90000"/>
          </a:bodyPr>
          <a:lstStyle/>
          <a:p>
            <a:endParaRPr lang="en-US" dirty="0"/>
          </a:p>
        </p:txBody>
      </p:sp>
      <p:sp>
        <p:nvSpPr>
          <p:cNvPr id="3" name="Content Placeholder 2"/>
          <p:cNvSpPr>
            <a:spLocks noGrp="1"/>
          </p:cNvSpPr>
          <p:nvPr>
            <p:ph idx="1"/>
          </p:nvPr>
        </p:nvSpPr>
        <p:spPr>
          <a:xfrm>
            <a:off x="457200" y="762000"/>
            <a:ext cx="8229600" cy="5364163"/>
          </a:xfrm>
        </p:spPr>
        <p:txBody>
          <a:bodyPr>
            <a:normAutofit fontScale="92500" lnSpcReduction="10000"/>
          </a:bodyPr>
          <a:lstStyle/>
          <a:p>
            <a:pPr marL="0" indent="0">
              <a:buNone/>
            </a:pPr>
            <a:r>
              <a:rPr lang="en-US" b="1" dirty="0" smtClean="0">
                <a:solidFill>
                  <a:srgbClr val="FF0000"/>
                </a:solidFill>
              </a:rPr>
              <a:t>Bile solubility test:</a:t>
            </a:r>
          </a:p>
          <a:p>
            <a:r>
              <a:rPr lang="en-US" sz="3000" dirty="0" smtClean="0"/>
              <a:t>Used to differentiate </a:t>
            </a:r>
            <a:r>
              <a:rPr lang="en-US" sz="3000" i="1" dirty="0" smtClean="0"/>
              <a:t>Streptococcus </a:t>
            </a:r>
            <a:r>
              <a:rPr lang="en-US" sz="3000" i="1" dirty="0" err="1" smtClean="0"/>
              <a:t>pneumoniae</a:t>
            </a:r>
            <a:r>
              <a:rPr lang="en-US" sz="3000" dirty="0"/>
              <a:t> </a:t>
            </a:r>
            <a:r>
              <a:rPr lang="en-US" sz="3000" dirty="0" smtClean="0"/>
              <a:t>(bile soluble) from other alpha- hemolytic Streptococcus like </a:t>
            </a:r>
            <a:r>
              <a:rPr lang="en-US" sz="3000" i="1" dirty="0" smtClean="0"/>
              <a:t>Streptococcus </a:t>
            </a:r>
            <a:r>
              <a:rPr lang="en-US" sz="3000" i="1" dirty="0" err="1" smtClean="0"/>
              <a:t>viridans</a:t>
            </a:r>
            <a:r>
              <a:rPr lang="en-US" sz="3000" i="1" dirty="0" smtClean="0"/>
              <a:t> </a:t>
            </a:r>
            <a:r>
              <a:rPr lang="en-US" sz="3000" dirty="0" smtClean="0"/>
              <a:t>(bile insoluble)</a:t>
            </a:r>
          </a:p>
          <a:p>
            <a:endParaRPr lang="en-US" sz="3000" dirty="0" smtClean="0"/>
          </a:p>
          <a:p>
            <a:r>
              <a:rPr lang="en-US" sz="3000" dirty="0" smtClean="0"/>
              <a:t>Add bile salt to the bacterial colony&gt;&gt; colony disappears&gt;&gt; bile soluble bacteria</a:t>
            </a:r>
          </a:p>
          <a:p>
            <a:endParaRPr lang="en-US" sz="3000" dirty="0"/>
          </a:p>
          <a:p>
            <a:r>
              <a:rPr lang="en-US" sz="3000" dirty="0" smtClean="0"/>
              <a:t>Add bile salt to the broth:</a:t>
            </a:r>
          </a:p>
          <a:p>
            <a:pPr marL="0" indent="0">
              <a:buNone/>
            </a:pPr>
            <a:r>
              <a:rPr lang="en-US" sz="3000" dirty="0" smtClean="0"/>
              <a:t>Clear&gt;&gt; bile soluble</a:t>
            </a:r>
          </a:p>
          <a:p>
            <a:pPr marL="0" indent="0">
              <a:buNone/>
            </a:pPr>
            <a:r>
              <a:rPr lang="en-US" sz="3000" dirty="0" smtClean="0"/>
              <a:t>Turbid&gt;&gt; bile insoluble</a:t>
            </a:r>
            <a:endParaRPr lang="en-US" sz="3000" dirty="0"/>
          </a:p>
        </p:txBody>
      </p:sp>
    </p:spTree>
    <p:extLst>
      <p:ext uri="{BB962C8B-B14F-4D97-AF65-F5344CB8AC3E}">
        <p14:creationId xmlns:p14="http://schemas.microsoft.com/office/powerpoint/2010/main" val="14834798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2662310"/>
            <a:ext cx="4038600" cy="2401743"/>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1843881"/>
            <a:ext cx="4038600" cy="4038600"/>
          </a:xfrm>
        </p:spPr>
      </p:pic>
    </p:spTree>
    <p:extLst>
      <p:ext uri="{BB962C8B-B14F-4D97-AF65-F5344CB8AC3E}">
        <p14:creationId xmlns:p14="http://schemas.microsoft.com/office/powerpoint/2010/main" val="15869184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362"/>
          </a:xfrm>
        </p:spPr>
        <p:txBody>
          <a:bodyPr>
            <a:normAutofit fontScale="90000"/>
          </a:bodyPr>
          <a:lstStyle/>
          <a:p>
            <a:endParaRPr lang="en-US" dirty="0"/>
          </a:p>
        </p:txBody>
      </p:sp>
      <p:sp>
        <p:nvSpPr>
          <p:cNvPr id="3" name="Content Placeholder 2"/>
          <p:cNvSpPr>
            <a:spLocks noGrp="1"/>
          </p:cNvSpPr>
          <p:nvPr>
            <p:ph idx="1"/>
          </p:nvPr>
        </p:nvSpPr>
        <p:spPr>
          <a:xfrm>
            <a:off x="457200" y="685800"/>
            <a:ext cx="8229600" cy="5440363"/>
          </a:xfrm>
        </p:spPr>
        <p:txBody>
          <a:bodyPr/>
          <a:lstStyle/>
          <a:p>
            <a:pPr marL="0" lvl="0" indent="0">
              <a:buNone/>
            </a:pPr>
            <a:r>
              <a:rPr lang="en-US" b="1" dirty="0">
                <a:solidFill>
                  <a:srgbClr val="FF0000"/>
                </a:solidFill>
              </a:rPr>
              <a:t>Nitrate test:</a:t>
            </a:r>
          </a:p>
          <a:p>
            <a:pPr lvl="0"/>
            <a:r>
              <a:rPr lang="en-US" sz="2800" b="1" dirty="0">
                <a:solidFill>
                  <a:prstClr val="black"/>
                </a:solidFill>
              </a:rPr>
              <a:t>Principle:</a:t>
            </a:r>
            <a:r>
              <a:rPr lang="en-US" sz="2800" dirty="0">
                <a:solidFill>
                  <a:prstClr val="black"/>
                </a:solidFill>
              </a:rPr>
              <a:t> if organisms have nitrate </a:t>
            </a:r>
            <a:r>
              <a:rPr lang="en-US" sz="2800" dirty="0" err="1">
                <a:solidFill>
                  <a:prstClr val="black"/>
                </a:solidFill>
              </a:rPr>
              <a:t>reductase</a:t>
            </a:r>
            <a:r>
              <a:rPr lang="en-US" sz="2800" dirty="0">
                <a:solidFill>
                  <a:prstClr val="black"/>
                </a:solidFill>
              </a:rPr>
              <a:t> enzyme it will reduce nitrate (NO</a:t>
            </a:r>
            <a:r>
              <a:rPr lang="en-US" sz="1800" dirty="0">
                <a:solidFill>
                  <a:prstClr val="black"/>
                </a:solidFill>
              </a:rPr>
              <a:t>3</a:t>
            </a:r>
            <a:r>
              <a:rPr lang="en-US" sz="2800" dirty="0">
                <a:solidFill>
                  <a:prstClr val="black"/>
                </a:solidFill>
              </a:rPr>
              <a:t>) to nitrite (NO</a:t>
            </a:r>
            <a:r>
              <a:rPr lang="en-US" sz="1800" dirty="0">
                <a:solidFill>
                  <a:prstClr val="black"/>
                </a:solidFill>
              </a:rPr>
              <a:t>2</a:t>
            </a:r>
            <a:r>
              <a:rPr lang="en-US" sz="2800" dirty="0">
                <a:solidFill>
                  <a:prstClr val="black"/>
                </a:solidFill>
              </a:rPr>
              <a:t>) which give red color after adding the </a:t>
            </a:r>
            <a:r>
              <a:rPr lang="en-US" sz="2800" dirty="0" smtClean="0">
                <a:solidFill>
                  <a:prstClr val="black"/>
                </a:solidFill>
              </a:rPr>
              <a:t>reagents</a:t>
            </a:r>
          </a:p>
          <a:p>
            <a:pPr lvl="0"/>
            <a:endParaRPr lang="en-US" sz="2800" dirty="0" smtClean="0">
              <a:solidFill>
                <a:prstClr val="black"/>
              </a:solidFill>
            </a:endParaRPr>
          </a:p>
          <a:p>
            <a:pPr lvl="0"/>
            <a:r>
              <a:rPr lang="en-US" sz="2800" dirty="0" smtClean="0">
                <a:solidFill>
                  <a:prstClr val="black"/>
                </a:solidFill>
              </a:rPr>
              <a:t>Nitrate broth medium is used in </a:t>
            </a:r>
            <a:r>
              <a:rPr lang="en-US" sz="2800" dirty="0">
                <a:solidFill>
                  <a:prstClr val="black"/>
                </a:solidFill>
              </a:rPr>
              <a:t>this test. It contains nutrients and potassium nitrate as a source of nitrate.</a:t>
            </a:r>
          </a:p>
          <a:p>
            <a:pPr lvl="0"/>
            <a:endParaRPr lang="en-US" sz="2800" dirty="0">
              <a:solidFill>
                <a:prstClr val="black"/>
              </a:solidFill>
            </a:endParaRPr>
          </a:p>
          <a:p>
            <a:pPr lvl="0"/>
            <a:r>
              <a:rPr lang="en-US" sz="2800" dirty="0">
                <a:solidFill>
                  <a:prstClr val="black"/>
                </a:solidFill>
              </a:rPr>
              <a:t>End point: red color broth&gt;&gt; nitrate positive                                                 yellow color broth&gt;&gt; nitrate negative</a:t>
            </a:r>
          </a:p>
          <a:p>
            <a:endParaRPr lang="en-US" dirty="0"/>
          </a:p>
        </p:txBody>
      </p:sp>
    </p:spTree>
    <p:extLst>
      <p:ext uri="{BB962C8B-B14F-4D97-AF65-F5344CB8AC3E}">
        <p14:creationId xmlns:p14="http://schemas.microsoft.com/office/powerpoint/2010/main" val="11797119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066800"/>
            <a:ext cx="7149412" cy="5162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56820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362"/>
          </a:xfrm>
        </p:spPr>
        <p:txBody>
          <a:bodyPr>
            <a:normAutofit fontScale="90000"/>
          </a:bodyPr>
          <a:lstStyle/>
          <a:p>
            <a:endParaRPr lang="en-US" dirty="0"/>
          </a:p>
        </p:txBody>
      </p:sp>
      <p:sp>
        <p:nvSpPr>
          <p:cNvPr id="3" name="Content Placeholder 2"/>
          <p:cNvSpPr>
            <a:spLocks noGrp="1"/>
          </p:cNvSpPr>
          <p:nvPr>
            <p:ph idx="1"/>
          </p:nvPr>
        </p:nvSpPr>
        <p:spPr>
          <a:xfrm>
            <a:off x="457200" y="533400"/>
            <a:ext cx="8229600" cy="5592763"/>
          </a:xfrm>
        </p:spPr>
        <p:txBody>
          <a:bodyPr>
            <a:normAutofit fontScale="92500" lnSpcReduction="10000"/>
          </a:bodyPr>
          <a:lstStyle/>
          <a:p>
            <a:pPr marL="0" indent="0">
              <a:buNone/>
            </a:pPr>
            <a:r>
              <a:rPr lang="en-US" b="1" dirty="0" err="1" smtClean="0">
                <a:solidFill>
                  <a:srgbClr val="FF0000"/>
                </a:solidFill>
              </a:rPr>
              <a:t>Indol</a:t>
            </a:r>
            <a:r>
              <a:rPr lang="en-US" b="1" dirty="0" smtClean="0">
                <a:solidFill>
                  <a:srgbClr val="FF0000"/>
                </a:solidFill>
              </a:rPr>
              <a:t> test:</a:t>
            </a:r>
          </a:p>
          <a:p>
            <a:r>
              <a:rPr lang="en-US" sz="2800" dirty="0" smtClean="0"/>
              <a:t>Used to identify bacteria that produce </a:t>
            </a:r>
            <a:r>
              <a:rPr lang="en-US" sz="2800" dirty="0" err="1" smtClean="0"/>
              <a:t>tryptophanase</a:t>
            </a:r>
            <a:r>
              <a:rPr lang="en-US" sz="2800" dirty="0" smtClean="0"/>
              <a:t> enzyme</a:t>
            </a:r>
          </a:p>
          <a:p>
            <a:endParaRPr lang="en-US" sz="2800" dirty="0" smtClean="0"/>
          </a:p>
          <a:p>
            <a:r>
              <a:rPr lang="en-US" sz="2800" b="1" dirty="0" smtClean="0"/>
              <a:t>Principle:</a:t>
            </a:r>
            <a:r>
              <a:rPr lang="en-US" sz="2800" dirty="0" smtClean="0"/>
              <a:t> </a:t>
            </a:r>
            <a:r>
              <a:rPr lang="en-US" sz="2800" dirty="0" err="1" smtClean="0"/>
              <a:t>tryptophanase</a:t>
            </a:r>
            <a:r>
              <a:rPr lang="en-US" sz="2800" dirty="0" smtClean="0"/>
              <a:t> enzyme breakdown tryptophan (substrate) to </a:t>
            </a:r>
            <a:r>
              <a:rPr lang="en-US" sz="2800" dirty="0" err="1" smtClean="0"/>
              <a:t>indol</a:t>
            </a:r>
            <a:r>
              <a:rPr lang="en-US" sz="2800" dirty="0" smtClean="0"/>
              <a:t> (end product) and give red color ring after adding the reagent	</a:t>
            </a:r>
          </a:p>
          <a:p>
            <a:endParaRPr lang="en-US" sz="2800" dirty="0" smtClean="0"/>
          </a:p>
          <a:p>
            <a:r>
              <a:rPr lang="en-US" sz="2800" dirty="0" smtClean="0"/>
              <a:t>Medium used: is tryptophan broth which contains the </a:t>
            </a:r>
            <a:r>
              <a:rPr lang="en-US" sz="2800" dirty="0" err="1" smtClean="0"/>
              <a:t>a.a</a:t>
            </a:r>
            <a:r>
              <a:rPr lang="en-US" sz="2800" dirty="0" smtClean="0"/>
              <a:t> </a:t>
            </a:r>
            <a:r>
              <a:rPr lang="en-US" sz="2800" dirty="0" err="1" smtClean="0"/>
              <a:t>trptophan</a:t>
            </a:r>
            <a:endParaRPr lang="en-US" sz="2800" dirty="0" smtClean="0"/>
          </a:p>
          <a:p>
            <a:endParaRPr lang="en-US" sz="2800" dirty="0" smtClean="0"/>
          </a:p>
          <a:p>
            <a:r>
              <a:rPr lang="en-US" sz="2800" dirty="0" smtClean="0"/>
              <a:t>End point: red ring&gt;&gt; </a:t>
            </a:r>
            <a:r>
              <a:rPr lang="en-US" sz="2800" dirty="0" err="1" smtClean="0"/>
              <a:t>indol</a:t>
            </a:r>
            <a:r>
              <a:rPr lang="en-US" sz="2800" dirty="0" smtClean="0"/>
              <a:t> positive</a:t>
            </a:r>
          </a:p>
          <a:p>
            <a:pPr marL="0" indent="0">
              <a:buNone/>
            </a:pPr>
            <a:r>
              <a:rPr lang="en-US" sz="2800" dirty="0"/>
              <a:t> </a:t>
            </a:r>
            <a:r>
              <a:rPr lang="en-US" sz="2800" dirty="0" smtClean="0"/>
              <a:t>                       no red ring&gt;&gt; </a:t>
            </a:r>
            <a:r>
              <a:rPr lang="en-US" sz="2800" dirty="0" err="1" smtClean="0"/>
              <a:t>indol</a:t>
            </a:r>
            <a:r>
              <a:rPr lang="en-US" sz="2800" dirty="0" smtClean="0"/>
              <a:t> negative</a:t>
            </a:r>
          </a:p>
          <a:p>
            <a:endParaRPr lang="en-US" dirty="0" smtClean="0"/>
          </a:p>
          <a:p>
            <a:endParaRPr lang="en-US" dirty="0"/>
          </a:p>
        </p:txBody>
      </p:sp>
    </p:spTree>
    <p:extLst>
      <p:ext uri="{BB962C8B-B14F-4D97-AF65-F5344CB8AC3E}">
        <p14:creationId xmlns:p14="http://schemas.microsoft.com/office/powerpoint/2010/main" val="21026455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90800" y="1219200"/>
            <a:ext cx="3950365" cy="491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39273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362"/>
          </a:xfrm>
        </p:spPr>
        <p:txBody>
          <a:bodyPr>
            <a:normAutofit fontScale="90000"/>
          </a:bodyPr>
          <a:lstStyle/>
          <a:p>
            <a:endParaRPr lang="en-US" dirty="0"/>
          </a:p>
        </p:txBody>
      </p:sp>
      <p:sp>
        <p:nvSpPr>
          <p:cNvPr id="3" name="Content Placeholder 2"/>
          <p:cNvSpPr>
            <a:spLocks noGrp="1"/>
          </p:cNvSpPr>
          <p:nvPr>
            <p:ph idx="1"/>
          </p:nvPr>
        </p:nvSpPr>
        <p:spPr>
          <a:xfrm>
            <a:off x="457200" y="457200"/>
            <a:ext cx="8229600" cy="5668963"/>
          </a:xfrm>
        </p:spPr>
        <p:txBody>
          <a:bodyPr>
            <a:normAutofit/>
          </a:bodyPr>
          <a:lstStyle/>
          <a:p>
            <a:pPr marL="0" indent="0">
              <a:buNone/>
            </a:pPr>
            <a:r>
              <a:rPr lang="en-US" b="1" dirty="0" smtClean="0">
                <a:solidFill>
                  <a:srgbClr val="FF0000"/>
                </a:solidFill>
              </a:rPr>
              <a:t>Amino Acid Decarboxylation Test:</a:t>
            </a:r>
          </a:p>
          <a:p>
            <a:r>
              <a:rPr lang="en-US" sz="2800" b="1" dirty="0" smtClean="0"/>
              <a:t>Principle:</a:t>
            </a:r>
            <a:r>
              <a:rPr lang="en-US" sz="2800" dirty="0" smtClean="0"/>
              <a:t> determines the ability of organisms to produce amino acid decarboxylase enzyme that removes carboxyl groups from amino acids</a:t>
            </a:r>
          </a:p>
          <a:p>
            <a:endParaRPr lang="en-US" sz="2800" dirty="0" smtClean="0"/>
          </a:p>
          <a:p>
            <a:r>
              <a:rPr lang="en-US" sz="2800" dirty="0" smtClean="0"/>
              <a:t>Medium used is decarboxylase base containing nutrients, dextrose and pH indicators with added amino acids (either arginine, ornithine or lysine). The </a:t>
            </a:r>
            <a:r>
              <a:rPr lang="en-US" sz="2800" dirty="0" err="1" smtClean="0"/>
              <a:t>a.a</a:t>
            </a:r>
            <a:r>
              <a:rPr lang="en-US" sz="2800" dirty="0" smtClean="0"/>
              <a:t> content gives the broth an alkaline </a:t>
            </a:r>
            <a:r>
              <a:rPr lang="en-US" sz="2800" dirty="0" err="1" smtClean="0"/>
              <a:t>pH.</a:t>
            </a:r>
            <a:endParaRPr lang="en-US" sz="2800" dirty="0" smtClean="0"/>
          </a:p>
          <a:p>
            <a:endParaRPr lang="en-US" sz="2800" dirty="0" smtClean="0"/>
          </a:p>
          <a:p>
            <a:r>
              <a:rPr lang="en-US" sz="2800" dirty="0" smtClean="0"/>
              <a:t>Un inoculated broth is purple in color</a:t>
            </a:r>
          </a:p>
          <a:p>
            <a:endParaRPr lang="en-US" dirty="0"/>
          </a:p>
        </p:txBody>
      </p:sp>
    </p:spTree>
    <p:extLst>
      <p:ext uri="{BB962C8B-B14F-4D97-AF65-F5344CB8AC3E}">
        <p14:creationId xmlns:p14="http://schemas.microsoft.com/office/powerpoint/2010/main" val="35680448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457200" y="152400"/>
            <a:ext cx="8229600" cy="122238"/>
          </a:xfrm>
        </p:spPr>
        <p:txBody>
          <a:bodyPr>
            <a:normAutofit fontScale="90000"/>
          </a:bodyPr>
          <a:lstStyle/>
          <a:p>
            <a:endParaRPr lang="en-US" dirty="0"/>
          </a:p>
        </p:txBody>
      </p:sp>
      <p:sp>
        <p:nvSpPr>
          <p:cNvPr id="3" name="Content Placeholder 2"/>
          <p:cNvSpPr>
            <a:spLocks noGrp="1"/>
          </p:cNvSpPr>
          <p:nvPr>
            <p:ph idx="1"/>
          </p:nvPr>
        </p:nvSpPr>
        <p:spPr>
          <a:xfrm>
            <a:off x="457200" y="457200"/>
            <a:ext cx="8229600" cy="6019800"/>
          </a:xfrm>
        </p:spPr>
        <p:txBody>
          <a:bodyPr>
            <a:normAutofit fontScale="85000" lnSpcReduction="20000"/>
          </a:bodyPr>
          <a:lstStyle/>
          <a:p>
            <a:r>
              <a:rPr lang="en-US" dirty="0" smtClean="0"/>
              <a:t>Bacteria first ferment dextrose to produce acids&gt;&gt; PH changes from alkaline (purple) to acidic (colorless-light yellow).</a:t>
            </a:r>
          </a:p>
          <a:p>
            <a:endParaRPr lang="en-US" dirty="0" smtClean="0"/>
          </a:p>
          <a:p>
            <a:r>
              <a:rPr lang="en-US" dirty="0" smtClean="0"/>
              <a:t>Following dextrose fermentation:</a:t>
            </a:r>
          </a:p>
          <a:p>
            <a:pPr>
              <a:buFont typeface="Wingdings" pitchFamily="2" charset="2"/>
              <a:buChar char="Ø"/>
            </a:pPr>
            <a:r>
              <a:rPr lang="en-US" dirty="0" smtClean="0"/>
              <a:t>If org. produces the decarboxylase enzyme specific to the </a:t>
            </a:r>
            <a:r>
              <a:rPr lang="en-US" dirty="0" err="1" smtClean="0"/>
              <a:t>a.a</a:t>
            </a:r>
            <a:r>
              <a:rPr lang="en-US" dirty="0" smtClean="0"/>
              <a:t> in the tube, it will yield alkaline products&gt;&gt; pH  reverts to alkaline (purple). </a:t>
            </a:r>
          </a:p>
          <a:p>
            <a:pPr>
              <a:buFont typeface="Wingdings" pitchFamily="2" charset="2"/>
              <a:buChar char="Ø"/>
            </a:pPr>
            <a:r>
              <a:rPr lang="en-US" dirty="0" smtClean="0"/>
              <a:t>If not, the broth remains acidic. Color stays colorless-light yellow.</a:t>
            </a:r>
          </a:p>
          <a:p>
            <a:endParaRPr lang="en-US" dirty="0" smtClean="0"/>
          </a:p>
          <a:p>
            <a:r>
              <a:rPr lang="en-US" dirty="0" smtClean="0"/>
              <a:t>End point: if broth is yellow, the organism is decarboxylase -</a:t>
            </a:r>
            <a:r>
              <a:rPr lang="en-US" dirty="0" err="1" smtClean="0"/>
              <a:t>ve</a:t>
            </a:r>
            <a:r>
              <a:rPr lang="en-US" dirty="0" smtClean="0"/>
              <a:t> for that </a:t>
            </a:r>
            <a:r>
              <a:rPr lang="en-US" dirty="0" err="1" smtClean="0"/>
              <a:t>a.a</a:t>
            </a:r>
            <a:r>
              <a:rPr lang="en-US" dirty="0" smtClean="0"/>
              <a:t>. </a:t>
            </a:r>
          </a:p>
          <a:p>
            <a:pPr marL="0" indent="0">
              <a:buNone/>
            </a:pPr>
            <a:r>
              <a:rPr lang="en-US" dirty="0"/>
              <a:t> </a:t>
            </a:r>
            <a:r>
              <a:rPr lang="en-US" dirty="0" smtClean="0"/>
              <a:t>                     If the medium is purple, the organism is                 decarboxylase +</a:t>
            </a:r>
            <a:r>
              <a:rPr lang="en-US" dirty="0" err="1" smtClean="0"/>
              <a:t>ve</a:t>
            </a:r>
            <a:r>
              <a:rPr lang="en-US" dirty="0" smtClean="0"/>
              <a:t> for that </a:t>
            </a:r>
            <a:r>
              <a:rPr lang="en-US" dirty="0" err="1" smtClean="0"/>
              <a:t>a.a</a:t>
            </a:r>
            <a:r>
              <a:rPr lang="en-US" dirty="0" smtClean="0"/>
              <a:t>.</a:t>
            </a:r>
          </a:p>
          <a:p>
            <a:endParaRPr lang="en-US" dirty="0"/>
          </a:p>
        </p:txBody>
      </p:sp>
    </p:spTree>
    <p:extLst>
      <p:ext uri="{BB962C8B-B14F-4D97-AF65-F5344CB8AC3E}">
        <p14:creationId xmlns:p14="http://schemas.microsoft.com/office/powerpoint/2010/main" val="3323596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82076" y="1601369"/>
            <a:ext cx="3779848" cy="4523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6682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362"/>
          </a:xfrm>
        </p:spPr>
        <p:txBody>
          <a:bodyPr>
            <a:normAutofit fontScale="90000"/>
          </a:bodyPr>
          <a:lstStyle/>
          <a:p>
            <a:endParaRPr lang="en-US" dirty="0"/>
          </a:p>
        </p:txBody>
      </p:sp>
      <p:sp>
        <p:nvSpPr>
          <p:cNvPr id="3" name="Content Placeholder 2"/>
          <p:cNvSpPr>
            <a:spLocks noGrp="1"/>
          </p:cNvSpPr>
          <p:nvPr>
            <p:ph idx="1"/>
          </p:nvPr>
        </p:nvSpPr>
        <p:spPr>
          <a:xfrm>
            <a:off x="457200" y="1219200"/>
            <a:ext cx="8229600" cy="5181600"/>
          </a:xfrm>
        </p:spPr>
        <p:txBody>
          <a:bodyPr>
            <a:normAutofit/>
          </a:bodyPr>
          <a:lstStyle/>
          <a:p>
            <a:pPr marL="0" indent="0">
              <a:buNone/>
            </a:pPr>
            <a:r>
              <a:rPr lang="en-US" b="1" dirty="0" smtClean="0">
                <a:solidFill>
                  <a:srgbClr val="FF0000"/>
                </a:solidFill>
              </a:rPr>
              <a:t>Catalase Test:</a:t>
            </a:r>
            <a:endParaRPr lang="en-US" dirty="0" smtClean="0"/>
          </a:p>
          <a:p>
            <a:r>
              <a:rPr lang="en-US" sz="2800" b="1" dirty="0" smtClean="0"/>
              <a:t>Principle:</a:t>
            </a:r>
            <a:r>
              <a:rPr lang="en-US" sz="2800" dirty="0" smtClean="0"/>
              <a:t> If organisms have catalase enzyme they will hydrolyze hydrogen peroxide </a:t>
            </a:r>
            <a:r>
              <a:rPr lang="en-US" sz="2800" dirty="0" smtClean="0">
                <a:solidFill>
                  <a:srgbClr val="0070C0"/>
                </a:solidFill>
              </a:rPr>
              <a:t>(substrate) </a:t>
            </a:r>
            <a:r>
              <a:rPr lang="en-US" sz="2800" dirty="0" smtClean="0"/>
              <a:t>leading to production of oxygen </a:t>
            </a:r>
            <a:r>
              <a:rPr lang="en-US" sz="2800" dirty="0" smtClean="0">
                <a:solidFill>
                  <a:srgbClr val="0070C0"/>
                </a:solidFill>
              </a:rPr>
              <a:t>(end product)</a:t>
            </a:r>
          </a:p>
          <a:p>
            <a:pPr marL="0" indent="0">
              <a:buNone/>
            </a:pPr>
            <a:r>
              <a:rPr lang="en-US" sz="2800" dirty="0" smtClean="0"/>
              <a:t>                            2H</a:t>
            </a:r>
            <a:r>
              <a:rPr lang="en-US" sz="1800" dirty="0" smtClean="0"/>
              <a:t>2</a:t>
            </a:r>
            <a:r>
              <a:rPr lang="en-US" sz="2800" dirty="0" smtClean="0"/>
              <a:t>O</a:t>
            </a:r>
            <a:r>
              <a:rPr lang="en-US" sz="1800" dirty="0" smtClean="0"/>
              <a:t>2</a:t>
            </a:r>
            <a:r>
              <a:rPr lang="en-US" sz="2800" dirty="0" smtClean="0"/>
              <a:t> &gt;&gt; 2H</a:t>
            </a:r>
            <a:r>
              <a:rPr lang="en-US" sz="1800" dirty="0" smtClean="0"/>
              <a:t>2</a:t>
            </a:r>
            <a:r>
              <a:rPr lang="en-US" sz="2800" dirty="0" smtClean="0"/>
              <a:t>O + O</a:t>
            </a:r>
            <a:r>
              <a:rPr lang="en-US" sz="1800" dirty="0" smtClean="0"/>
              <a:t>2</a:t>
            </a:r>
          </a:p>
          <a:p>
            <a:r>
              <a:rPr lang="en-US" sz="2800" dirty="0" smtClean="0"/>
              <a:t>End point: air bubbles &gt;&gt; catalase positive</a:t>
            </a:r>
          </a:p>
          <a:p>
            <a:pPr marL="0" indent="0">
              <a:buNone/>
            </a:pPr>
            <a:r>
              <a:rPr lang="en-US" sz="2800" dirty="0" smtClean="0"/>
              <a:t>                 No air bubbles &gt;&gt; catalase negative</a:t>
            </a:r>
          </a:p>
          <a:p>
            <a:pPr marL="0" indent="0">
              <a:buNone/>
            </a:pPr>
            <a:endParaRPr lang="en-US" sz="2800" dirty="0" smtClean="0"/>
          </a:p>
          <a:p>
            <a:r>
              <a:rPr lang="en-US" sz="2800" dirty="0" smtClean="0"/>
              <a:t>Used to differentiate staphylococci from  streptococci</a:t>
            </a:r>
          </a:p>
          <a:p>
            <a:endParaRPr lang="en-US" dirty="0"/>
          </a:p>
        </p:txBody>
      </p:sp>
    </p:spTree>
    <p:extLst>
      <p:ext uri="{BB962C8B-B14F-4D97-AF65-F5344CB8AC3E}">
        <p14:creationId xmlns:p14="http://schemas.microsoft.com/office/powerpoint/2010/main" val="1865280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A.A Decarboxylation Results of  some </a:t>
            </a:r>
            <a:r>
              <a:rPr lang="en-US" sz="3600" dirty="0" err="1" smtClean="0"/>
              <a:t>Enterobacteriaceae</a:t>
            </a:r>
            <a:endParaRPr lang="en-US" sz="3600"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174589"/>
            <a:ext cx="8229600" cy="3377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60534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362"/>
          </a:xfrm>
        </p:spPr>
        <p:txBody>
          <a:bodyPr>
            <a:normAutofit fontScale="90000"/>
          </a:bodyPr>
          <a:lstStyle/>
          <a:p>
            <a:endParaRPr lang="en-US" dirty="0"/>
          </a:p>
        </p:txBody>
      </p:sp>
      <p:sp>
        <p:nvSpPr>
          <p:cNvPr id="3" name="Content Placeholder 2"/>
          <p:cNvSpPr>
            <a:spLocks noGrp="1"/>
          </p:cNvSpPr>
          <p:nvPr>
            <p:ph idx="1"/>
          </p:nvPr>
        </p:nvSpPr>
        <p:spPr>
          <a:xfrm>
            <a:off x="457200" y="533400"/>
            <a:ext cx="8229600" cy="5791200"/>
          </a:xfrm>
        </p:spPr>
        <p:txBody>
          <a:bodyPr>
            <a:normAutofit fontScale="77500" lnSpcReduction="20000"/>
          </a:bodyPr>
          <a:lstStyle/>
          <a:p>
            <a:pPr marL="0" indent="0">
              <a:buNone/>
            </a:pPr>
            <a:r>
              <a:rPr lang="en-US" sz="3600" b="1" dirty="0" smtClean="0">
                <a:solidFill>
                  <a:srgbClr val="FF0000"/>
                </a:solidFill>
              </a:rPr>
              <a:t>Methyl Red- Vogues </a:t>
            </a:r>
            <a:r>
              <a:rPr lang="en-US" sz="3600" b="1" dirty="0" err="1" smtClean="0">
                <a:solidFill>
                  <a:srgbClr val="FF0000"/>
                </a:solidFill>
              </a:rPr>
              <a:t>Proskaur</a:t>
            </a:r>
            <a:r>
              <a:rPr lang="en-US" sz="3600" b="1" dirty="0" smtClean="0">
                <a:solidFill>
                  <a:srgbClr val="FF0000"/>
                </a:solidFill>
              </a:rPr>
              <a:t> (MR-VP):</a:t>
            </a:r>
          </a:p>
          <a:p>
            <a:r>
              <a:rPr lang="en-US" dirty="0" smtClean="0"/>
              <a:t>Bacteria metabolize sugars by different pathways to produce either stable acidic end products or non- stable acids that quickly convert to neutral end products. </a:t>
            </a:r>
          </a:p>
          <a:p>
            <a:endParaRPr lang="en-US" dirty="0" smtClean="0"/>
          </a:p>
          <a:p>
            <a:r>
              <a:rPr lang="en-US" dirty="0" smtClean="0"/>
              <a:t>MR-VP broth is the medium in which both the Methyl Red and </a:t>
            </a:r>
            <a:r>
              <a:rPr lang="en-US" dirty="0" err="1" smtClean="0"/>
              <a:t>Voges-Prosakuer</a:t>
            </a:r>
            <a:r>
              <a:rPr lang="en-US" dirty="0" smtClean="0"/>
              <a:t> tests can be performed. It contains peptone, buffers, and either the sugar dextrose or glucose.</a:t>
            </a:r>
          </a:p>
          <a:p>
            <a:endParaRPr lang="en-US" dirty="0" smtClean="0"/>
          </a:p>
          <a:p>
            <a:r>
              <a:rPr lang="en-US" dirty="0" smtClean="0"/>
              <a:t>Organisms that metabolize sugars using the mixed acid pathway produce stable acids such as lactic acid, acetic acid and formic acid (remain acidic). </a:t>
            </a:r>
          </a:p>
          <a:p>
            <a:endParaRPr lang="en-US" dirty="0" smtClean="0"/>
          </a:p>
          <a:p>
            <a:r>
              <a:rPr lang="en-US" dirty="0" smtClean="0"/>
              <a:t>Organisms using the butylene glycol pathway produce unstable acids that are further metabolized to yield neutral end products such as </a:t>
            </a:r>
            <a:r>
              <a:rPr lang="en-US" dirty="0" err="1" smtClean="0"/>
              <a:t>acetoin</a:t>
            </a:r>
            <a:r>
              <a:rPr lang="en-US" dirty="0" smtClean="0"/>
              <a:t> and </a:t>
            </a:r>
            <a:r>
              <a:rPr lang="en-US" dirty="0" err="1" smtClean="0"/>
              <a:t>butanediol</a:t>
            </a:r>
            <a:r>
              <a:rPr lang="en-US" dirty="0" smtClean="0"/>
              <a:t>.</a:t>
            </a:r>
          </a:p>
          <a:p>
            <a:endParaRPr lang="en-US" dirty="0" smtClean="0"/>
          </a:p>
          <a:p>
            <a:endParaRPr lang="en-US" dirty="0"/>
          </a:p>
        </p:txBody>
      </p:sp>
    </p:spTree>
    <p:extLst>
      <p:ext uri="{BB962C8B-B14F-4D97-AF65-F5344CB8AC3E}">
        <p14:creationId xmlns:p14="http://schemas.microsoft.com/office/powerpoint/2010/main" val="23516641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362"/>
          </a:xfrm>
        </p:spPr>
        <p:txBody>
          <a:bodyPr>
            <a:normAutofit fontScale="90000"/>
          </a:bodyPr>
          <a:lstStyle/>
          <a:p>
            <a:endParaRPr lang="en-US" dirty="0"/>
          </a:p>
        </p:txBody>
      </p:sp>
      <p:sp>
        <p:nvSpPr>
          <p:cNvPr id="3" name="Content Placeholder 2"/>
          <p:cNvSpPr>
            <a:spLocks noGrp="1"/>
          </p:cNvSpPr>
          <p:nvPr>
            <p:ph idx="1"/>
          </p:nvPr>
        </p:nvSpPr>
        <p:spPr>
          <a:xfrm>
            <a:off x="457200" y="457200"/>
            <a:ext cx="8229600" cy="5668963"/>
          </a:xfrm>
        </p:spPr>
        <p:txBody>
          <a:bodyPr>
            <a:normAutofit fontScale="92500" lnSpcReduction="20000"/>
          </a:bodyPr>
          <a:lstStyle/>
          <a:p>
            <a:pPr marL="0" indent="0">
              <a:buNone/>
            </a:pPr>
            <a:r>
              <a:rPr lang="en-US" sz="3500" b="1" dirty="0" smtClean="0">
                <a:solidFill>
                  <a:srgbClr val="FF0000"/>
                </a:solidFill>
              </a:rPr>
              <a:t>Methyl Red Test Principle and Results:</a:t>
            </a:r>
          </a:p>
          <a:p>
            <a:endParaRPr lang="en-US" sz="3000" dirty="0" smtClean="0"/>
          </a:p>
          <a:p>
            <a:r>
              <a:rPr lang="en-US" sz="3000" dirty="0" smtClean="0"/>
              <a:t>Tests for orgs. that use mixed acid fermentation of sugars </a:t>
            </a:r>
          </a:p>
          <a:p>
            <a:pPr marL="0" indent="0">
              <a:buNone/>
            </a:pPr>
            <a:endParaRPr lang="en-US" sz="3000" dirty="0" smtClean="0"/>
          </a:p>
          <a:p>
            <a:r>
              <a:rPr lang="en-US" sz="3000" dirty="0" smtClean="0"/>
              <a:t>MR detects PH change and is +</a:t>
            </a:r>
            <a:r>
              <a:rPr lang="en-US" sz="3000" dirty="0" err="1" smtClean="0"/>
              <a:t>ve</a:t>
            </a:r>
            <a:r>
              <a:rPr lang="en-US" sz="3000" dirty="0" smtClean="0"/>
              <a:t> when the PH is acidic.</a:t>
            </a:r>
          </a:p>
          <a:p>
            <a:endParaRPr lang="en-US" sz="3000" dirty="0" smtClean="0"/>
          </a:p>
          <a:p>
            <a:r>
              <a:rPr lang="en-US" sz="3000" dirty="0" smtClean="0"/>
              <a:t>If broth turns red after adding MR reagent (methyl red), the result is positive.</a:t>
            </a:r>
          </a:p>
          <a:p>
            <a:endParaRPr lang="en-US" sz="3000" dirty="0" smtClean="0"/>
          </a:p>
          <a:p>
            <a:r>
              <a:rPr lang="en-US" sz="3000" dirty="0" smtClean="0"/>
              <a:t>If, after the reagent has been added, a copper-yellow color is present, the result is -</a:t>
            </a:r>
            <a:r>
              <a:rPr lang="en-US" sz="3000" dirty="0" err="1" smtClean="0"/>
              <a:t>ve</a:t>
            </a:r>
            <a:endParaRPr lang="en-US" sz="3000" dirty="0" smtClean="0"/>
          </a:p>
          <a:p>
            <a:endParaRPr lang="en-US" dirty="0"/>
          </a:p>
        </p:txBody>
      </p:sp>
    </p:spTree>
    <p:extLst>
      <p:ext uri="{BB962C8B-B14F-4D97-AF65-F5344CB8AC3E}">
        <p14:creationId xmlns:p14="http://schemas.microsoft.com/office/powerpoint/2010/main" val="21027249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362"/>
          </a:xfrm>
        </p:spPr>
        <p:txBody>
          <a:bodyPr>
            <a:normAutofit fontScale="90000"/>
          </a:bodyPr>
          <a:lstStyle/>
          <a:p>
            <a:endParaRPr lang="en-US" dirty="0"/>
          </a:p>
        </p:txBody>
      </p:sp>
      <p:sp>
        <p:nvSpPr>
          <p:cNvPr id="3" name="Content Placeholder 2"/>
          <p:cNvSpPr>
            <a:spLocks noGrp="1"/>
          </p:cNvSpPr>
          <p:nvPr>
            <p:ph idx="1"/>
          </p:nvPr>
        </p:nvSpPr>
        <p:spPr>
          <a:xfrm>
            <a:off x="457200" y="533400"/>
            <a:ext cx="8229600" cy="5592763"/>
          </a:xfrm>
        </p:spPr>
        <p:txBody>
          <a:bodyPr>
            <a:normAutofit fontScale="85000" lnSpcReduction="20000"/>
          </a:bodyPr>
          <a:lstStyle/>
          <a:p>
            <a:pPr marL="0" indent="0">
              <a:buNone/>
            </a:pPr>
            <a:r>
              <a:rPr lang="en-US" sz="3500" b="1" dirty="0" smtClean="0">
                <a:solidFill>
                  <a:srgbClr val="FF0000"/>
                </a:solidFill>
              </a:rPr>
              <a:t>Vogues </a:t>
            </a:r>
            <a:r>
              <a:rPr lang="en-US" sz="3500" b="1" dirty="0" err="1" smtClean="0">
                <a:solidFill>
                  <a:srgbClr val="FF0000"/>
                </a:solidFill>
              </a:rPr>
              <a:t>Proskaur</a:t>
            </a:r>
            <a:r>
              <a:rPr lang="en-US" sz="3500" b="1" dirty="0" smtClean="0">
                <a:solidFill>
                  <a:srgbClr val="FF0000"/>
                </a:solidFill>
              </a:rPr>
              <a:t> Principle and Results:</a:t>
            </a:r>
          </a:p>
          <a:p>
            <a:endParaRPr lang="en-US" sz="3000" dirty="0" smtClean="0"/>
          </a:p>
          <a:p>
            <a:r>
              <a:rPr lang="en-US" sz="3000" dirty="0" smtClean="0"/>
              <a:t>Tests for bacteria that metabolize sugars by the </a:t>
            </a:r>
            <a:r>
              <a:rPr lang="en-US" sz="3000" dirty="0" err="1" smtClean="0"/>
              <a:t>bytylene</a:t>
            </a:r>
            <a:r>
              <a:rPr lang="en-US" sz="3000" dirty="0" smtClean="0"/>
              <a:t> glycol pathway</a:t>
            </a:r>
          </a:p>
          <a:p>
            <a:endParaRPr lang="en-US" sz="3000" dirty="0" smtClean="0"/>
          </a:p>
          <a:p>
            <a:r>
              <a:rPr lang="en-US" sz="3000" dirty="0" smtClean="0"/>
              <a:t>VP detects alcohols and is +</a:t>
            </a:r>
            <a:r>
              <a:rPr lang="en-US" sz="3000" dirty="0" err="1" smtClean="0"/>
              <a:t>ve</a:t>
            </a:r>
            <a:r>
              <a:rPr lang="en-US" sz="3000" dirty="0" smtClean="0"/>
              <a:t> when PH is neutral. </a:t>
            </a:r>
          </a:p>
          <a:p>
            <a:endParaRPr lang="en-US" sz="3000" dirty="0" smtClean="0"/>
          </a:p>
          <a:p>
            <a:r>
              <a:rPr lang="en-US" sz="3000" dirty="0" smtClean="0"/>
              <a:t>When VP reagents (VP1,VP2) are added to MR-VP broth that has been inoculated with an org. that uses the butylene glycol pathway, a red color is produced indicating a +</a:t>
            </a:r>
            <a:r>
              <a:rPr lang="en-US" sz="3000" dirty="0" err="1" smtClean="0"/>
              <a:t>ve</a:t>
            </a:r>
            <a:r>
              <a:rPr lang="en-US" sz="3000" dirty="0" smtClean="0"/>
              <a:t> result.</a:t>
            </a:r>
          </a:p>
          <a:p>
            <a:endParaRPr lang="en-US" sz="3000" dirty="0" smtClean="0"/>
          </a:p>
          <a:p>
            <a:r>
              <a:rPr lang="en-US" sz="3000" dirty="0" smtClean="0"/>
              <a:t>If, after the VP reagents have been added, a copper-yellow color is present, the result is -</a:t>
            </a:r>
            <a:r>
              <a:rPr lang="en-US" sz="3000" dirty="0" err="1" smtClean="0"/>
              <a:t>ve</a:t>
            </a:r>
            <a:r>
              <a:rPr lang="en-US" sz="3000" dirty="0" smtClean="0"/>
              <a:t>.</a:t>
            </a:r>
          </a:p>
          <a:p>
            <a:endParaRPr lang="en-US" dirty="0" smtClean="0"/>
          </a:p>
        </p:txBody>
      </p:sp>
    </p:spTree>
    <p:extLst>
      <p:ext uri="{BB962C8B-B14F-4D97-AF65-F5344CB8AC3E}">
        <p14:creationId xmlns:p14="http://schemas.microsoft.com/office/powerpoint/2010/main" val="38960842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554162"/>
          </a:xfrm>
        </p:spPr>
        <p:txBody>
          <a:bodyPr>
            <a:normAutofit/>
          </a:bodyPr>
          <a:lstStyle/>
          <a:p>
            <a:pPr algn="l"/>
            <a:r>
              <a:rPr lang="en-US" sz="3000" dirty="0" smtClean="0"/>
              <a:t>Note: MR &amp; VP can’t BOTH be positive; they test for different fermentation pathways, the bacteria will only be using one</a:t>
            </a:r>
            <a:endParaRPr lang="en-US" sz="3000" dirty="0"/>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76400" y="1981200"/>
            <a:ext cx="5676088" cy="455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96950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58762"/>
          </a:xfrm>
        </p:spPr>
        <p:txBody>
          <a:bodyPr>
            <a:normAutofit fontScale="90000"/>
          </a:bodyPr>
          <a:lstStyle/>
          <a:p>
            <a:endParaRPr lang="en-US" dirty="0"/>
          </a:p>
        </p:txBody>
      </p:sp>
      <p:sp>
        <p:nvSpPr>
          <p:cNvPr id="3" name="Content Placeholder 2"/>
          <p:cNvSpPr>
            <a:spLocks noGrp="1"/>
          </p:cNvSpPr>
          <p:nvPr>
            <p:ph idx="1"/>
          </p:nvPr>
        </p:nvSpPr>
        <p:spPr>
          <a:xfrm>
            <a:off x="457200" y="685800"/>
            <a:ext cx="8229600" cy="5440363"/>
          </a:xfrm>
        </p:spPr>
        <p:txBody>
          <a:bodyPr>
            <a:normAutofit fontScale="92500" lnSpcReduction="10000"/>
          </a:bodyPr>
          <a:lstStyle/>
          <a:p>
            <a:pPr marL="0" indent="0">
              <a:buNone/>
            </a:pPr>
            <a:r>
              <a:rPr lang="en-US" sz="3500" b="1" dirty="0" err="1" smtClean="0">
                <a:solidFill>
                  <a:srgbClr val="FF0000"/>
                </a:solidFill>
              </a:rPr>
              <a:t>Ureas</a:t>
            </a:r>
            <a:r>
              <a:rPr lang="en-US" sz="3500" b="1" dirty="0" smtClean="0">
                <a:solidFill>
                  <a:srgbClr val="FF0000"/>
                </a:solidFill>
              </a:rPr>
              <a:t> test:</a:t>
            </a:r>
          </a:p>
          <a:p>
            <a:r>
              <a:rPr lang="en-US" sz="3000" dirty="0" smtClean="0"/>
              <a:t>Light orange media, contain urea</a:t>
            </a:r>
          </a:p>
          <a:p>
            <a:r>
              <a:rPr lang="en-US" sz="3000" dirty="0" smtClean="0"/>
              <a:t> Indicator: phenol red</a:t>
            </a:r>
          </a:p>
          <a:p>
            <a:endParaRPr lang="en-US" sz="3000" dirty="0" smtClean="0"/>
          </a:p>
          <a:p>
            <a:r>
              <a:rPr lang="en-US" sz="3000" dirty="0" smtClean="0"/>
              <a:t> Principle: If organism produce urea's enzyme, it will break down urea to ammonia and carbon dioxide, the PH will change from acidic to alkaline and the color of media will change from light orange to deep pink color (+</a:t>
            </a:r>
            <a:r>
              <a:rPr lang="en-US" sz="3000" dirty="0" err="1" smtClean="0"/>
              <a:t>ve</a:t>
            </a:r>
            <a:r>
              <a:rPr lang="en-US" sz="3000" dirty="0" smtClean="0"/>
              <a:t>)</a:t>
            </a:r>
          </a:p>
          <a:p>
            <a:pPr marL="0" indent="0">
              <a:buNone/>
            </a:pPr>
            <a:r>
              <a:rPr lang="en-US" sz="3000" dirty="0" smtClean="0"/>
              <a:t>                                                                                                                                       </a:t>
            </a:r>
          </a:p>
          <a:p>
            <a:r>
              <a:rPr lang="en-US" sz="3000" dirty="0" smtClean="0"/>
              <a:t>If organism do not produce urea's enzyme, the media remain light orange(no color change) -</a:t>
            </a:r>
            <a:r>
              <a:rPr lang="en-US" sz="3000" dirty="0" err="1" smtClean="0"/>
              <a:t>ve</a:t>
            </a:r>
            <a:endParaRPr lang="en-US" sz="3000" dirty="0" smtClean="0"/>
          </a:p>
          <a:p>
            <a:pPr marL="0" indent="0">
              <a:buNone/>
            </a:pPr>
            <a:endParaRPr lang="en-US" sz="3000" dirty="0"/>
          </a:p>
        </p:txBody>
      </p:sp>
    </p:spTree>
    <p:extLst>
      <p:ext uri="{BB962C8B-B14F-4D97-AF65-F5344CB8AC3E}">
        <p14:creationId xmlns:p14="http://schemas.microsoft.com/office/powerpoint/2010/main" val="20167721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76400" y="1371600"/>
            <a:ext cx="5402980" cy="4037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873162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362"/>
          </a:xfrm>
        </p:spPr>
        <p:txBody>
          <a:bodyPr>
            <a:normAutofit fontScale="90000"/>
          </a:bodyPr>
          <a:lstStyle/>
          <a:p>
            <a:endParaRPr lang="en-US" dirty="0"/>
          </a:p>
        </p:txBody>
      </p:sp>
      <p:sp>
        <p:nvSpPr>
          <p:cNvPr id="3" name="Content Placeholder 2"/>
          <p:cNvSpPr>
            <a:spLocks noGrp="1"/>
          </p:cNvSpPr>
          <p:nvPr>
            <p:ph idx="1"/>
          </p:nvPr>
        </p:nvSpPr>
        <p:spPr>
          <a:xfrm>
            <a:off x="457200" y="304800"/>
            <a:ext cx="8229600" cy="5821363"/>
          </a:xfrm>
        </p:spPr>
        <p:txBody>
          <a:bodyPr>
            <a:normAutofit fontScale="70000" lnSpcReduction="20000"/>
          </a:bodyPr>
          <a:lstStyle/>
          <a:p>
            <a:pPr marL="0" indent="0">
              <a:buNone/>
            </a:pPr>
            <a:r>
              <a:rPr lang="en-US" sz="3800" b="1" dirty="0" smtClean="0">
                <a:solidFill>
                  <a:srgbClr val="FF0000"/>
                </a:solidFill>
              </a:rPr>
              <a:t>Citrate test:</a:t>
            </a:r>
          </a:p>
          <a:p>
            <a:endParaRPr lang="en-US" dirty="0" smtClean="0"/>
          </a:p>
          <a:p>
            <a:r>
              <a:rPr lang="en-US" sz="3300" dirty="0" smtClean="0"/>
              <a:t>Test the ability of organism to utilize citrate as a carbon source for the production of energy.</a:t>
            </a:r>
          </a:p>
          <a:p>
            <a:endParaRPr lang="en-US" sz="3300" dirty="0" smtClean="0"/>
          </a:p>
          <a:p>
            <a:r>
              <a:rPr lang="en-US" sz="3300" dirty="0" smtClean="0"/>
              <a:t> Citrate agar contains  sodium citrate as the sole source of carbon, ammonium phosphate as the sole source of nitrogen , other nutrients, and the pH indicator  </a:t>
            </a:r>
            <a:r>
              <a:rPr lang="en-US" sz="3300" dirty="0" err="1" smtClean="0"/>
              <a:t>bromothymol</a:t>
            </a:r>
            <a:r>
              <a:rPr lang="en-US" sz="3300" dirty="0" smtClean="0"/>
              <a:t> blue. </a:t>
            </a:r>
          </a:p>
          <a:p>
            <a:endParaRPr lang="en-US" sz="3300" dirty="0" smtClean="0"/>
          </a:p>
          <a:p>
            <a:r>
              <a:rPr lang="en-US" sz="3300" dirty="0" smtClean="0"/>
              <a:t> Bacteria that can utilize citrate as their sole carbon source produce an enzyme, citrate </a:t>
            </a:r>
            <a:r>
              <a:rPr lang="en-US" sz="3300" dirty="0" err="1" smtClean="0"/>
              <a:t>permease</a:t>
            </a:r>
            <a:r>
              <a:rPr lang="en-US" sz="3300" dirty="0" smtClean="0"/>
              <a:t> to transport the citrate into the cell for the production of energy</a:t>
            </a:r>
          </a:p>
          <a:p>
            <a:endParaRPr lang="en-US" sz="3300" dirty="0" smtClean="0"/>
          </a:p>
          <a:p>
            <a:r>
              <a:rPr lang="en-US" sz="3300" dirty="0" smtClean="0"/>
              <a:t>The pH change turns the </a:t>
            </a:r>
            <a:r>
              <a:rPr lang="en-US" sz="3300" dirty="0" err="1" smtClean="0"/>
              <a:t>bromthymol</a:t>
            </a:r>
            <a:r>
              <a:rPr lang="en-US" sz="3300" dirty="0" smtClean="0"/>
              <a:t> blue indicator from green to blue    </a:t>
            </a:r>
          </a:p>
          <a:p>
            <a:r>
              <a:rPr lang="en-US" sz="3300" dirty="0" smtClean="0"/>
              <a:t>  End point: green color&gt;&gt; citrate –</a:t>
            </a:r>
            <a:r>
              <a:rPr lang="en-US" sz="3300" dirty="0" err="1" smtClean="0"/>
              <a:t>ve</a:t>
            </a:r>
            <a:r>
              <a:rPr lang="en-US" sz="3300" dirty="0" smtClean="0"/>
              <a:t> .</a:t>
            </a:r>
          </a:p>
          <a:p>
            <a:pPr marL="0" indent="0">
              <a:buNone/>
            </a:pPr>
            <a:r>
              <a:rPr lang="en-US" sz="3300" dirty="0"/>
              <a:t> </a:t>
            </a:r>
            <a:r>
              <a:rPr lang="en-US" sz="3300" dirty="0" smtClean="0"/>
              <a:t>                          blue color&gt;&gt; citrate +</a:t>
            </a:r>
            <a:r>
              <a:rPr lang="en-US" sz="3300" dirty="0" err="1" smtClean="0"/>
              <a:t>ve</a:t>
            </a:r>
            <a:r>
              <a:rPr lang="en-US" sz="3300" dirty="0" smtClean="0"/>
              <a:t> </a:t>
            </a:r>
          </a:p>
        </p:txBody>
      </p:sp>
    </p:spTree>
    <p:extLst>
      <p:ext uri="{BB962C8B-B14F-4D97-AF65-F5344CB8AC3E}">
        <p14:creationId xmlns:p14="http://schemas.microsoft.com/office/powerpoint/2010/main" val="38385015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00" y="831273"/>
            <a:ext cx="2057400" cy="5165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838200"/>
            <a:ext cx="2160587" cy="5292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24011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2562"/>
          </a:xfrm>
        </p:spPr>
        <p:txBody>
          <a:bodyPr>
            <a:normAutofit fontScale="90000"/>
          </a:bodyPr>
          <a:lstStyle/>
          <a:p>
            <a:endParaRPr lang="en-US" dirty="0"/>
          </a:p>
        </p:txBody>
      </p:sp>
      <p:sp>
        <p:nvSpPr>
          <p:cNvPr id="3" name="Content Placeholder 2"/>
          <p:cNvSpPr>
            <a:spLocks noGrp="1"/>
          </p:cNvSpPr>
          <p:nvPr>
            <p:ph idx="1"/>
          </p:nvPr>
        </p:nvSpPr>
        <p:spPr>
          <a:xfrm>
            <a:off x="457200" y="533400"/>
            <a:ext cx="8229600" cy="5592763"/>
          </a:xfrm>
        </p:spPr>
        <p:txBody>
          <a:bodyPr/>
          <a:lstStyle/>
          <a:p>
            <a:pPr marL="0" indent="0">
              <a:buNone/>
            </a:pPr>
            <a:r>
              <a:rPr lang="en-US" b="1" dirty="0" smtClean="0">
                <a:solidFill>
                  <a:srgbClr val="FF0000"/>
                </a:solidFill>
              </a:rPr>
              <a:t>Triple Iron Sugar Test (TSI):</a:t>
            </a:r>
          </a:p>
          <a:p>
            <a:pPr marL="0" indent="0">
              <a:buNone/>
            </a:pPr>
            <a:endParaRPr lang="en-US" sz="2800" b="1" dirty="0" smtClean="0"/>
          </a:p>
          <a:p>
            <a:pPr marL="0" indent="0">
              <a:buNone/>
            </a:pPr>
            <a:r>
              <a:rPr lang="en-US" sz="2800" b="1" dirty="0" smtClean="0"/>
              <a:t>Composition of TSI:</a:t>
            </a:r>
          </a:p>
          <a:p>
            <a:r>
              <a:rPr lang="en-US" sz="2800" dirty="0" smtClean="0"/>
              <a:t>Lactose, Sucrose and Glucose (10:10:1)</a:t>
            </a:r>
          </a:p>
          <a:p>
            <a:pPr marL="0" indent="0">
              <a:buNone/>
            </a:pPr>
            <a:endParaRPr lang="en-US" sz="2800" dirty="0" smtClean="0"/>
          </a:p>
          <a:p>
            <a:r>
              <a:rPr lang="en-US" sz="2800" dirty="0" smtClean="0"/>
              <a:t>Iron: Ferrous sulfate: Indicator of H2S formation</a:t>
            </a:r>
            <a:br>
              <a:rPr lang="en-US" sz="2800" dirty="0" smtClean="0"/>
            </a:br>
            <a:endParaRPr lang="en-US" sz="2800" dirty="0" smtClean="0"/>
          </a:p>
          <a:p>
            <a:r>
              <a:rPr lang="en-US" sz="2800" dirty="0" smtClean="0"/>
              <a:t>Phenol red: Indicator of acidification (It is yellow in acidic condition and red under alkaline conditions). </a:t>
            </a:r>
          </a:p>
          <a:p>
            <a:pPr marL="0" indent="0">
              <a:buNone/>
            </a:pPr>
            <a:endParaRPr lang="en-US" dirty="0"/>
          </a:p>
        </p:txBody>
      </p:sp>
    </p:spTree>
    <p:extLst>
      <p:ext uri="{BB962C8B-B14F-4D97-AF65-F5344CB8AC3E}">
        <p14:creationId xmlns:p14="http://schemas.microsoft.com/office/powerpoint/2010/main" val="16219945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47800" y="1676400"/>
            <a:ext cx="6186313" cy="3326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58107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362"/>
          </a:xfrm>
        </p:spPr>
        <p:txBody>
          <a:bodyPr>
            <a:normAutofit fontScale="90000"/>
          </a:bodyPr>
          <a:lstStyle/>
          <a:p>
            <a:endParaRPr lang="en-US" dirty="0"/>
          </a:p>
        </p:txBody>
      </p:sp>
      <p:sp>
        <p:nvSpPr>
          <p:cNvPr id="3" name="Content Placeholder 2"/>
          <p:cNvSpPr>
            <a:spLocks noGrp="1"/>
          </p:cNvSpPr>
          <p:nvPr>
            <p:ph idx="1"/>
          </p:nvPr>
        </p:nvSpPr>
        <p:spPr>
          <a:xfrm>
            <a:off x="457200" y="381000"/>
            <a:ext cx="8229600" cy="5745163"/>
          </a:xfrm>
        </p:spPr>
        <p:txBody>
          <a:bodyPr>
            <a:normAutofit fontScale="77500" lnSpcReduction="20000"/>
          </a:bodyPr>
          <a:lstStyle/>
          <a:p>
            <a:pPr marL="0" indent="0">
              <a:buNone/>
            </a:pPr>
            <a:r>
              <a:rPr lang="en-US" b="1" dirty="0" smtClean="0"/>
              <a:t>Interpretation of Triple Sugar Iron Agar Test:</a:t>
            </a:r>
          </a:p>
          <a:p>
            <a:r>
              <a:rPr lang="en-US" dirty="0" smtClean="0"/>
              <a:t>Lactose and sucrose are both present in very large amounts (1%). If either one is fermented, a large amounts of acid are produced and the whole tube turns from red to yellow. Some species generate gases, which producing bubbles/cracks on the medium</a:t>
            </a:r>
          </a:p>
          <a:p>
            <a:endParaRPr lang="en-US" dirty="0" smtClean="0"/>
          </a:p>
          <a:p>
            <a:r>
              <a:rPr lang="en-US" dirty="0" smtClean="0"/>
              <a:t>Glucose is present in a very small amount (0.1%) and if it is the only sugar fermented only a very small amount of acid can be produced from it. Therefore, the butt only become (yellow). Some species may also produce gas from glucose. Organisms that produce H2S react with the ferric sulfate to form black ferrous sulfide.</a:t>
            </a:r>
          </a:p>
          <a:p>
            <a:endParaRPr lang="en-US" dirty="0" smtClean="0"/>
          </a:p>
          <a:p>
            <a:r>
              <a:rPr lang="en-US" dirty="0" smtClean="0"/>
              <a:t>IF neither lactose/sucrose nor glucose is fermented, both the butt and the slant will be red. </a:t>
            </a:r>
          </a:p>
          <a:p>
            <a:endParaRPr lang="en-US" dirty="0"/>
          </a:p>
        </p:txBody>
      </p:sp>
    </p:spTree>
    <p:extLst>
      <p:ext uri="{BB962C8B-B14F-4D97-AF65-F5344CB8AC3E}">
        <p14:creationId xmlns:p14="http://schemas.microsoft.com/office/powerpoint/2010/main" val="15090223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38400" y="533400"/>
            <a:ext cx="4151527"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838200" y="5181600"/>
            <a:ext cx="7086600" cy="1015663"/>
          </a:xfrm>
          <a:prstGeom prst="rect">
            <a:avLst/>
          </a:prstGeom>
        </p:spPr>
        <p:txBody>
          <a:bodyPr wrap="square">
            <a:spAutoFit/>
          </a:bodyPr>
          <a:lstStyle/>
          <a:p>
            <a:r>
              <a:rPr lang="en-US" sz="3000" dirty="0" smtClean="0"/>
              <a:t>K/A= red/yellow= glucose fermentation only = NLF</a:t>
            </a:r>
            <a:endParaRPr lang="en-US" sz="3000" dirty="0"/>
          </a:p>
        </p:txBody>
      </p:sp>
    </p:spTree>
    <p:extLst>
      <p:ext uri="{BB962C8B-B14F-4D97-AF65-F5344CB8AC3E}">
        <p14:creationId xmlns:p14="http://schemas.microsoft.com/office/powerpoint/2010/main" val="24511983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7600" y="762000"/>
            <a:ext cx="1042506" cy="4005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33400" y="5105400"/>
            <a:ext cx="8077200" cy="1015663"/>
          </a:xfrm>
          <a:prstGeom prst="rect">
            <a:avLst/>
          </a:prstGeom>
        </p:spPr>
        <p:txBody>
          <a:bodyPr wrap="square">
            <a:spAutoFit/>
          </a:bodyPr>
          <a:lstStyle/>
          <a:p>
            <a:r>
              <a:rPr lang="en-US" sz="3000" dirty="0" smtClean="0"/>
              <a:t>A/A= yellow/yellow= glucose and lactose and/or sucrose fermentation= LF</a:t>
            </a:r>
            <a:endParaRPr lang="en-US" sz="3000" dirty="0"/>
          </a:p>
        </p:txBody>
      </p:sp>
    </p:spTree>
    <p:extLst>
      <p:ext uri="{BB962C8B-B14F-4D97-AF65-F5344CB8AC3E}">
        <p14:creationId xmlns:p14="http://schemas.microsoft.com/office/powerpoint/2010/main" val="37540360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8500" y="433194"/>
            <a:ext cx="2514600" cy="4755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04800" y="5458599"/>
            <a:ext cx="8458200" cy="553998"/>
          </a:xfrm>
          <a:prstGeom prst="rect">
            <a:avLst/>
          </a:prstGeom>
        </p:spPr>
        <p:txBody>
          <a:bodyPr wrap="square">
            <a:spAutoFit/>
          </a:bodyPr>
          <a:lstStyle/>
          <a:p>
            <a:r>
              <a:rPr lang="es-ES" sz="3000" dirty="0" smtClean="0"/>
              <a:t>K/K= red/red= no </a:t>
            </a:r>
            <a:r>
              <a:rPr lang="es-ES" sz="3000" dirty="0" err="1" smtClean="0"/>
              <a:t>fermentation</a:t>
            </a:r>
            <a:endParaRPr lang="es-ES" sz="3000" dirty="0"/>
          </a:p>
        </p:txBody>
      </p:sp>
    </p:spTree>
    <p:extLst>
      <p:ext uri="{BB962C8B-B14F-4D97-AF65-F5344CB8AC3E}">
        <p14:creationId xmlns:p14="http://schemas.microsoft.com/office/powerpoint/2010/main" val="35140957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00" y="1066800"/>
            <a:ext cx="6772587" cy="5059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8501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362"/>
          </a:xfrm>
        </p:spPr>
        <p:txBody>
          <a:bodyPr>
            <a:normAutofit fontScale="90000"/>
          </a:bodyPr>
          <a:lstStyle/>
          <a:p>
            <a:endParaRPr lang="en-US" dirty="0"/>
          </a:p>
        </p:txBody>
      </p:sp>
      <p:sp>
        <p:nvSpPr>
          <p:cNvPr id="3" name="Content Placeholder 2"/>
          <p:cNvSpPr>
            <a:spLocks noGrp="1"/>
          </p:cNvSpPr>
          <p:nvPr>
            <p:ph idx="1"/>
          </p:nvPr>
        </p:nvSpPr>
        <p:spPr>
          <a:xfrm>
            <a:off x="457200" y="762000"/>
            <a:ext cx="8229600" cy="5364163"/>
          </a:xfrm>
        </p:spPr>
        <p:txBody>
          <a:bodyPr>
            <a:normAutofit/>
          </a:bodyPr>
          <a:lstStyle/>
          <a:p>
            <a:pPr marL="0" indent="0">
              <a:buNone/>
            </a:pPr>
            <a:r>
              <a:rPr lang="en-US" b="1" dirty="0" smtClean="0">
                <a:solidFill>
                  <a:srgbClr val="FF0000"/>
                </a:solidFill>
              </a:rPr>
              <a:t>Coagulase test:</a:t>
            </a:r>
          </a:p>
          <a:p>
            <a:r>
              <a:rPr lang="en-US" sz="2800" b="1" dirty="0" smtClean="0"/>
              <a:t>Principle:</a:t>
            </a:r>
            <a:r>
              <a:rPr lang="en-US" sz="2800" dirty="0" smtClean="0"/>
              <a:t> if organisms have coagulase enzyme it will  converts fibrinogen (plasma) to fibrin (clot)</a:t>
            </a:r>
            <a:r>
              <a:rPr lang="en-US" sz="2800" dirty="0" smtClean="0">
                <a:solidFill>
                  <a:srgbClr val="0070C0"/>
                </a:solidFill>
              </a:rPr>
              <a:t> </a:t>
            </a:r>
          </a:p>
          <a:p>
            <a:endParaRPr lang="en-US" sz="2800" dirty="0" smtClean="0"/>
          </a:p>
          <a:p>
            <a:r>
              <a:rPr lang="en-US" sz="2800" dirty="0" smtClean="0"/>
              <a:t>This test is done by slide method or tube method</a:t>
            </a:r>
          </a:p>
          <a:p>
            <a:endParaRPr lang="en-US" sz="2800" dirty="0" smtClean="0"/>
          </a:p>
          <a:p>
            <a:r>
              <a:rPr lang="en-US" sz="2800" dirty="0" smtClean="0"/>
              <a:t>Used to differentiate between </a:t>
            </a:r>
            <a:r>
              <a:rPr lang="en-US" sz="2800" i="1" dirty="0" smtClean="0"/>
              <a:t>S. </a:t>
            </a:r>
            <a:r>
              <a:rPr lang="en-US" sz="2800" i="1" dirty="0" err="1" smtClean="0"/>
              <a:t>aureus</a:t>
            </a:r>
            <a:r>
              <a:rPr lang="en-US" sz="2800" i="1" dirty="0" smtClean="0"/>
              <a:t> </a:t>
            </a:r>
            <a:r>
              <a:rPr lang="en-US" sz="2800" dirty="0" smtClean="0"/>
              <a:t>(CPS) and other Staphylococcus species (CNS)</a:t>
            </a:r>
            <a:endParaRPr lang="en-US" sz="2800" dirty="0"/>
          </a:p>
        </p:txBody>
      </p:sp>
    </p:spTree>
    <p:extLst>
      <p:ext uri="{BB962C8B-B14F-4D97-AF65-F5344CB8AC3E}">
        <p14:creationId xmlns:p14="http://schemas.microsoft.com/office/powerpoint/2010/main" val="8551562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457200"/>
            <a:ext cx="8173509" cy="6130132"/>
          </a:xfrm>
        </p:spPr>
      </p:pic>
    </p:spTree>
    <p:extLst>
      <p:ext uri="{BB962C8B-B14F-4D97-AF65-F5344CB8AC3E}">
        <p14:creationId xmlns:p14="http://schemas.microsoft.com/office/powerpoint/2010/main" val="32941984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81000" y="4038600"/>
            <a:ext cx="4343400" cy="2362200"/>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191000" y="838200"/>
            <a:ext cx="4194064" cy="2819400"/>
          </a:xfrm>
        </p:spPr>
      </p:pic>
    </p:spTree>
    <p:extLst>
      <p:ext uri="{BB962C8B-B14F-4D97-AF65-F5344CB8AC3E}">
        <p14:creationId xmlns:p14="http://schemas.microsoft.com/office/powerpoint/2010/main" val="29683172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2562"/>
          </a:xfrm>
        </p:spPr>
        <p:txBody>
          <a:bodyPr>
            <a:normAutofit fontScale="90000"/>
          </a:bodyPr>
          <a:lstStyle/>
          <a:p>
            <a:endParaRPr lang="en-US" dirty="0"/>
          </a:p>
        </p:txBody>
      </p:sp>
      <p:sp>
        <p:nvSpPr>
          <p:cNvPr id="3" name="Content Placeholder 2"/>
          <p:cNvSpPr>
            <a:spLocks noGrp="1"/>
          </p:cNvSpPr>
          <p:nvPr>
            <p:ph idx="1"/>
          </p:nvPr>
        </p:nvSpPr>
        <p:spPr>
          <a:xfrm>
            <a:off x="457200" y="762000"/>
            <a:ext cx="8229600" cy="5364163"/>
          </a:xfrm>
        </p:spPr>
        <p:txBody>
          <a:bodyPr>
            <a:normAutofit/>
          </a:bodyPr>
          <a:lstStyle/>
          <a:p>
            <a:pPr marL="0" indent="0">
              <a:buNone/>
            </a:pPr>
            <a:r>
              <a:rPr lang="en-US" b="1" dirty="0" smtClean="0">
                <a:solidFill>
                  <a:srgbClr val="FF0000"/>
                </a:solidFill>
              </a:rPr>
              <a:t>Oxidase Test:</a:t>
            </a:r>
          </a:p>
          <a:p>
            <a:r>
              <a:rPr lang="en-US" sz="2800" dirty="0" smtClean="0"/>
              <a:t>Used to identify bacteria that produce cytochrome c oxidase enzyme</a:t>
            </a:r>
          </a:p>
          <a:p>
            <a:endParaRPr lang="en-US" sz="2800" b="1" dirty="0" smtClean="0"/>
          </a:p>
          <a:p>
            <a:r>
              <a:rPr lang="en-US" sz="2800" b="1" dirty="0" smtClean="0"/>
              <a:t>Principle:</a:t>
            </a:r>
            <a:r>
              <a:rPr lang="en-US" sz="2800" dirty="0" smtClean="0"/>
              <a:t> cytochrome c oxidase enzyme oxidizes the </a:t>
            </a:r>
            <a:r>
              <a:rPr lang="en-US" sz="2800" dirty="0" smtClean="0">
                <a:solidFill>
                  <a:srgbClr val="0070C0"/>
                </a:solidFill>
              </a:rPr>
              <a:t>(reagent) </a:t>
            </a:r>
            <a:r>
              <a:rPr lang="en-US" sz="2800" b="1" dirty="0" err="1" smtClean="0"/>
              <a:t>T</a:t>
            </a:r>
            <a:r>
              <a:rPr lang="en-US" sz="2800" dirty="0" err="1" smtClean="0"/>
              <a:t>etra</a:t>
            </a:r>
            <a:r>
              <a:rPr lang="en-US" sz="2800" b="1" dirty="0" err="1" smtClean="0"/>
              <a:t>M</a:t>
            </a:r>
            <a:r>
              <a:rPr lang="en-US" sz="2800" dirty="0" err="1" smtClean="0"/>
              <a:t>ethyl</a:t>
            </a:r>
            <a:r>
              <a:rPr lang="en-US" sz="2800" b="1" dirty="0" err="1" smtClean="0"/>
              <a:t>P</a:t>
            </a:r>
            <a:r>
              <a:rPr lang="en-US" sz="2800" dirty="0" err="1" smtClean="0"/>
              <a:t>henylene</a:t>
            </a:r>
            <a:r>
              <a:rPr lang="en-US" sz="2800" b="1" dirty="0" err="1" smtClean="0"/>
              <a:t>D</a:t>
            </a:r>
            <a:r>
              <a:rPr lang="en-US" sz="2800" dirty="0" err="1" smtClean="0"/>
              <a:t>iamine</a:t>
            </a:r>
            <a:r>
              <a:rPr lang="en-US" sz="2800" dirty="0" smtClean="0"/>
              <a:t> (TMPD) to indophenol -purple color- </a:t>
            </a:r>
            <a:r>
              <a:rPr lang="en-US" sz="2800" dirty="0" smtClean="0">
                <a:solidFill>
                  <a:srgbClr val="0070C0"/>
                </a:solidFill>
              </a:rPr>
              <a:t>(end product) </a:t>
            </a:r>
            <a:r>
              <a:rPr lang="en-US" sz="2800" dirty="0" smtClean="0"/>
              <a:t>in the presence of atmospheric oxygen</a:t>
            </a:r>
          </a:p>
          <a:p>
            <a:endParaRPr lang="en-US" sz="2800" dirty="0" smtClean="0"/>
          </a:p>
          <a:p>
            <a:r>
              <a:rPr lang="en-US" sz="2800" dirty="0" smtClean="0"/>
              <a:t>End point: purple color&gt;&gt; oxidase positive</a:t>
            </a:r>
          </a:p>
          <a:p>
            <a:pPr marL="0" indent="0">
              <a:buNone/>
            </a:pPr>
            <a:r>
              <a:rPr lang="en-US" sz="2800" dirty="0" smtClean="0"/>
              <a:t>                  No purple color&gt;&gt; oxidase negative</a:t>
            </a:r>
          </a:p>
          <a:p>
            <a:endParaRPr lang="en-US" dirty="0"/>
          </a:p>
        </p:txBody>
      </p:sp>
    </p:spTree>
    <p:extLst>
      <p:ext uri="{BB962C8B-B14F-4D97-AF65-F5344CB8AC3E}">
        <p14:creationId xmlns:p14="http://schemas.microsoft.com/office/powerpoint/2010/main" val="16062118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40157" y="1931350"/>
            <a:ext cx="7263685" cy="3863662"/>
          </a:xfrm>
        </p:spPr>
      </p:pic>
    </p:spTree>
    <p:extLst>
      <p:ext uri="{BB962C8B-B14F-4D97-AF65-F5344CB8AC3E}">
        <p14:creationId xmlns:p14="http://schemas.microsoft.com/office/powerpoint/2010/main" val="36682108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2562"/>
          </a:xfrm>
        </p:spPr>
        <p:txBody>
          <a:bodyPr>
            <a:normAutofit fontScale="90000"/>
          </a:bodyPr>
          <a:lstStyle/>
          <a:p>
            <a:endParaRPr lang="en-US" dirty="0"/>
          </a:p>
        </p:txBody>
      </p:sp>
      <p:sp>
        <p:nvSpPr>
          <p:cNvPr id="3" name="Content Placeholder 2"/>
          <p:cNvSpPr>
            <a:spLocks noGrp="1"/>
          </p:cNvSpPr>
          <p:nvPr>
            <p:ph idx="1"/>
          </p:nvPr>
        </p:nvSpPr>
        <p:spPr>
          <a:xfrm>
            <a:off x="457200" y="762000"/>
            <a:ext cx="8229600" cy="5364163"/>
          </a:xfrm>
        </p:spPr>
        <p:txBody>
          <a:bodyPr/>
          <a:lstStyle/>
          <a:p>
            <a:pPr marL="0" indent="0">
              <a:buNone/>
            </a:pPr>
            <a:r>
              <a:rPr lang="en-US" b="1" dirty="0" err="1" smtClean="0">
                <a:solidFill>
                  <a:srgbClr val="FF0000"/>
                </a:solidFill>
              </a:rPr>
              <a:t>DNAse</a:t>
            </a:r>
            <a:r>
              <a:rPr lang="en-US" b="1" dirty="0" smtClean="0">
                <a:solidFill>
                  <a:srgbClr val="FF0000"/>
                </a:solidFill>
              </a:rPr>
              <a:t> test:</a:t>
            </a:r>
          </a:p>
          <a:p>
            <a:r>
              <a:rPr lang="en-US" sz="2800" b="1" dirty="0" smtClean="0"/>
              <a:t>Principle: </a:t>
            </a:r>
            <a:r>
              <a:rPr lang="en-US" sz="2800" dirty="0" smtClean="0"/>
              <a:t>if organisms have </a:t>
            </a:r>
            <a:r>
              <a:rPr lang="en-US" sz="2800" dirty="0" err="1" smtClean="0"/>
              <a:t>deoxyribonuclease</a:t>
            </a:r>
            <a:r>
              <a:rPr lang="en-US" sz="2800" dirty="0" smtClean="0"/>
              <a:t> (</a:t>
            </a:r>
            <a:r>
              <a:rPr lang="en-US" sz="2800" dirty="0" err="1" smtClean="0"/>
              <a:t>DNAse</a:t>
            </a:r>
            <a:r>
              <a:rPr lang="en-US" sz="2800" dirty="0" smtClean="0"/>
              <a:t>) enzyme it will </a:t>
            </a:r>
            <a:r>
              <a:rPr lang="en-US" sz="2800" dirty="0" err="1" smtClean="0"/>
              <a:t>hydrolyse</a:t>
            </a:r>
            <a:r>
              <a:rPr lang="en-US" sz="2800" dirty="0" smtClean="0"/>
              <a:t> DNA in the media and give clear area around the colony after adding HCL</a:t>
            </a:r>
          </a:p>
          <a:p>
            <a:endParaRPr lang="en-US" sz="2800" dirty="0" smtClean="0"/>
          </a:p>
          <a:p>
            <a:r>
              <a:rPr lang="en-US" sz="2800" dirty="0" smtClean="0"/>
              <a:t>End point: clear halo around the colony&gt;&gt; </a:t>
            </a:r>
            <a:r>
              <a:rPr lang="en-US" sz="2800" dirty="0" err="1" smtClean="0"/>
              <a:t>DNAse</a:t>
            </a:r>
            <a:r>
              <a:rPr lang="en-US" sz="2800" dirty="0" smtClean="0"/>
              <a:t> positive</a:t>
            </a:r>
          </a:p>
          <a:p>
            <a:pPr marL="0" indent="0">
              <a:buNone/>
            </a:pPr>
            <a:r>
              <a:rPr lang="en-US" sz="2800" dirty="0" smtClean="0"/>
              <a:t>                      No clear halo&gt;&gt; </a:t>
            </a:r>
            <a:r>
              <a:rPr lang="en-US" sz="2800" dirty="0" err="1" smtClean="0"/>
              <a:t>DNAse</a:t>
            </a:r>
            <a:r>
              <a:rPr lang="en-US" sz="2800" dirty="0" smtClean="0"/>
              <a:t> negative</a:t>
            </a:r>
            <a:endParaRPr lang="en-US" sz="2800" dirty="0"/>
          </a:p>
        </p:txBody>
      </p:sp>
    </p:spTree>
    <p:extLst>
      <p:ext uri="{BB962C8B-B14F-4D97-AF65-F5344CB8AC3E}">
        <p14:creationId xmlns:p14="http://schemas.microsoft.com/office/powerpoint/2010/main" val="35600406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TotalTime>
  <Words>1211</Words>
  <Application>Microsoft Office PowerPoint</Application>
  <PresentationFormat>On-screen Show (4:3)</PresentationFormat>
  <Paragraphs>125</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Biochemical Reactions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A.A Decarboxylation Results of  some Enterobacteriaceae</vt:lpstr>
      <vt:lpstr>PowerPoint Presentation</vt:lpstr>
      <vt:lpstr>PowerPoint Presentation</vt:lpstr>
      <vt:lpstr>PowerPoint Presentation</vt:lpstr>
      <vt:lpstr>Note: MR &amp; VP can’t BOTH be positive; they test for different fermentation pathways, the bacteria will only be using one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Biochemical Reactions</dc:title>
  <dc:creator>dewdrops.22@hotmail.com</dc:creator>
  <cp:lastModifiedBy>dewdrops.22@hotmail.com</cp:lastModifiedBy>
  <cp:revision>20</cp:revision>
  <dcterms:created xsi:type="dcterms:W3CDTF">2016-10-16T09:38:48Z</dcterms:created>
  <dcterms:modified xsi:type="dcterms:W3CDTF">2016-10-16T13:59:38Z</dcterms:modified>
</cp:coreProperties>
</file>