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95" r:id="rId3"/>
    <p:sldId id="310" r:id="rId4"/>
    <p:sldId id="319" r:id="rId5"/>
    <p:sldId id="294" r:id="rId6"/>
    <p:sldId id="293" r:id="rId7"/>
    <p:sldId id="257" r:id="rId8"/>
    <p:sldId id="296" r:id="rId9"/>
    <p:sldId id="300" r:id="rId10"/>
    <p:sldId id="303" r:id="rId11"/>
    <p:sldId id="297" r:id="rId12"/>
    <p:sldId id="302" r:id="rId13"/>
    <p:sldId id="298" r:id="rId14"/>
    <p:sldId id="311" r:id="rId15"/>
    <p:sldId id="312" r:id="rId16"/>
    <p:sldId id="315" r:id="rId17"/>
    <p:sldId id="316" r:id="rId18"/>
    <p:sldId id="313" r:id="rId19"/>
    <p:sldId id="314" r:id="rId20"/>
    <p:sldId id="299" r:id="rId21"/>
    <p:sldId id="265" r:id="rId22"/>
    <p:sldId id="304" r:id="rId23"/>
    <p:sldId id="305" r:id="rId24"/>
    <p:sldId id="317" r:id="rId25"/>
    <p:sldId id="306" r:id="rId26"/>
    <p:sldId id="307" r:id="rId27"/>
    <p:sldId id="308" r:id="rId28"/>
    <p:sldId id="309" r:id="rId29"/>
    <p:sldId id="318" r:id="rId30"/>
    <p:sldId id="272" r:id="rId31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0" d="100"/>
          <a:sy n="50" d="100"/>
        </p:scale>
        <p:origin x="-8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026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1027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1028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1" name="Freeform 1029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2" name="Freeform 1030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3" name="Freeform 1031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Freeform 1032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" name="Freeform 1033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" name="Freeform 1034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7" name="Freeform 1035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8" name="Freeform 1036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9" name="Freeform 1037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0" name="Freeform 1038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1" name="Freeform 1039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2" name="Freeform 1040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3" name="Freeform 1041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4" name="Freeform 1042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5" name="Freeform 1043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6" name="Freeform 1044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7" name="Freeform 1045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8" name="Freeform 1046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19" name="Freeform 1047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Freeform 1048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21" name="Rectangle 1049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22" name="Rectangle 1050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23" name="Rectangle 1051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4" name="Rectangle 105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5" name="Rectangle 105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25F55EA-493B-4B52-8927-3906DED8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9A73E-EFCA-4A22-8C98-E835EDBF41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995C3-2F5D-405C-BE9B-C651C558A4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95808-BE61-4DDC-8BFA-7ECC0544EC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520B4-654E-483C-92DA-A9FC15940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AB804-9957-492E-BD1B-1532409397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A0F20-E51C-497C-83AF-CEF629C214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B526D-5483-4A96-AEA3-4322982107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25AAF-BA73-4AE7-879D-98F0E1387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CF603-C6C4-48D5-9577-66774693A8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0BBDD-EEB5-4D5A-9F89-04500D3C0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1DC459F3-3261-42E3-ABC6-017BC33B55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37888"/>
            <a:ext cx="8640763" cy="1446550"/>
          </a:xfrm>
        </p:spPr>
        <p:txBody>
          <a:bodyPr/>
          <a:lstStyle/>
          <a:p>
            <a:pPr algn="ctr"/>
            <a:r>
              <a:rPr lang="en-US" sz="4400" b="1" u="sng" dirty="0" smtClean="0"/>
              <a:t>Health Care Associated Infections (</a:t>
            </a:r>
            <a:r>
              <a:rPr lang="en-US" sz="4400" b="1" u="sng" dirty="0" err="1" smtClean="0"/>
              <a:t>Nosocomial</a:t>
            </a:r>
            <a:r>
              <a:rPr lang="en-US" sz="4400" b="1" u="sng" dirty="0" smtClean="0"/>
              <a:t> infections)</a:t>
            </a:r>
            <a:endParaRPr lang="en-US" sz="4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By </a:t>
            </a:r>
          </a:p>
          <a:p>
            <a:pPr algn="ctr"/>
            <a:r>
              <a:rPr lang="en-US" sz="3600" dirty="0" err="1" smtClean="0"/>
              <a:t>Dr.Sabah</a:t>
            </a:r>
            <a:r>
              <a:rPr lang="en-US" sz="3600" dirty="0" smtClean="0"/>
              <a:t> </a:t>
            </a:r>
            <a:r>
              <a:rPr lang="en-US" sz="3600" dirty="0" err="1" smtClean="0"/>
              <a:t>M.A.Abdelkader</a:t>
            </a:r>
            <a:endParaRPr lang="en-US" sz="3600" dirty="0" smtClean="0"/>
          </a:p>
          <a:p>
            <a:pPr algn="ctr"/>
            <a:r>
              <a:rPr lang="en-US" sz="2800" dirty="0" smtClean="0"/>
              <a:t>Assist. Prof. of Public Health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533400"/>
          </a:xfrm>
        </p:spPr>
        <p:txBody>
          <a:bodyPr/>
          <a:lstStyle/>
          <a:p>
            <a:r>
              <a:rPr lang="en-US" b="1" dirty="0" smtClean="0"/>
              <a:t>Cont.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8183563" cy="5638800"/>
          </a:xfrm>
        </p:spPr>
        <p:txBody>
          <a:bodyPr/>
          <a:lstStyle/>
          <a:p>
            <a:r>
              <a:rPr lang="en-US" b="1" dirty="0" smtClean="0"/>
              <a:t>4-Use of invasive procedures </a:t>
            </a:r>
            <a:r>
              <a:rPr lang="en-US" dirty="0" smtClean="0"/>
              <a:t>, potent immunosuppressive, chemotherapeutic agents. These drugs affect the host’s normal colonizing flora, cause skin and mucous membrane breakdown and impair the function of the immune system.</a:t>
            </a:r>
          </a:p>
          <a:p>
            <a:r>
              <a:rPr lang="en-US" dirty="0" smtClean="0"/>
              <a:t>5- </a:t>
            </a:r>
            <a:r>
              <a:rPr lang="en-US" b="1" dirty="0" smtClean="0"/>
              <a:t>Prolonged hospitalization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6- </a:t>
            </a:r>
            <a:r>
              <a:rPr lang="en-US" b="1" dirty="0" smtClean="0"/>
              <a:t>Other personal characteristics </a:t>
            </a:r>
            <a:r>
              <a:rPr lang="en-US" dirty="0" smtClean="0"/>
              <a:t>: marital status, sex &amp; socioeconomic status may reflect the type of hospital attended and the level of health care provided.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152400"/>
            <a:ext cx="7772400" cy="9906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II - Place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163" y="990600"/>
            <a:ext cx="7772400" cy="5562600"/>
          </a:xfrm>
        </p:spPr>
        <p:txBody>
          <a:bodyPr/>
          <a:lstStyle/>
          <a:p>
            <a:r>
              <a:rPr lang="en-US" dirty="0" smtClean="0"/>
              <a:t>The frequency of HAIs differs between hospitals and even between different units within the same hospital. This difference is attributed to</a:t>
            </a:r>
          </a:p>
          <a:p>
            <a:r>
              <a:rPr lang="en-US" dirty="0" smtClean="0"/>
              <a:t>- The level of infection control program.</a:t>
            </a:r>
          </a:p>
          <a:p>
            <a:r>
              <a:rPr lang="en-US" dirty="0" smtClean="0"/>
              <a:t>- The nature of the procedure carried.</a:t>
            </a:r>
          </a:p>
          <a:p>
            <a:r>
              <a:rPr lang="en-US" dirty="0" smtClean="0"/>
              <a:t>- The characteristic and the type of patients attended.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954963" cy="5334000"/>
          </a:xfrm>
        </p:spPr>
        <p:txBody>
          <a:bodyPr/>
          <a:lstStyle/>
          <a:p>
            <a:r>
              <a:rPr lang="en-US" b="1" i="1" u="sng" dirty="0" smtClean="0"/>
              <a:t>Examples:</a:t>
            </a:r>
            <a:r>
              <a:rPr lang="en-US" b="1" i="1" dirty="0" smtClean="0"/>
              <a:t>  </a:t>
            </a:r>
            <a:r>
              <a:rPr lang="en-US" dirty="0" smtClean="0"/>
              <a:t>The frequency of HAIs is higher in the secondary health care    facilities than that in the primary health care ones.</a:t>
            </a:r>
          </a:p>
          <a:p>
            <a:r>
              <a:rPr lang="en-US" dirty="0" smtClean="0"/>
              <a:t>The frequency of the HAIs is greater in intensive care units (ICU) burn units, urology units than that in the other units.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III - Time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828800"/>
            <a:ext cx="7772400" cy="4800600"/>
          </a:xfrm>
        </p:spPr>
        <p:txBody>
          <a:bodyPr/>
          <a:lstStyle/>
          <a:p>
            <a:pPr algn="just"/>
            <a:r>
              <a:rPr lang="en-US" dirty="0" smtClean="0"/>
              <a:t>Outbreaks of HAIs may occur particularly those related to </a:t>
            </a:r>
            <a:r>
              <a:rPr lang="en-US" dirty="0" err="1" smtClean="0"/>
              <a:t>parenteral</a:t>
            </a:r>
            <a:r>
              <a:rPr lang="en-US" dirty="0" smtClean="0"/>
              <a:t> injection and surgery if medical staffs are not adequately trained.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Sources of infection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8107363" cy="5181600"/>
          </a:xfrm>
        </p:spPr>
        <p:txBody>
          <a:bodyPr/>
          <a:lstStyle/>
          <a:p>
            <a:r>
              <a:rPr lang="en-US" dirty="0" smtClean="0"/>
              <a:t>I – Patients.</a:t>
            </a:r>
          </a:p>
          <a:p>
            <a:r>
              <a:rPr lang="en-US" dirty="0" smtClean="0"/>
              <a:t>II – Staff.</a:t>
            </a:r>
          </a:p>
          <a:p>
            <a:r>
              <a:rPr lang="en-US" dirty="0" smtClean="0"/>
              <a:t>III – Environment.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 - Patients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8107363" cy="5257800"/>
          </a:xfrm>
        </p:spPr>
        <p:txBody>
          <a:bodyPr/>
          <a:lstStyle/>
          <a:p>
            <a:r>
              <a:rPr lang="en-US" dirty="0" smtClean="0"/>
              <a:t>Viral infections </a:t>
            </a:r>
            <a:r>
              <a:rPr lang="en-US" dirty="0" err="1" smtClean="0"/>
              <a:t>e.g</a:t>
            </a:r>
            <a:r>
              <a:rPr lang="en-US" dirty="0" smtClean="0"/>
              <a:t> measles, influenza.</a:t>
            </a:r>
          </a:p>
          <a:p>
            <a:r>
              <a:rPr lang="en-US" dirty="0" smtClean="0"/>
              <a:t>Skin infections e.g. discharging wounds.</a:t>
            </a:r>
          </a:p>
          <a:p>
            <a:r>
              <a:rPr lang="en-US" dirty="0" smtClean="0"/>
              <a:t>Respiratory infections </a:t>
            </a:r>
            <a:r>
              <a:rPr lang="en-US" dirty="0" err="1" smtClean="0"/>
              <a:t>e.g</a:t>
            </a:r>
            <a:r>
              <a:rPr lang="en-US" dirty="0" smtClean="0"/>
              <a:t> pneumonia.</a:t>
            </a:r>
          </a:p>
          <a:p>
            <a:r>
              <a:rPr lang="en-US" dirty="0" smtClean="0"/>
              <a:t>Urinary tract infection </a:t>
            </a:r>
            <a:r>
              <a:rPr lang="en-US" dirty="0" err="1" smtClean="0"/>
              <a:t>e.g</a:t>
            </a:r>
            <a:r>
              <a:rPr lang="en-US" dirty="0" smtClean="0"/>
              <a:t> B coli infection.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II - Staff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031163" cy="5105400"/>
          </a:xfrm>
        </p:spPr>
        <p:txBody>
          <a:bodyPr/>
          <a:lstStyle/>
          <a:p>
            <a:r>
              <a:rPr lang="en-US" dirty="0" smtClean="0"/>
              <a:t>Doctors, nurses, ward boys who come in close contact with patients.</a:t>
            </a:r>
          </a:p>
          <a:p>
            <a:r>
              <a:rPr lang="en-US" dirty="0" smtClean="0"/>
              <a:t>Staph </a:t>
            </a:r>
            <a:r>
              <a:rPr lang="en-US" dirty="0" err="1" smtClean="0"/>
              <a:t>aureus</a:t>
            </a:r>
            <a:r>
              <a:rPr lang="en-US" dirty="0" smtClean="0"/>
              <a:t> carried in nose or skin.</a:t>
            </a:r>
          </a:p>
          <a:p>
            <a:r>
              <a:rPr lang="en-US" dirty="0" smtClean="0"/>
              <a:t>Hemolytic </a:t>
            </a:r>
            <a:r>
              <a:rPr lang="en-US" dirty="0" err="1" smtClean="0"/>
              <a:t>strept</a:t>
            </a:r>
            <a:r>
              <a:rPr lang="en-US" dirty="0" smtClean="0"/>
              <a:t> carried in the throat.</a:t>
            </a:r>
          </a:p>
          <a:p>
            <a:r>
              <a:rPr lang="en-US" dirty="0" smtClean="0"/>
              <a:t>Salmonella carried in GIT.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762000"/>
          </a:xfrm>
        </p:spPr>
        <p:txBody>
          <a:bodyPr/>
          <a:lstStyle/>
          <a:p>
            <a:pPr algn="ctr"/>
            <a:r>
              <a:rPr lang="en-US" b="1" dirty="0" smtClean="0"/>
              <a:t>III - Environment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031163" cy="5181600"/>
          </a:xfrm>
        </p:spPr>
        <p:txBody>
          <a:bodyPr/>
          <a:lstStyle/>
          <a:p>
            <a:pPr algn="just"/>
            <a:r>
              <a:rPr lang="en-US" dirty="0" smtClean="0"/>
              <a:t>Hospital environment (through hospital dust, linen, bed clothes, furniture, basins, door handles) is laden with microorganisms  forming an important source of infection.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762000"/>
          </a:xfrm>
        </p:spPr>
        <p:txBody>
          <a:bodyPr/>
          <a:lstStyle/>
          <a:p>
            <a:pPr algn="ctr"/>
            <a:r>
              <a:rPr lang="en-US" b="1" dirty="0" smtClean="0"/>
              <a:t>Routes of infection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8031163" cy="5486400"/>
          </a:xfrm>
        </p:spPr>
        <p:txBody>
          <a:bodyPr/>
          <a:lstStyle/>
          <a:p>
            <a:r>
              <a:rPr lang="en-US" dirty="0" smtClean="0"/>
              <a:t>Direct contact from hands of a nurse or doctor to a susceptible patient.</a:t>
            </a:r>
          </a:p>
          <a:p>
            <a:r>
              <a:rPr lang="en-US" dirty="0" smtClean="0"/>
              <a:t>Droplet infection through cough or sneezing.</a:t>
            </a:r>
          </a:p>
          <a:p>
            <a:r>
              <a:rPr lang="en-US" dirty="0" smtClean="0"/>
              <a:t>Air-borne infection </a:t>
            </a:r>
            <a:r>
              <a:rPr lang="en-US" dirty="0" err="1" smtClean="0"/>
              <a:t>e.g</a:t>
            </a:r>
            <a:r>
              <a:rPr lang="en-US" dirty="0" smtClean="0"/>
              <a:t> TB</a:t>
            </a:r>
          </a:p>
          <a:p>
            <a:r>
              <a:rPr lang="en-US" dirty="0" smtClean="0"/>
              <a:t>Release of hospital dust into the air.</a:t>
            </a:r>
          </a:p>
          <a:p>
            <a:r>
              <a:rPr lang="en-US" dirty="0" smtClean="0"/>
              <a:t>Various hospital procedures </a:t>
            </a:r>
            <a:r>
              <a:rPr lang="en-US" dirty="0" err="1" smtClean="0"/>
              <a:t>e.g</a:t>
            </a:r>
            <a:r>
              <a:rPr lang="en-US" dirty="0" smtClean="0"/>
              <a:t> IV, catheters, infected cat gut, dressings, bed pans, sputum cups. 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Recipients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031163" cy="5181600"/>
          </a:xfrm>
        </p:spPr>
        <p:txBody>
          <a:bodyPr/>
          <a:lstStyle/>
          <a:p>
            <a:pPr algn="just"/>
            <a:r>
              <a:rPr lang="en-US" dirty="0" smtClean="0"/>
              <a:t>All patients in hospitals are potential recipients.</a:t>
            </a:r>
          </a:p>
          <a:p>
            <a:pPr algn="just"/>
            <a:r>
              <a:rPr lang="en-US" dirty="0" smtClean="0"/>
              <a:t>Some are more susceptible than others.</a:t>
            </a:r>
          </a:p>
          <a:p>
            <a:pPr algn="just"/>
            <a:r>
              <a:rPr lang="en-US" dirty="0" smtClean="0"/>
              <a:t>NCIs are more in ICU, urological, geriatric wards and special baby care units.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031163" cy="5257800"/>
          </a:xfrm>
        </p:spPr>
        <p:txBody>
          <a:bodyPr/>
          <a:lstStyle/>
          <a:p>
            <a:r>
              <a:rPr lang="en-US" dirty="0" smtClean="0"/>
              <a:t>By the end of this lecture, students should be able to:</a:t>
            </a:r>
          </a:p>
          <a:p>
            <a:r>
              <a:rPr lang="en-US" dirty="0" smtClean="0"/>
              <a:t>Define NCIs correctly.</a:t>
            </a:r>
          </a:p>
          <a:p>
            <a:r>
              <a:rPr lang="en-US" dirty="0" smtClean="0"/>
              <a:t>Recognize categories of NCIs.</a:t>
            </a:r>
          </a:p>
          <a:p>
            <a:r>
              <a:rPr lang="en-US" dirty="0" smtClean="0"/>
              <a:t>Discuss descriptive epidemiology of NCIs</a:t>
            </a:r>
          </a:p>
          <a:p>
            <a:r>
              <a:rPr lang="en-US" dirty="0" smtClean="0"/>
              <a:t>Identify components of NCIs control.</a:t>
            </a:r>
          </a:p>
          <a:p>
            <a:r>
              <a:rPr lang="en-US" dirty="0" smtClean="0"/>
              <a:t>Analyze effective control programs.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controls>
      <p:control spid="1026" name="ShockwaveFlash1" r:id="rId2" imgW="9142857" imgH="6857143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Components of effective  health care associated Infections control Program.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183563" cy="5029200"/>
          </a:xfrm>
        </p:spPr>
        <p:txBody>
          <a:bodyPr/>
          <a:lstStyle/>
          <a:p>
            <a:r>
              <a:rPr lang="en-US" sz="2800" dirty="0" smtClean="0"/>
              <a:t>I- </a:t>
            </a:r>
            <a:r>
              <a:rPr lang="en-US" sz="2800" b="1" dirty="0" smtClean="0"/>
              <a:t>Surveillance.</a:t>
            </a:r>
          </a:p>
          <a:p>
            <a:r>
              <a:rPr lang="en-US" sz="2800" b="1" dirty="0" smtClean="0"/>
              <a:t>II-Control Measures.</a:t>
            </a:r>
          </a:p>
          <a:p>
            <a:r>
              <a:rPr lang="en-US" sz="2800" b="1" dirty="0" smtClean="0"/>
              <a:t>III-Available qualified well trained personnel:</a:t>
            </a:r>
          </a:p>
          <a:p>
            <a:pPr lvl="0"/>
            <a:r>
              <a:rPr lang="en-US" sz="2800" dirty="0" smtClean="0"/>
              <a:t>A- Infection Control Practitioner.            </a:t>
            </a:r>
          </a:p>
          <a:p>
            <a:pPr lvl="0"/>
            <a:r>
              <a:rPr lang="en-US" sz="2800" dirty="0" smtClean="0"/>
              <a:t>b- Hospital Epidemiologist.</a:t>
            </a:r>
            <a:endParaRPr 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685800"/>
          </a:xfrm>
        </p:spPr>
        <p:txBody>
          <a:bodyPr/>
          <a:lstStyle/>
          <a:p>
            <a:pPr algn="ctr"/>
            <a:r>
              <a:rPr lang="en-US" b="1" dirty="0" smtClean="0"/>
              <a:t>I-Surveillance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14400"/>
            <a:ext cx="7924800" cy="5791200"/>
          </a:xfrm>
        </p:spPr>
        <p:txBody>
          <a:bodyPr/>
          <a:lstStyle/>
          <a:p>
            <a:r>
              <a:rPr lang="en-US" sz="2800" dirty="0" smtClean="0"/>
              <a:t>It should be conducted prospectively before patients are discharged.</a:t>
            </a:r>
          </a:p>
          <a:p>
            <a:r>
              <a:rPr lang="en-US" sz="2800" dirty="0" smtClean="0"/>
              <a:t>Data collected during surveillance of HAIs are:</a:t>
            </a:r>
          </a:p>
          <a:p>
            <a:r>
              <a:rPr lang="en-US" sz="2800" dirty="0" smtClean="0"/>
              <a:t>1- Infection rates by site, pathogen, specialty service and patient care area, surgeon-specific wound infection rates, and procedure-specific rates should be calculated monthly and reported to hospital staff.</a:t>
            </a:r>
          </a:p>
          <a:p>
            <a:endParaRPr lang="en-US" sz="2800" dirty="0" smtClean="0"/>
          </a:p>
          <a:p>
            <a:pPr algn="just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163" y="1371600"/>
            <a:ext cx="7772400" cy="4724400"/>
          </a:xfrm>
        </p:spPr>
        <p:txBody>
          <a:bodyPr/>
          <a:lstStyle/>
          <a:p>
            <a:pPr algn="just"/>
            <a:r>
              <a:rPr lang="en-US" dirty="0" smtClean="0"/>
              <a:t>2-Data related to the practices provided to the patients to ensure the implementation of infection control measures (Such as aseptic technique during invasive procedures)</a:t>
            </a:r>
          </a:p>
          <a:p>
            <a:pPr algn="just"/>
            <a:r>
              <a:rPr lang="en-US" dirty="0" smtClean="0"/>
              <a:t>3- Data related to environmental practices that control the microbiological agents such as sterilization and disinfection procedures.</a:t>
            </a: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762000"/>
          </a:xfrm>
        </p:spPr>
        <p:txBody>
          <a:bodyPr/>
          <a:lstStyle/>
          <a:p>
            <a:pPr algn="ctr"/>
            <a:r>
              <a:rPr lang="en-US" b="1" dirty="0" smtClean="0"/>
              <a:t>II-Control Measures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8183563" cy="5715000"/>
          </a:xfrm>
        </p:spPr>
        <p:txBody>
          <a:bodyPr/>
          <a:lstStyle/>
          <a:p>
            <a:pPr algn="just"/>
            <a:r>
              <a:rPr lang="en-US" dirty="0" smtClean="0"/>
              <a:t>1- Isolation: infectious patients must be isolated. Patients susceptible to infection should not be placed near source of infection.</a:t>
            </a:r>
          </a:p>
          <a:p>
            <a:pPr algn="just"/>
            <a:r>
              <a:rPr lang="en-US" dirty="0" smtClean="0"/>
              <a:t>2- Hospital staff suffering from skin diseases, sore throat, common cold, ear infection, diarrhea, dysentery should be kept away from work until complete cure.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762000"/>
          </a:xfrm>
        </p:spPr>
        <p:txBody>
          <a:bodyPr/>
          <a:lstStyle/>
          <a:p>
            <a:r>
              <a:rPr lang="en-US" dirty="0" smtClean="0"/>
              <a:t>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143000"/>
            <a:ext cx="7954963" cy="5486400"/>
          </a:xfrm>
        </p:spPr>
        <p:txBody>
          <a:bodyPr/>
          <a:lstStyle/>
          <a:p>
            <a:pPr algn="just"/>
            <a:r>
              <a:rPr lang="en-US" dirty="0" smtClean="0"/>
              <a:t>3-Hand hygiene: Wash hand after touching blood, secretions, excretions and contaminated articles and after removing gloves. Use plain soap for routine hand washing and antimicrobial agent for specific circumstances.</a:t>
            </a:r>
          </a:p>
          <a:p>
            <a:pPr algn="just"/>
            <a:r>
              <a:rPr lang="en-US" dirty="0" smtClean="0"/>
              <a:t>4-Personal protective equipment  (PPE).These include gloves, splash shields and eye protection and are used whenever there is a risk of exposure to blood or other infective material.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762000"/>
          </a:xfrm>
        </p:spPr>
        <p:txBody>
          <a:bodyPr/>
          <a:lstStyle/>
          <a:p>
            <a:r>
              <a:rPr lang="en-US" dirty="0" smtClean="0"/>
              <a:t>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8031163" cy="5486400"/>
          </a:xfrm>
        </p:spPr>
        <p:txBody>
          <a:bodyPr/>
          <a:lstStyle/>
          <a:p>
            <a:r>
              <a:rPr lang="en-US" dirty="0" smtClean="0"/>
              <a:t>5-Aseptic techniques: Surgical scrub and gloving, sterile field and using good surgical technique.</a:t>
            </a:r>
          </a:p>
          <a:p>
            <a:r>
              <a:rPr lang="en-US" dirty="0" smtClean="0"/>
              <a:t>6-Reprocessing of used instruments and sterile devices: Ensure that reusable equipment is not used for the care of another patient until it has been cleaned and reprocessed properly.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8107363" cy="5105400"/>
          </a:xfrm>
        </p:spPr>
        <p:txBody>
          <a:bodyPr/>
          <a:lstStyle/>
          <a:p>
            <a:pPr algn="just"/>
            <a:r>
              <a:rPr lang="en-US" dirty="0" smtClean="0"/>
              <a:t>7- Environmental cleaning: Cleaning and disinfection of environmental surfaces should be routinely done.</a:t>
            </a:r>
          </a:p>
          <a:p>
            <a:pPr algn="just"/>
            <a:r>
              <a:rPr lang="en-US" dirty="0" smtClean="0"/>
              <a:t>8- Proper sharps and waste disposal: Take care to prevent injuries when using needles, scalpels and other sharp instruments and devices.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III-Available qualified well trained personnel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8382000" cy="4953000"/>
          </a:xfrm>
        </p:spPr>
        <p:txBody>
          <a:bodyPr/>
          <a:lstStyle/>
          <a:p>
            <a:r>
              <a:rPr lang="en-US" sz="3600" b="1" dirty="0" smtClean="0"/>
              <a:t>A-Infection control practitioner</a:t>
            </a:r>
            <a:r>
              <a:rPr lang="en-US" sz="3600" dirty="0" smtClean="0"/>
              <a:t>:</a:t>
            </a:r>
          </a:p>
          <a:p>
            <a:r>
              <a:rPr lang="en-US" dirty="0" smtClean="0"/>
              <a:t>At least one full-time infection control practitioner (ICP) for every 250 hospital beds is required. The main duties of ICP are:</a:t>
            </a:r>
          </a:p>
          <a:p>
            <a:r>
              <a:rPr lang="en-US" dirty="0" smtClean="0"/>
              <a:t>-Collecting and analyzing surveillance data.</a:t>
            </a:r>
          </a:p>
          <a:p>
            <a:r>
              <a:rPr lang="en-US" dirty="0" smtClean="0"/>
              <a:t>-Assisting in development of IC procedures.</a:t>
            </a:r>
          </a:p>
          <a:p>
            <a:r>
              <a:rPr lang="en-US" dirty="0" smtClean="0"/>
              <a:t>-Education and consultation to other staff.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B-Hospital epidemiologist: 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031163" cy="5257800"/>
          </a:xfrm>
        </p:spPr>
        <p:txBody>
          <a:bodyPr/>
          <a:lstStyle/>
          <a:p>
            <a:r>
              <a:rPr lang="en-US" dirty="0" smtClean="0"/>
              <a:t>-Supervises the IC practitioners.</a:t>
            </a:r>
          </a:p>
          <a:p>
            <a:r>
              <a:rPr lang="en-US" dirty="0" smtClean="0"/>
              <a:t>-Provides liaison with other members of medical staff.</a:t>
            </a:r>
          </a:p>
          <a:p>
            <a:r>
              <a:rPr lang="en-US" dirty="0" smtClean="0"/>
              <a:t>-Provides advice about surveillance.</a:t>
            </a:r>
          </a:p>
          <a:p>
            <a:r>
              <a:rPr lang="en-US" dirty="0" smtClean="0"/>
              <a:t>-Conducting epidemiologic studies required investigating outbreaks of HAI.</a:t>
            </a:r>
          </a:p>
          <a:p>
            <a:r>
              <a:rPr lang="en-US" dirty="0" smtClean="0"/>
              <a:t>-Development of infection control measures.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762000"/>
          </a:xfrm>
        </p:spPr>
        <p:txBody>
          <a:bodyPr/>
          <a:lstStyle/>
          <a:p>
            <a:pPr algn="ctr"/>
            <a:r>
              <a:rPr lang="en-US" b="1" dirty="0" smtClean="0"/>
              <a:t>Routine precautions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031163" cy="5334000"/>
          </a:xfrm>
        </p:spPr>
        <p:txBody>
          <a:bodyPr/>
          <a:lstStyle/>
          <a:p>
            <a:pPr algn="just"/>
            <a:r>
              <a:rPr lang="en-US" dirty="0" smtClean="0"/>
              <a:t>Health workers are at risk of acquiring infection through occupational exposure.</a:t>
            </a:r>
          </a:p>
          <a:p>
            <a:pPr algn="just"/>
            <a:r>
              <a:rPr lang="en-US" dirty="0" smtClean="0"/>
              <a:t>Employee’s health should be reviewed at recruitment: immunization, previous exposure, serological tests: AIDS</a:t>
            </a:r>
            <a:r>
              <a:rPr lang="en-US" smtClean="0"/>
              <a:t>, hepatitis A-B-C, TB.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0"/>
            <a:ext cx="7772400" cy="990600"/>
          </a:xfrm>
        </p:spPr>
        <p:txBody>
          <a:bodyPr/>
          <a:lstStyle/>
          <a:p>
            <a:pPr algn="ctr"/>
            <a:r>
              <a:rPr lang="en-US" b="1" dirty="0" smtClean="0"/>
              <a:t>Introduction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8107363" cy="5791200"/>
          </a:xfrm>
        </p:spPr>
        <p:txBody>
          <a:bodyPr/>
          <a:lstStyle/>
          <a:p>
            <a:pPr algn="just"/>
            <a:r>
              <a:rPr lang="en-US" dirty="0" smtClean="0"/>
              <a:t>HAIs is cross infection of one patient by another or by doctors, nurses and other hospital staff while in hospital.</a:t>
            </a:r>
          </a:p>
          <a:p>
            <a:pPr algn="just"/>
            <a:r>
              <a:rPr lang="en-US" dirty="0" smtClean="0"/>
              <a:t>A high frequency of NCIs is evidence of poor quality of health service delivery.</a:t>
            </a:r>
          </a:p>
          <a:p>
            <a:pPr algn="just"/>
            <a:r>
              <a:rPr lang="en-US" dirty="0" smtClean="0"/>
              <a:t>Many factors contribute to frequency of NCIs.</a:t>
            </a:r>
          </a:p>
          <a:p>
            <a:pPr algn="just"/>
            <a:r>
              <a:rPr lang="en-US" dirty="0" smtClean="0"/>
              <a:t>NCIs may be endemic or epidemic.</a:t>
            </a:r>
          </a:p>
          <a:p>
            <a:pPr algn="just"/>
            <a:r>
              <a:rPr lang="en-US" dirty="0" smtClean="0"/>
              <a:t>Changes in health care delivery have resulted in shorter hospital stay and increased outpatient care.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dirty="0" smtClean="0">
                <a:latin typeface="Algerian" pitchFamily="82" charset="0"/>
              </a:rPr>
              <a:t>Thank you</a:t>
            </a:r>
            <a:endParaRPr lang="en-US" sz="7200" b="1" dirty="0">
              <a:latin typeface="Algerian" pitchFamily="82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00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6" name="Picture 5" descr="ATT00067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47844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controls>
      <p:control spid="2050" name="ShockwaveFlash1" r:id="rId2" imgW="9142857" imgH="6857143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Definition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163" y="1447800"/>
            <a:ext cx="7772400" cy="5181600"/>
          </a:xfrm>
        </p:spPr>
        <p:txBody>
          <a:bodyPr/>
          <a:lstStyle/>
          <a:p>
            <a:pPr algn="just"/>
            <a:r>
              <a:rPr lang="en-US" dirty="0" smtClean="0"/>
              <a:t>Health Care Associated Infections (HAIs) or </a:t>
            </a:r>
            <a:r>
              <a:rPr lang="en-US" dirty="0" err="1" smtClean="0"/>
              <a:t>nosocomial</a:t>
            </a:r>
            <a:r>
              <a:rPr lang="en-US" dirty="0" smtClean="0"/>
              <a:t> infections (NCIs) are infections that acquired in patients during or associated with delivery of health care which are not present at admission.</a:t>
            </a:r>
          </a:p>
          <a:p>
            <a:pPr algn="just"/>
            <a:r>
              <a:rPr lang="en-US" dirty="0" smtClean="0"/>
              <a:t>Infections occurring more than 48 hours after admission are considered NCIs.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 Categories of HAIs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163" y="1447800"/>
            <a:ext cx="7772400" cy="5181600"/>
          </a:xfrm>
        </p:spPr>
        <p:txBody>
          <a:bodyPr/>
          <a:lstStyle/>
          <a:p>
            <a:pPr algn="just"/>
            <a:r>
              <a:rPr lang="en-US" dirty="0" smtClean="0"/>
              <a:t>Certain sites are particularly common:</a:t>
            </a:r>
          </a:p>
          <a:p>
            <a:pPr algn="just"/>
            <a:r>
              <a:rPr lang="en-US" b="1" dirty="0" smtClean="0"/>
              <a:t>1-Urinary Tract Infections</a:t>
            </a:r>
            <a:r>
              <a:rPr lang="en-US" dirty="0" smtClean="0"/>
              <a:t>: The most common infection (30%) of HAIs is mainly due to use of catheters.</a:t>
            </a:r>
          </a:p>
          <a:p>
            <a:pPr algn="just"/>
            <a:endParaRPr lang="en-US" dirty="0" smtClean="0"/>
          </a:p>
          <a:p>
            <a:pPr algn="just"/>
            <a:r>
              <a:rPr lang="en-US" b="1" dirty="0" smtClean="0"/>
              <a:t>2-Surgical Wound Infections</a:t>
            </a:r>
            <a:r>
              <a:rPr lang="en-US" dirty="0" smtClean="0"/>
              <a:t>: </a:t>
            </a:r>
          </a:p>
          <a:p>
            <a:pPr algn="just"/>
            <a:r>
              <a:rPr lang="en-US" dirty="0" smtClean="0"/>
              <a:t>The second most common HAIs.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6096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Cont.</a:t>
            </a:r>
            <a:endParaRPr lang="en-US" dirty="0">
              <a:cs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990600"/>
            <a:ext cx="8077200" cy="5562600"/>
          </a:xfrm>
        </p:spPr>
        <p:txBody>
          <a:bodyPr/>
          <a:lstStyle/>
          <a:p>
            <a:pPr algn="just"/>
            <a:r>
              <a:rPr lang="en-US" sz="2800" b="1" dirty="0" smtClean="0"/>
              <a:t>3-Lower Respiratory Infections</a:t>
            </a:r>
            <a:r>
              <a:rPr lang="en-US" sz="2800" dirty="0" smtClean="0"/>
              <a:t>: Pneumonias are responsible for 15% of HAIs. </a:t>
            </a:r>
          </a:p>
          <a:p>
            <a:pPr algn="just"/>
            <a:r>
              <a:rPr lang="en-US" sz="2800" dirty="0" smtClean="0"/>
              <a:t>The  most common fatal HAIs( case fatality rate of about 30%).</a:t>
            </a:r>
          </a:p>
          <a:p>
            <a:pPr algn="just"/>
            <a:r>
              <a:rPr lang="en-US" sz="2800" dirty="0" err="1" smtClean="0"/>
              <a:t>Endotracheal</a:t>
            </a:r>
            <a:r>
              <a:rPr lang="en-US" sz="2800" dirty="0" smtClean="0"/>
              <a:t>  intubations is a risk factor for pneumonia.</a:t>
            </a:r>
          </a:p>
          <a:p>
            <a:pPr algn="just"/>
            <a:r>
              <a:rPr lang="en-US" sz="2800" b="1" dirty="0" smtClean="0"/>
              <a:t>4-Bloodstream Infections</a:t>
            </a:r>
            <a:r>
              <a:rPr lang="en-US" sz="2800" dirty="0" smtClean="0"/>
              <a:t>: It is the most common site of HAIs among neonates in high-risk nurseries.</a:t>
            </a:r>
          </a:p>
          <a:p>
            <a:pPr algn="just"/>
            <a:r>
              <a:rPr lang="en-US" sz="2800" b="1" dirty="0" smtClean="0"/>
              <a:t>5- Diseases transmitted </a:t>
            </a:r>
            <a:r>
              <a:rPr lang="en-US" sz="2800" b="1" dirty="0" err="1" smtClean="0"/>
              <a:t>parentrally</a:t>
            </a:r>
            <a:r>
              <a:rPr lang="en-US" sz="2800" b="1" dirty="0" smtClean="0"/>
              <a:t> </a:t>
            </a:r>
            <a:r>
              <a:rPr lang="en-US" sz="2800" dirty="0" smtClean="0"/>
              <a:t>or through unscreened blood transfusion such as HIV, HBV, HCV, HDV, malaria and syphilis            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762000"/>
          </a:xfrm>
        </p:spPr>
        <p:txBody>
          <a:bodyPr/>
          <a:lstStyle/>
          <a:p>
            <a:pPr algn="ctr"/>
            <a:r>
              <a:rPr lang="en-US" b="1" dirty="0" smtClean="0"/>
              <a:t>Descriptive Epidemiology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8153400" cy="5334000"/>
          </a:xfrm>
        </p:spPr>
        <p:txBody>
          <a:bodyPr/>
          <a:lstStyle/>
          <a:p>
            <a:r>
              <a:rPr lang="en-US" dirty="0" smtClean="0"/>
              <a:t>I – Person</a:t>
            </a:r>
          </a:p>
          <a:p>
            <a:r>
              <a:rPr lang="en-US" dirty="0" smtClean="0"/>
              <a:t>II – Place</a:t>
            </a:r>
          </a:p>
          <a:p>
            <a:r>
              <a:rPr lang="en-US" dirty="0" smtClean="0"/>
              <a:t>III - Time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838200"/>
          </a:xfrm>
        </p:spPr>
        <p:txBody>
          <a:bodyPr/>
          <a:lstStyle/>
          <a:p>
            <a:pPr algn="ctr"/>
            <a:r>
              <a:rPr lang="en-US" b="1" dirty="0" smtClean="0"/>
              <a:t>I - Person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54963" cy="5181600"/>
          </a:xfrm>
        </p:spPr>
        <p:txBody>
          <a:bodyPr/>
          <a:lstStyle/>
          <a:p>
            <a:r>
              <a:rPr lang="en-US" dirty="0" smtClean="0"/>
              <a:t>1- </a:t>
            </a:r>
            <a:r>
              <a:rPr lang="en-US" b="1" dirty="0" smtClean="0"/>
              <a:t>Age:</a:t>
            </a:r>
            <a:r>
              <a:rPr lang="en-US" dirty="0" smtClean="0"/>
              <a:t> Newborn babies and elderly are at a higher risk of HAIs.</a:t>
            </a:r>
          </a:p>
          <a:p>
            <a:r>
              <a:rPr lang="en-US" dirty="0" smtClean="0"/>
              <a:t>2- </a:t>
            </a:r>
            <a:r>
              <a:rPr lang="en-US" b="1" dirty="0" smtClean="0"/>
              <a:t>Malnourished</a:t>
            </a:r>
            <a:r>
              <a:rPr lang="en-US" dirty="0" smtClean="0"/>
              <a:t> patients are more likely to acquire </a:t>
            </a:r>
            <a:r>
              <a:rPr lang="en-US" dirty="0" err="1" smtClean="0"/>
              <a:t>nosocomial</a:t>
            </a:r>
            <a:r>
              <a:rPr lang="en-US" dirty="0" smtClean="0"/>
              <a:t> infections.</a:t>
            </a:r>
          </a:p>
          <a:p>
            <a:r>
              <a:rPr lang="en-US" dirty="0" smtClean="0"/>
              <a:t>3-</a:t>
            </a:r>
            <a:r>
              <a:rPr lang="en-US" b="1" dirty="0" smtClean="0"/>
              <a:t>Comorbidities:</a:t>
            </a:r>
            <a:r>
              <a:rPr lang="en-US" dirty="0" smtClean="0"/>
              <a:t>chronic debilitating diseases and severity of underlying diseases.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ad`s Tie">
  <a:themeElements>
    <a:clrScheme name="Dad`s Ti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`s Ti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ad`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`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564</TotalTime>
  <Words>1212</Words>
  <Application>Microsoft Office PowerPoint</Application>
  <PresentationFormat>On-screen Show (4:3)</PresentationFormat>
  <Paragraphs>122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Dad`s Tie</vt:lpstr>
      <vt:lpstr>Health Care Associated Infections (Nosocomial infections)</vt:lpstr>
      <vt:lpstr>Objectives </vt:lpstr>
      <vt:lpstr>Introduction </vt:lpstr>
      <vt:lpstr>Slide 4</vt:lpstr>
      <vt:lpstr>Definition </vt:lpstr>
      <vt:lpstr> Categories of HAIs</vt:lpstr>
      <vt:lpstr>Cont.</vt:lpstr>
      <vt:lpstr>Descriptive Epidemiology.</vt:lpstr>
      <vt:lpstr>I - Person</vt:lpstr>
      <vt:lpstr>Cont.</vt:lpstr>
      <vt:lpstr> II - Place </vt:lpstr>
      <vt:lpstr>Cont.</vt:lpstr>
      <vt:lpstr>III - Time</vt:lpstr>
      <vt:lpstr>Sources of infection</vt:lpstr>
      <vt:lpstr>I - Patients</vt:lpstr>
      <vt:lpstr>II - Staff</vt:lpstr>
      <vt:lpstr>III - Environment</vt:lpstr>
      <vt:lpstr>Routes of infection</vt:lpstr>
      <vt:lpstr>Recipients</vt:lpstr>
      <vt:lpstr>Components of effective  health care associated Infections control Program.</vt:lpstr>
      <vt:lpstr>I-Surveillance</vt:lpstr>
      <vt:lpstr>Cont.</vt:lpstr>
      <vt:lpstr>II-Control Measures</vt:lpstr>
      <vt:lpstr>Cont.</vt:lpstr>
      <vt:lpstr>Cont.</vt:lpstr>
      <vt:lpstr>Cont.</vt:lpstr>
      <vt:lpstr>III-Available qualified well trained personnel</vt:lpstr>
      <vt:lpstr>B-Hospital epidemiologist: </vt:lpstr>
      <vt:lpstr>Routine precautions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Child Psychology</dc:title>
  <dc:creator>James J. Messina</dc:creator>
  <cp:lastModifiedBy>sabah</cp:lastModifiedBy>
  <cp:revision>51</cp:revision>
  <dcterms:created xsi:type="dcterms:W3CDTF">2001-11-10T18:30:45Z</dcterms:created>
  <dcterms:modified xsi:type="dcterms:W3CDTF">2014-08-28T09:18:30Z</dcterms:modified>
</cp:coreProperties>
</file>