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8" r:id="rId9"/>
    <p:sldId id="262" r:id="rId10"/>
    <p:sldId id="265" r:id="rId11"/>
    <p:sldId id="263" r:id="rId12"/>
    <p:sldId id="266" r:id="rId13"/>
    <p:sldId id="274" r:id="rId14"/>
    <p:sldId id="264" r:id="rId15"/>
    <p:sldId id="267" r:id="rId16"/>
    <p:sldId id="270" r:id="rId17"/>
    <p:sldId id="271" r:id="rId18"/>
    <p:sldId id="275" r:id="rId19"/>
    <p:sldId id="276" r:id="rId20"/>
    <p:sldId id="277" r:id="rId21"/>
    <p:sldId id="278" r:id="rId22"/>
    <p:sldId id="285" r:id="rId23"/>
    <p:sldId id="286" r:id="rId24"/>
    <p:sldId id="287" r:id="rId25"/>
    <p:sldId id="288" r:id="rId26"/>
    <p:sldId id="289" r:id="rId27"/>
    <p:sldId id="291" r:id="rId28"/>
    <p:sldId id="293" r:id="rId29"/>
    <p:sldId id="29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37" autoAdjust="0"/>
  </p:normalViewPr>
  <p:slideViewPr>
    <p:cSldViewPr snapToGrid="0" snapToObjects="1">
      <p:cViewPr varScale="1">
        <p:scale>
          <a:sx n="47" d="100"/>
          <a:sy n="47" d="100"/>
        </p:scale>
        <p:origin x="136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4D46-2F46-2A4B-BB91-6A7D59B96C9B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C5DDA-0F7A-3D4F-B796-3DD210D35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1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physics.phy-astr.gsu.edu/hbase/biology/photosyn.html#c1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6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72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00B050"/>
                </a:solidFill>
              </a:rPr>
              <a:t>Monomorphic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Fungi that has only one shape or morphology.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         </a:t>
            </a:r>
            <a:r>
              <a:rPr lang="en-US" sz="1200" b="1" dirty="0" smtClean="0">
                <a:solidFill>
                  <a:srgbClr val="0070C0"/>
                </a:solidFill>
              </a:rPr>
              <a:t>e.g.   </a:t>
            </a:r>
            <a:r>
              <a:rPr lang="en-US" sz="1200" dirty="0" smtClean="0"/>
              <a:t> </a:t>
            </a:r>
            <a:r>
              <a:rPr lang="en-US" sz="1200" i="1" dirty="0" err="1" smtClean="0"/>
              <a:t>Cladosporium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bantianum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i="1" dirty="0" smtClean="0"/>
              <a:t>                             </a:t>
            </a:r>
            <a:r>
              <a:rPr lang="en-US" sz="1200" i="1" dirty="0" err="1" smtClean="0"/>
              <a:t>Aspergillus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fumigatus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endParaRPr lang="en-US" sz="1200" b="1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00B050"/>
                </a:solidFill>
              </a:rPr>
              <a:t>2. Dimorphic (Diphasic)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Fungi which can have two different morphologies depending on the environmental factors e.g. Temperature.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200" i="1" dirty="0" smtClean="0">
                <a:solidFill>
                  <a:srgbClr val="0070C0"/>
                </a:solidFill>
              </a:rPr>
              <a:t>Many dimorphic fungi are pathogenic but not all the pathogenic fungi are dimorphic.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         </a:t>
            </a:r>
            <a:r>
              <a:rPr lang="en-US" sz="1200" b="1" dirty="0" smtClean="0">
                <a:solidFill>
                  <a:srgbClr val="0070C0"/>
                </a:solidFill>
              </a:rPr>
              <a:t>e.g.</a:t>
            </a:r>
            <a:r>
              <a:rPr lang="en-US" sz="1200" dirty="0" smtClean="0"/>
              <a:t>   </a:t>
            </a:r>
            <a:r>
              <a:rPr lang="en-US" sz="1200" i="1" dirty="0" err="1" smtClean="0"/>
              <a:t>Histoplasma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i="1" dirty="0" smtClean="0"/>
              <a:t>                            </a:t>
            </a:r>
            <a:r>
              <a:rPr lang="en-US" sz="1200" i="1" dirty="0" err="1" smtClean="0"/>
              <a:t>Blastomyces</a:t>
            </a:r>
            <a:r>
              <a:rPr lang="en-US" sz="1200" i="1" dirty="0" smtClean="0"/>
              <a:t> 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1200" i="1" dirty="0" smtClean="0"/>
          </a:p>
          <a:p>
            <a:pPr marL="0" indent="0">
              <a:lnSpc>
                <a:spcPct val="90000"/>
              </a:lnSpc>
              <a:buFont typeface="Wingdings" charset="2"/>
              <a:buNone/>
            </a:pPr>
            <a:r>
              <a:rPr lang="en-US" sz="1200" b="1" i="1" dirty="0" smtClean="0"/>
              <a:t>3.</a:t>
            </a:r>
            <a:r>
              <a:rPr lang="en-US" sz="1200" b="1" i="1" baseline="0" dirty="0" smtClean="0"/>
              <a:t> </a:t>
            </a:r>
            <a:r>
              <a:rPr lang="en-US" sz="1200" b="1" i="1" dirty="0" smtClean="0"/>
              <a:t>Fleshy fungi :</a:t>
            </a:r>
          </a:p>
          <a:p>
            <a:r>
              <a:rPr lang="en-US" dirty="0" smtClean="0"/>
              <a:t>The large fungi ( not microorganism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46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35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8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62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56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 study of fungi is called: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mycology.</a:t>
            </a:r>
          </a:p>
          <a:p>
            <a:pPr marL="171450" indent="-171450">
              <a:buFont typeface="Wingdings" charset="2"/>
              <a:buChar char="u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Autotrophs ( self feeding )  are those organisms that are able to make energy-containing organic molecules from inorganic raw material by using basic energy sources such as sunlight. Plants are the prime example of autotrophs, using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photosynthesis.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05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A) Saprophytic: </a:t>
            </a:r>
            <a:r>
              <a:rPr lang="en-US" sz="1200" dirty="0" smtClean="0"/>
              <a:t>the fungus is living on dead organic matter.</a:t>
            </a:r>
          </a:p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B) Symbiotic:</a:t>
            </a:r>
            <a:r>
              <a:rPr lang="en-US" sz="1200" dirty="0" smtClean="0"/>
              <a:t> the fungus is living together with other organism.</a:t>
            </a:r>
          </a:p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 C) Parasitic:</a:t>
            </a:r>
            <a:r>
              <a:rPr lang="en-US" sz="1200" dirty="0" smtClean="0"/>
              <a:t> the fungus is living in an organism and it is harmful to it </a:t>
            </a:r>
            <a:r>
              <a:rPr lang="en-US" sz="1200" b="1" dirty="0" smtClean="0">
                <a:solidFill>
                  <a:srgbClr val="990099"/>
                </a:solidFill>
              </a:rPr>
              <a:t>e.g.</a:t>
            </a:r>
            <a:r>
              <a:rPr lang="en-US" sz="1200" dirty="0" smtClean="0"/>
              <a:t> </a:t>
            </a:r>
            <a:r>
              <a:rPr lang="en-US" sz="1200" i="1" dirty="0" smtClean="0"/>
              <a:t>Candida </a:t>
            </a:r>
            <a:r>
              <a:rPr lang="en-US" sz="1200" i="1" dirty="0" err="1" smtClean="0"/>
              <a:t>albican</a:t>
            </a:r>
            <a:r>
              <a:rPr lang="en-US" sz="1200" i="1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8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8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24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Sexuall</a:t>
            </a:r>
            <a:r>
              <a:rPr lang="en-US" baseline="0" dirty="0" smtClean="0"/>
              <a:t> spores : by </a:t>
            </a:r>
            <a:r>
              <a:rPr lang="en-US" baseline="0" dirty="0" err="1" smtClean="0"/>
              <a:t>fusun</a:t>
            </a:r>
            <a:r>
              <a:rPr lang="en-US" baseline="0" dirty="0" smtClean="0"/>
              <a:t> of two gametes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Asexuall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spoes</a:t>
            </a:r>
            <a:r>
              <a:rPr lang="en-US" baseline="0" dirty="0" smtClean="0"/>
              <a:t> : not by fusion of gametes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5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hypha (single), hyphae (plural)= septum.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The fungus form microscopic tubes or filaments called </a:t>
            </a:r>
            <a:r>
              <a:rPr lang="en-US" sz="1200" b="1" dirty="0" smtClean="0">
                <a:solidFill>
                  <a:srgbClr val="00B050"/>
                </a:solidFill>
              </a:rPr>
              <a:t>hyphae</a:t>
            </a:r>
            <a:r>
              <a:rPr lang="en-US" sz="1200" dirty="0" smtClean="0"/>
              <a:t> 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Septate hyphae : mean that  the cytoplasm within the hyphae is divided in to cells by cross walls or septa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1200" dirty="0" err="1" smtClean="0"/>
              <a:t>aSeptate</a:t>
            </a:r>
            <a:r>
              <a:rPr lang="en-US" sz="1200" dirty="0" smtClean="0"/>
              <a:t> hyphae : mean that  the cytoplasm within the hyphae is not  divided in to cells by cross walls or septa</a:t>
            </a:r>
          </a:p>
          <a:p>
            <a:pPr marL="0" indent="0" eaLnBrk="1" hangingPunct="1">
              <a:buFont typeface="Wingdings" charset="2"/>
              <a:buNone/>
            </a:pPr>
            <a:endParaRPr lang="en-US" sz="1200" dirty="0" smtClean="0"/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A network of hyphae is called </a:t>
            </a:r>
            <a:r>
              <a:rPr lang="en-US" sz="1200" b="1" dirty="0" smtClean="0">
                <a:solidFill>
                  <a:srgbClr val="0070C0"/>
                </a:solidFill>
              </a:rPr>
              <a:t>mycelium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11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82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75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DF66AD8-BC4A-4004-9882-414398D930CA}" type="datetimeFigureOut">
              <a:rPr lang="en-US" smtClean="0"/>
              <a:t>3/2/2017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163973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Fungi</a:t>
            </a:r>
            <a:endParaRPr lang="en-US" sz="8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856346" cy="175260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rgbClr val="FF0000"/>
                </a:solidFill>
              </a:rPr>
              <a:t>CLS 212: Medical Microbiology       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815880"/>
            <a:ext cx="2485484" cy="1672332"/>
          </a:xfrm>
          <a:prstGeom prst="rect">
            <a:avLst/>
          </a:prstGeom>
          <a:ln w="57150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542" y="4797152"/>
            <a:ext cx="2439687" cy="1691060"/>
          </a:xfrm>
          <a:prstGeom prst="rect">
            <a:avLst/>
          </a:prstGeom>
          <a:ln w="57150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232669"/>
            <a:ext cx="2866206" cy="2116832"/>
          </a:xfrm>
          <a:prstGeom prst="rect">
            <a:avLst/>
          </a:prstGeom>
          <a:ln w="38100" cmpd="sng">
            <a:solidFill>
              <a:srgbClr val="74A51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3250" y="316651"/>
            <a:ext cx="2544696" cy="203284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428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MEDIA\CH17\1716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6" r="60"/>
          <a:stretch/>
        </p:blipFill>
        <p:spPr bwMode="auto">
          <a:xfrm>
            <a:off x="957386" y="1124744"/>
            <a:ext cx="6566682" cy="514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16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Molds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600200"/>
            <a:ext cx="7842738" cy="4800600"/>
          </a:xfrm>
        </p:spPr>
        <p:txBody>
          <a:bodyPr>
            <a:normAutofit/>
          </a:bodyPr>
          <a:lstStyle/>
          <a:p>
            <a:r>
              <a:rPr lang="en-US" sz="2800" dirty="0"/>
              <a:t>Molds are multicellular fungi which are more complex than yeasts.</a:t>
            </a:r>
          </a:p>
          <a:p>
            <a:r>
              <a:rPr lang="en-US" sz="2800" dirty="0"/>
              <a:t>The fungus form microscopic tubes or filaments called </a:t>
            </a:r>
            <a:r>
              <a:rPr lang="en-US" sz="2800" b="1" dirty="0">
                <a:solidFill>
                  <a:srgbClr val="00B050"/>
                </a:solidFill>
              </a:rPr>
              <a:t>hyphae</a:t>
            </a:r>
            <a:r>
              <a:rPr lang="en-US" sz="2800" dirty="0"/>
              <a:t> that contain cytoplasm &amp; nuclei</a:t>
            </a:r>
            <a:r>
              <a:rPr lang="en-US" sz="2800" dirty="0" smtClean="0"/>
              <a:t>.</a:t>
            </a:r>
          </a:p>
          <a:p>
            <a:pPr marL="114300" indent="0">
              <a:buNone/>
            </a:pPr>
            <a:endParaRPr lang="en-US" sz="2800" dirty="0" smtClean="0"/>
          </a:p>
          <a:p>
            <a:r>
              <a:rPr lang="en-US" sz="2800" b="1" dirty="0">
                <a:solidFill>
                  <a:srgbClr val="FF0000"/>
                </a:solidFill>
              </a:rPr>
              <a:t>Hyphae can be:</a:t>
            </a:r>
          </a:p>
          <a:p>
            <a:pPr>
              <a:buFont typeface="Wingdings" charset="2"/>
              <a:buChar char="Ø"/>
            </a:pPr>
            <a:r>
              <a:rPr lang="en-US" sz="2800" dirty="0"/>
              <a:t>       Septate hyphae   </a:t>
            </a:r>
          </a:p>
          <a:p>
            <a:pPr>
              <a:buFont typeface="Wingdings" charset="2"/>
              <a:buChar char="Ø"/>
            </a:pPr>
            <a:r>
              <a:rPr lang="en-US" sz="2800" dirty="0"/>
              <a:t>      Non-</a:t>
            </a:r>
            <a:r>
              <a:rPr lang="en-US" sz="2800" dirty="0" err="1"/>
              <a:t>septate</a:t>
            </a:r>
            <a:r>
              <a:rPr lang="en-US" sz="2800" dirty="0"/>
              <a:t> hyphae</a:t>
            </a:r>
          </a:p>
          <a:p>
            <a:pPr marL="114300" indent="0"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 descr="Penicillium_labeled.jpg"/>
          <p:cNvPicPr>
            <a:picLocks noChangeAspect="1"/>
          </p:cNvPicPr>
          <p:nvPr/>
        </p:nvPicPr>
        <p:blipFill>
          <a:blip r:embed="rId3" cstate="print"/>
          <a:srcRect b="4547"/>
          <a:stretch>
            <a:fillRect/>
          </a:stretch>
        </p:blipFill>
        <p:spPr>
          <a:xfrm>
            <a:off x="4658656" y="4012276"/>
            <a:ext cx="3418544" cy="238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MEDIA\1043\12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0769"/>
            <a:ext cx="8694518" cy="6252307"/>
          </a:xfrm>
          <a:prstGeom prst="rect">
            <a:avLst/>
          </a:prstGeom>
          <a:noFill/>
          <a:ln w="76200" cmpd="sng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67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Hyphae </a:t>
            </a:r>
            <a:endParaRPr lang="en-US" dirty="0"/>
          </a:p>
        </p:txBody>
      </p:sp>
      <p:pic>
        <p:nvPicPr>
          <p:cNvPr id="4" name="Picture 4" descr="hypha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-38200" b="-38200"/>
          <a:stretch>
            <a:fillRect/>
          </a:stretch>
        </p:blipFill>
        <p:spPr bwMode="auto">
          <a:xfrm>
            <a:off x="-1" y="1600200"/>
            <a:ext cx="840688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39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Reproduction of Molds</a:t>
            </a:r>
          </a:p>
          <a:p>
            <a:pPr>
              <a:buNone/>
            </a:pPr>
            <a:r>
              <a:rPr lang="en-US" sz="2400" dirty="0"/>
              <a:t>     Molds reproduce by </a:t>
            </a:r>
            <a:r>
              <a:rPr lang="en-US" sz="2400" b="1" dirty="0">
                <a:solidFill>
                  <a:srgbClr val="00B050"/>
                </a:solidFill>
              </a:rPr>
              <a:t>spore formation</a:t>
            </a:r>
            <a:r>
              <a:rPr lang="en-US" sz="2400" dirty="0"/>
              <a:t>, either sexually or asexually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Uses of Molds</a:t>
            </a:r>
          </a:p>
          <a:p>
            <a:r>
              <a:rPr lang="en-US" sz="2400" b="1" dirty="0" err="1">
                <a:solidFill>
                  <a:srgbClr val="00B050"/>
                </a:solidFill>
              </a:rPr>
              <a:t>Penicillium</a:t>
            </a:r>
            <a:r>
              <a:rPr lang="en-US" sz="2400" dirty="0"/>
              <a:t> used to produce the antibiotic penicillin.</a:t>
            </a:r>
          </a:p>
          <a:p>
            <a:r>
              <a:rPr lang="en-US" sz="2400" dirty="0"/>
              <a:t>Some molds are used to produce enzymes and organic acids.</a:t>
            </a:r>
          </a:p>
          <a:p>
            <a:r>
              <a:rPr lang="en-US" sz="2400" dirty="0"/>
              <a:t>For the production of different </a:t>
            </a:r>
          </a:p>
          <a:p>
            <a:pPr>
              <a:buNone/>
            </a:pPr>
            <a:r>
              <a:rPr lang="en-US" sz="2400" dirty="0"/>
              <a:t>     cheeses </a:t>
            </a:r>
            <a:r>
              <a:rPr lang="en-US" sz="2400" b="1" dirty="0">
                <a:solidFill>
                  <a:srgbClr val="0070C0"/>
                </a:solidFill>
              </a:rPr>
              <a:t>e.g.</a:t>
            </a:r>
            <a:r>
              <a:rPr lang="en-US" sz="2400" dirty="0"/>
              <a:t> Blue cheese, </a:t>
            </a:r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0" y="4781550"/>
            <a:ext cx="2185764" cy="1619250"/>
          </a:xfrm>
          <a:prstGeom prst="rect">
            <a:avLst/>
          </a:prstGeom>
          <a:ln w="38100" cmpd="sng">
            <a:solidFill>
              <a:srgbClr val="74A510"/>
            </a:solidFill>
          </a:ln>
        </p:spPr>
      </p:pic>
    </p:spTree>
    <p:extLst>
      <p:ext uri="{BB962C8B-B14F-4D97-AF65-F5344CB8AC3E}">
        <p14:creationId xmlns:p14="http://schemas.microsoft.com/office/powerpoint/2010/main" val="553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44418"/>
          </a:xfrm>
        </p:spPr>
        <p:txBody>
          <a:bodyPr/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yeast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1119056"/>
            <a:ext cx="8195200" cy="5738944"/>
          </a:xfrm>
        </p:spPr>
        <p:txBody>
          <a:bodyPr>
            <a:normAutofit/>
          </a:bodyPr>
          <a:lstStyle/>
          <a:p>
            <a:r>
              <a:rPr lang="en-US" sz="3200" dirty="0"/>
              <a:t>Yeasts are single-celled fungi </a:t>
            </a:r>
            <a:r>
              <a:rPr lang="en-US" sz="3200" dirty="0">
                <a:solidFill>
                  <a:srgbClr val="008000"/>
                </a:solidFill>
              </a:rPr>
              <a:t>(unicellular</a:t>
            </a:r>
            <a:r>
              <a:rPr lang="en-US" sz="3200" dirty="0"/>
              <a:t>) that can only be seen under </a:t>
            </a:r>
            <a:r>
              <a:rPr lang="en-US" sz="3200" dirty="0" smtClean="0"/>
              <a:t>microscope .</a:t>
            </a:r>
          </a:p>
          <a:p>
            <a:pPr marL="114300" indent="0">
              <a:buNone/>
            </a:pPr>
            <a:endParaRPr lang="en-US" sz="3200" dirty="0"/>
          </a:p>
          <a:p>
            <a:r>
              <a:rPr lang="en-US" sz="2800" dirty="0" smtClean="0"/>
              <a:t>Yeast are found in soil ,</a:t>
            </a:r>
          </a:p>
          <a:p>
            <a:pPr marL="114300" indent="0">
              <a:buNone/>
            </a:pPr>
            <a:r>
              <a:rPr lang="en-US" sz="2800" dirty="0" smtClean="0"/>
              <a:t> water and on the skin of many fruits </a:t>
            </a:r>
            <a:r>
              <a:rPr lang="en-US" sz="2800" b="1" dirty="0" smtClean="0"/>
              <a:t>.</a:t>
            </a:r>
          </a:p>
          <a:p>
            <a:endParaRPr lang="en-US" sz="2800" b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Shape of Yeasts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 b="1" dirty="0">
                <a:solidFill>
                  <a:srgbClr val="0070C0"/>
                </a:solidFill>
              </a:rPr>
              <a:t>True yeasts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/>
              <a:t>Cell retain individually.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 b="1" dirty="0" err="1">
                <a:solidFill>
                  <a:srgbClr val="0070C0"/>
                </a:solidFill>
              </a:rPr>
              <a:t>Psuedohyphae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/>
              <a:t>Elongated yeast cells attach to each other side by side forming a structure that looks like hyphae.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0" y="2254250"/>
            <a:ext cx="2437884" cy="2127250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9686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Shape of yeast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yeast+ps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538" b="-64538"/>
          <a:stretch>
            <a:fillRect/>
          </a:stretch>
        </p:blipFill>
        <p:spPr>
          <a:xfrm>
            <a:off x="0" y="1536191"/>
            <a:ext cx="4114800" cy="4936187"/>
          </a:xfrm>
        </p:spPr>
      </p:pic>
      <p:pic>
        <p:nvPicPr>
          <p:cNvPr id="6" name="Content Placeholder 5" descr="yeast+ps2.jp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2" b="40640"/>
          <a:stretch/>
        </p:blipFill>
        <p:spPr>
          <a:xfrm>
            <a:off x="4419600" y="2570805"/>
            <a:ext cx="3657600" cy="2903497"/>
          </a:xfrm>
        </p:spPr>
      </p:pic>
    </p:spTree>
    <p:extLst>
      <p:ext uri="{BB962C8B-B14F-4D97-AF65-F5344CB8AC3E}">
        <p14:creationId xmlns:p14="http://schemas.microsoft.com/office/powerpoint/2010/main" val="334211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6295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yeast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179546"/>
            <a:ext cx="8467367" cy="567845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FF0000"/>
                </a:solidFill>
              </a:rPr>
              <a:t>Reproduction of Yeasts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Usually yeasts reproduce by </a:t>
            </a:r>
            <a:r>
              <a:rPr lang="en-US" sz="2400" b="1" dirty="0">
                <a:solidFill>
                  <a:srgbClr val="00B050"/>
                </a:solidFill>
              </a:rPr>
              <a:t>Budding</a:t>
            </a:r>
            <a:r>
              <a:rPr lang="en-US" sz="2400" dirty="0"/>
              <a:t> but some by </a:t>
            </a:r>
            <a:r>
              <a:rPr lang="en-US" sz="2400" b="1" dirty="0">
                <a:solidFill>
                  <a:srgbClr val="00B050"/>
                </a:solidFill>
              </a:rPr>
              <a:t>spore formation</a:t>
            </a:r>
            <a:r>
              <a:rPr lang="en-US" sz="2400" b="1" dirty="0" smtClean="0">
                <a:solidFill>
                  <a:srgbClr val="00B050"/>
                </a:solidFill>
              </a:rPr>
              <a:t>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FF0000"/>
                </a:solidFill>
              </a:rPr>
              <a:t>Examples of Yeasts</a:t>
            </a:r>
            <a:endParaRPr lang="en-US" sz="2400" b="1" i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2400" b="1" i="1" dirty="0">
                <a:solidFill>
                  <a:srgbClr val="00B050"/>
                </a:solidFill>
              </a:rPr>
              <a:t>Saccharomyces </a:t>
            </a:r>
            <a:r>
              <a:rPr lang="en-US" sz="2400" b="1" i="1" dirty="0" err="1">
                <a:solidFill>
                  <a:srgbClr val="00B050"/>
                </a:solidFill>
              </a:rPr>
              <a:t>cerevisiae</a:t>
            </a:r>
            <a:r>
              <a:rPr lang="en-US" sz="2400" dirty="0"/>
              <a:t> live on the skin of grapes and other fruits are responsible for the fermentation process of these fruits. This fungi is also used as </a:t>
            </a:r>
            <a:r>
              <a:rPr lang="en-US" sz="2400" b="1" dirty="0">
                <a:solidFill>
                  <a:srgbClr val="0070C0"/>
                </a:solidFill>
              </a:rPr>
              <a:t>“Baker’s Yeast”</a:t>
            </a:r>
            <a:r>
              <a:rPr lang="en-US" sz="2400" dirty="0"/>
              <a:t> in baking and bread production.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/>
          </a:p>
          <a:p>
            <a:pPr marL="609600" indent="-609600">
              <a:lnSpc>
                <a:spcPct val="90000"/>
              </a:lnSpc>
            </a:pPr>
            <a:r>
              <a:rPr lang="en-US" sz="2400" b="1" i="1" dirty="0">
                <a:solidFill>
                  <a:srgbClr val="00B050"/>
                </a:solidFill>
              </a:rPr>
              <a:t>Candida </a:t>
            </a:r>
            <a:r>
              <a:rPr lang="en-US" sz="2400" b="1" i="1" dirty="0" err="1">
                <a:solidFill>
                  <a:srgbClr val="00B050"/>
                </a:solidFill>
              </a:rPr>
              <a:t>albicans</a:t>
            </a:r>
            <a:r>
              <a:rPr lang="en-US" sz="2400" i="1" dirty="0"/>
              <a:t> </a:t>
            </a:r>
            <a:r>
              <a:rPr lang="en-US" sz="2400" dirty="0"/>
              <a:t>and</a:t>
            </a:r>
            <a:r>
              <a:rPr lang="en-US" sz="2400" i="1" dirty="0"/>
              <a:t> </a:t>
            </a:r>
            <a:r>
              <a:rPr lang="en-US" sz="2400" b="1" i="1" dirty="0">
                <a:solidFill>
                  <a:srgbClr val="00B050"/>
                </a:solidFill>
              </a:rPr>
              <a:t>Cryptococcus </a:t>
            </a:r>
            <a:r>
              <a:rPr lang="en-US" sz="2400" b="1" i="1" dirty="0" err="1">
                <a:solidFill>
                  <a:srgbClr val="00B050"/>
                </a:solidFill>
              </a:rPr>
              <a:t>neoformans</a:t>
            </a:r>
            <a:r>
              <a:rPr lang="en-US" sz="2400" b="1" i="1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are human pathogens.</a:t>
            </a:r>
          </a:p>
          <a:p>
            <a:endParaRPr lang="en-US" sz="2400" dirty="0"/>
          </a:p>
        </p:txBody>
      </p:sp>
      <p:pic>
        <p:nvPicPr>
          <p:cNvPr id="4" name="Picture 3" descr="cryptococcus neoform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5593" y="5595280"/>
            <a:ext cx="3200400" cy="126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4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0490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Fungi can be: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179547"/>
            <a:ext cx="8376645" cy="5444056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00B050"/>
                </a:solidFill>
              </a:rPr>
              <a:t>1. </a:t>
            </a:r>
            <a:r>
              <a:rPr lang="en-US" sz="2400" b="1" dirty="0">
                <a:solidFill>
                  <a:srgbClr val="00B050"/>
                </a:solidFill>
              </a:rPr>
              <a:t>Monomorphic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Fungi that has only one shape or morphology.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         </a:t>
            </a:r>
            <a:r>
              <a:rPr lang="en-US" sz="2400" b="1" dirty="0">
                <a:solidFill>
                  <a:srgbClr val="0070C0"/>
                </a:solidFill>
              </a:rPr>
              <a:t>e.g.   </a:t>
            </a:r>
            <a:r>
              <a:rPr lang="en-US" sz="2400" dirty="0"/>
              <a:t> </a:t>
            </a:r>
            <a:r>
              <a:rPr lang="en-US" sz="2400" i="1" dirty="0" err="1"/>
              <a:t>Cladosporium</a:t>
            </a:r>
            <a:r>
              <a:rPr lang="en-US" sz="2400" i="1" dirty="0"/>
              <a:t> </a:t>
            </a:r>
            <a:r>
              <a:rPr lang="en-US" sz="2400" i="1" dirty="0" err="1"/>
              <a:t>bantianum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/>
              <a:t>                             </a:t>
            </a:r>
            <a:r>
              <a:rPr lang="en-US" sz="2400" i="1" dirty="0" err="1"/>
              <a:t>Aspergillus</a:t>
            </a:r>
            <a:r>
              <a:rPr lang="en-US" sz="2400" i="1" dirty="0"/>
              <a:t> </a:t>
            </a:r>
            <a:r>
              <a:rPr lang="en-US" sz="2400" i="1" dirty="0" err="1"/>
              <a:t>fumigatus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00B050"/>
                </a:solidFill>
              </a:rPr>
              <a:t>2. Dimorphic (Diphasic</a:t>
            </a:r>
            <a:r>
              <a:rPr lang="en-US" sz="2400" b="1" dirty="0" smtClean="0">
                <a:solidFill>
                  <a:srgbClr val="00B050"/>
                </a:solidFill>
              </a:rPr>
              <a:t>) (  see page 81)</a:t>
            </a:r>
            <a:endParaRPr lang="en-US" sz="2400" b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endParaRPr lang="en-US" sz="2400" i="1" dirty="0" smtClean="0">
              <a:solidFill>
                <a:srgbClr val="0070C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0070C0"/>
                </a:solidFill>
              </a:rPr>
              <a:t>Many </a:t>
            </a:r>
            <a:r>
              <a:rPr lang="en-US" sz="2400" i="1" dirty="0">
                <a:solidFill>
                  <a:srgbClr val="0070C0"/>
                </a:solidFill>
              </a:rPr>
              <a:t>dimorphic fungi are pathogenic but not all the pathogenic fungi are dimorphic.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         </a:t>
            </a:r>
            <a:r>
              <a:rPr lang="en-US" sz="2400" b="1" dirty="0">
                <a:solidFill>
                  <a:srgbClr val="0070C0"/>
                </a:solidFill>
              </a:rPr>
              <a:t>e.g.</a:t>
            </a:r>
            <a:r>
              <a:rPr lang="en-US" sz="2400" dirty="0"/>
              <a:t>   </a:t>
            </a:r>
            <a:r>
              <a:rPr lang="en-US" sz="2400" i="1" dirty="0" err="1"/>
              <a:t>Histoplasma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/>
              <a:t>                            </a:t>
            </a:r>
            <a:r>
              <a:rPr lang="en-US" sz="2400" i="1" dirty="0" err="1"/>
              <a:t>Blastomyces</a:t>
            </a:r>
            <a:r>
              <a:rPr lang="en-US" sz="2400" i="1" dirty="0"/>
              <a:t> 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 smtClean="0"/>
              <a:t>*</a:t>
            </a:r>
            <a:r>
              <a:rPr lang="en-US" sz="2400" b="1" i="1" u="sng" dirty="0" smtClean="0">
                <a:solidFill>
                  <a:srgbClr val="FF0000"/>
                </a:solidFill>
              </a:rPr>
              <a:t>Not :</a:t>
            </a:r>
            <a:r>
              <a:rPr lang="en-US" sz="2400" b="1" i="1" dirty="0" smtClean="0">
                <a:solidFill>
                  <a:srgbClr val="FF0000"/>
                </a:solidFill>
              </a:rPr>
              <a:t> Fleshy fungi? ( page 79 )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4406"/>
            <a:ext cx="7620000" cy="873232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 e.g.   </a:t>
            </a:r>
            <a:r>
              <a:rPr lang="en-US" sz="4800" b="1" i="1" dirty="0" err="1">
                <a:solidFill>
                  <a:srgbClr val="FF0000"/>
                </a:solidFill>
              </a:rPr>
              <a:t>Histoplasma</a:t>
            </a:r>
            <a:r>
              <a:rPr lang="en-US" sz="4800" b="1" i="1" dirty="0">
                <a:solidFill>
                  <a:srgbClr val="FF0000"/>
                </a:solidFill>
              </a:rPr>
              <a:t/>
            </a:r>
            <a:br>
              <a:rPr lang="en-US" sz="4800" b="1" i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room temperature ( 25C)</a:t>
            </a:r>
            <a:endParaRPr lang="en-US" dirty="0"/>
          </a:p>
        </p:txBody>
      </p:sp>
      <p:pic>
        <p:nvPicPr>
          <p:cNvPr id="7" name="Content Placeholder 6" descr="histo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58" b="-48958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At 37C</a:t>
            </a:r>
            <a:endParaRPr lang="en-US" dirty="0"/>
          </a:p>
        </p:txBody>
      </p:sp>
      <p:pic>
        <p:nvPicPr>
          <p:cNvPr id="8" name="Content Placeholder 7" descr="histo 37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996" b="-12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19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Introduction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8439598" cy="5257800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Mycology</a:t>
            </a:r>
          </a:p>
          <a:p>
            <a:r>
              <a:rPr lang="en-US" sz="3200" dirty="0"/>
              <a:t>All fungi are </a:t>
            </a:r>
            <a:r>
              <a:rPr lang="en-US" sz="3200" b="1" dirty="0">
                <a:solidFill>
                  <a:srgbClr val="FF0000"/>
                </a:solidFill>
              </a:rPr>
              <a:t>Eukaryotic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organisms living everywhere on earth</a:t>
            </a:r>
            <a:r>
              <a:rPr lang="en-US" sz="3200" dirty="0" smtClean="0">
                <a:cs typeface="Times New Roman" charset="0"/>
              </a:rPr>
              <a:t>.</a:t>
            </a:r>
          </a:p>
          <a:p>
            <a:r>
              <a:rPr lang="en-US" sz="3200" dirty="0"/>
              <a:t>Fungi are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FF0000"/>
                </a:solidFill>
              </a:rPr>
              <a:t>Heterotrophic</a:t>
            </a:r>
            <a:r>
              <a:rPr lang="en-US" sz="3200" dirty="0"/>
              <a:t>  </a:t>
            </a:r>
            <a:r>
              <a:rPr lang="en-US" sz="3200" b="1" dirty="0">
                <a:solidFill>
                  <a:srgbClr val="0070C0"/>
                </a:solidFill>
              </a:rPr>
              <a:t>i.e.</a:t>
            </a:r>
            <a:r>
              <a:rPr lang="en-US" sz="3200" dirty="0"/>
              <a:t> depend on other organism for food and are</a:t>
            </a:r>
            <a:r>
              <a:rPr lang="en-US" sz="3200" i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different from plants which are</a:t>
            </a:r>
            <a:r>
              <a:rPr lang="en-US" sz="3200" i="1" dirty="0">
                <a:solidFill>
                  <a:srgbClr val="0070C0"/>
                </a:solidFill>
              </a:rPr>
              <a:t> </a:t>
            </a:r>
            <a:r>
              <a:rPr lang="en-US" sz="3200" i="1" dirty="0">
                <a:solidFill>
                  <a:srgbClr val="FF0000"/>
                </a:solidFill>
              </a:rPr>
              <a:t>“Autotrophic</a:t>
            </a:r>
            <a:endParaRPr lang="en-US" sz="3200" b="1" i="1" dirty="0">
              <a:solidFill>
                <a:srgbClr val="FF0000"/>
              </a:solidFill>
            </a:endParaRPr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9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e.g. </a:t>
            </a:r>
            <a:r>
              <a:rPr lang="en-US" sz="4400" b="1" dirty="0" smtClean="0">
                <a:solidFill>
                  <a:srgbClr val="FF0000"/>
                </a:solidFill>
              </a:rPr>
              <a:t>Mushroom</a:t>
            </a:r>
            <a:endParaRPr lang="en-US" dirty="0"/>
          </a:p>
        </p:txBody>
      </p:sp>
      <p:pic>
        <p:nvPicPr>
          <p:cNvPr id="4" name="Content Placeholder 3" descr="mushroo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6" b="79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48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Reproduction of 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25" y="1600200"/>
            <a:ext cx="7835275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70C0"/>
                </a:solidFill>
              </a:rPr>
              <a:t>Fungi can reproduce by two different ways:</a:t>
            </a:r>
          </a:p>
          <a:p>
            <a:pPr>
              <a:buNone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Asexual reproduction</a:t>
            </a:r>
            <a:r>
              <a:rPr lang="en-US" sz="3200" b="1" dirty="0" smtClean="0"/>
              <a:t>.</a:t>
            </a:r>
          </a:p>
          <a:p>
            <a:pPr marL="0" indent="0">
              <a:buNone/>
            </a:pPr>
            <a:endParaRPr lang="en-US" sz="3200" b="1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Sexual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40176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Fungal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Superficial mycosis: </a:t>
            </a:r>
            <a:r>
              <a:rPr lang="en-US" sz="3200" b="1" i="1" dirty="0" err="1">
                <a:solidFill>
                  <a:srgbClr val="00B050"/>
                </a:solidFill>
              </a:rPr>
              <a:t>Piedra</a:t>
            </a:r>
            <a:r>
              <a:rPr lang="en-US" sz="3200" b="1" i="1" dirty="0">
                <a:solidFill>
                  <a:srgbClr val="00B050"/>
                </a:solidFill>
              </a:rPr>
              <a:t>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Coetaneous mycosis: </a:t>
            </a:r>
            <a:r>
              <a:rPr lang="en-US" sz="3200" b="1" dirty="0" err="1">
                <a:solidFill>
                  <a:srgbClr val="0070C0"/>
                </a:solidFill>
              </a:rPr>
              <a:t>Dermatophytes</a:t>
            </a:r>
            <a:r>
              <a:rPr lang="en-US" sz="3200" b="1" dirty="0">
                <a:solidFill>
                  <a:srgbClr val="0070C0"/>
                </a:solidFill>
              </a:rPr>
              <a:t>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Subcutaneous mycosis.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Systemic mycosis.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Opportunistic mycosis: </a:t>
            </a:r>
            <a:r>
              <a:rPr lang="en-US" sz="3200" b="1" dirty="0" err="1">
                <a:solidFill>
                  <a:srgbClr val="7030A0"/>
                </a:solidFill>
              </a:rPr>
              <a:t>Candidosis</a:t>
            </a:r>
            <a:r>
              <a:rPr lang="en-US" sz="3200" b="1" dirty="0">
                <a:solidFill>
                  <a:srgbClr val="7030A0"/>
                </a:solidFill>
              </a:rPr>
              <a:t>.</a:t>
            </a:r>
            <a:endParaRPr lang="x-none" sz="3200" b="1" dirty="0">
              <a:solidFill>
                <a:srgbClr val="7030A0"/>
              </a:solidFill>
            </a:endParaRPr>
          </a:p>
          <a:p>
            <a:pPr>
              <a:lnSpc>
                <a:spcPct val="130000"/>
              </a:lnSpc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229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Superficial Mycosis:</a:t>
            </a:r>
            <a:r>
              <a:rPr lang="en-US" dirty="0"/>
              <a:t>  </a:t>
            </a:r>
            <a:r>
              <a:rPr lang="en-US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3200" dirty="0" err="1" smtClean="0"/>
              <a:t>Fungul</a:t>
            </a:r>
            <a:r>
              <a:rPr lang="en-US" sz="3200" dirty="0" smtClean="0"/>
              <a:t> infections of the outer most area in the human body </a:t>
            </a:r>
          </a:p>
          <a:p>
            <a:pPr>
              <a:buFont typeface="Wingdings" charset="2"/>
              <a:buChar char="u"/>
            </a:pPr>
            <a:endParaRPr lang="en-US" sz="3200" dirty="0"/>
          </a:p>
          <a:p>
            <a:pPr>
              <a:buFont typeface="Wingdings" charset="2"/>
              <a:buChar char="u"/>
            </a:pPr>
            <a:r>
              <a:rPr lang="en-US" sz="3200" b="1" dirty="0">
                <a:solidFill>
                  <a:srgbClr val="00B050"/>
                </a:solidFill>
              </a:rPr>
              <a:t>Effect:</a:t>
            </a:r>
            <a:r>
              <a:rPr lang="en-US" sz="3200" dirty="0"/>
              <a:t> the outer </a:t>
            </a:r>
            <a:r>
              <a:rPr lang="en-US" sz="3200" dirty="0" smtClean="0"/>
              <a:t>most layer of the skin </a:t>
            </a:r>
            <a:r>
              <a:rPr lang="en-US" sz="3200" smtClean="0"/>
              <a:t>(epidermis) and  </a:t>
            </a:r>
            <a:r>
              <a:rPr lang="en-US" sz="3200" dirty="0" smtClean="0"/>
              <a:t>Hair shaft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32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3250"/>
            <a:ext cx="7620000" cy="508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i="1" dirty="0" err="1">
                <a:solidFill>
                  <a:srgbClr val="FF0000"/>
                </a:solidFill>
              </a:rPr>
              <a:t>Pityriasis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versicolor</a:t>
            </a:r>
            <a:r>
              <a:rPr lang="en-US" b="1" i="1" dirty="0">
                <a:solidFill>
                  <a:srgbClr val="FF0000"/>
                </a:solidFill>
              </a:rPr>
              <a:t/>
            </a:r>
            <a:br>
              <a:rPr lang="en-US" b="1" i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/>
              <a:t>* </a:t>
            </a:r>
            <a:r>
              <a:rPr lang="en-US" sz="2800" b="1" dirty="0">
                <a:solidFill>
                  <a:srgbClr val="1E1C11"/>
                </a:solidFill>
              </a:rPr>
              <a:t>it is a chronic superficial infection </a:t>
            </a:r>
            <a:r>
              <a:rPr lang="en-US" sz="2800" b="1" dirty="0" smtClean="0">
                <a:solidFill>
                  <a:srgbClr val="1E1C11"/>
                </a:solidFill>
              </a:rPr>
              <a:t>  </a:t>
            </a:r>
            <a:r>
              <a:rPr lang="en-US" sz="2800" b="1" dirty="0">
                <a:solidFill>
                  <a:srgbClr val="1E1C11"/>
                </a:solidFill>
              </a:rPr>
              <a:t>infecting the dead tissue of the </a:t>
            </a:r>
            <a:r>
              <a:rPr lang="en-US" sz="2800" b="1" dirty="0" smtClean="0">
                <a:solidFill>
                  <a:srgbClr val="1E1C11"/>
                </a:solidFill>
              </a:rPr>
              <a:t> </a:t>
            </a:r>
            <a:r>
              <a:rPr lang="en-US" sz="2800" b="1" dirty="0">
                <a:solidFill>
                  <a:srgbClr val="1E1C11"/>
                </a:solidFill>
              </a:rPr>
              <a:t>stratum </a:t>
            </a:r>
            <a:r>
              <a:rPr lang="en-US" sz="2800" b="1" dirty="0" err="1">
                <a:solidFill>
                  <a:srgbClr val="1E1C11"/>
                </a:solidFill>
              </a:rPr>
              <a:t>corneum</a:t>
            </a:r>
            <a:r>
              <a:rPr lang="en-US" sz="2800" b="1" dirty="0">
                <a:solidFill>
                  <a:srgbClr val="1E1C11"/>
                </a:solidFill>
              </a:rPr>
              <a:t>   </a:t>
            </a:r>
            <a:r>
              <a:rPr lang="en-US" sz="2800" b="1" dirty="0" smtClean="0">
                <a:solidFill>
                  <a:srgbClr val="1E1C11"/>
                </a:solidFill>
              </a:rPr>
              <a:t>(skin)</a:t>
            </a:r>
          </a:p>
          <a:p>
            <a:pPr>
              <a:buFont typeface="Wingdings" charset="2"/>
              <a:buChar char="u"/>
            </a:pP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800" b="1" dirty="0">
                <a:solidFill>
                  <a:srgbClr val="1E1C11"/>
                </a:solidFill>
              </a:rPr>
              <a:t> </a:t>
            </a:r>
            <a:r>
              <a:rPr lang="en-US" sz="2800" dirty="0"/>
              <a:t>Lesions occur on the trunk, shoulders and arms, rarely on the neck and face</a:t>
            </a: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800" b="1" dirty="0" smtClean="0">
                <a:solidFill>
                  <a:srgbClr val="1E1C11"/>
                </a:solidFill>
              </a:rPr>
              <a:t>  </a:t>
            </a:r>
            <a:r>
              <a:rPr lang="en-US" sz="2800" b="1" dirty="0">
                <a:solidFill>
                  <a:srgbClr val="008000"/>
                </a:solidFill>
              </a:rPr>
              <a:t>Etiological agent is </a:t>
            </a:r>
            <a:r>
              <a:rPr lang="en-US" sz="2800" b="1" dirty="0" smtClean="0">
                <a:solidFill>
                  <a:srgbClr val="1E1C11"/>
                </a:solidFill>
              </a:rPr>
              <a:t>:</a:t>
            </a:r>
          </a:p>
          <a:p>
            <a:pPr marL="114300" indent="0">
              <a:buNone/>
            </a:pPr>
            <a:r>
              <a:rPr lang="en-US" sz="2800" b="1" dirty="0" smtClean="0">
                <a:solidFill>
                  <a:srgbClr val="1E1C11"/>
                </a:solidFill>
              </a:rPr>
              <a:t> </a:t>
            </a:r>
            <a:r>
              <a:rPr lang="en-US" sz="2800" b="1" dirty="0" err="1">
                <a:solidFill>
                  <a:srgbClr val="1E1C11"/>
                </a:solidFill>
              </a:rPr>
              <a:t>Malassezia</a:t>
            </a:r>
            <a:r>
              <a:rPr lang="en-US" sz="2800" b="1" dirty="0">
                <a:solidFill>
                  <a:srgbClr val="1E1C11"/>
                </a:solidFill>
              </a:rPr>
              <a:t> </a:t>
            </a:r>
            <a:r>
              <a:rPr lang="en-US" sz="2800" b="1" dirty="0" smtClean="0">
                <a:solidFill>
                  <a:srgbClr val="1E1C11"/>
                </a:solidFill>
              </a:rPr>
              <a:t>furfur (yeast)</a:t>
            </a: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endParaRPr lang="en-US" sz="2800" dirty="0"/>
          </a:p>
        </p:txBody>
      </p:sp>
      <p:pic>
        <p:nvPicPr>
          <p:cNvPr id="4" name="Picture 3" descr="p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700" y="4000500"/>
            <a:ext cx="190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778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Soft, less firm </a:t>
            </a:r>
            <a:r>
              <a:rPr lang="en-US" sz="2400" dirty="0" smtClean="0"/>
              <a:t>nodules around hair shaft</a:t>
            </a:r>
            <a:endParaRPr lang="en-US" sz="2400" dirty="0"/>
          </a:p>
          <a:p>
            <a:r>
              <a:rPr lang="en-US" sz="2400" dirty="0" smtClean="0"/>
              <a:t>White </a:t>
            </a:r>
            <a:r>
              <a:rPr lang="en-US" sz="2400" smtClean="0"/>
              <a:t>to yellowish </a:t>
            </a:r>
            <a:r>
              <a:rPr lang="en-US" sz="2400" dirty="0"/>
              <a:t>cream in color.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Etiological agent:</a:t>
            </a:r>
            <a:r>
              <a:rPr lang="en-US" sz="2400" dirty="0"/>
              <a:t>  </a:t>
            </a:r>
            <a:r>
              <a:rPr lang="en-US" sz="2400" i="1" dirty="0" err="1">
                <a:solidFill>
                  <a:srgbClr val="FF0000"/>
                </a:solidFill>
              </a:rPr>
              <a:t>Trichosporon</a:t>
            </a:r>
            <a:r>
              <a:rPr lang="en-US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 err="1">
                <a:solidFill>
                  <a:srgbClr val="FF0000"/>
                </a:solidFill>
              </a:rPr>
              <a:t>beigelii</a:t>
            </a:r>
            <a:r>
              <a:rPr lang="en-US" sz="2400" i="1" dirty="0">
                <a:solidFill>
                  <a:srgbClr val="FF0000"/>
                </a:solidFill>
              </a:rPr>
              <a:t>.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Imperfect yeast cells.</a:t>
            </a:r>
          </a:p>
          <a:p>
            <a:r>
              <a:rPr lang="en-US" sz="2400" dirty="0"/>
              <a:t>Produce cream and beige colonies.</a:t>
            </a:r>
          </a:p>
          <a:p>
            <a:r>
              <a:rPr lang="en-US" sz="2400" dirty="0"/>
              <a:t>Grows fast in culture, very common </a:t>
            </a:r>
          </a:p>
          <a:p>
            <a:pPr>
              <a:buFontTx/>
              <a:buNone/>
            </a:pPr>
            <a:r>
              <a:rPr lang="en-US" sz="2400" dirty="0"/>
              <a:t>     in KSA.</a:t>
            </a:r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FF0000"/>
                </a:solidFill>
              </a:rPr>
              <a:t>Treatment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1- Cream:</a:t>
            </a:r>
            <a:r>
              <a:rPr lang="en-US" sz="1800" dirty="0"/>
              <a:t>    2% salicylic acid</a:t>
            </a:r>
          </a:p>
          <a:p>
            <a:pPr>
              <a:buFontTx/>
              <a:buNone/>
            </a:pPr>
            <a:r>
              <a:rPr lang="en-US" sz="1800" dirty="0"/>
              <a:t>                     3% sulfur ointment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2- Shampoo: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err="1"/>
              <a:t>Nizoral</a:t>
            </a:r>
            <a:r>
              <a:rPr lang="en-US" sz="1800" dirty="0"/>
              <a:t> which contain ketoconazole.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3- Shave or Cut the hair:</a:t>
            </a:r>
            <a:r>
              <a:rPr lang="en-US" sz="1800" dirty="0"/>
              <a:t> then clean the scalp with mild fungicidal. </a:t>
            </a:r>
            <a:endParaRPr lang="x-none" sz="1800" dirty="0"/>
          </a:p>
          <a:p>
            <a:endParaRPr lang="en-US" dirty="0"/>
          </a:p>
        </p:txBody>
      </p:sp>
      <p:pic>
        <p:nvPicPr>
          <p:cNvPr id="4" name="Picture 3" descr="white piedra.jpg"/>
          <p:cNvPicPr>
            <a:picLocks noChangeAspect="1"/>
          </p:cNvPicPr>
          <p:nvPr/>
        </p:nvPicPr>
        <p:blipFill>
          <a:blip r:embed="rId3" cstate="print"/>
          <a:srcRect b="9384"/>
          <a:stretch>
            <a:fillRect/>
          </a:stretch>
        </p:blipFill>
        <p:spPr bwMode="auto">
          <a:xfrm>
            <a:off x="5580112" y="3460750"/>
            <a:ext cx="2497088" cy="205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8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Coetaneous Mycosis: </a:t>
            </a:r>
            <a:r>
              <a:rPr lang="en-US" sz="36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Dermatophytes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Affect </a:t>
            </a:r>
            <a:r>
              <a:rPr lang="en-US" sz="2400" dirty="0"/>
              <a:t>all keratinized tissue: Hair, </a:t>
            </a:r>
            <a:r>
              <a:rPr lang="en-US" sz="2400" dirty="0" smtClean="0"/>
              <a:t>Nail and  Skin.</a:t>
            </a:r>
            <a:endParaRPr lang="en-US" sz="2400" dirty="0"/>
          </a:p>
          <a:p>
            <a:r>
              <a:rPr lang="en-US" sz="2400" dirty="0"/>
              <a:t>Common in children especially school age (2-12years).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rgbClr val="0070C0"/>
                </a:solidFill>
              </a:rPr>
              <a:t>Symptoms:</a:t>
            </a:r>
          </a:p>
          <a:p>
            <a:r>
              <a:rPr lang="en-US" sz="2400" dirty="0"/>
              <a:t>Skin lesions called </a:t>
            </a:r>
            <a:r>
              <a:rPr lang="en-US" sz="2400" dirty="0" err="1"/>
              <a:t>Tinea</a:t>
            </a:r>
            <a:r>
              <a:rPr lang="en-US" sz="2400" dirty="0"/>
              <a:t> (or Ring worm).</a:t>
            </a:r>
          </a:p>
          <a:p>
            <a:r>
              <a:rPr lang="en-US" sz="2400" dirty="0"/>
              <a:t>The lesion is scaly and cause itching.</a:t>
            </a:r>
          </a:p>
          <a:p>
            <a:r>
              <a:rPr lang="en-US" sz="2400" dirty="0"/>
              <a:t>The margins are red or gray containing active fungus.</a:t>
            </a:r>
          </a:p>
          <a:p>
            <a:r>
              <a:rPr lang="en-US" sz="2400" dirty="0"/>
              <a:t>In the beginning it is </a:t>
            </a:r>
            <a:r>
              <a:rPr lang="en-US" sz="2400" b="1" i="1" dirty="0">
                <a:solidFill>
                  <a:srgbClr val="00B050"/>
                </a:solidFill>
              </a:rPr>
              <a:t>mild</a:t>
            </a:r>
            <a:r>
              <a:rPr lang="en-US" sz="2400" dirty="0"/>
              <a:t> then it cause </a:t>
            </a:r>
            <a:r>
              <a:rPr lang="en-US" sz="2400" b="1" dirty="0">
                <a:solidFill>
                  <a:srgbClr val="00B050"/>
                </a:solidFill>
              </a:rPr>
              <a:t>toxic reaction </a:t>
            </a:r>
            <a:r>
              <a:rPr lang="en-US" sz="2400" dirty="0"/>
              <a:t>of the skin.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800" b="1" dirty="0">
                <a:solidFill>
                  <a:srgbClr val="0070C0"/>
                </a:solidFill>
              </a:rPr>
              <a:t>Transmission of infection:</a:t>
            </a:r>
          </a:p>
          <a:p>
            <a:pPr>
              <a:buFontTx/>
              <a:buNone/>
            </a:pPr>
            <a:r>
              <a:rPr lang="en-US" sz="2400" dirty="0"/>
              <a:t>1-By using personal stuff (e.g. Clothes).</a:t>
            </a:r>
          </a:p>
          <a:p>
            <a:pPr>
              <a:buFontTx/>
              <a:buNone/>
            </a:pPr>
            <a:r>
              <a:rPr lang="en-US" sz="2400" dirty="0"/>
              <a:t>2-House pets (cats and dogs).</a:t>
            </a:r>
          </a:p>
          <a:p>
            <a:pPr>
              <a:buFontTx/>
              <a:buNone/>
            </a:pPr>
            <a:r>
              <a:rPr lang="en-US" sz="2400" dirty="0"/>
              <a:t>3-Common in livestock animals (horses, sheep, and cows).</a:t>
            </a:r>
          </a:p>
          <a:p>
            <a:pPr>
              <a:buFontTx/>
              <a:buNone/>
            </a:pPr>
            <a:r>
              <a:rPr lang="en-US" sz="2400" dirty="0"/>
              <a:t>4-From the soil.</a:t>
            </a:r>
            <a:endParaRPr lang="x-non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766175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0070C0"/>
                </a:solidFill>
              </a:rPr>
              <a:t>The Clinical </a:t>
            </a:r>
            <a:r>
              <a:rPr lang="en-US" sz="4000" b="1" dirty="0">
                <a:solidFill>
                  <a:srgbClr val="0070C0"/>
                </a:solidFill>
              </a:rPr>
              <a:t>T</a:t>
            </a:r>
            <a:r>
              <a:rPr lang="en-US" sz="4000" b="1" dirty="0" smtClean="0">
                <a:solidFill>
                  <a:srgbClr val="0070C0"/>
                </a:solidFill>
              </a:rPr>
              <a:t>ypes of </a:t>
            </a:r>
            <a:r>
              <a:rPr lang="en-US" sz="4000" b="1" dirty="0" err="1" smtClean="0">
                <a:solidFill>
                  <a:srgbClr val="0070C0"/>
                </a:solidFill>
              </a:rPr>
              <a:t>Dermatophytes</a:t>
            </a:r>
            <a:endParaRPr lang="x-none" sz="4000" b="1" dirty="0">
              <a:solidFill>
                <a:srgbClr val="0070C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0" y="1465263"/>
            <a:ext cx="8882063" cy="539273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Tinea exists in any part of the body depending on the location it is given a different name:</a:t>
            </a:r>
            <a:endParaRPr lang="en-US" dirty="0" smtClean="0"/>
          </a:p>
          <a:p>
            <a:pPr lvl="1">
              <a:buFontTx/>
              <a:buNone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92D050"/>
                </a:solidFill>
              </a:rPr>
              <a:t>Athlete's foot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pedis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dirty="0" smtClean="0">
                <a:solidFill>
                  <a:srgbClr val="92D050"/>
                </a:solidFill>
              </a:rPr>
              <a:t> 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Ringworm of the body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corpora</a:t>
            </a: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Scalp ringworm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capitis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Ringworm of the nail, </a:t>
            </a:r>
            <a:r>
              <a:rPr lang="en-US" sz="2000" b="1" dirty="0" err="1" smtClean="0">
                <a:solidFill>
                  <a:srgbClr val="92D050"/>
                </a:solidFill>
              </a:rPr>
              <a:t>Onychomycosis</a:t>
            </a:r>
            <a:r>
              <a:rPr lang="en-US" sz="2000" b="1" dirty="0" smtClean="0">
                <a:solidFill>
                  <a:srgbClr val="92D050"/>
                </a:solidFill>
              </a:rPr>
              <a:t>,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or </a:t>
            </a:r>
            <a:r>
              <a:rPr lang="en-US" sz="2000" b="1" i="1" dirty="0" smtClean="0">
                <a:solidFill>
                  <a:srgbClr val="92D050"/>
                </a:solidFill>
              </a:rPr>
              <a:t>Tinea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unguium</a:t>
            </a:r>
            <a:endParaRPr lang="en-US" sz="2000" b="1" i="1" dirty="0" smtClean="0">
              <a:solidFill>
                <a:srgbClr val="92D050"/>
              </a:solidFill>
            </a:endParaRPr>
          </a:p>
        </p:txBody>
      </p:sp>
      <p:pic>
        <p:nvPicPr>
          <p:cNvPr id="20484" name="Picture 3" descr="tinea ped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6038" y="1987550"/>
            <a:ext cx="12573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tinea crur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9325" y="3348038"/>
            <a:ext cx="21764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tinea unguiu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275" y="523398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tinea captiti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9763" y="4049713"/>
            <a:ext cx="151923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29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188640"/>
            <a:ext cx="8229600" cy="9543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Opportunistic Mycosis: </a:t>
            </a:r>
            <a:r>
              <a:rPr lang="en-US" b="1" i="1" dirty="0" err="1" smtClean="0">
                <a:solidFill>
                  <a:srgbClr val="990099"/>
                </a:solidFill>
              </a:rPr>
              <a:t>Candidosis</a:t>
            </a:r>
            <a:endParaRPr lang="x-none" b="1" i="1" dirty="0">
              <a:solidFill>
                <a:srgbClr val="990099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8913" y="1340768"/>
            <a:ext cx="8780462" cy="5291806"/>
          </a:xfrm>
        </p:spPr>
        <p:txBody>
          <a:bodyPr/>
          <a:lstStyle/>
          <a:p>
            <a:r>
              <a:rPr lang="en-US" sz="2400" dirty="0" smtClean="0"/>
              <a:t>It is any infection caused by species of the fungus  </a:t>
            </a:r>
            <a:r>
              <a:rPr lang="en-US" sz="2400" i="1" dirty="0" smtClean="0">
                <a:solidFill>
                  <a:srgbClr val="990099"/>
                </a:solidFill>
              </a:rPr>
              <a:t>Candida.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t is usually opportunistic but there are some forms are not.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1- Oral </a:t>
            </a:r>
            <a:r>
              <a:rPr lang="en-US" sz="2800" b="1" dirty="0">
                <a:solidFill>
                  <a:srgbClr val="990099"/>
                </a:solidFill>
              </a:rPr>
              <a:t>T</a:t>
            </a:r>
            <a:r>
              <a:rPr lang="en-US" sz="2800" b="1" dirty="0" smtClean="0">
                <a:solidFill>
                  <a:srgbClr val="990099"/>
                </a:solidFill>
              </a:rPr>
              <a:t>hrush</a:t>
            </a:r>
          </a:p>
          <a:p>
            <a:pPr>
              <a:buFontTx/>
              <a:buNone/>
            </a:pPr>
            <a:r>
              <a:rPr lang="en-US" sz="2400" dirty="0" smtClean="0"/>
              <a:t>Infection of the mouth surface by </a:t>
            </a:r>
            <a:r>
              <a:rPr lang="en-US" sz="2400" dirty="0" err="1" smtClean="0"/>
              <a:t>candida</a:t>
            </a:r>
            <a:r>
              <a:rPr lang="en-US" sz="2400" dirty="0" smtClean="0"/>
              <a:t>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Very common in:</a:t>
            </a:r>
          </a:p>
          <a:p>
            <a:r>
              <a:rPr lang="en-US" sz="2400" dirty="0" smtClean="0"/>
              <a:t>AIDS patients, young babies, new born, and </a:t>
            </a:r>
          </a:p>
          <a:p>
            <a:pPr>
              <a:buFontTx/>
              <a:buNone/>
            </a:pPr>
            <a:r>
              <a:rPr lang="en-US" sz="2400" dirty="0" smtClean="0"/>
              <a:t>     children.</a:t>
            </a:r>
            <a:endParaRPr lang="en-US" sz="2400" dirty="0"/>
          </a:p>
          <a:p>
            <a:r>
              <a:rPr lang="en-US" sz="2400" dirty="0" smtClean="0"/>
              <a:t>Also it can occur in adults and very old people.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Lesion:</a:t>
            </a:r>
            <a:r>
              <a:rPr lang="en-US" sz="2400" dirty="0" smtClean="0"/>
              <a:t>  White patches in the tongue and oral surfaces.</a:t>
            </a:r>
            <a:endParaRPr lang="x-none" sz="2400" dirty="0" smtClean="0"/>
          </a:p>
          <a:p>
            <a:endParaRPr lang="en-US" sz="2400" dirty="0" smtClean="0"/>
          </a:p>
        </p:txBody>
      </p:sp>
      <p:pic>
        <p:nvPicPr>
          <p:cNvPr id="21508" name="Picture 3" descr="oral thrus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113" y="2520950"/>
            <a:ext cx="248285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673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31775" y="231775"/>
            <a:ext cx="8723313" cy="64150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2- Diaper or Napkin rash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Common in:</a:t>
            </a:r>
            <a:r>
              <a:rPr lang="en-US" sz="2400" dirty="0" smtClean="0"/>
              <a:t> </a:t>
            </a:r>
            <a:r>
              <a:rPr lang="en-US" sz="2400" dirty="0"/>
              <a:t>B</a:t>
            </a:r>
            <a:r>
              <a:rPr lang="en-US" sz="2400" dirty="0" smtClean="0"/>
              <a:t>abies who their mothers do</a:t>
            </a:r>
          </a:p>
          <a:p>
            <a:pPr>
              <a:buFontTx/>
              <a:buNone/>
            </a:pPr>
            <a:r>
              <a:rPr lang="en-US" sz="2400" dirty="0" smtClean="0"/>
              <a:t>     not change their diaper frequently.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</a:rPr>
              <a:t>ed area</a:t>
            </a:r>
            <a:r>
              <a:rPr lang="en-US" sz="2400" dirty="0" smtClean="0"/>
              <a:t> in groin area.</a:t>
            </a:r>
            <a:r>
              <a:rPr lang="en-US" sz="2400" dirty="0"/>
              <a:t> </a:t>
            </a:r>
            <a:r>
              <a:rPr lang="en-US" sz="2400" dirty="0" smtClean="0"/>
              <a:t>It may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spread by the baby himself from the groin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area to the face part .</a:t>
            </a:r>
          </a:p>
          <a:p>
            <a:r>
              <a:rPr lang="en-US" sz="2400" dirty="0" smtClean="0"/>
              <a:t>It usually goes away by correct conditions.</a:t>
            </a:r>
          </a:p>
          <a:p>
            <a:pPr>
              <a:buFontTx/>
              <a:buNone/>
            </a:pPr>
            <a:endParaRPr lang="en-US" sz="2400" b="1" u="sng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3- </a:t>
            </a:r>
            <a:r>
              <a:rPr lang="en-US" sz="2800" b="1" dirty="0" err="1" smtClean="0">
                <a:solidFill>
                  <a:srgbClr val="990099"/>
                </a:solidFill>
              </a:rPr>
              <a:t>Vaginitis</a:t>
            </a:r>
            <a:endParaRPr lang="en-US" sz="2800" b="1" dirty="0" smtClean="0">
              <a:solidFill>
                <a:srgbClr val="990099"/>
              </a:solidFill>
            </a:endParaRPr>
          </a:p>
          <a:p>
            <a:pPr>
              <a:buFontTx/>
              <a:buNone/>
            </a:pPr>
            <a:r>
              <a:rPr lang="en-US" sz="2400" dirty="0" smtClean="0"/>
              <a:t>                  Infection of vaginal mucosa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/>
              <a:t> itching, white or yellowish discharges from vaginal surface or pus.</a:t>
            </a:r>
          </a:p>
          <a:p>
            <a:r>
              <a:rPr lang="en-US" sz="2400" dirty="0" smtClean="0"/>
              <a:t>60% of the vaginal discharge is caused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dirty="0" smtClean="0"/>
              <a:t>It is very common in KSA. </a:t>
            </a:r>
          </a:p>
          <a:p>
            <a:r>
              <a:rPr lang="en-US" sz="2400" dirty="0" smtClean="0"/>
              <a:t>It is more in pregnant and diabetic ladies.</a:t>
            </a:r>
          </a:p>
          <a:p>
            <a:pPr>
              <a:buFontTx/>
              <a:buNone/>
            </a:pPr>
            <a:endParaRPr lang="x-none" dirty="0" smtClean="0"/>
          </a:p>
        </p:txBody>
      </p:sp>
      <p:pic>
        <p:nvPicPr>
          <p:cNvPr id="22531" name="Picture 3" descr="diaper rash.jpg"/>
          <p:cNvPicPr>
            <a:picLocks noChangeAspect="1"/>
          </p:cNvPicPr>
          <p:nvPr/>
        </p:nvPicPr>
        <p:blipFill>
          <a:blip r:embed="rId2" cstate="print"/>
          <a:srcRect l="1419" t="5908" r="4875" b="12669"/>
          <a:stretch>
            <a:fillRect/>
          </a:stretch>
        </p:blipFill>
        <p:spPr bwMode="auto">
          <a:xfrm>
            <a:off x="6084168" y="512676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97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General Characteristics of Fungi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sz="3200" b="1" dirty="0">
                <a:solidFill>
                  <a:srgbClr val="FF0000"/>
                </a:solidFill>
              </a:rPr>
              <a:t>Heterotrophic organisms are 3 kinds</a:t>
            </a:r>
            <a:r>
              <a:rPr lang="en-US" sz="3200" b="1" dirty="0" smtClean="0">
                <a:solidFill>
                  <a:srgbClr val="FF0000"/>
                </a:solidFill>
              </a:rPr>
              <a:t>:</a:t>
            </a:r>
          </a:p>
          <a:p>
            <a:pPr marL="114300" indent="0"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marL="571500" indent="-457200">
              <a:lnSpc>
                <a:spcPct val="90000"/>
              </a:lnSpc>
              <a:buAutoNum type="alphaUcParenR"/>
            </a:pPr>
            <a:r>
              <a:rPr lang="en-US" sz="3600" b="1" dirty="0" smtClean="0"/>
              <a:t>Saprophytic</a:t>
            </a:r>
          </a:p>
          <a:p>
            <a:pPr marL="571500" indent="-457200">
              <a:lnSpc>
                <a:spcPct val="90000"/>
              </a:lnSpc>
              <a:buAutoNum type="alphaUcParenR"/>
            </a:pPr>
            <a:endParaRPr lang="en-US" sz="3600" b="1" dirty="0"/>
          </a:p>
          <a:p>
            <a:pPr marL="571500" indent="-457200">
              <a:lnSpc>
                <a:spcPct val="90000"/>
              </a:lnSpc>
              <a:buAutoNum type="alphaUcParenR"/>
            </a:pPr>
            <a:r>
              <a:rPr lang="en-US" sz="3600" b="1" dirty="0" smtClean="0"/>
              <a:t>Symbiotic</a:t>
            </a:r>
          </a:p>
          <a:p>
            <a:pPr marL="114300" indent="0">
              <a:lnSpc>
                <a:spcPct val="90000"/>
              </a:lnSpc>
              <a:buNone/>
            </a:pPr>
            <a:endParaRPr lang="en-US" sz="3600" dirty="0"/>
          </a:p>
          <a:p>
            <a:pPr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C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3600" b="1" dirty="0" smtClean="0"/>
              <a:t>Parasitic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426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85694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General Characteristics of Fungi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1156"/>
            <a:ext cx="7620000" cy="4999644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US" sz="2800" dirty="0"/>
              <a:t>Beneficial fungi are important in the production of </a:t>
            </a:r>
            <a:r>
              <a:rPr lang="en-US" sz="2800" dirty="0" smtClean="0"/>
              <a:t>cheeses and other foods .</a:t>
            </a:r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/>
              <a:t>fungi are important in the production of</a:t>
            </a:r>
            <a:r>
              <a:rPr lang="en-US" sz="2800" dirty="0" smtClean="0"/>
              <a:t>    antibiotics </a:t>
            </a:r>
            <a:r>
              <a:rPr lang="en-US" sz="2800" b="1" dirty="0">
                <a:solidFill>
                  <a:srgbClr val="0070C0"/>
                </a:solidFill>
              </a:rPr>
              <a:t>e.g.</a:t>
            </a:r>
            <a:r>
              <a:rPr lang="en-US" sz="2800" dirty="0"/>
              <a:t> Penicillin. 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fungi causing deterioration of leather , plastic and spoilage of jams and pickles.</a:t>
            </a:r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endParaRPr lang="en-US" sz="2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Plant </a:t>
            </a:r>
            <a:r>
              <a:rPr lang="en-US" sz="3600" b="1" dirty="0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. fungi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sz="2000" dirty="0"/>
              <a:t>They are not </a:t>
            </a:r>
            <a:r>
              <a:rPr lang="en-US" sz="2000" dirty="0" smtClean="0"/>
              <a:t>plants (  page 75 )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74804"/>
              </p:ext>
            </p:extLst>
          </p:nvPr>
        </p:nvGraphicFramePr>
        <p:xfrm>
          <a:off x="703385" y="2572151"/>
          <a:ext cx="6569049" cy="356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683"/>
                <a:gridCol w="2189683"/>
                <a:gridCol w="2189683"/>
              </a:tblGrid>
              <a:tr h="59941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FUNGUS</a:t>
                      </a:r>
                      <a:endParaRPr lang="en-US" dirty="0"/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FOOD</a:t>
                      </a:r>
                      <a:endParaRPr lang="en-US" sz="2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Autotrophic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Heterotrophic</a:t>
                      </a:r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PIGMENTS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CELL WALL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3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7F3400"/>
                </a:solidFill>
              </a:rPr>
              <a:t>Classification of Fungi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 rotWithShape="1">
          <a:blip r:embed="rId3"/>
          <a:srcRect l="261" r="736"/>
          <a:stretch/>
        </p:blipFill>
        <p:spPr>
          <a:xfrm>
            <a:off x="756015" y="1556792"/>
            <a:ext cx="6776854" cy="4840739"/>
          </a:xfrm>
          <a:prstGeom prst="rect">
            <a:avLst/>
          </a:prstGeom>
          <a:ln w="76200" cmpd="sng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4318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Structure of Fungi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n-US" sz="3600" b="1" dirty="0"/>
              <a:t>Fungi can be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2987824" y="2209800"/>
            <a:ext cx="1431776" cy="643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724400" y="2209800"/>
            <a:ext cx="1647800" cy="5711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50462" y="2875002"/>
            <a:ext cx="6826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Unicellular =</a:t>
            </a:r>
            <a:r>
              <a:rPr lang="en-US" sz="2400" dirty="0"/>
              <a:t> Yeasts      </a:t>
            </a:r>
            <a:r>
              <a:rPr lang="en-US" sz="2400" dirty="0" smtClean="0"/>
              <a:t>            </a:t>
            </a:r>
            <a:r>
              <a:rPr lang="en-US" sz="2400" b="1" dirty="0">
                <a:solidFill>
                  <a:srgbClr val="0070C0"/>
                </a:solidFill>
              </a:rPr>
              <a:t>Multicellular =</a:t>
            </a:r>
            <a:r>
              <a:rPr lang="en-US" sz="2400" dirty="0"/>
              <a:t> Molds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7538" y="47087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565769"/>
            <a:ext cx="3684955" cy="2979616"/>
          </a:xfrm>
          <a:prstGeom prst="rect">
            <a:avLst/>
          </a:prstGeom>
        </p:spPr>
      </p:pic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3559418"/>
            <a:ext cx="3513015" cy="298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7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4441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Reproduction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25" y="1119056"/>
            <a:ext cx="8195201" cy="5738944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Depending on the species :</a:t>
            </a:r>
          </a:p>
          <a:p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budding </a:t>
            </a:r>
          </a:p>
          <a:p>
            <a:pPr>
              <a:buFont typeface="Wingdings" charset="2"/>
              <a:buChar char="Ø"/>
            </a:pP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3200" b="1" dirty="0" err="1" smtClean="0">
                <a:solidFill>
                  <a:schemeClr val="tx2">
                    <a:lumMod val="50000"/>
                  </a:schemeClr>
                </a:solidFill>
              </a:rPr>
              <a:t>Hyphal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extension</a:t>
            </a:r>
          </a:p>
          <a:p>
            <a:pPr>
              <a:buFont typeface="Wingdings" charset="2"/>
              <a:buChar char="Ø"/>
            </a:pP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Spore formation &gt;&gt;&gt;&gt; a- sexual spores</a:t>
            </a:r>
          </a:p>
          <a:p>
            <a:pPr marL="114300" indent="0">
              <a:buNone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b- asexual spores</a:t>
            </a:r>
          </a:p>
          <a:p>
            <a:pPr marL="114300" indent="0">
              <a:buNone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(conidia)</a:t>
            </a:r>
          </a:p>
        </p:txBody>
      </p:sp>
      <p:sp>
        <p:nvSpPr>
          <p:cNvPr id="4" name="Oval 3"/>
          <p:cNvSpPr/>
          <p:nvPr/>
        </p:nvSpPr>
        <p:spPr>
          <a:xfrm>
            <a:off x="4690253" y="1542483"/>
            <a:ext cx="3541111" cy="25405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342F23"/>
                </a:solidFill>
              </a:rPr>
              <a:t>Some fungi produce both sexual and         asexual spores</a:t>
            </a:r>
            <a:endParaRPr lang="en-US" sz="2800" b="1" dirty="0">
              <a:solidFill>
                <a:srgbClr val="342F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Mold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3600" dirty="0" smtClean="0">
                <a:solidFill>
                  <a:srgbClr val="FF0000"/>
                </a:solidFill>
              </a:rPr>
              <a:t>Important term : ( page 75)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Hypha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Hyphae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Septate hyphae </a:t>
            </a:r>
          </a:p>
          <a:p>
            <a:pPr>
              <a:buFont typeface="Wingdings" charset="2"/>
              <a:buChar char="§"/>
            </a:pPr>
            <a:r>
              <a:rPr lang="en-US" sz="3600" dirty="0" err="1" smtClean="0"/>
              <a:t>Aseptate</a:t>
            </a:r>
            <a:r>
              <a:rPr lang="en-US" sz="3600" dirty="0" smtClean="0"/>
              <a:t> hyphae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Mycelium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923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1272</TotalTime>
  <Words>1289</Words>
  <Application>Microsoft Office PowerPoint</Application>
  <PresentationFormat>On-screen Show (4:3)</PresentationFormat>
  <Paragraphs>244</Paragraphs>
  <Slides>29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</vt:lpstr>
      <vt:lpstr>Times New Roman</vt:lpstr>
      <vt:lpstr>Wingdings</vt:lpstr>
      <vt:lpstr>Adjacency</vt:lpstr>
      <vt:lpstr>Fungi</vt:lpstr>
      <vt:lpstr>Introduction </vt:lpstr>
      <vt:lpstr>General Characteristics of Fungi</vt:lpstr>
      <vt:lpstr>General Characteristics of Fungi</vt:lpstr>
      <vt:lpstr>Plant vs. fungi </vt:lpstr>
      <vt:lpstr>Classification of Fungi  </vt:lpstr>
      <vt:lpstr>Structure of Fungi</vt:lpstr>
      <vt:lpstr>Reproduction</vt:lpstr>
      <vt:lpstr>Mold</vt:lpstr>
      <vt:lpstr>PowerPoint Presentation</vt:lpstr>
      <vt:lpstr>Molds</vt:lpstr>
      <vt:lpstr>PowerPoint Presentation</vt:lpstr>
      <vt:lpstr>Hyphae </vt:lpstr>
      <vt:lpstr>Molds</vt:lpstr>
      <vt:lpstr>yeast</vt:lpstr>
      <vt:lpstr>Shape of yeast </vt:lpstr>
      <vt:lpstr>yeast</vt:lpstr>
      <vt:lpstr>Fungi can be:</vt:lpstr>
      <vt:lpstr> e.g.   Histoplasma </vt:lpstr>
      <vt:lpstr>e.g. Mushroom</vt:lpstr>
      <vt:lpstr>Reproduction of Fungi</vt:lpstr>
      <vt:lpstr>Fungal infections</vt:lpstr>
      <vt:lpstr>Superficial Mycosis:  Piedra</vt:lpstr>
      <vt:lpstr>- Pityriasis versicolor </vt:lpstr>
      <vt:lpstr>White Piedra</vt:lpstr>
      <vt:lpstr>Coetaneous Mycosis: Dermatophytes</vt:lpstr>
      <vt:lpstr>The Clinical Types of Dermatophytes</vt:lpstr>
      <vt:lpstr>Opportunistic Mycosis: Candidosis</vt:lpstr>
      <vt:lpstr>PowerPoint Presentation</vt:lpstr>
    </vt:vector>
  </TitlesOfParts>
  <Company>KFSH&amp;RC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Fungi</dc:title>
  <dc:creator>Bandar Alreshaid</dc:creator>
  <cp:lastModifiedBy>sahar alhogail</cp:lastModifiedBy>
  <cp:revision>37</cp:revision>
  <dcterms:created xsi:type="dcterms:W3CDTF">2014-09-16T18:35:58Z</dcterms:created>
  <dcterms:modified xsi:type="dcterms:W3CDTF">2017-03-02T07:12:55Z</dcterms:modified>
</cp:coreProperties>
</file>