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27" autoAdjust="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49117-1909-4729-8BEC-8C550372F28D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00A3C-359D-4DD8-9B6A-F532DDFD1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71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Sterptococci</a:t>
            </a:r>
            <a:r>
              <a:rPr lang="en-US" dirty="0" smtClean="0"/>
              <a:t> and staphylococci are the main groups of medically important gram+ </a:t>
            </a:r>
            <a:r>
              <a:rPr lang="en-US" dirty="0" err="1" smtClean="0"/>
              <a:t>cocci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55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Morphology&gt;&gt; chain (short or long), pairs (</a:t>
            </a:r>
            <a:r>
              <a:rPr lang="en-US" dirty="0" err="1" smtClean="0"/>
              <a:t>diplococci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62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RHD is caused by rheumatic fever. Rheumatic fever is caused by streptococcal (strep) infection.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Treating strep throat with antibiotics can prevent rheumatic fever.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regular antibiotics (usually monthly injections) can prevent patients with rheumatic fever from contracting further strep infections and causing progression of valve damage.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Streptococcal infection in throat or as a bacteremia.</a:t>
            </a:r>
            <a:r>
              <a:rPr lang="en-US" baseline="0" dirty="0" smtClean="0"/>
              <a:t> </a:t>
            </a:r>
            <a:r>
              <a:rPr lang="en-US" dirty="0" smtClean="0"/>
              <a:t> </a:t>
            </a:r>
          </a:p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63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Meningitis: inflammation of the meninges (protective membranes covering the brain and spinal cord)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041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318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Glomerulonephritis :acute inflammation of the kidney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892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chemically modified toxin from a pathogenic microorganism, which is no longer toxic but is still antigenic and can be used as a vaccine.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00A3C-359D-4DD8-9B6A-F532DDFD143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62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08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5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73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112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75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62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8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280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8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32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8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94864-6677-4CDA-AC24-5BBC46E6B65F}" type="datetimeFigureOut">
              <a:rPr lang="en-US" smtClean="0"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CF60D-8B09-4295-87DA-D3A13D665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7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5549" y="990600"/>
            <a:ext cx="7772400" cy="1470025"/>
          </a:xfrm>
        </p:spPr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Streptococci &amp;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Corynebacteria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819400"/>
            <a:ext cx="3597349" cy="304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819401"/>
            <a:ext cx="3809999" cy="304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4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pneumoniae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Infection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Bacterial pneumonia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Leading cause of death especially in older adults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Bacteremia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Meningitis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Otitis media (middle ear infections)</a:t>
            </a:r>
          </a:p>
          <a:p>
            <a:pPr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Sinusitis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53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S.pneumoniae</a:t>
            </a:r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and Eye Infections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It causes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Hypopyon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corneal ulcer.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It is a disk-shaped central corneal</a:t>
            </a:r>
          </a:p>
          <a:p>
            <a:pPr marL="0" indent="0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ulcer with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hypopyon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Hypopyon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&gt;&gt; is inflammatory </a:t>
            </a:r>
          </a:p>
          <a:p>
            <a:pPr marL="0" indent="0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cells in the anterior chamber of the </a:t>
            </a:r>
          </a:p>
          <a:p>
            <a:pPr marL="0" indent="0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eye with sterile pus (yellowish exudate) </a:t>
            </a: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Perforation secondary to ulcer is </a:t>
            </a:r>
          </a:p>
          <a:p>
            <a:pPr marL="0" indent="0"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common 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Acute </a:t>
            </a:r>
            <a:r>
              <a:rPr lang="en-US" sz="3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muco</a:t>
            </a:r>
            <a:r>
              <a:rPr lang="en-US" sz="3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-purulent conjunctivitis.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Purulent conjunctivitis of the new born.</a:t>
            </a:r>
            <a:r>
              <a:rPr lang="en-US" sz="3000" dirty="0" smtClean="0">
                <a:solidFill>
                  <a:srgbClr val="0070C0"/>
                </a:solidFill>
              </a:rPr>
              <a:t> </a:t>
            </a:r>
          </a:p>
          <a:p>
            <a:endParaRPr lang="en-US" sz="3000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2057400"/>
            <a:ext cx="3153659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Risk Factors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Compromised corneal epithelial integrity caused by contact lens wear, corneal trauma, or corneal surgery.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Inappropriate use of topical antibiotics could eliminate the natural protection by the normal flora, this can predispose cornea to develop opportunistic infections, particularly when combined with corneal disease or trauma.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Trauma, including chemical &amp; thermal injuries.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Contact lenses users have 1.5% chance of developing infectious keratitis. 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711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Beta-Hemolytic </a:t>
            </a:r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Streptococci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400" b="1" dirty="0">
                <a:latin typeface="Times New Roman" pitchFamily="18" charset="0"/>
                <a:cs typeface="Times New Roman" pitchFamily="18" charset="0"/>
              </a:rPr>
              <a:t>The most important 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spp. </a:t>
            </a:r>
            <a:r>
              <a:rPr lang="en-US" sz="3400" b="1" dirty="0">
                <a:latin typeface="Times New Roman" pitchFamily="18" charset="0"/>
                <a:cs typeface="Times New Roman" pitchFamily="18" charset="0"/>
              </a:rPr>
              <a:t>in this genus are Group A, and B </a:t>
            </a:r>
            <a:r>
              <a:rPr lang="en-US" sz="3400" b="1" dirty="0" smtClean="0">
                <a:latin typeface="Times New Roman" pitchFamily="18" charset="0"/>
                <a:cs typeface="Times New Roman" pitchFamily="18" charset="0"/>
              </a:rPr>
              <a:t>Streptococci</a:t>
            </a:r>
            <a:endParaRPr lang="en-US" sz="3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S. </a:t>
            </a:r>
            <a:r>
              <a:rPr lang="en-US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pyogenes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(Group 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Streptococci) 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Part of throat flora, </a:t>
            </a:r>
            <a:r>
              <a:rPr lang="en-US" sz="3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does not survive well in the 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environment.</a:t>
            </a:r>
          </a:p>
          <a:p>
            <a:pPr lvl="0"/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It can spread person to person via skin contact and via respiratory tract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None/>
            </a:pP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pyogenes</a:t>
            </a:r>
            <a:r>
              <a:rPr lang="en-US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Infections: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Usually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cause throat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infections (strep throat) or (acute pharyngitis) which is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associated with purulent inflammation.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250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Nasopharyngeal carriage is common especially in colder months and particularly among children. 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One of the member of this species can cause necrotizing fasciitis  (flesh eating bacteria)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Scarlet fever: sunburn-like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rash may develops on the neck, trunk, and extremities in response to the release of pyrogenic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exotoxin.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Complications 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include: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Acute rheumatic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fever&gt;&gt; 2-3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weeks after the initiation of pharyngitis. Characterized by fever, rash,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carditis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arthritis.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Acute glomerulonephritis, rare, occur as soon as 1 week after pharyngitis.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53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3462828" cy="263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276600"/>
            <a:ext cx="4981575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4114800"/>
            <a:ext cx="2975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Streptococcal pharyngitis</a:t>
            </a:r>
          </a:p>
        </p:txBody>
      </p:sp>
      <p:sp>
        <p:nvSpPr>
          <p:cNvPr id="5" name="Rectangle 4"/>
          <p:cNvSpPr/>
          <p:nvPr/>
        </p:nvSpPr>
        <p:spPr>
          <a:xfrm>
            <a:off x="5562600" y="2667000"/>
            <a:ext cx="15712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Scarlet fever</a:t>
            </a:r>
          </a:p>
        </p:txBody>
      </p:sp>
    </p:spTree>
    <p:extLst>
      <p:ext uri="{BB962C8B-B14F-4D97-AF65-F5344CB8AC3E}">
        <p14:creationId xmlns:p14="http://schemas.microsoft.com/office/powerpoint/2010/main" val="286722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agalactiae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(Group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Streptococci) </a:t>
            </a:r>
            <a:endParaRPr lang="en-US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found in the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vaginocervical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tract of female carriers,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urethral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of male carriers as well as GI tract.</a:t>
            </a:r>
          </a:p>
          <a:p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be transmitted sexually and from infected mother to her infant at birth.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is a leading cause of meningitis and septicemia in neonates, with a high mortality rate.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Non-Hemolytic </a:t>
            </a:r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Streptococci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Group 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 streptococci or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Enterococci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They are not very virulent but are important cause of nosocomial infections, especially that they have developed multiple antibiotic resistance.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They are part of the fecal normal flora.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They can also colonies skin and mucous membranes  especially in hospital setting.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Not like other Streptococci they are highly resistant to environmental and chemical agents and can persist on non living objects.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Vancomycin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resistant Enterococci is a major concern in hospitals. </a:t>
            </a:r>
          </a:p>
        </p:txBody>
      </p:sp>
    </p:spTree>
    <p:extLst>
      <p:ext uri="{BB962C8B-B14F-4D97-AF65-F5344CB8AC3E}">
        <p14:creationId xmlns:p14="http://schemas.microsoft.com/office/powerpoint/2010/main" val="2386449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Enterococci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3590855" cy="301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2971800" cy="2039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92991"/>
            <a:ext cx="30416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30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Corynebacteria</a:t>
            </a:r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85849"/>
            <a:ext cx="7696200" cy="5772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137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Streptococci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Cocci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spherical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Morphology: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Gram positive,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cocci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chains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600200"/>
            <a:ext cx="3226580" cy="2590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135582"/>
            <a:ext cx="2895600" cy="239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Corynbacteria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diphtheriae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Characteristics: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1. Morphology&gt;&gt;</a:t>
            </a:r>
          </a:p>
          <a:p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Small gram positive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rods</a:t>
            </a:r>
          </a:p>
          <a:p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Chinese letter pattern, angular arrangement.</a:t>
            </a:r>
            <a:endParaRPr lang="en-US" sz="2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2. Culture&gt;&gt;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aerobic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3. Biochemical reactions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&gt;&gt; 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Catalase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like </a:t>
            </a:r>
            <a:r>
              <a:rPr lang="en-US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staphylococcus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4. non-spore-forming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5. Non-motile.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581400"/>
            <a:ext cx="3640137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868" y="1450975"/>
            <a:ext cx="142716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56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6. Un-capsulated.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7. Not considered part of the normal flora.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8. 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cause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diphtheria&gt;&gt;</a:t>
            </a:r>
          </a:p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Acute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respiratory or cutaneous disease that maybe life threatening.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9. 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found in the throat and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nasopharynx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of carriers and in patient with diphtheria.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10. 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has a very strong single exotoxin that inhibits protein synthesis.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11. 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heat-labile.</a:t>
            </a: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Antitoxin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is available &amp; used in treatment. </a:t>
            </a:r>
          </a:p>
        </p:txBody>
      </p:sp>
    </p:spTree>
    <p:extLst>
      <p:ext uri="{BB962C8B-B14F-4D97-AF65-F5344CB8AC3E}">
        <p14:creationId xmlns:p14="http://schemas.microsoft.com/office/powerpoint/2010/main" val="96418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C. diphtheria Infection 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Disease can represent in tow forms: </a:t>
            </a:r>
          </a:p>
          <a:p>
            <a:pPr marL="0" indent="0">
              <a:buNone/>
            </a:pPr>
            <a:r>
              <a:rPr lang="en-US" sz="37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Upper respiratory tract </a:t>
            </a:r>
            <a:r>
              <a:rPr lang="en-US" sz="3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infection&gt;&gt;</a:t>
            </a:r>
            <a:endParaRPr lang="en-US" sz="3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Localized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infection (usually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throat). 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There is a distinctive thick, grayish, adherent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pseudomembrane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that coats the throat. 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Disease progress and generalized symptoms occur due to toxin. 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Mainly affect heart and peripheral nerves.  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3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Cutaneous diphtheria&gt;&gt;</a:t>
            </a:r>
            <a:endParaRPr lang="en-US" sz="3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600" i="1" dirty="0" err="1">
                <a:latin typeface="Times New Roman" pitchFamily="18" charset="0"/>
                <a:cs typeface="Times New Roman" pitchFamily="18" charset="0"/>
              </a:rPr>
              <a:t>C.diphtheria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can gain entry to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subcutaneous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tissue via wound or cut in the skin.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It leads to a chronic ,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non healing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ulcer with a gray membrane 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80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"/>
            <a:ext cx="6400799" cy="6278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7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C.diphtheria</a:t>
            </a:r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&amp; Eye Infections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 can cause 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acute membranous conjunctivitis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It is an acute inflammation of the conjunctiva,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characterized by formation of a true membrane 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conjunctiva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Now-a-days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it is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very rare occurrence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because of markedly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decreased incidence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diphtheria.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is because of the fact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that immunization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against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diptheria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is very effective.</a:t>
            </a:r>
          </a:p>
        </p:txBody>
      </p:sp>
    </p:spTree>
    <p:extLst>
      <p:ext uri="{BB962C8B-B14F-4D97-AF65-F5344CB8AC3E}">
        <p14:creationId xmlns:p14="http://schemas.microsoft.com/office/powerpoint/2010/main" val="25250250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Immunity to </a:t>
            </a:r>
            <a:r>
              <a:rPr lang="en-US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C.diphtheria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Children should get 5 doses of DTP vaccine, one dose at each of the following ages: 2 months, 4 months, 6 months, 18 months, 4 to 6 years.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DPT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= combination vaccines against three infectious diseases in humans: diphtheria,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pertussis,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and tetanus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vaccine components include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bacterial toxoid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&gt;&gt; a chemically modified toxin from a pathogenic microorganism, which is no longer toxic but is still antigenic and can be used as a vaccine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121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Treatment of </a:t>
            </a:r>
            <a:r>
              <a:rPr lang="en-US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C.diphtheria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Anti-toxin.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Passive immunization with preformed diphtheria toxin antibodies.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It is sensitive to many antibiotics including penicillin.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Patient must be isolated because the disease is highly contagious</a:t>
            </a:r>
          </a:p>
        </p:txBody>
      </p:sp>
    </p:spTree>
    <p:extLst>
      <p:ext uri="{BB962C8B-B14F-4D97-AF65-F5344CB8AC3E}">
        <p14:creationId xmlns:p14="http://schemas.microsoft.com/office/powerpoint/2010/main" val="2356885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diphtheroids</a:t>
            </a:r>
            <a:endParaRPr lang="en-US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They are morphologically similar to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C.diphtheriae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but the are not pathogenic.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live in nose, throat,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nasopharynx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, skin,  urogenital tract and conjunctiva.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do not produce exotoxin. </a:t>
            </a:r>
          </a:p>
          <a:p>
            <a:endParaRPr lang="en-US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May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rarely cause disease in the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immunocompromized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25594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Characteristics of Streptococci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Morphology&gt;&gt; 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Gram positive, 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cocci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Arranged in chains, and some spp. arranged in pairs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Habitat&gt;&gt; 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Usually found as a normal flora in throat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Culture&gt;&gt;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They are Facultative anaerobic 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Because of their complex nutritional requirements, blood enriched medium is generally used for their isolation. 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Biochemical Reactions&gt;&gt; 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Catalase negative (don’t produce catalase enzyme)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Non- motile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9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Note</a:t>
            </a:r>
            <a:endParaRPr lang="en-US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Blood Agar (BA):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basal media has been enriched by adding blood, so we call it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Enriched media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allow the growth of fastidious and pathogenic bacteria.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 is also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Differential media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used to differentiate between hemolytic and non-hemolytic bacteria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609600"/>
            <a:ext cx="2834650" cy="24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352800"/>
            <a:ext cx="39624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61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Classification of Streptococci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Streptococci are classified by several schemes: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A) Hemolytic properties on blood agar&gt;&gt;</a:t>
            </a:r>
          </a:p>
          <a:p>
            <a:pPr>
              <a:buFont typeface="Wingdings" pitchFamily="2" charset="2"/>
              <a:buChar char="Ø"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-hemolytic:     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S.viridance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&amp;    </a:t>
            </a:r>
          </a:p>
          <a:p>
            <a:pPr marL="0" indent="0">
              <a:buNone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S.pneumoniae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-hemolytic:    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pyogenes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                             S.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agalactia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-hemolytic:    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Enterococci spp.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B) Serologic (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Lancefields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 groupings&gt;&gt;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Used for the classification of Beta- hemolytic streptococci to: group A 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pyogenes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group B 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agalactia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group D,……….. group V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858" y="2286000"/>
            <a:ext cx="2761990" cy="2600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24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Alpha-Hemolytic Streptococci</a:t>
            </a:r>
            <a:endParaRPr lang="en-US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There are mainly 2 clinically important species: </a:t>
            </a:r>
          </a:p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1. Streptococcus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viridans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2. Streptococcus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pneumoniae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4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68963"/>
          </a:xfrm>
        </p:spPr>
        <p:txBody>
          <a:bodyPr/>
          <a:lstStyle/>
          <a:p>
            <a:pPr marL="0" lvl="0" indent="0">
              <a:buNone/>
            </a:pP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Streptococcus </a:t>
            </a:r>
            <a:r>
              <a:rPr lang="en-US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viridans</a:t>
            </a:r>
            <a:r>
              <a:rPr lang="en-US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/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Part of the oral and throat flora, mostly a-virulent</a:t>
            </a:r>
          </a:p>
          <a:p>
            <a:pPr lvl="0"/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Streptococcus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mutans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is member of the </a:t>
            </a: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viridancs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group that cause dental caries. </a:t>
            </a:r>
          </a:p>
          <a:p>
            <a:pPr lvl="0"/>
            <a:r>
              <a:rPr lang="en-US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S. </a:t>
            </a:r>
            <a:r>
              <a:rPr lang="en-US" sz="2800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viridans</a:t>
            </a:r>
            <a:r>
              <a:rPr lang="en-US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can cause infection (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strep throat)&gt;&gt; rheumatic fever&gt;&gt; Rheumatic Heart 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Disease (RHD)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In RHD they infect heart valves&gt;&gt; heat failure and death.  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At risk patients should receive prophylactic penicillin before undergoing dental procedures.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72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731838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en-US" sz="4000" b="1" i="1" dirty="0">
                <a:latin typeface="Times New Roman" pitchFamily="18" charset="0"/>
                <a:ea typeface="+mn-ea"/>
                <a:cs typeface="Times New Roman" pitchFamily="18" charset="0"/>
              </a:rPr>
              <a:t>Streptococcus </a:t>
            </a:r>
            <a:r>
              <a:rPr lang="en-US" sz="4000" b="1" i="1" dirty="0" err="1">
                <a:latin typeface="Times New Roman" pitchFamily="18" charset="0"/>
                <a:ea typeface="+mn-ea"/>
                <a:cs typeface="Times New Roman" pitchFamily="18" charset="0"/>
              </a:rPr>
              <a:t>viridans</a:t>
            </a:r>
            <a:r>
              <a:rPr lang="en-US" sz="4000" b="1" i="1" dirty="0"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br>
              <a:rPr lang="en-US" sz="4000" b="1" i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sz="5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6708"/>
            <a:ext cx="4401799" cy="3731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40596"/>
            <a:ext cx="3301365" cy="248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86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92162"/>
          </a:xfrm>
        </p:spPr>
        <p:txBody>
          <a:bodyPr>
            <a:normAutofit fontScale="90000"/>
          </a:bodyPr>
          <a:lstStyle/>
          <a:p>
            <a:pPr lvl="0" algn="l">
              <a:spcBef>
                <a:spcPct val="20000"/>
              </a:spcBef>
            </a:pPr>
            <a:r>
              <a:rPr lang="en-US" sz="3200" b="1" i="1" dirty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 Streptococcus </a:t>
            </a:r>
            <a:r>
              <a:rPr lang="en-US" sz="3600" b="1" i="1" dirty="0" err="1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pneumoniae</a:t>
            </a:r>
            <a:r>
              <a:rPr lang="en-US" sz="3600" b="1" i="1" dirty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3600" b="1" i="1" dirty="0">
                <a:solidFill>
                  <a:srgbClr val="7030A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Gram positive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diplococci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49831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Colonies appear alpha hemolytic on blood agar plate.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Colonies shoes glistening appearance  because  of the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presence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of capsule.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9800"/>
            <a:ext cx="3048000" cy="2450592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96" y="4472940"/>
            <a:ext cx="1525724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470" y="2819400"/>
            <a:ext cx="2378795" cy="369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4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1389</Words>
  <Application>Microsoft Office PowerPoint</Application>
  <PresentationFormat>On-screen Show (4:3)</PresentationFormat>
  <Paragraphs>190</Paragraphs>
  <Slides>27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Streptococci &amp; Corynebacteria </vt:lpstr>
      <vt:lpstr>Streptococci</vt:lpstr>
      <vt:lpstr>Characteristics of Streptococci</vt:lpstr>
      <vt:lpstr>Note</vt:lpstr>
      <vt:lpstr>Classification of Streptococci</vt:lpstr>
      <vt:lpstr>Alpha-Hemolytic Streptococci</vt:lpstr>
      <vt:lpstr>PowerPoint Presentation</vt:lpstr>
      <vt:lpstr>Streptococcus viridans   </vt:lpstr>
      <vt:lpstr>2. Streptococcus pneumoniae </vt:lpstr>
      <vt:lpstr>S. pneumoniae Infection</vt:lpstr>
      <vt:lpstr>S.pneumoniae and Eye Infections</vt:lpstr>
      <vt:lpstr>Risk Factors</vt:lpstr>
      <vt:lpstr>Beta-Hemolytic Streptococci</vt:lpstr>
      <vt:lpstr>PowerPoint Presentation</vt:lpstr>
      <vt:lpstr>PowerPoint Presentation</vt:lpstr>
      <vt:lpstr>PowerPoint Presentation</vt:lpstr>
      <vt:lpstr>Non-Hemolytic Streptococci</vt:lpstr>
      <vt:lpstr>Enterococci</vt:lpstr>
      <vt:lpstr> Corynebacteria </vt:lpstr>
      <vt:lpstr>Corynbacteria diphtheriae</vt:lpstr>
      <vt:lpstr>PowerPoint Presentation</vt:lpstr>
      <vt:lpstr>C. diphtheria Infection </vt:lpstr>
      <vt:lpstr>PowerPoint Presentation</vt:lpstr>
      <vt:lpstr>C.diphtheria &amp; Eye Infections </vt:lpstr>
      <vt:lpstr>Immunity to C.diphtheria</vt:lpstr>
      <vt:lpstr>Treatment of C.diphtheria</vt:lpstr>
      <vt:lpstr>C. diphtheroids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Streptococci &amp; Corynebacteria</dc:title>
  <dc:creator>dewdrops.22@hotmail.com</dc:creator>
  <cp:lastModifiedBy>dewdrops.22@hotmail.com</cp:lastModifiedBy>
  <cp:revision>22</cp:revision>
  <dcterms:created xsi:type="dcterms:W3CDTF">2017-02-27T10:25:01Z</dcterms:created>
  <dcterms:modified xsi:type="dcterms:W3CDTF">2017-02-27T18:57:22Z</dcterms:modified>
</cp:coreProperties>
</file>