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3" r:id="rId14"/>
    <p:sldId id="276" r:id="rId15"/>
    <p:sldId id="274" r:id="rId16"/>
    <p:sldId id="275" r:id="rId17"/>
    <p:sldId id="278" r:id="rId18"/>
    <p:sldId id="279" r:id="rId19"/>
    <p:sldId id="281" r:id="rId20"/>
    <p:sldId id="282" r:id="rId21"/>
    <p:sldId id="288" r:id="rId22"/>
    <p:sldId id="290" r:id="rId23"/>
    <p:sldId id="289" r:id="rId24"/>
    <p:sldId id="291" r:id="rId25"/>
    <p:sldId id="292" r:id="rId26"/>
    <p:sldId id="29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A40D7-50B8-4D79-B67A-69D174C01F59}" type="datetime1">
              <a:rPr lang="en-US"/>
              <a:pPr>
                <a:defRPr/>
              </a:pPr>
              <a:t>9/9/2014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65126-AA0E-4BE6-9865-21ADE91C8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72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8F69C5C-5AE7-4D74-A87D-4D6805DEF002}" type="datetimeFigureOut">
              <a:rPr lang="en-US" smtClean="0"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E6DCA1-4E62-405B-845E-A8D887EFE5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ARITHMETIC IN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286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1" descr="chtp7_02_Page_31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2564904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67544" y="3284984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7544" y="3717032"/>
            <a:ext cx="65527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40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1.3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70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Figure 2.11 illustrates the order in which the operators are applied.</a:t>
            </a:r>
          </a:p>
        </p:txBody>
      </p:sp>
      <p:sp>
        <p:nvSpPr>
          <p:cNvPr id="9728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189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chtp7_02_Page_32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3" name="Rectangle 2"/>
          <p:cNvSpPr/>
          <p:nvPr/>
        </p:nvSpPr>
        <p:spPr>
          <a:xfrm>
            <a:off x="2339752" y="1052736"/>
            <a:ext cx="504056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39752" y="1916832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39752" y="1916832"/>
            <a:ext cx="576064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39752" y="2708920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699792" y="2708920"/>
            <a:ext cx="576064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35796" y="3501008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39752" y="3501008"/>
            <a:ext cx="648072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03748" y="4293096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339752" y="4293096"/>
            <a:ext cx="648072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339752" y="5085184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31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Relational and equality operators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921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relational operators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used in the C language are shown in Fig. 2.12.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relational operators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all have the same level of precedence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and they associate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left to right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equality operators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have a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lower level of precedence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than the relational operators and they also associate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left to right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In C, a condition may actually be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any expression that generates a </a:t>
            </a:r>
            <a:r>
              <a:rPr lang="en-US" altLang="en-US" i="1" u="sng" dirty="0" smtClean="0">
                <a:solidFill>
                  <a:srgbClr val="000000"/>
                </a:solidFill>
                <a:latin typeface="Times New Roman" pitchFamily="18" charset="0"/>
              </a:rPr>
              <a:t>zero (false)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altLang="en-US" i="1" u="sng" dirty="0" smtClean="0">
                <a:solidFill>
                  <a:srgbClr val="000000"/>
                </a:solidFill>
                <a:latin typeface="Times New Roman" pitchFamily="18" charset="0"/>
              </a:rPr>
              <a:t>nonzero (true)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 value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0342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50736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1" descr="chtp7_02_Page_35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467544" y="2996952"/>
            <a:ext cx="83819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6156176" y="2073622"/>
            <a:ext cx="26933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LOWER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00259" y="3068960"/>
            <a:ext cx="2605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HIGHER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6225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" descr="chtp7_02_Page_3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08300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1" descr="chtp7_02_Page_3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35880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1" descr="chtp7_02_Page_36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24B5A1"/>
                </a:solidFill>
                <a:latin typeface="Arial"/>
              </a:rPr>
              <a:t>3. 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A SAMPLE PROGRAM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894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1" descr="chtp7_02_Page_3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7239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3.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SAMPLE PROGRAM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870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The program uses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(line 15) to input two numbers.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Each conversion specifier has a corresponding argument in which a value will be stored.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The first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%d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converts a value to be stored in the variable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num1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, and the second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%d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converts a value to be stored in variable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num2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469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85800"/>
            <a:ext cx="7239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3.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SAMPLE PROGRAM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824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1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Most C programs perform calculations using the C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 arithmetic operators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(Fig. 2.9).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Note the use of various special symbols not used in algebra.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asterisk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2500" dirty="0" smtClean="0">
                <a:solidFill>
                  <a:srgbClr val="0000FF"/>
                </a:solidFill>
                <a:latin typeface="LucidaSansTypewriter" pitchFamily="49" charset="0"/>
              </a:rPr>
              <a:t>*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indicates multiplication and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percent sign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500" dirty="0" smtClean="0">
                <a:solidFill>
                  <a:srgbClr val="0000FF"/>
                </a:solidFill>
                <a:latin typeface="LucidaSansTypewriter" pitchFamily="49" charset="0"/>
              </a:rPr>
              <a:t>%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denotes the remainder operator, which is introduced below.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algebra, to multiply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times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 b,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simply place these single-letter variable names side by side as in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ab.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C, however, if we were to do this,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ab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would be interpreted as a single, two-letter name (or identifier).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Therefore, C requires that multiplication be explicitly denoted by using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operator as in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a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b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arithmetic operators are all binary operators.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example, the expression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contains the binary operator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the operands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704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7674501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1" descr="chtp7_02_Page_39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2958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4.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rules of precedence - </a:t>
            </a:r>
            <a:r>
              <a:rPr lang="en-US" sz="2800" cap="small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revisited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1075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Figure 2.14 lists from highest to lowest the precedence of the operators introduced in this chapter.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Operators are shown top to bottom in decreasing order of precedence.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equals sign is also an operator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76259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1" descr="chtp7_02_Page_4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688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1" descr="chtp7_02_Page_4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072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931224" cy="5403000"/>
          </a:xfrm>
        </p:spPr>
        <p:txBody>
          <a:bodyPr/>
          <a:lstStyle/>
          <a:p>
            <a:r>
              <a:rPr lang="en-US" dirty="0" smtClean="0"/>
              <a:t>#define is used to define constant macros.</a:t>
            </a:r>
          </a:p>
          <a:p>
            <a:r>
              <a:rPr lang="en-US" dirty="0" smtClean="0"/>
              <a:t>Syntax:</a:t>
            </a:r>
          </a:p>
          <a:p>
            <a:pPr marL="292608" lvl="1" indent="0">
              <a:buNone/>
            </a:pPr>
            <a:r>
              <a:rPr lang="en-US" dirty="0" smtClean="0"/>
              <a:t>#define PI 3.141593	/* conversion constant */</a:t>
            </a:r>
          </a:p>
          <a:p>
            <a:r>
              <a:rPr lang="en-US" dirty="0" smtClean="0"/>
              <a:t>This statement associates PI with the value 3.141593</a:t>
            </a:r>
          </a:p>
          <a:p>
            <a:r>
              <a:rPr lang="en-US" dirty="0" smtClean="0"/>
              <a:t>As a result, the line:</a:t>
            </a:r>
          </a:p>
          <a:p>
            <a:pPr marL="292608" lvl="1" indent="0">
              <a:buNone/>
            </a:pPr>
            <a:r>
              <a:rPr lang="en-US" dirty="0"/>
              <a:t>a</a:t>
            </a:r>
            <a:r>
              <a:rPr lang="en-US" dirty="0" smtClean="0"/>
              <a:t>rea = PI * radius * radius;</a:t>
            </a:r>
            <a:endParaRPr lang="en-US" dirty="0"/>
          </a:p>
          <a:p>
            <a:pPr marL="292608" lvl="1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is read by the compiler as:</a:t>
            </a:r>
          </a:p>
          <a:p>
            <a:pPr marL="292608" lvl="1" indent="0">
              <a:buNone/>
            </a:pPr>
            <a:r>
              <a:rPr lang="en-US" dirty="0"/>
              <a:t>a</a:t>
            </a:r>
            <a:r>
              <a:rPr lang="en-US" dirty="0" smtClean="0"/>
              <a:t>rea = 3.141593 * radius * radius;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Note that the #define and #include lines do not end with a semi colon.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16632"/>
            <a:ext cx="7239000" cy="79208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Conversion 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cONSTANT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5408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7931224" cy="5403000"/>
          </a:xfrm>
        </p:spPr>
        <p:txBody>
          <a:bodyPr/>
          <a:lstStyle/>
          <a:p>
            <a:r>
              <a:rPr lang="en-US" dirty="0" smtClean="0"/>
              <a:t>Syntax:</a:t>
            </a:r>
          </a:p>
          <a:p>
            <a:pPr marL="292608" lvl="1" indent="0">
              <a:buNone/>
            </a:pPr>
            <a:r>
              <a:rPr lang="en-US" dirty="0" smtClean="0"/>
              <a:t>#define PI 3.141593	/* conversion constant */</a:t>
            </a:r>
          </a:p>
          <a:p>
            <a:r>
              <a:rPr lang="en-US" sz="2800" dirty="0"/>
              <a:t>/* … */ is another way to write </a:t>
            </a:r>
            <a:r>
              <a:rPr lang="en-US" sz="2800" dirty="0" smtClean="0"/>
              <a:t>comments</a:t>
            </a:r>
          </a:p>
          <a:p>
            <a:r>
              <a:rPr lang="en-US" sz="2800" dirty="0" smtClean="0"/>
              <a:t>Each /* must be closed by */</a:t>
            </a:r>
          </a:p>
          <a:p>
            <a:r>
              <a:rPr lang="en-US" sz="2800" dirty="0" smtClean="0"/>
              <a:t>Remember that // is also used to write a comment. The comment written in this way spans the whole line</a:t>
            </a:r>
          </a:p>
          <a:p>
            <a:r>
              <a:rPr lang="en-US" sz="2800" dirty="0" smtClean="0"/>
              <a:t>Example:</a:t>
            </a:r>
          </a:p>
          <a:p>
            <a:pPr marL="292608" lvl="1" indent="0">
              <a:buNone/>
            </a:pPr>
            <a:r>
              <a:rPr lang="en-US" sz="2500" dirty="0" smtClean="0"/>
              <a:t>// The following program calculates the circle area</a:t>
            </a:r>
            <a:endParaRPr lang="en-US" sz="25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116632"/>
            <a:ext cx="7239000" cy="792088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6.  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Comments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577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003232" cy="5619024"/>
          </a:xfrm>
        </p:spPr>
        <p:txBody>
          <a:bodyPr/>
          <a:lstStyle/>
          <a:p>
            <a:r>
              <a:rPr lang="en-US" dirty="0" smtClean="0"/>
              <a:t>Before using any variable it must have a value.</a:t>
            </a:r>
          </a:p>
          <a:p>
            <a:r>
              <a:rPr lang="en-US" dirty="0" smtClean="0"/>
              <a:t>This value may be obtained by one of the following ways:</a:t>
            </a:r>
          </a:p>
          <a:p>
            <a:pPr lvl="1"/>
            <a:r>
              <a:rPr lang="en-US" dirty="0" smtClean="0"/>
              <a:t>1) </a:t>
            </a:r>
            <a:r>
              <a:rPr lang="en-US" dirty="0" smtClean="0">
                <a:solidFill>
                  <a:srgbClr val="0070C0"/>
                </a:solidFill>
              </a:rPr>
              <a:t>Input by the user using </a:t>
            </a:r>
            <a:r>
              <a:rPr lang="en-US" dirty="0" err="1" smtClean="0">
                <a:solidFill>
                  <a:srgbClr val="0070C0"/>
                </a:solidFill>
              </a:rPr>
              <a:t>scanf</a:t>
            </a:r>
            <a:endParaRPr lang="en-US" dirty="0" smtClean="0">
              <a:solidFill>
                <a:srgbClr val="0070C0"/>
              </a:solidFill>
            </a:endParaRPr>
          </a:p>
          <a:p>
            <a:pPr marL="530352" lvl="2" indent="0">
              <a:buNone/>
            </a:pPr>
            <a:r>
              <a:rPr lang="en-US" sz="1800" dirty="0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	</a:t>
            </a:r>
            <a:r>
              <a:rPr lang="en-US" sz="1800" dirty="0" err="1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int</a:t>
            </a:r>
            <a:r>
              <a:rPr lang="en-US" sz="1800" dirty="0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age;</a:t>
            </a:r>
          </a:p>
          <a:p>
            <a:pPr marL="530352" lvl="2" indent="0">
              <a:buNone/>
            </a:pPr>
            <a:r>
              <a:rPr lang="en-US" sz="1800" dirty="0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	</a:t>
            </a:r>
            <a:r>
              <a:rPr lang="en-US" sz="1800" dirty="0" err="1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800" dirty="0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(“Enter your age\n”);</a:t>
            </a:r>
          </a:p>
          <a:p>
            <a:pPr marL="530352" lvl="2" indent="0">
              <a:buNone/>
            </a:pPr>
            <a:r>
              <a:rPr lang="en-US" sz="1800" dirty="0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	</a:t>
            </a:r>
            <a:r>
              <a:rPr lang="en-US" sz="1800" dirty="0" err="1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scanf</a:t>
            </a:r>
            <a:r>
              <a:rPr lang="en-US" sz="1800" dirty="0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(“%d”, &amp;age);</a:t>
            </a:r>
          </a:p>
          <a:p>
            <a:pPr lvl="1"/>
            <a:r>
              <a:rPr lang="en-US" dirty="0" smtClean="0"/>
              <a:t>2) </a:t>
            </a:r>
            <a:r>
              <a:rPr lang="en-US" dirty="0" smtClean="0">
                <a:solidFill>
                  <a:srgbClr val="0070C0"/>
                </a:solidFill>
              </a:rPr>
              <a:t>Using an assignment statement:</a:t>
            </a:r>
          </a:p>
          <a:p>
            <a:pPr marL="292608" lvl="1" indent="0">
              <a:buNone/>
            </a:pPr>
            <a:r>
              <a:rPr lang="en-US" sz="1800" dirty="0" smtClean="0">
                <a:solidFill>
                  <a:schemeClr val="tx1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	</a:t>
            </a:r>
            <a:r>
              <a:rPr lang="en-US" sz="1800" dirty="0" err="1" smtClean="0">
                <a:solidFill>
                  <a:schemeClr val="tx1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int</a:t>
            </a:r>
            <a:r>
              <a:rPr lang="en-US" sz="1800" dirty="0" smtClean="0">
                <a:solidFill>
                  <a:schemeClr val="tx1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age;</a:t>
            </a:r>
          </a:p>
          <a:p>
            <a:pPr marL="292608" lvl="1" indent="0">
              <a:buNone/>
            </a:pPr>
            <a:r>
              <a:rPr lang="en-US" sz="1800" dirty="0" smtClean="0">
                <a:solidFill>
                  <a:schemeClr val="tx1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	age = 20;</a:t>
            </a:r>
          </a:p>
          <a:p>
            <a:pPr lvl="1"/>
            <a:r>
              <a:rPr lang="en-US" dirty="0" smtClean="0"/>
              <a:t>3) </a:t>
            </a:r>
            <a:r>
              <a:rPr lang="en-US" dirty="0" smtClean="0">
                <a:solidFill>
                  <a:srgbClr val="0070C0"/>
                </a:solidFill>
              </a:rPr>
              <a:t>Initialized while declaration</a:t>
            </a:r>
          </a:p>
          <a:p>
            <a:pPr marL="292608" lvl="1" indent="0">
              <a:buNone/>
            </a:pPr>
            <a:r>
              <a:rPr lang="en-US" sz="1600" dirty="0" smtClean="0">
                <a:solidFill>
                  <a:schemeClr val="tx1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	</a:t>
            </a:r>
            <a:r>
              <a:rPr lang="en-US" sz="1600" dirty="0" err="1" smtClean="0">
                <a:solidFill>
                  <a:schemeClr val="tx1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int</a:t>
            </a:r>
            <a:r>
              <a:rPr lang="en-US" sz="1600" dirty="0" smtClean="0">
                <a:solidFill>
                  <a:schemeClr val="tx1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age = 20;</a:t>
            </a:r>
            <a:endParaRPr lang="en-US" sz="1600" dirty="0">
              <a:solidFill>
                <a:schemeClr val="tx1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457200" y="116632"/>
            <a:ext cx="8363272" cy="638944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giving values to variables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494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1" descr="chtp7_02_Page_29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840919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1.1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latin typeface="Times New Roman" pitchFamily="18" charset="0"/>
              </a:rPr>
              <a:t>Integer Division and the Remainder Operator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Integer division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yields an integer result.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For example, 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evaluates to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17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evaluates to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C provides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remainder operator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300" dirty="0" smtClean="0">
                <a:solidFill>
                  <a:srgbClr val="0000FF"/>
                </a:solidFill>
                <a:latin typeface="LucidaSansTypewriter" pitchFamily="49" charset="0"/>
              </a:rPr>
              <a:t>%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which yields the remainder after integer division.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remainder operator is an integer operator that can be used only with integer operands.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%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yields the remainder after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is divided by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Thus,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%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yields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17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%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yields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909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531660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" descr="chtp7_02_Page_30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10806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1.2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921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Parentheses for Grouping </a:t>
            </a:r>
            <a:r>
              <a:rPr lang="en-US" b="1" i="1" dirty="0" err="1" smtClean="0">
                <a:solidFill>
                  <a:srgbClr val="000000"/>
                </a:solidFill>
                <a:latin typeface="Times New Roman" pitchFamily="18" charset="0"/>
              </a:rPr>
              <a:t>Subexpressions</a:t>
            </a:r>
            <a:endParaRPr lang="en-US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Parentheses are used in C expressions in the same manner as in algebraic expressions.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to multiply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times the quantity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we write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*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9216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533801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1.3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Rules of Operator Precedence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 applies the operators in arithmetic expressions in a precise sequence determined by the following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rules of operator precedence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are generally the same as those in algebra: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Operators in expressions contained within pairs of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parentheses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evaluated first. Parentheses are said to be at the “highest level of precedence.” In cases of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nested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or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embedded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parentheses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such as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 ( ( a + b ) + c )</a:t>
            </a:r>
          </a:p>
          <a:p>
            <a:pPr marL="630238" lvl="2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operators in the </a:t>
            </a:r>
            <a:r>
              <a:rPr lang="en-US" sz="2300" u="sng" dirty="0" smtClean="0">
                <a:solidFill>
                  <a:srgbClr val="000000"/>
                </a:solidFill>
                <a:latin typeface="Times New Roman" pitchFamily="18" charset="0"/>
              </a:rPr>
              <a:t>innermost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pair of parentheses are applied first. </a:t>
            </a:r>
          </a:p>
        </p:txBody>
      </p:sp>
      <p:sp>
        <p:nvSpPr>
          <p:cNvPr id="9318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749579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1.3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39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Multiplication, division and remainder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operations are applied next. If an expression contains several multiplication, division and remainder operations, evaluation proceeds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from left to right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 Multiplication, division and remainder are said to be on the same level of precedence.</a:t>
            </a:r>
          </a:p>
          <a:p>
            <a:pPr lvl="1" eaLnBrk="1" hangingPunct="1"/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Addition and subtraction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operations are evaluated next. If an expression contains several addition and subtraction operations, evaluation proceeds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from left to right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 Addition and subtraction also have the same level of precedence, which is lower than the precedence of the multiplication, division and remainder operations.</a:t>
            </a:r>
          </a:p>
          <a:p>
            <a:pPr lvl="1"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assignment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operator (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) is evaluated last.</a:t>
            </a:r>
          </a:p>
        </p:txBody>
      </p:sp>
      <p:sp>
        <p:nvSpPr>
          <p:cNvPr id="942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73509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1.3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49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rules of operator precedence specify the order C uses to evaluate expressions. When we say evaluation proceeds from left to right, we’re referring to the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associativity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of the operators.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Figure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 2.10 summarizes these rules of operator precedence for the operators we’ve seen so far.</a:t>
            </a:r>
          </a:p>
        </p:txBody>
      </p:sp>
      <p:sp>
        <p:nvSpPr>
          <p:cNvPr id="95236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3176772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165</TotalTime>
  <Words>867</Words>
  <Application>Microsoft Office PowerPoint</Application>
  <PresentationFormat>On-screen Show (4:3)</PresentationFormat>
  <Paragraphs>106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Opulent</vt:lpstr>
      <vt:lpstr>ARITHMETIC IN C</vt:lpstr>
      <vt:lpstr>1  Arithmetic in C</vt:lpstr>
      <vt:lpstr>PowerPoint Presentation</vt:lpstr>
      <vt:lpstr>1.1  Arithmetic in C (Cont.)</vt:lpstr>
      <vt:lpstr>PowerPoint Presentation</vt:lpstr>
      <vt:lpstr>1.2  Arithmetic in C (Cont.)</vt:lpstr>
      <vt:lpstr>1.3  Arithmetic in C (Cont.)</vt:lpstr>
      <vt:lpstr>1.3  Arithmetic in C (Cont.)</vt:lpstr>
      <vt:lpstr>1.3  Arithmetic in C (Cont.)</vt:lpstr>
      <vt:lpstr>PowerPoint Presentation</vt:lpstr>
      <vt:lpstr>1.3  Arithmetic in C (Cont.)</vt:lpstr>
      <vt:lpstr>PowerPoint Presentation</vt:lpstr>
      <vt:lpstr>2.  Relational and equality operators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4.  rules of precedence - revisited</vt:lpstr>
      <vt:lpstr>PowerPoint Presentation</vt:lpstr>
      <vt:lpstr>PowerPoint Presentation</vt:lpstr>
      <vt:lpstr>PowerPoint Presentation</vt:lpstr>
      <vt:lpstr>PowerPoint Presentation</vt:lpstr>
      <vt:lpstr>7.  giving values to variables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ARITHMETIC IN C</dc:title>
  <dc:creator>Soha S.Zaghloul</dc:creator>
  <cp:lastModifiedBy>Soha S.Zaghloul</cp:lastModifiedBy>
  <cp:revision>7</cp:revision>
  <dcterms:created xsi:type="dcterms:W3CDTF">2014-09-09T19:04:05Z</dcterms:created>
  <dcterms:modified xsi:type="dcterms:W3CDTF">2014-09-09T21:49:11Z</dcterms:modified>
</cp:coreProperties>
</file>