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388" r:id="rId2"/>
    <p:sldId id="267" r:id="rId3"/>
    <p:sldId id="315" r:id="rId4"/>
    <p:sldId id="269" r:id="rId5"/>
    <p:sldId id="283" r:id="rId6"/>
    <p:sldId id="289" r:id="rId7"/>
    <p:sldId id="329" r:id="rId8"/>
    <p:sldId id="331" r:id="rId9"/>
    <p:sldId id="333" r:id="rId10"/>
    <p:sldId id="389" r:id="rId11"/>
    <p:sldId id="335" r:id="rId12"/>
    <p:sldId id="339" r:id="rId13"/>
    <p:sldId id="343" r:id="rId14"/>
    <p:sldId id="344" r:id="rId15"/>
    <p:sldId id="345" r:id="rId16"/>
    <p:sldId id="347" r:id="rId17"/>
    <p:sldId id="346" r:id="rId18"/>
    <p:sldId id="340" r:id="rId19"/>
    <p:sldId id="348" r:id="rId20"/>
    <p:sldId id="349" r:id="rId21"/>
    <p:sldId id="350" r:id="rId22"/>
    <p:sldId id="351" r:id="rId23"/>
    <p:sldId id="378" r:id="rId24"/>
    <p:sldId id="341" r:id="rId25"/>
    <p:sldId id="381" r:id="rId26"/>
    <p:sldId id="387" r:id="rId27"/>
    <p:sldId id="377" r:id="rId28"/>
    <p:sldId id="355" r:id="rId29"/>
    <p:sldId id="386" r:id="rId30"/>
    <p:sldId id="385" r:id="rId31"/>
  </p:sldIdLst>
  <p:sldSz cx="9144000" cy="6858000" type="screen4x3"/>
  <p:notesSz cx="6858000" cy="9144000"/>
  <p:defaultTextStyle>
    <a:defPPr>
      <a:defRPr lang="en-US"/>
    </a:defPPr>
    <a:lvl1pPr algn="l" rtl="0" fontAlgn="base">
      <a:spcBef>
        <a:spcPct val="0"/>
      </a:spcBef>
      <a:spcAft>
        <a:spcPct val="0"/>
      </a:spcAft>
      <a:defRPr sz="1000" b="1" i="1"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1000" b="1" i="1"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1000" b="1" i="1"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1000" b="1" i="1"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1000" b="1" i="1" kern="1200">
        <a:solidFill>
          <a:schemeClr val="tx1"/>
        </a:solidFill>
        <a:latin typeface="Arial" pitchFamily="34" charset="0"/>
        <a:ea typeface="+mn-ea"/>
        <a:cs typeface="Arial" pitchFamily="34" charset="0"/>
      </a:defRPr>
    </a:lvl5pPr>
    <a:lvl6pPr marL="2286000" algn="r" defTabSz="914400" rtl="1" eaLnBrk="1" latinLnBrk="0" hangingPunct="1">
      <a:defRPr sz="1000" b="1" i="1" kern="1200">
        <a:solidFill>
          <a:schemeClr val="tx1"/>
        </a:solidFill>
        <a:latin typeface="Arial" pitchFamily="34" charset="0"/>
        <a:ea typeface="+mn-ea"/>
        <a:cs typeface="Arial" pitchFamily="34" charset="0"/>
      </a:defRPr>
    </a:lvl6pPr>
    <a:lvl7pPr marL="2743200" algn="r" defTabSz="914400" rtl="1" eaLnBrk="1" latinLnBrk="0" hangingPunct="1">
      <a:defRPr sz="1000" b="1" i="1" kern="1200">
        <a:solidFill>
          <a:schemeClr val="tx1"/>
        </a:solidFill>
        <a:latin typeface="Arial" pitchFamily="34" charset="0"/>
        <a:ea typeface="+mn-ea"/>
        <a:cs typeface="Arial" pitchFamily="34" charset="0"/>
      </a:defRPr>
    </a:lvl7pPr>
    <a:lvl8pPr marL="3200400" algn="r" defTabSz="914400" rtl="1" eaLnBrk="1" latinLnBrk="0" hangingPunct="1">
      <a:defRPr sz="1000" b="1" i="1" kern="1200">
        <a:solidFill>
          <a:schemeClr val="tx1"/>
        </a:solidFill>
        <a:latin typeface="Arial" pitchFamily="34" charset="0"/>
        <a:ea typeface="+mn-ea"/>
        <a:cs typeface="Arial" pitchFamily="34" charset="0"/>
      </a:defRPr>
    </a:lvl8pPr>
    <a:lvl9pPr marL="3657600" algn="r" defTabSz="914400" rtl="1" eaLnBrk="1" latinLnBrk="0" hangingPunct="1">
      <a:defRPr sz="1000" b="1" i="1" kern="1200">
        <a:solidFill>
          <a:schemeClr val="tx1"/>
        </a:solidFill>
        <a:latin typeface="Arial" pitchFamily="34" charset="0"/>
        <a:ea typeface="+mn-ea"/>
        <a:cs typeface="Arial"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a:srgbClr val="008000"/>
    <a:srgbClr val="009900"/>
    <a:srgbClr val="000099"/>
    <a:srgbClr val="FF6600"/>
    <a:srgbClr val="CC6600"/>
    <a:srgbClr val="00CC66"/>
    <a:srgbClr val="006600"/>
    <a:srgbClr val="FFFF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86" autoAdjust="0"/>
  </p:normalViewPr>
  <p:slideViewPr>
    <p:cSldViewPr>
      <p:cViewPr varScale="1">
        <p:scale>
          <a:sx n="80" d="100"/>
          <a:sy n="80" d="100"/>
        </p:scale>
        <p:origin x="-942" y="-90"/>
      </p:cViewPr>
      <p:guideLst>
        <p:guide orient="horz" pos="2160"/>
        <p:guide pos="2880"/>
      </p:guideLst>
    </p:cSldViewPr>
  </p:slideViewPr>
  <p:outlineViewPr>
    <p:cViewPr>
      <p:scale>
        <a:sx n="25" d="100"/>
        <a:sy n="25" d="100"/>
      </p:scale>
      <p:origin x="0" y="-3840"/>
    </p:cViewPr>
  </p:outlineViewPr>
  <p:notesTextViewPr>
    <p:cViewPr>
      <p:scale>
        <a:sx n="100" d="100"/>
        <a:sy n="100" d="100"/>
      </p:scale>
      <p:origin x="0" y="0"/>
    </p:cViewPr>
  </p:notesTextViewPr>
  <p:sorterViewPr>
    <p:cViewPr>
      <p:scale>
        <a:sx n="25" d="100"/>
        <a:sy n="25" d="100"/>
      </p:scale>
      <p:origin x="0" y="43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9C0A39-FA14-41D6-9836-38396CD30F5E}" type="datetimeFigureOut">
              <a:rPr lang="en-US" smtClean="0"/>
              <a:t>9/13/2015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F61A4A-CC33-4ECC-8145-2327764F01FA}" type="slidenum">
              <a:rPr lang="en-US" smtClean="0"/>
              <a:t>‹#›</a:t>
            </a:fld>
            <a:endParaRPr lang="en-US"/>
          </a:p>
        </p:txBody>
      </p:sp>
    </p:spTree>
    <p:extLst>
      <p:ext uri="{BB962C8B-B14F-4D97-AF65-F5344CB8AC3E}">
        <p14:creationId xmlns:p14="http://schemas.microsoft.com/office/powerpoint/2010/main" val="1748953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DD3F4825-A3B0-4959-B2F7-E9228119B881}" type="slidenum">
              <a:rPr lang="ar-SA" smtClean="0">
                <a:latin typeface="Calibri" panose="020F0502020204030204" pitchFamily="34" charset="0"/>
              </a:rPr>
              <a:pPr fontAlgn="base">
                <a:spcBef>
                  <a:spcPct val="0"/>
                </a:spcBef>
                <a:spcAft>
                  <a:spcPct val="0"/>
                </a:spcAft>
              </a:pPr>
              <a:t>1</a:t>
            </a:fld>
            <a:endParaRPr lang="ar-SA" smtClean="0">
              <a:latin typeface="Calibri" panose="020F0502020204030204" pitchFamily="34" charset="0"/>
            </a:endParaRPr>
          </a:p>
        </p:txBody>
      </p:sp>
    </p:spTree>
    <p:extLst>
      <p:ext uri="{BB962C8B-B14F-4D97-AF65-F5344CB8AC3E}">
        <p14:creationId xmlns:p14="http://schemas.microsoft.com/office/powerpoint/2010/main" val="3447608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1CE7B2F-87E4-4BFC-B7E5-AAC21F2F3253}" type="slidenum">
              <a:rPr lang="ar-EG"/>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B976139-73F1-4FC7-A201-B59660BF99EC}" type="slidenum">
              <a:rPr lang="ar-EG"/>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5E1B2E8-0478-4DF4-AA8D-4AA2E96B8B02}" type="slidenum">
              <a:rPr lang="ar-EG"/>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587AD62C-D596-49C2-A7C5-410848E97FD7}" type="slidenum">
              <a:rPr lang="ar-EG"/>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D0B0772A-5B65-4C13-8218-E033E45940EC}" type="slidenum">
              <a:rPr lang="ar-EG"/>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11192B-EBFA-42F9-907D-64CAF09A2539}" type="slidenum">
              <a:rPr lang="ar-EG"/>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6D97F34-97F7-4A86-AC3F-AB6973AD3A6B}" type="slidenum">
              <a:rPr lang="ar-EG"/>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79E43A7-C5EA-41A5-9616-AAD1F9558375}" type="slidenum">
              <a:rPr lang="ar-EG"/>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DECE87F-BAA8-4CDF-8037-4F286AC9DCCB}" type="slidenum">
              <a:rPr lang="ar-EG"/>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7002787-0DD6-4D3F-A0E2-F4A2792750A4}" type="slidenum">
              <a:rPr lang="ar-EG"/>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ED216AA-3332-4E87-86A5-55F667F3AD47}" type="slidenum">
              <a:rPr lang="ar-EG"/>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385828A-5F60-4449-8673-E9C5C52C6701}" type="slidenum">
              <a:rPr lang="ar-EG"/>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5B1F4A8-74E7-4258-9354-B4EAF6B7877B}" type="slidenum">
              <a:rPr lang="ar-EG"/>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i="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i="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i="0"/>
            </a:lvl1pPr>
          </a:lstStyle>
          <a:p>
            <a:fld id="{A182E580-C879-4BEF-B391-0E061E4BC122}" type="slidenum">
              <a:rPr lang="ar-EG"/>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16.wmf"/></Relationships>
</file>

<file path=ppt/slides/_rels/slide14.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9"/>
          <p:cNvSpPr>
            <a:spLocks noGrp="1"/>
          </p:cNvSpPr>
          <p:nvPr>
            <p:ph type="ctrTitle"/>
          </p:nvPr>
        </p:nvSpPr>
        <p:spPr>
          <a:xfrm>
            <a:off x="3511154" y="1009651"/>
            <a:ext cx="2171700" cy="1384697"/>
          </a:xfrm>
        </p:spPr>
        <p:txBody>
          <a:bodyPr/>
          <a:lstStyle/>
          <a:p>
            <a:pPr eaLnBrk="1" hangingPunct="1"/>
            <a:r>
              <a:rPr lang="en-US" dirty="0" smtClean="0">
                <a:latin typeface="Traditional Arabic" panose="02020603050405020304" pitchFamily="18" charset="-78"/>
                <a:cs typeface="Traditional Arabic" panose="02020603050405020304" pitchFamily="18" charset="-78"/>
              </a:rPr>
              <a:t>Slide</a:t>
            </a:r>
          </a:p>
        </p:txBody>
      </p:sp>
      <p:sp>
        <p:nvSpPr>
          <p:cNvPr id="3" name="Subtitle 2"/>
          <p:cNvSpPr>
            <a:spLocks noGrp="1"/>
          </p:cNvSpPr>
          <p:nvPr>
            <p:ph type="subTitle" idx="1"/>
          </p:nvPr>
        </p:nvSpPr>
        <p:spPr>
          <a:xfrm>
            <a:off x="1879724" y="4094560"/>
            <a:ext cx="5572596" cy="1710704"/>
          </a:xfrm>
        </p:spPr>
        <p:txBody>
          <a:bodyPr rtlCol="0">
            <a:noAutofit/>
          </a:bodyPr>
          <a:lstStyle/>
          <a:p>
            <a:pPr rtl="0" eaLnBrk="1" fontAlgn="auto" hangingPunct="1">
              <a:spcAft>
                <a:spcPts val="0"/>
              </a:spcAft>
              <a:defRPr/>
            </a:pPr>
            <a:r>
              <a:rPr lang="en-US" sz="2100" b="1" dirty="0" smtClean="0">
                <a:solidFill>
                  <a:srgbClr val="FFFF00"/>
                </a:solidFill>
                <a:latin typeface="Traditional Arabic" panose="02020603050405020304" pitchFamily="18" charset="-78"/>
                <a:cs typeface="Traditional Arabic" panose="02020603050405020304" pitchFamily="18" charset="-78"/>
              </a:rPr>
              <a:t>BCH 101 (General Biochemistry)</a:t>
            </a:r>
            <a:endParaRPr lang="ar-SA" sz="2100" b="1" dirty="0">
              <a:solidFill>
                <a:srgbClr val="FFFF00"/>
              </a:solidFill>
              <a:latin typeface="Traditional Arabic" panose="02020603050405020304" pitchFamily="18" charset="-78"/>
              <a:cs typeface="Traditional Arabic" panose="02020603050405020304" pitchFamily="18" charset="-78"/>
            </a:endParaRPr>
          </a:p>
          <a:p>
            <a:pPr rtl="0" eaLnBrk="1" fontAlgn="auto" hangingPunct="1">
              <a:spcAft>
                <a:spcPts val="0"/>
              </a:spcAft>
              <a:defRPr/>
            </a:pPr>
            <a:r>
              <a:rPr lang="en-US" sz="2100" b="1" dirty="0">
                <a:solidFill>
                  <a:srgbClr val="FFFF00"/>
                </a:solidFill>
                <a:latin typeface="Traditional Arabic" panose="02020603050405020304" pitchFamily="18" charset="-78"/>
                <a:cs typeface="Traditional Arabic" panose="02020603050405020304" pitchFamily="18" charset="-78"/>
              </a:rPr>
              <a:t>Chapter </a:t>
            </a:r>
            <a:r>
              <a:rPr lang="en-US" sz="2100" b="1" dirty="0" smtClean="0">
                <a:solidFill>
                  <a:srgbClr val="FFFF00"/>
                </a:solidFill>
                <a:latin typeface="Traditional Arabic" panose="02020603050405020304" pitchFamily="18" charset="-78"/>
                <a:cs typeface="Traditional Arabic" panose="02020603050405020304" pitchFamily="18" charset="-78"/>
              </a:rPr>
              <a:t>3: </a:t>
            </a:r>
          </a:p>
          <a:p>
            <a:pPr rtl="0" eaLnBrk="1" fontAlgn="auto" hangingPunct="1">
              <a:spcAft>
                <a:spcPts val="0"/>
              </a:spcAft>
              <a:defRPr/>
            </a:pPr>
            <a:r>
              <a:rPr lang="ar-SA" sz="2400" b="1" dirty="0" smtClean="0">
                <a:solidFill>
                  <a:srgbClr val="FFFF00"/>
                </a:solidFill>
                <a:latin typeface="Traditional Arabic" panose="02020603050405020304" pitchFamily="18" charset="-78"/>
                <a:cs typeface="Traditional Arabic" panose="02020603050405020304" pitchFamily="18" charset="-78"/>
              </a:rPr>
              <a:t>الكربوهيدرات</a:t>
            </a:r>
            <a:r>
              <a:rPr lang="ar-SA" sz="2400" b="1" dirty="0">
                <a:solidFill>
                  <a:srgbClr val="FFFF00"/>
                </a:solidFill>
                <a:latin typeface="Traditional Arabic" panose="02020603050405020304" pitchFamily="18" charset="-78"/>
                <a:cs typeface="Traditional Arabic" panose="02020603050405020304" pitchFamily="18" charset="-78"/>
              </a:rPr>
              <a:t/>
            </a:r>
            <a:br>
              <a:rPr lang="ar-SA" sz="2400" b="1" dirty="0">
                <a:solidFill>
                  <a:srgbClr val="FFFF00"/>
                </a:solidFill>
                <a:latin typeface="Traditional Arabic" panose="02020603050405020304" pitchFamily="18" charset="-78"/>
                <a:cs typeface="Traditional Arabic" panose="02020603050405020304" pitchFamily="18" charset="-78"/>
              </a:rPr>
            </a:br>
            <a:r>
              <a:rPr lang="ar-KW" sz="2400" b="1" dirty="0">
                <a:solidFill>
                  <a:srgbClr val="FFFF00"/>
                </a:solidFill>
                <a:latin typeface="Traditional Arabic" panose="02020603050405020304" pitchFamily="18" charset="-78"/>
                <a:cs typeface="Traditional Arabic" panose="02020603050405020304" pitchFamily="18" charset="-78"/>
              </a:rPr>
              <a:t> </a:t>
            </a:r>
            <a:r>
              <a:rPr lang="en-US" sz="2400" b="1" dirty="0" smtClean="0">
                <a:solidFill>
                  <a:srgbClr val="FFFF00"/>
                </a:solidFill>
                <a:latin typeface="Traditional Arabic" panose="02020603050405020304" pitchFamily="18" charset="-78"/>
                <a:cs typeface="Traditional Arabic" panose="02020603050405020304" pitchFamily="18" charset="-78"/>
              </a:rPr>
              <a:t>Carbohydrates</a:t>
            </a:r>
            <a:endParaRPr lang="ar-SA" sz="2100" b="1" dirty="0">
              <a:solidFill>
                <a:srgbClr val="00B050"/>
              </a:solidFill>
              <a:latin typeface="Traditional Arabic" panose="02020603050405020304" pitchFamily="18" charset="-78"/>
              <a:cs typeface="Traditional Arabic" panose="02020603050405020304" pitchFamily="18" charset="-78"/>
            </a:endParaRPr>
          </a:p>
          <a:p>
            <a:pPr rtl="0" eaLnBrk="1" fontAlgn="auto" hangingPunct="1">
              <a:spcAft>
                <a:spcPts val="0"/>
              </a:spcAft>
              <a:defRPr/>
            </a:pPr>
            <a:endParaRPr lang="ar-SA" sz="2100" b="1" dirty="0">
              <a:solidFill>
                <a:schemeClr val="accent6">
                  <a:lumMod val="60000"/>
                  <a:lumOff val="40000"/>
                </a:schemeClr>
              </a:solidFill>
              <a:latin typeface="Traditional Arabic" panose="02020603050405020304" pitchFamily="18" charset="-78"/>
              <a:cs typeface="Traditional Arabic" panose="02020603050405020304" pitchFamily="18" charset="-78"/>
            </a:endParaRPr>
          </a:p>
        </p:txBody>
      </p:sp>
      <p:sp>
        <p:nvSpPr>
          <p:cNvPr id="8" name="Moon 7"/>
          <p:cNvSpPr/>
          <p:nvPr/>
        </p:nvSpPr>
        <p:spPr>
          <a:xfrm rot="5400000">
            <a:off x="2708672" y="-1851422"/>
            <a:ext cx="3726656" cy="9144000"/>
          </a:xfrm>
          <a:prstGeom prst="moon">
            <a:avLst>
              <a:gd name="adj" fmla="val 43366"/>
            </a:avLst>
          </a:prstGeom>
          <a:gradFill flip="none" rotWithShape="1">
            <a:gsLst>
              <a:gs pos="0">
                <a:srgbClr val="FFF200"/>
              </a:gs>
              <a:gs pos="45000">
                <a:srgbClr val="FF7A00"/>
              </a:gs>
              <a:gs pos="70000">
                <a:srgbClr val="FF0300"/>
              </a:gs>
              <a:gs pos="100000">
                <a:srgbClr val="4D0808"/>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6149" name="Picture 4" descr="C:\Users\Admin\AppData\Local\Temp\SNAGHTMLb486764.PNG"/>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9631" y="2453879"/>
            <a:ext cx="720329" cy="72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6" descr="C:\Users\Admin\AppData\Local\Temp\SNAGHTMLb49d034.PNG"/>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11241" y="1025129"/>
            <a:ext cx="721519" cy="721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8" descr="C:\Users\Admin\AppData\Local\Temp\SNAGHTMLb4b1b57.PNG"/>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64041" y="2457450"/>
            <a:ext cx="720328" cy="72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Oval 13"/>
          <p:cNvSpPr/>
          <p:nvPr/>
        </p:nvSpPr>
        <p:spPr>
          <a:xfrm>
            <a:off x="2180035" y="2519363"/>
            <a:ext cx="4524375" cy="12453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r>
              <a:rPr lang="en-US" sz="1500" b="1" i="1" dirty="0">
                <a:solidFill>
                  <a:srgbClr val="002060"/>
                </a:solidFill>
                <a:effectLst>
                  <a:outerShdw blurRad="38100" dist="38100" dir="2700000" algn="tl">
                    <a:srgbClr val="000000">
                      <a:alpha val="43137"/>
                    </a:srgbClr>
                  </a:outerShdw>
                </a:effectLst>
              </a:rPr>
              <a:t>King  Saud University</a:t>
            </a:r>
            <a:r>
              <a:rPr lang="en-US" sz="1500" b="1" i="1" dirty="0">
                <a:solidFill>
                  <a:srgbClr val="FF00FF"/>
                </a:solidFill>
                <a:effectLst>
                  <a:outerShdw blurRad="38100" dist="38100" dir="2700000" algn="tl">
                    <a:srgbClr val="000000">
                      <a:alpha val="43137"/>
                    </a:srgbClr>
                  </a:outerShdw>
                </a:effectLst>
              </a:rPr>
              <a:t/>
            </a:r>
            <a:br>
              <a:rPr lang="en-US" sz="1500" b="1" i="1" dirty="0">
                <a:solidFill>
                  <a:srgbClr val="FF00FF"/>
                </a:solidFill>
                <a:effectLst>
                  <a:outerShdw blurRad="38100" dist="38100" dir="2700000" algn="tl">
                    <a:srgbClr val="000000">
                      <a:alpha val="43137"/>
                    </a:srgbClr>
                  </a:outerShdw>
                </a:effectLst>
              </a:rPr>
            </a:br>
            <a:r>
              <a:rPr lang="en-US" sz="1500" b="1" i="1" dirty="0">
                <a:solidFill>
                  <a:srgbClr val="002060"/>
                </a:solidFill>
                <a:effectLst>
                  <a:outerShdw blurRad="38100" dist="38100" dir="2700000" algn="tl">
                    <a:srgbClr val="000000">
                      <a:alpha val="43137"/>
                    </a:srgbClr>
                  </a:outerShdw>
                </a:effectLst>
              </a:rPr>
              <a:t>College of  Science</a:t>
            </a:r>
            <a:r>
              <a:rPr lang="en-US" sz="1500" b="1" i="1" dirty="0">
                <a:solidFill>
                  <a:srgbClr val="FF00FF"/>
                </a:solidFill>
                <a:effectLst>
                  <a:outerShdw blurRad="38100" dist="38100" dir="2700000" algn="tl">
                    <a:srgbClr val="000000">
                      <a:alpha val="43137"/>
                    </a:srgbClr>
                  </a:outerShdw>
                </a:effectLst>
              </a:rPr>
              <a:t/>
            </a:r>
            <a:br>
              <a:rPr lang="en-US" sz="1500" b="1" i="1" dirty="0">
                <a:solidFill>
                  <a:srgbClr val="FF00FF"/>
                </a:solidFill>
                <a:effectLst>
                  <a:outerShdw blurRad="38100" dist="38100" dir="2700000" algn="tl">
                    <a:srgbClr val="000000">
                      <a:alpha val="43137"/>
                    </a:srgbClr>
                  </a:outerShdw>
                </a:effectLst>
              </a:rPr>
            </a:br>
            <a:r>
              <a:rPr lang="en-US" sz="1500" b="1" i="1" dirty="0" smtClean="0">
                <a:solidFill>
                  <a:srgbClr val="002060"/>
                </a:solidFill>
                <a:effectLst>
                  <a:outerShdw blurRad="38100" dist="38100" dir="2700000" algn="tl">
                    <a:srgbClr val="000000">
                      <a:alpha val="43137"/>
                    </a:srgbClr>
                  </a:outerShdw>
                </a:effectLst>
              </a:rPr>
              <a:t>Department of Biochemistry</a:t>
            </a:r>
            <a:endParaRPr lang="en-US" sz="1500" b="1" dirty="0">
              <a:solidFill>
                <a:srgbClr val="002060"/>
              </a:solidFill>
              <a:effectLst>
                <a:outerShdw blurRad="38100" dist="38100" dir="2700000" algn="tl">
                  <a:srgbClr val="000000">
                    <a:alpha val="43137"/>
                  </a:srgbClr>
                </a:outerShdw>
              </a:effectLst>
            </a:endParaRPr>
          </a:p>
        </p:txBody>
      </p:sp>
      <p:pic>
        <p:nvPicPr>
          <p:cNvPr id="6153" name="Picture 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93319" y="1985963"/>
            <a:ext cx="17573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ubtitle 2"/>
          <p:cNvSpPr txBox="1">
            <a:spLocks/>
          </p:cNvSpPr>
          <p:nvPr/>
        </p:nvSpPr>
        <p:spPr>
          <a:xfrm>
            <a:off x="251520" y="6294313"/>
            <a:ext cx="8748464" cy="375047"/>
          </a:xfrm>
          <a:prstGeom prst="rect">
            <a:avLst/>
          </a:prstGeom>
        </p:spPr>
        <p:txBody>
          <a:bodyPr>
            <a:normAutofit fontScale="77500" lnSpcReduction="20000"/>
          </a:bodyPr>
          <a:lstStyle>
            <a:lvl1pPr marL="0" indent="0" algn="l" defTabSz="457200" rtl="1" eaLnBrk="1" latinLnBrk="0" hangingPunct="1">
              <a:spcBef>
                <a:spcPts val="1000"/>
              </a:spcBef>
              <a:spcAft>
                <a:spcPts val="0"/>
              </a:spcAft>
              <a:buClr>
                <a:schemeClr val="accent1"/>
              </a:buClr>
              <a:buSzPct val="80000"/>
              <a:buFont typeface="Wingdings 3" charset="2"/>
              <a:buNone/>
              <a:defRPr sz="2000" b="0" i="0" kern="1200" cap="all">
                <a:solidFill>
                  <a:schemeClr val="accent1"/>
                </a:solidFill>
                <a:latin typeface="+mj-lt"/>
                <a:ea typeface="+mj-ea"/>
                <a:cs typeface="+mj-cs"/>
              </a:defRPr>
            </a:lvl1pPr>
            <a:lvl2pPr marL="457200" indent="0" algn="ctr" defTabSz="457200" rtl="1" eaLnBrk="1" latinLnBrk="0" hangingPunct="1">
              <a:spcBef>
                <a:spcPts val="1000"/>
              </a:spcBef>
              <a:spcAft>
                <a:spcPts val="0"/>
              </a:spcAft>
              <a:buClr>
                <a:schemeClr val="accent1"/>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1" eaLnBrk="1" latinLnBrk="0" hangingPunct="1">
              <a:spcBef>
                <a:spcPts val="1000"/>
              </a:spcBef>
              <a:spcAft>
                <a:spcPts val="0"/>
              </a:spcAft>
              <a:buClr>
                <a:schemeClr val="accent1"/>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1"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1"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1"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1"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1"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1"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9pPr>
          </a:lstStyle>
          <a:p>
            <a:pPr rtl="0" fontAlgn="auto">
              <a:spcBef>
                <a:spcPts val="0"/>
              </a:spcBef>
              <a:defRPr/>
            </a:pPr>
            <a:r>
              <a:rPr lang="en-US" sz="2800" b="1" i="1" cap="none" dirty="0" smtClean="0">
                <a:solidFill>
                  <a:srgbClr val="00FF00"/>
                </a:solidFill>
                <a:latin typeface="Monotype Corsiva" panose="03010101010201010101" pitchFamily="66" charset="0"/>
              </a:rPr>
              <a:t>Prepared by  Dr. </a:t>
            </a:r>
            <a:r>
              <a:rPr lang="en-US" sz="2800" b="1" i="1" cap="none" dirty="0" err="1" smtClean="0">
                <a:solidFill>
                  <a:srgbClr val="00FF00"/>
                </a:solidFill>
                <a:latin typeface="Monotype Corsiva" panose="03010101010201010101" pitchFamily="66" charset="0"/>
              </a:rPr>
              <a:t>Farid</a:t>
            </a:r>
            <a:r>
              <a:rPr lang="en-US" sz="2800" b="1" i="1" cap="none" dirty="0" smtClean="0">
                <a:solidFill>
                  <a:srgbClr val="00FF00"/>
                </a:solidFill>
                <a:latin typeface="Monotype Corsiva" panose="03010101010201010101" pitchFamily="66" charset="0"/>
              </a:rPr>
              <a:t> </a:t>
            </a:r>
            <a:r>
              <a:rPr lang="en-US" sz="2800" b="1" i="1" cap="none" dirty="0" err="1" smtClean="0">
                <a:solidFill>
                  <a:srgbClr val="00FF00"/>
                </a:solidFill>
                <a:latin typeface="Monotype Corsiva" panose="03010101010201010101" pitchFamily="66" charset="0"/>
              </a:rPr>
              <a:t>Ataya</a:t>
            </a:r>
            <a:r>
              <a:rPr lang="en-US" sz="2800" b="1" i="1" cap="none" dirty="0" smtClean="0">
                <a:solidFill>
                  <a:srgbClr val="00FF00"/>
                </a:solidFill>
                <a:latin typeface="Monotype Corsiva" panose="03010101010201010101" pitchFamily="66" charset="0"/>
              </a:rPr>
              <a:t>			                 http://faculty.ksu.edu.sa/75112</a:t>
            </a:r>
            <a:endParaRPr lang="ar-SA" sz="2800" b="1" i="1" dirty="0">
              <a:solidFill>
                <a:srgbClr val="00FF00"/>
              </a:solidFill>
              <a:latin typeface="Monotype Corsiva" panose="03010101010201010101" pitchFamily="66" charset="0"/>
            </a:endParaRPr>
          </a:p>
          <a:p>
            <a:pPr rtl="0" fontAlgn="auto">
              <a:spcBef>
                <a:spcPts val="0"/>
              </a:spcBef>
              <a:defRPr/>
            </a:pPr>
            <a:endParaRPr lang="ar-SA" sz="1350" b="1" dirty="0">
              <a:solidFill>
                <a:srgbClr val="00FF00"/>
              </a:solidFill>
            </a:endParaRPr>
          </a:p>
        </p:txBody>
      </p:sp>
    </p:spTree>
    <p:custDataLst>
      <p:tags r:id="rId1"/>
    </p:custDataLst>
    <p:extLst>
      <p:ext uri="{BB962C8B-B14F-4D97-AF65-F5344CB8AC3E}">
        <p14:creationId xmlns:p14="http://schemas.microsoft.com/office/powerpoint/2010/main" val="264011479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AutoShape 2"/>
          <p:cNvSpPr>
            <a:spLocks noChangeArrowheads="1"/>
          </p:cNvSpPr>
          <p:nvPr/>
        </p:nvSpPr>
        <p:spPr bwMode="auto">
          <a:xfrm>
            <a:off x="1691680" y="189359"/>
            <a:ext cx="5616624" cy="1439441"/>
          </a:xfrm>
          <a:prstGeom prst="flowChartAlternateProcess">
            <a:avLst/>
          </a:prstGeom>
          <a:solidFill>
            <a:srgbClr val="FFFF99"/>
          </a:solidFill>
          <a:ln w="9525">
            <a:no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latin typeface="Traditional Arabic" panose="02020603050405020304" pitchFamily="18" charset="-78"/>
              <a:cs typeface="Traditional Arabic" panose="02020603050405020304" pitchFamily="18" charset="-78"/>
            </a:endParaRPr>
          </a:p>
        </p:txBody>
      </p:sp>
      <p:sp>
        <p:nvSpPr>
          <p:cNvPr id="2" name="Title 1"/>
          <p:cNvSpPr>
            <a:spLocks noGrp="1"/>
          </p:cNvSpPr>
          <p:nvPr>
            <p:ph type="title"/>
          </p:nvPr>
        </p:nvSpPr>
        <p:spPr/>
        <p:txBody>
          <a:bodyPr/>
          <a:lstStyle/>
          <a:p>
            <a:pPr rtl="1"/>
            <a:r>
              <a:rPr lang="ar-KW" b="1" dirty="0">
                <a:solidFill>
                  <a:srgbClr val="CC6600"/>
                </a:solidFill>
                <a:latin typeface="Traditional Arabic" panose="02020603050405020304" pitchFamily="18" charset="-78"/>
                <a:cs typeface="Traditional Arabic" panose="02020603050405020304" pitchFamily="18" charset="-78"/>
              </a:rPr>
              <a:t>بعض التعريفات المهمة</a:t>
            </a:r>
            <a:r>
              <a:rPr lang="ar-SA" b="1" dirty="0">
                <a:solidFill>
                  <a:srgbClr val="CC6600"/>
                </a:solidFill>
                <a:latin typeface="Traditional Arabic" panose="02020603050405020304" pitchFamily="18" charset="-78"/>
                <a:cs typeface="Traditional Arabic" panose="02020603050405020304" pitchFamily="18" charset="-78"/>
              </a:rPr>
              <a:t> </a:t>
            </a:r>
            <a:br>
              <a:rPr lang="ar-SA" b="1" dirty="0">
                <a:solidFill>
                  <a:srgbClr val="CC6600"/>
                </a:solidFill>
                <a:latin typeface="Traditional Arabic" panose="02020603050405020304" pitchFamily="18" charset="-78"/>
                <a:cs typeface="Traditional Arabic" panose="02020603050405020304" pitchFamily="18" charset="-78"/>
              </a:rPr>
            </a:br>
            <a:r>
              <a:rPr lang="ar-SA" b="1" dirty="0">
                <a:solidFill>
                  <a:srgbClr val="FF0000"/>
                </a:solidFill>
                <a:latin typeface="Traditional Arabic" panose="02020603050405020304" pitchFamily="18" charset="-78"/>
                <a:cs typeface="Traditional Arabic" panose="02020603050405020304" pitchFamily="18" charset="-78"/>
              </a:rPr>
              <a:t>ج- </a:t>
            </a:r>
            <a:r>
              <a:rPr lang="ar-KW" b="1" dirty="0" err="1">
                <a:solidFill>
                  <a:srgbClr val="FF0000"/>
                </a:solidFill>
                <a:latin typeface="Traditional Arabic" panose="02020603050405020304" pitchFamily="18" charset="-78"/>
                <a:cs typeface="Traditional Arabic" panose="02020603050405020304" pitchFamily="18" charset="-78"/>
              </a:rPr>
              <a:t>الأنومر</a:t>
            </a:r>
            <a:r>
              <a:rPr lang="ar-KW" b="1" dirty="0">
                <a:solidFill>
                  <a:srgbClr val="FF0000"/>
                </a:solidFill>
                <a:latin typeface="Traditional Arabic" panose="02020603050405020304" pitchFamily="18" charset="-78"/>
                <a:cs typeface="Traditional Arabic" panose="02020603050405020304" pitchFamily="18" charset="-78"/>
              </a:rPr>
              <a:t> </a:t>
            </a:r>
            <a:r>
              <a:rPr lang="en-US" sz="3600" b="1" dirty="0" err="1" smtClean="0">
                <a:solidFill>
                  <a:srgbClr val="FF0000"/>
                </a:solidFill>
                <a:latin typeface="Traditional Arabic" panose="02020603050405020304" pitchFamily="18" charset="-78"/>
                <a:cs typeface="Traditional Arabic" panose="02020603050405020304" pitchFamily="18" charset="-78"/>
              </a:rPr>
              <a:t>Anomer</a:t>
            </a:r>
            <a:r>
              <a:rPr lang="ar-SA" sz="3600" b="1" dirty="0" smtClean="0">
                <a:solidFill>
                  <a:srgbClr val="FF0000"/>
                </a:solidFill>
                <a:latin typeface="Traditional Arabic" panose="02020603050405020304" pitchFamily="18" charset="-78"/>
                <a:cs typeface="Traditional Arabic" panose="02020603050405020304" pitchFamily="18" charset="-78"/>
              </a:rPr>
              <a:t> (مستمر)</a:t>
            </a:r>
            <a:endParaRPr lang="en-US" dirty="0"/>
          </a:p>
        </p:txBody>
      </p:sp>
      <p:sp>
        <p:nvSpPr>
          <p:cNvPr id="3" name="Content Placeholder 2"/>
          <p:cNvSpPr>
            <a:spLocks noGrp="1"/>
          </p:cNvSpPr>
          <p:nvPr>
            <p:ph idx="1"/>
          </p:nvPr>
        </p:nvSpPr>
        <p:spPr>
          <a:xfrm>
            <a:off x="251520" y="1909029"/>
            <a:ext cx="8435280" cy="1252736"/>
          </a:xfrm>
        </p:spPr>
        <p:txBody>
          <a:bodyPr/>
          <a:lstStyle/>
          <a:p>
            <a:pPr algn="r" rtl="1"/>
            <a:r>
              <a:rPr lang="ar-SA" dirty="0">
                <a:latin typeface="Traditional Arabic" panose="02020603050405020304" pitchFamily="18" charset="-78"/>
                <a:cs typeface="Traditional Arabic" panose="02020603050405020304" pitchFamily="18" charset="-78"/>
              </a:rPr>
              <a:t>ينشأ نتيجة التركيب الحلقي تكوين مجموعة </a:t>
            </a:r>
            <a:r>
              <a:rPr lang="ar-SA" dirty="0" err="1">
                <a:latin typeface="Traditional Arabic" panose="02020603050405020304" pitchFamily="18" charset="-78"/>
                <a:cs typeface="Traditional Arabic" panose="02020603050405020304" pitchFamily="18" charset="-78"/>
              </a:rPr>
              <a:t>هيدروكسيل</a:t>
            </a:r>
            <a:r>
              <a:rPr lang="ar-SA" dirty="0">
                <a:latin typeface="Traditional Arabic" panose="02020603050405020304" pitchFamily="18" charset="-78"/>
                <a:cs typeface="Traditional Arabic" panose="02020603050405020304" pitchFamily="18" charset="-78"/>
              </a:rPr>
              <a:t> جديدة وحسب </a:t>
            </a:r>
            <a:r>
              <a:rPr lang="ar-SA" dirty="0" err="1">
                <a:latin typeface="Traditional Arabic" panose="02020603050405020304" pitchFamily="18" charset="-78"/>
                <a:cs typeface="Traditional Arabic" panose="02020603050405020304" pitchFamily="18" charset="-78"/>
              </a:rPr>
              <a:t>إتجاهها</a:t>
            </a:r>
            <a:r>
              <a:rPr lang="ar-SA" dirty="0">
                <a:latin typeface="Traditional Arabic" panose="02020603050405020304" pitchFamily="18" charset="-78"/>
                <a:cs typeface="Traditional Arabic" panose="02020603050405020304" pitchFamily="18" charset="-78"/>
              </a:rPr>
              <a:t>  يسمي المركب إما الفا أو بيتا</a:t>
            </a:r>
            <a:r>
              <a:rPr lang="ar-SA" dirty="0" smtClean="0">
                <a:latin typeface="Traditional Arabic" panose="02020603050405020304" pitchFamily="18" charset="-78"/>
                <a:cs typeface="Traditional Arabic" panose="02020603050405020304" pitchFamily="18" charset="-78"/>
              </a:rPr>
              <a:t>.</a:t>
            </a:r>
          </a:p>
        </p:txBody>
      </p:sp>
      <p:pic>
        <p:nvPicPr>
          <p:cNvPr id="4" name="Picture 3"/>
          <p:cNvPicPr>
            <a:picLocks noChangeAspect="1"/>
          </p:cNvPicPr>
          <p:nvPr/>
        </p:nvPicPr>
        <p:blipFill rotWithShape="1">
          <a:blip r:embed="rId2"/>
          <a:srcRect b="11599"/>
          <a:stretch/>
        </p:blipFill>
        <p:spPr>
          <a:xfrm>
            <a:off x="2117948" y="3161765"/>
            <a:ext cx="5052814" cy="3435587"/>
          </a:xfrm>
          <a:prstGeom prst="rect">
            <a:avLst/>
          </a:prstGeom>
        </p:spPr>
      </p:pic>
    </p:spTree>
    <p:extLst>
      <p:ext uri="{BB962C8B-B14F-4D97-AF65-F5344CB8AC3E}">
        <p14:creationId xmlns:p14="http://schemas.microsoft.com/office/powerpoint/2010/main" val="350131060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0770" name="Rectangle 2"/>
          <p:cNvSpPr>
            <a:spLocks noChangeArrowheads="1"/>
          </p:cNvSpPr>
          <p:nvPr/>
        </p:nvSpPr>
        <p:spPr bwMode="auto">
          <a:xfrm>
            <a:off x="179512" y="1403648"/>
            <a:ext cx="8748464" cy="2160538"/>
          </a:xfrm>
          <a:prstGeom prst="rect">
            <a:avLst/>
          </a:prstGeom>
          <a:noFill/>
          <a:ln w="9525">
            <a:noFill/>
            <a:miter lim="800000"/>
            <a:headEnd/>
            <a:tailEnd/>
          </a:ln>
          <a:effectLst/>
        </p:spPr>
        <p:txBody>
          <a:bodyPr lIns="46800"/>
          <a:lstStyle/>
          <a:p>
            <a:pPr marL="84138" indent="17463" algn="just" rtl="1">
              <a:spcBef>
                <a:spcPct val="20000"/>
              </a:spcBef>
            </a:pPr>
            <a:r>
              <a:rPr lang="ar-SA" sz="3200" b="0" i="0" dirty="0" smtClean="0">
                <a:latin typeface="Traditional Arabic" panose="02020603050405020304" pitchFamily="18" charset="-78"/>
                <a:cs typeface="Traditional Arabic" panose="02020603050405020304" pitchFamily="18" charset="-78"/>
              </a:rPr>
              <a:t>هو </a:t>
            </a:r>
            <a:r>
              <a:rPr lang="ar-SA" sz="3200" b="0" i="0" dirty="0">
                <a:latin typeface="Traditional Arabic" panose="02020603050405020304" pitchFamily="18" charset="-78"/>
                <a:cs typeface="Traditional Arabic" panose="02020603050405020304" pitchFamily="18" charset="-78"/>
              </a:rPr>
              <a:t>تغيير درجة انحراف الضوء المستقطب اثناء مروره بمحلول سكري نتيجة لتحول </a:t>
            </a:r>
            <a:r>
              <a:rPr lang="ar-SA" sz="3200" b="0" i="0" dirty="0" err="1">
                <a:latin typeface="Traditional Arabic" panose="02020603050405020304" pitchFamily="18" charset="-78"/>
                <a:cs typeface="Traditional Arabic" panose="02020603050405020304" pitchFamily="18" charset="-78"/>
              </a:rPr>
              <a:t>المماكب</a:t>
            </a:r>
            <a:r>
              <a:rPr lang="ar-SA" sz="3200" b="0" i="0" dirty="0">
                <a:latin typeface="Traditional Arabic" panose="02020603050405020304" pitchFamily="18" charset="-78"/>
                <a:cs typeface="Traditional Arabic" panose="02020603050405020304" pitchFamily="18" charset="-78"/>
              </a:rPr>
              <a:t> الفا إلى بيتا وبالعكس حيث تنكسر رابطة </a:t>
            </a:r>
            <a:r>
              <a:rPr lang="ar-SA" sz="3200" b="0" i="0" dirty="0" err="1">
                <a:latin typeface="Traditional Arabic" panose="02020603050405020304" pitchFamily="18" charset="-78"/>
                <a:cs typeface="Traditional Arabic" panose="02020603050405020304" pitchFamily="18" charset="-78"/>
              </a:rPr>
              <a:t>الهيمي</a:t>
            </a:r>
            <a:r>
              <a:rPr lang="ar-SA" sz="3200" b="0" i="0" dirty="0">
                <a:latin typeface="Traditional Arabic" panose="02020603050405020304" pitchFamily="18" charset="-78"/>
                <a:cs typeface="Traditional Arabic" panose="02020603050405020304" pitchFamily="18" charset="-78"/>
              </a:rPr>
              <a:t> أسيتال  لأحد الشكلين ويعاد </a:t>
            </a:r>
            <a:r>
              <a:rPr lang="ar-SA" sz="3200" b="0" i="0" dirty="0" err="1">
                <a:latin typeface="Traditional Arabic" panose="02020603050405020304" pitchFamily="18" charset="-78"/>
                <a:cs typeface="Traditional Arabic" panose="02020603050405020304" pitchFamily="18" charset="-78"/>
              </a:rPr>
              <a:t>إرتباطها</a:t>
            </a:r>
            <a:r>
              <a:rPr lang="ar-SA" sz="3200" b="0" i="0" dirty="0">
                <a:latin typeface="Traditional Arabic" panose="02020603050405020304" pitchFamily="18" charset="-78"/>
                <a:cs typeface="Traditional Arabic" panose="02020603050405020304" pitchFamily="18" charset="-78"/>
              </a:rPr>
              <a:t> مكونةً الشكل الآخر حتى يصل المحلول إلى حالة اتزان</a:t>
            </a:r>
            <a:r>
              <a:rPr lang="ar-SA" sz="3200" b="0" i="0" dirty="0" smtClean="0">
                <a:latin typeface="Traditional Arabic" panose="02020603050405020304" pitchFamily="18" charset="-78"/>
                <a:cs typeface="Traditional Arabic" panose="02020603050405020304" pitchFamily="18" charset="-78"/>
              </a:rPr>
              <a:t>.</a:t>
            </a:r>
          </a:p>
        </p:txBody>
      </p:sp>
      <p:sp>
        <p:nvSpPr>
          <p:cNvPr id="2" name="Title 1"/>
          <p:cNvSpPr>
            <a:spLocks noGrp="1"/>
          </p:cNvSpPr>
          <p:nvPr>
            <p:ph type="title"/>
          </p:nvPr>
        </p:nvSpPr>
        <p:spPr>
          <a:xfrm>
            <a:off x="539552" y="260648"/>
            <a:ext cx="8229600" cy="1143000"/>
          </a:xfrm>
        </p:spPr>
        <p:txBody>
          <a:bodyPr/>
          <a:lstStyle/>
          <a:p>
            <a:pPr rtl="1"/>
            <a:r>
              <a:rPr lang="ar-KW" b="1" dirty="0">
                <a:solidFill>
                  <a:schemeClr val="accent2"/>
                </a:solidFill>
                <a:latin typeface="Traditional Arabic" panose="02020603050405020304" pitchFamily="18" charset="-78"/>
                <a:cs typeface="Traditional Arabic" panose="02020603050405020304" pitchFamily="18" charset="-78"/>
              </a:rPr>
              <a:t>التغير الدوراني </a:t>
            </a:r>
            <a:r>
              <a:rPr lang="en-US" b="1" dirty="0" err="1" smtClean="0">
                <a:solidFill>
                  <a:schemeClr val="accent2"/>
                </a:solidFill>
                <a:latin typeface="Traditional Arabic" panose="02020603050405020304" pitchFamily="18" charset="-78"/>
                <a:cs typeface="Traditional Arabic" panose="02020603050405020304" pitchFamily="18" charset="-78"/>
              </a:rPr>
              <a:t>Mutarotation</a:t>
            </a:r>
            <a:endParaRPr lang="en-US" b="1" dirty="0"/>
          </a:p>
        </p:txBody>
      </p:sp>
      <p:pic>
        <p:nvPicPr>
          <p:cNvPr id="6" name="Picture 5"/>
          <p:cNvPicPr>
            <a:picLocks noChangeAspect="1"/>
          </p:cNvPicPr>
          <p:nvPr/>
        </p:nvPicPr>
        <p:blipFill rotWithShape="1">
          <a:blip r:embed="rId2"/>
          <a:srcRect b="11599"/>
          <a:stretch/>
        </p:blipFill>
        <p:spPr>
          <a:xfrm>
            <a:off x="2117948" y="3017749"/>
            <a:ext cx="5052814" cy="3435587"/>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0770">
                                            <p:txEl>
                                              <p:pRg st="0" end="0"/>
                                            </p:txEl>
                                          </p:spTgt>
                                        </p:tgtEl>
                                        <p:attrNameLst>
                                          <p:attrName>style.visibility</p:attrName>
                                        </p:attrNameLst>
                                      </p:cBhvr>
                                      <p:to>
                                        <p:strVal val="visible"/>
                                      </p:to>
                                    </p:set>
                                    <p:animEffect transition="in" filter="wipe(left)">
                                      <p:cBhvr>
                                        <p:cTn id="7" dur="500"/>
                                        <p:tgtEl>
                                          <p:spTgt spid="16077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0"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4867" name="AutoShape 3"/>
          <p:cNvSpPr>
            <a:spLocks noChangeArrowheads="1"/>
          </p:cNvSpPr>
          <p:nvPr/>
        </p:nvSpPr>
        <p:spPr bwMode="auto">
          <a:xfrm>
            <a:off x="1835696" y="274638"/>
            <a:ext cx="5741268" cy="994122"/>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endParaRPr>
          </a:p>
        </p:txBody>
      </p:sp>
      <p:sp>
        <p:nvSpPr>
          <p:cNvPr id="2" name="Title 1"/>
          <p:cNvSpPr>
            <a:spLocks noGrp="1"/>
          </p:cNvSpPr>
          <p:nvPr>
            <p:ph type="title"/>
          </p:nvPr>
        </p:nvSpPr>
        <p:spPr/>
        <p:txBody>
          <a:bodyPr/>
          <a:lstStyle/>
          <a:p>
            <a:r>
              <a:rPr lang="ar-SA" b="1" dirty="0">
                <a:solidFill>
                  <a:srgbClr val="006600"/>
                </a:solidFill>
                <a:latin typeface="Traditional Arabic" panose="02020603050405020304" pitchFamily="18" charset="-78"/>
                <a:cs typeface="Traditional Arabic" panose="02020603050405020304" pitchFamily="18" charset="-78"/>
              </a:rPr>
              <a:t>أهم السكريات </a:t>
            </a:r>
            <a:r>
              <a:rPr lang="ar-SA" b="1" dirty="0" smtClean="0">
                <a:solidFill>
                  <a:srgbClr val="006600"/>
                </a:solidFill>
                <a:latin typeface="Traditional Arabic" panose="02020603050405020304" pitchFamily="18" charset="-78"/>
                <a:cs typeface="Traditional Arabic" panose="02020603050405020304" pitchFamily="18" charset="-78"/>
              </a:rPr>
              <a:t>الأحادية</a:t>
            </a:r>
            <a:endParaRPr lang="en-US" b="1" dirty="0">
              <a:latin typeface="Traditional Arabic" panose="02020603050405020304" pitchFamily="18" charset="-78"/>
              <a:cs typeface="Traditional Arabic" panose="02020603050405020304" pitchFamily="18" charset="-78"/>
            </a:endParaRPr>
          </a:p>
        </p:txBody>
      </p:sp>
      <p:sp>
        <p:nvSpPr>
          <p:cNvPr id="164866" name="Rectangle 2"/>
          <p:cNvSpPr>
            <a:spLocks noGrp="1" noChangeArrowheads="1"/>
          </p:cNvSpPr>
          <p:nvPr>
            <p:ph type="body" idx="4294967295"/>
          </p:nvPr>
        </p:nvSpPr>
        <p:spPr>
          <a:xfrm>
            <a:off x="2388145" y="1556792"/>
            <a:ext cx="4560119" cy="3456384"/>
          </a:xfrm>
        </p:spPr>
        <p:txBody>
          <a:bodyPr/>
          <a:lstStyle/>
          <a:p>
            <a:pPr marL="609600" indent="-609600" algn="ctr" rtl="1">
              <a:buFontTx/>
              <a:buNone/>
            </a:pPr>
            <a:r>
              <a:rPr lang="ar-KW" sz="3600" b="1" dirty="0">
                <a:solidFill>
                  <a:srgbClr val="008000"/>
                </a:solidFill>
                <a:latin typeface="Traditional Arabic" panose="02020603050405020304" pitchFamily="18" charset="-78"/>
                <a:cs typeface="Traditional Arabic" panose="02020603050405020304" pitchFamily="18" charset="-78"/>
              </a:rPr>
              <a:t>الجلوكوز</a:t>
            </a:r>
            <a:endParaRPr lang="ar-SA" sz="3600" b="1" dirty="0">
              <a:solidFill>
                <a:srgbClr val="008000"/>
              </a:solidFill>
              <a:latin typeface="Traditional Arabic" panose="02020603050405020304" pitchFamily="18" charset="-78"/>
              <a:cs typeface="Traditional Arabic" panose="02020603050405020304" pitchFamily="18" charset="-78"/>
            </a:endParaRPr>
          </a:p>
          <a:p>
            <a:pPr marL="609600" indent="-609600" algn="ctr" rtl="1">
              <a:buFontTx/>
              <a:buNone/>
            </a:pPr>
            <a:r>
              <a:rPr lang="ar-SA" sz="3600" b="1" dirty="0">
                <a:solidFill>
                  <a:srgbClr val="008000"/>
                </a:solidFill>
                <a:latin typeface="Traditional Arabic" panose="02020603050405020304" pitchFamily="18" charset="-78"/>
                <a:cs typeface="Traditional Arabic" panose="02020603050405020304" pitchFamily="18" charset="-78"/>
              </a:rPr>
              <a:t>الفركتوز</a:t>
            </a:r>
            <a:endParaRPr lang="ar-KW" sz="3600" b="1" dirty="0">
              <a:solidFill>
                <a:srgbClr val="008000"/>
              </a:solidFill>
              <a:latin typeface="Traditional Arabic" panose="02020603050405020304" pitchFamily="18" charset="-78"/>
              <a:cs typeface="Traditional Arabic" panose="02020603050405020304" pitchFamily="18" charset="-78"/>
            </a:endParaRPr>
          </a:p>
          <a:p>
            <a:pPr marL="609600" indent="-609600" algn="ctr" rtl="1">
              <a:buFontTx/>
              <a:buNone/>
            </a:pPr>
            <a:r>
              <a:rPr lang="ar-KW" sz="3600" b="1" dirty="0" err="1">
                <a:solidFill>
                  <a:srgbClr val="008000"/>
                </a:solidFill>
                <a:latin typeface="Traditional Arabic" panose="02020603050405020304" pitchFamily="18" charset="-78"/>
                <a:cs typeface="Traditional Arabic" panose="02020603050405020304" pitchFamily="18" charset="-78"/>
              </a:rPr>
              <a:t>الجالاكتوز</a:t>
            </a:r>
            <a:r>
              <a:rPr lang="en-US" sz="3600" b="1" dirty="0">
                <a:solidFill>
                  <a:srgbClr val="008000"/>
                </a:solidFill>
                <a:latin typeface="Traditional Arabic" panose="02020603050405020304" pitchFamily="18" charset="-78"/>
                <a:cs typeface="Traditional Arabic" panose="02020603050405020304" pitchFamily="18" charset="-78"/>
              </a:rPr>
              <a:t> </a:t>
            </a:r>
            <a:endParaRPr lang="en-US" sz="3600" b="1" dirty="0" smtClean="0">
              <a:solidFill>
                <a:srgbClr val="008000"/>
              </a:solidFill>
              <a:latin typeface="Traditional Arabic" panose="02020603050405020304" pitchFamily="18" charset="-78"/>
              <a:cs typeface="Traditional Arabic" panose="02020603050405020304" pitchFamily="18" charset="-78"/>
            </a:endParaRPr>
          </a:p>
          <a:p>
            <a:pPr marL="609600" indent="-609600" algn="ctr" rtl="1">
              <a:buFontTx/>
              <a:buNone/>
            </a:pPr>
            <a:r>
              <a:rPr lang="ar-SA" sz="3600" b="1" dirty="0" err="1" smtClean="0">
                <a:solidFill>
                  <a:srgbClr val="008000"/>
                </a:solidFill>
                <a:latin typeface="Traditional Arabic" panose="02020603050405020304" pitchFamily="18" charset="-78"/>
                <a:cs typeface="Traditional Arabic" panose="02020603050405020304" pitchFamily="18" charset="-78"/>
              </a:rPr>
              <a:t>المانوز</a:t>
            </a:r>
            <a:endParaRPr lang="ar-SA" sz="3600" b="1" dirty="0">
              <a:solidFill>
                <a:srgbClr val="008000"/>
              </a:solidFill>
              <a:latin typeface="Traditional Arabic" panose="02020603050405020304" pitchFamily="18" charset="-78"/>
              <a:cs typeface="Traditional Arabic" panose="02020603050405020304" pitchFamily="18" charset="-78"/>
            </a:endParaRPr>
          </a:p>
          <a:p>
            <a:pPr marL="609600" indent="-609600" algn="ctr" rtl="1">
              <a:buFontTx/>
              <a:buNone/>
            </a:pPr>
            <a:r>
              <a:rPr lang="ar-SA" sz="3600" b="1" dirty="0" err="1">
                <a:solidFill>
                  <a:srgbClr val="008000"/>
                </a:solidFill>
                <a:latin typeface="Traditional Arabic" panose="02020603050405020304" pitchFamily="18" charset="-78"/>
                <a:cs typeface="Traditional Arabic" panose="02020603050405020304" pitchFamily="18" charset="-78"/>
              </a:rPr>
              <a:t>الرايبوز</a:t>
            </a:r>
            <a:endParaRPr lang="en-US" sz="3600" b="1" dirty="0">
              <a:solidFill>
                <a:srgbClr val="008000"/>
              </a:solidFill>
              <a:latin typeface="Traditional Arabic" panose="02020603050405020304" pitchFamily="18" charset="-78"/>
              <a:cs typeface="Traditional Arabic" panose="02020603050405020304" pitchFamily="18" charset="-78"/>
            </a:endParaRPr>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2" name="Group 10"/>
          <p:cNvGrpSpPr>
            <a:grpSpLocks/>
          </p:cNvGrpSpPr>
          <p:nvPr/>
        </p:nvGrpSpPr>
        <p:grpSpPr bwMode="auto">
          <a:xfrm>
            <a:off x="2726531" y="122238"/>
            <a:ext cx="3690937" cy="1295400"/>
            <a:chOff x="1791" y="96"/>
            <a:chExt cx="2325" cy="912"/>
          </a:xfrm>
        </p:grpSpPr>
        <p:sp>
          <p:nvSpPr>
            <p:cNvPr id="13" name="AutoShape 5"/>
            <p:cNvSpPr>
              <a:spLocks noChangeArrowheads="1"/>
            </p:cNvSpPr>
            <p:nvPr/>
          </p:nvSpPr>
          <p:spPr bwMode="auto">
            <a:xfrm>
              <a:off x="1791" y="144"/>
              <a:ext cx="2325" cy="864"/>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endParaRPr>
            </a:p>
          </p:txBody>
        </p:sp>
        <p:sp>
          <p:nvSpPr>
            <p:cNvPr id="14" name="Rectangle 6"/>
            <p:cNvSpPr>
              <a:spLocks noChangeArrowheads="1"/>
            </p:cNvSpPr>
            <p:nvPr/>
          </p:nvSpPr>
          <p:spPr bwMode="auto">
            <a:xfrm>
              <a:off x="2064" y="96"/>
              <a:ext cx="1866" cy="864"/>
            </a:xfrm>
            <a:prstGeom prst="rect">
              <a:avLst/>
            </a:prstGeom>
            <a:noFill/>
            <a:ln w="9525">
              <a:noFill/>
              <a:miter lim="800000"/>
              <a:headEnd/>
              <a:tailEnd/>
            </a:ln>
            <a:effectLst/>
          </p:spPr>
          <p:txBody>
            <a:bodyPr anchor="ctr"/>
            <a:lstStyle/>
            <a:p>
              <a:pPr algn="ctr"/>
              <a:endParaRPr lang="en-US" sz="6000" i="0" dirty="0">
                <a:solidFill>
                  <a:srgbClr val="008000"/>
                </a:solidFill>
                <a:cs typeface="PT Bold Heading" pitchFamily="2" charset="-78"/>
              </a:endParaRPr>
            </a:p>
          </p:txBody>
        </p:sp>
      </p:grpSp>
      <p:sp>
        <p:nvSpPr>
          <p:cNvPr id="169988" name="Rectangle 4"/>
          <p:cNvSpPr>
            <a:spLocks noChangeArrowheads="1"/>
          </p:cNvSpPr>
          <p:nvPr/>
        </p:nvSpPr>
        <p:spPr bwMode="auto">
          <a:xfrm>
            <a:off x="3563938" y="1700808"/>
            <a:ext cx="5580062" cy="4624388"/>
          </a:xfrm>
          <a:prstGeom prst="rect">
            <a:avLst/>
          </a:prstGeom>
          <a:noFill/>
          <a:ln w="9525">
            <a:noFill/>
            <a:miter lim="800000"/>
            <a:headEnd/>
            <a:tailEnd/>
          </a:ln>
          <a:effectLst/>
        </p:spPr>
        <p:txBody>
          <a:bodyPr/>
          <a:lstStyle/>
          <a:p>
            <a:pPr marL="609600" indent="-609600" algn="r" rtl="1">
              <a:spcBef>
                <a:spcPct val="20000"/>
              </a:spcBef>
              <a:buFontTx/>
              <a:buChar char="•"/>
            </a:pPr>
            <a:r>
              <a:rPr lang="ar-SA" sz="3600" b="0" i="0" dirty="0">
                <a:latin typeface="Traditional Arabic" panose="02020603050405020304" pitchFamily="18" charset="-78"/>
                <a:cs typeface="Traditional Arabic" panose="02020603050405020304" pitchFamily="18" charset="-78"/>
              </a:rPr>
              <a:t>أهم السكريات</a:t>
            </a:r>
            <a:endParaRPr lang="en-US" sz="3600" b="0" i="0" dirty="0">
              <a:latin typeface="Traditional Arabic" panose="02020603050405020304" pitchFamily="18" charset="-78"/>
              <a:cs typeface="Traditional Arabic" panose="02020603050405020304" pitchFamily="18" charset="-78"/>
            </a:endParaRPr>
          </a:p>
          <a:p>
            <a:pPr marL="609600" indent="-609600" algn="r" rtl="1">
              <a:spcBef>
                <a:spcPct val="20000"/>
              </a:spcBef>
              <a:buFontTx/>
              <a:buChar char="•"/>
            </a:pPr>
            <a:r>
              <a:rPr lang="en-US" sz="3600" b="0" i="0" dirty="0">
                <a:latin typeface="Traditional Arabic" panose="02020603050405020304" pitchFamily="18" charset="-78"/>
                <a:cs typeface="Traditional Arabic" panose="02020603050405020304" pitchFamily="18" charset="-78"/>
              </a:rPr>
              <a:t>  </a:t>
            </a:r>
            <a:r>
              <a:rPr lang="ar-SA" sz="3600" b="0" i="0" dirty="0">
                <a:latin typeface="Traditional Arabic" panose="02020603050405020304" pitchFamily="18" charset="-78"/>
                <a:cs typeface="Traditional Arabic" panose="02020603050405020304" pitchFamily="18" charset="-78"/>
              </a:rPr>
              <a:t>مصدر للطاقة</a:t>
            </a:r>
          </a:p>
          <a:p>
            <a:pPr marL="609600" indent="-609600" algn="r" rtl="1">
              <a:spcBef>
                <a:spcPct val="20000"/>
              </a:spcBef>
              <a:buFontTx/>
              <a:buChar char="•"/>
            </a:pPr>
            <a:r>
              <a:rPr lang="ar-SA" sz="3600" b="0" i="0" dirty="0">
                <a:latin typeface="Traditional Arabic" panose="02020603050405020304" pitchFamily="18" charset="-78"/>
                <a:cs typeface="Traditional Arabic" panose="02020603050405020304" pitchFamily="18" charset="-78"/>
              </a:rPr>
              <a:t>يرتبط مع سكريات أخري ليكون مركبات أكثر تعقيداً</a:t>
            </a:r>
          </a:p>
          <a:p>
            <a:pPr marL="609600" indent="-609600" algn="r" rtl="1">
              <a:spcBef>
                <a:spcPct val="20000"/>
              </a:spcBef>
              <a:buFontTx/>
              <a:buChar char="•"/>
            </a:pPr>
            <a:r>
              <a:rPr lang="ar-SA" sz="3600" b="0" i="0" dirty="0">
                <a:latin typeface="Traditional Arabic" panose="02020603050405020304" pitchFamily="18" charset="-78"/>
                <a:cs typeface="Traditional Arabic" panose="02020603050405020304" pitchFamily="18" charset="-78"/>
              </a:rPr>
              <a:t>يسمي </a:t>
            </a:r>
            <a:r>
              <a:rPr lang="ar-SA" sz="3600" b="0" i="0" dirty="0" err="1">
                <a:latin typeface="Traditional Arabic" panose="02020603050405020304" pitchFamily="18" charset="-78"/>
                <a:cs typeface="Traditional Arabic" panose="02020603050405020304" pitchFamily="18" charset="-78"/>
              </a:rPr>
              <a:t>دكستروز</a:t>
            </a:r>
            <a:r>
              <a:rPr lang="ar-SA" sz="3600" b="0" i="0" dirty="0">
                <a:latin typeface="Traditional Arabic" panose="02020603050405020304" pitchFamily="18" charset="-78"/>
                <a:cs typeface="Traditional Arabic" panose="02020603050405020304" pitchFamily="18" charset="-78"/>
              </a:rPr>
              <a:t> (يميني التدوير</a:t>
            </a:r>
            <a:r>
              <a:rPr lang="ar-SA" sz="3600" b="0" i="0" dirty="0" smtClean="0">
                <a:latin typeface="Traditional Arabic" panose="02020603050405020304" pitchFamily="18" charset="-78"/>
                <a:cs typeface="Traditional Arabic" panose="02020603050405020304" pitchFamily="18" charset="-78"/>
              </a:rPr>
              <a:t>)</a:t>
            </a:r>
          </a:p>
          <a:p>
            <a:pPr marL="609600" indent="-609600" algn="r" rtl="1">
              <a:spcBef>
                <a:spcPct val="20000"/>
              </a:spcBef>
              <a:buFontTx/>
              <a:buChar char="•"/>
            </a:pPr>
            <a:r>
              <a:rPr lang="ar-SA" sz="3600" b="0" i="0" dirty="0" smtClean="0">
                <a:latin typeface="Traditional Arabic" panose="02020603050405020304" pitchFamily="18" charset="-78"/>
                <a:cs typeface="Traditional Arabic" panose="02020603050405020304" pitchFamily="18" charset="-78"/>
              </a:rPr>
              <a:t>يسمى أيضاً </a:t>
            </a:r>
            <a:r>
              <a:rPr lang="ar-SA" sz="3600" b="0" i="0" dirty="0" err="1">
                <a:latin typeface="Traditional Arabic" panose="02020603050405020304" pitchFamily="18" charset="-78"/>
                <a:cs typeface="Traditional Arabic" panose="02020603050405020304" pitchFamily="18" charset="-78"/>
              </a:rPr>
              <a:t>ج</a:t>
            </a:r>
            <a:r>
              <a:rPr lang="ar-SA" sz="3600" b="0" i="0" dirty="0" err="1" smtClean="0">
                <a:latin typeface="Traditional Arabic" panose="02020603050405020304" pitchFamily="18" charset="-78"/>
                <a:cs typeface="Traditional Arabic" panose="02020603050405020304" pitchFamily="18" charset="-78"/>
              </a:rPr>
              <a:t>لوكوبايرانوز</a:t>
            </a:r>
            <a:endParaRPr lang="ar-SA" sz="3600" b="0" i="0" dirty="0">
              <a:latin typeface="Traditional Arabic" panose="02020603050405020304" pitchFamily="18" charset="-78"/>
              <a:cs typeface="Traditional Arabic" panose="02020603050405020304" pitchFamily="18" charset="-78"/>
            </a:endParaRPr>
          </a:p>
          <a:p>
            <a:pPr marL="609600" indent="-609600" algn="r" rtl="1">
              <a:spcBef>
                <a:spcPct val="20000"/>
              </a:spcBef>
              <a:buFontTx/>
              <a:buChar char="•"/>
            </a:pPr>
            <a:r>
              <a:rPr lang="ar-SA" sz="3600" b="0" i="0" dirty="0">
                <a:latin typeface="Traditional Arabic" panose="02020603050405020304" pitchFamily="18" charset="-78"/>
                <a:cs typeface="Traditional Arabic" panose="02020603050405020304" pitchFamily="18" charset="-78"/>
              </a:rPr>
              <a:t>يسمي سكر </a:t>
            </a:r>
            <a:r>
              <a:rPr lang="ar-SA" sz="3600" b="0" i="0" dirty="0" smtClean="0">
                <a:latin typeface="Traditional Arabic" panose="02020603050405020304" pitchFamily="18" charset="-78"/>
                <a:cs typeface="Traditional Arabic" panose="02020603050405020304" pitchFamily="18" charset="-78"/>
              </a:rPr>
              <a:t>العنب</a:t>
            </a:r>
          </a:p>
          <a:p>
            <a:pPr marL="609600" indent="-609600" algn="r" rtl="1">
              <a:spcBef>
                <a:spcPct val="20000"/>
              </a:spcBef>
              <a:buFontTx/>
              <a:buChar char="•"/>
            </a:pPr>
            <a:r>
              <a:rPr lang="ar-SA" sz="3600" b="0" i="0" dirty="0" smtClean="0">
                <a:latin typeface="Traditional Arabic" panose="02020603050405020304" pitchFamily="18" charset="-78"/>
                <a:cs typeface="Traditional Arabic" panose="02020603050405020304" pitchFamily="18" charset="-78"/>
              </a:rPr>
              <a:t>سكر مختزل</a:t>
            </a:r>
            <a:endParaRPr lang="en-US" sz="3600" b="0" i="0" dirty="0">
              <a:latin typeface="Traditional Arabic" panose="02020603050405020304" pitchFamily="18" charset="-78"/>
              <a:cs typeface="Traditional Arabic" panose="02020603050405020304" pitchFamily="18" charset="-78"/>
            </a:endParaRPr>
          </a:p>
        </p:txBody>
      </p:sp>
      <p:grpSp>
        <p:nvGrpSpPr>
          <p:cNvPr id="169996" name="Group 12"/>
          <p:cNvGrpSpPr>
            <a:grpSpLocks/>
          </p:cNvGrpSpPr>
          <p:nvPr/>
        </p:nvGrpSpPr>
        <p:grpSpPr bwMode="auto">
          <a:xfrm>
            <a:off x="250825" y="2492896"/>
            <a:ext cx="2736999" cy="2941117"/>
            <a:chOff x="158" y="1434"/>
            <a:chExt cx="2040" cy="1989"/>
          </a:xfrm>
        </p:grpSpPr>
        <p:grpSp>
          <p:nvGrpSpPr>
            <p:cNvPr id="169991" name="Group 7"/>
            <p:cNvGrpSpPr>
              <a:grpSpLocks/>
            </p:cNvGrpSpPr>
            <p:nvPr/>
          </p:nvGrpSpPr>
          <p:grpSpPr bwMode="auto">
            <a:xfrm>
              <a:off x="158" y="1434"/>
              <a:ext cx="2040" cy="1879"/>
              <a:chOff x="3552" y="2256"/>
              <a:chExt cx="2040" cy="1879"/>
            </a:xfrm>
          </p:grpSpPr>
          <p:graphicFrame>
            <p:nvGraphicFramePr>
              <p:cNvPr id="169992" name="Object 8"/>
              <p:cNvGraphicFramePr>
                <a:graphicFrameLocks noChangeAspect="1"/>
              </p:cNvGraphicFramePr>
              <p:nvPr/>
            </p:nvGraphicFramePr>
            <p:xfrm>
              <a:off x="3552" y="2256"/>
              <a:ext cx="2040" cy="1550"/>
            </p:xfrm>
            <a:graphic>
              <a:graphicData uri="http://schemas.openxmlformats.org/presentationml/2006/ole">
                <mc:AlternateContent xmlns:mc="http://schemas.openxmlformats.org/markup-compatibility/2006">
                  <mc:Choice xmlns:v="urn:schemas-microsoft-com:vml" Requires="v">
                    <p:oleObj spid="_x0000_s170041" name="ISIS/Draw Sketch" r:id="rId3" imgW="1390320" imgH="1056960" progId="">
                      <p:embed/>
                    </p:oleObj>
                  </mc:Choice>
                  <mc:Fallback>
                    <p:oleObj name="ISIS/Draw Sketch" r:id="rId3" imgW="1390320" imgH="1056960" progId="">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2" y="2256"/>
                            <a:ext cx="2040" cy="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9993" name="Text Box 9"/>
              <p:cNvSpPr txBox="1">
                <a:spLocks noChangeArrowheads="1"/>
              </p:cNvSpPr>
              <p:nvPr/>
            </p:nvSpPr>
            <p:spPr bwMode="auto">
              <a:xfrm>
                <a:off x="4889" y="3847"/>
                <a:ext cx="116" cy="288"/>
              </a:xfrm>
              <a:prstGeom prst="rect">
                <a:avLst/>
              </a:prstGeom>
              <a:noFill/>
              <a:ln w="9525">
                <a:noFill/>
                <a:miter lim="800000"/>
                <a:headEnd/>
                <a:tailEnd/>
              </a:ln>
              <a:effectLst/>
            </p:spPr>
            <p:txBody>
              <a:bodyPr wrap="none">
                <a:spAutoFit/>
              </a:bodyPr>
              <a:lstStyle/>
              <a:p>
                <a:pPr algn="r" rtl="1"/>
                <a:endParaRPr lang="ar-SA" sz="2400" i="0"/>
              </a:p>
            </p:txBody>
          </p:sp>
        </p:grpSp>
        <p:sp>
          <p:nvSpPr>
            <p:cNvPr id="169995" name="Text Box 11"/>
            <p:cNvSpPr txBox="1">
              <a:spLocks noChangeArrowheads="1"/>
            </p:cNvSpPr>
            <p:nvPr/>
          </p:nvSpPr>
          <p:spPr bwMode="auto">
            <a:xfrm>
              <a:off x="249" y="3058"/>
              <a:ext cx="1480" cy="365"/>
            </a:xfrm>
            <a:prstGeom prst="rect">
              <a:avLst/>
            </a:prstGeom>
            <a:noFill/>
            <a:ln w="9525">
              <a:noFill/>
              <a:miter lim="800000"/>
              <a:headEnd/>
              <a:tailEnd/>
            </a:ln>
            <a:effectLst/>
          </p:spPr>
          <p:txBody>
            <a:bodyPr wrap="none">
              <a:spAutoFit/>
            </a:bodyPr>
            <a:lstStyle/>
            <a:p>
              <a:r>
                <a:rPr lang="en-US" sz="3200" i="0">
                  <a:latin typeface="Symbol" pitchFamily="18" charset="2"/>
                  <a:cs typeface="Times New Roman" pitchFamily="18" charset="0"/>
                </a:rPr>
                <a:t>b</a:t>
              </a:r>
              <a:r>
                <a:rPr lang="en-US" sz="3200" i="0">
                  <a:latin typeface="Times New Roman" pitchFamily="18" charset="0"/>
                  <a:cs typeface="Times New Roman" pitchFamily="18" charset="0"/>
                </a:rPr>
                <a:t>-D-Glucose</a:t>
              </a:r>
            </a:p>
          </p:txBody>
        </p:sp>
      </p:grpSp>
      <p:sp>
        <p:nvSpPr>
          <p:cNvPr id="2" name="Title 1"/>
          <p:cNvSpPr>
            <a:spLocks noGrp="1"/>
          </p:cNvSpPr>
          <p:nvPr>
            <p:ph type="title"/>
          </p:nvPr>
        </p:nvSpPr>
        <p:spPr/>
        <p:txBody>
          <a:bodyPr/>
          <a:lstStyle/>
          <a:p>
            <a:pPr rtl="1"/>
            <a:r>
              <a:rPr lang="ar-KW" b="1" dirty="0" smtClean="0">
                <a:solidFill>
                  <a:srgbClr val="008000"/>
                </a:solidFill>
                <a:latin typeface="Traditional Arabic" panose="02020603050405020304" pitchFamily="18" charset="-78"/>
                <a:cs typeface="Traditional Arabic" panose="02020603050405020304" pitchFamily="18" charset="-78"/>
              </a:rPr>
              <a:t>الجلوكوز</a:t>
            </a:r>
            <a:r>
              <a:rPr lang="en-US" sz="3600" b="1" dirty="0" smtClean="0">
                <a:solidFill>
                  <a:srgbClr val="008000"/>
                </a:solidFill>
                <a:latin typeface="Traditional Arabic" panose="02020603050405020304" pitchFamily="18" charset="-78"/>
                <a:cs typeface="Traditional Arabic" panose="02020603050405020304" pitchFamily="18" charset="-78"/>
              </a:rPr>
              <a:t>Glucose</a:t>
            </a:r>
            <a:r>
              <a:rPr lang="en-US" b="1" dirty="0" smtClean="0">
                <a:solidFill>
                  <a:srgbClr val="008000"/>
                </a:solidFill>
                <a:latin typeface="Traditional Arabic" panose="02020603050405020304" pitchFamily="18" charset="-78"/>
                <a:cs typeface="Traditional Arabic" panose="02020603050405020304" pitchFamily="18" charset="-78"/>
              </a:rPr>
              <a:t> </a:t>
            </a:r>
            <a:endParaRPr lang="en-US" b="1" dirty="0">
              <a:latin typeface="Traditional Arabic" panose="02020603050405020304" pitchFamily="18" charset="-78"/>
              <a:cs typeface="Traditional Arabic" panose="02020603050405020304" pitchFamily="18" charset="-78"/>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1011" name="AutoShape 3"/>
          <p:cNvSpPr>
            <a:spLocks noChangeArrowheads="1"/>
          </p:cNvSpPr>
          <p:nvPr/>
        </p:nvSpPr>
        <p:spPr bwMode="auto">
          <a:xfrm>
            <a:off x="2633550" y="394038"/>
            <a:ext cx="4026682" cy="946730"/>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latin typeface="Traditional Arabic" panose="02020603050405020304" pitchFamily="18" charset="-78"/>
              <a:cs typeface="Traditional Arabic" panose="02020603050405020304" pitchFamily="18" charset="-78"/>
            </a:endParaRPr>
          </a:p>
        </p:txBody>
      </p:sp>
      <p:sp>
        <p:nvSpPr>
          <p:cNvPr id="171049" name="Rectangle 41"/>
          <p:cNvSpPr>
            <a:spLocks noChangeArrowheads="1"/>
          </p:cNvSpPr>
          <p:nvPr/>
        </p:nvSpPr>
        <p:spPr bwMode="auto">
          <a:xfrm>
            <a:off x="3649353" y="2044972"/>
            <a:ext cx="4954897" cy="4624388"/>
          </a:xfrm>
          <a:prstGeom prst="rect">
            <a:avLst/>
          </a:prstGeom>
          <a:noFill/>
          <a:ln w="9525">
            <a:noFill/>
            <a:miter lim="800000"/>
            <a:headEnd/>
            <a:tailEnd/>
          </a:ln>
          <a:effectLst/>
        </p:spPr>
        <p:txBody>
          <a:bodyPr/>
          <a:lstStyle/>
          <a:p>
            <a:pPr marL="609600" indent="-609600" algn="r" rtl="1">
              <a:spcBef>
                <a:spcPct val="20000"/>
              </a:spcBef>
              <a:buFontTx/>
              <a:buChar char="•"/>
            </a:pPr>
            <a:r>
              <a:rPr lang="ar-SA" sz="3600" b="0" i="0" dirty="0">
                <a:latin typeface="Traditional Arabic" panose="02020603050405020304" pitchFamily="18" charset="-78"/>
                <a:cs typeface="Traditional Arabic" panose="02020603050405020304" pitchFamily="18" charset="-78"/>
              </a:rPr>
              <a:t>سكر سداسي </a:t>
            </a:r>
            <a:r>
              <a:rPr lang="ar-SA" sz="3600" b="0" i="0" dirty="0" err="1">
                <a:latin typeface="Traditional Arabic" panose="02020603050405020304" pitchFamily="18" charset="-78"/>
                <a:cs typeface="Traditional Arabic" panose="02020603050405020304" pitchFamily="18" charset="-78"/>
              </a:rPr>
              <a:t>كيتوني</a:t>
            </a:r>
            <a:endParaRPr lang="ar-SA" sz="3600" b="0" i="0" dirty="0">
              <a:latin typeface="Traditional Arabic" panose="02020603050405020304" pitchFamily="18" charset="-78"/>
              <a:cs typeface="Traditional Arabic" panose="02020603050405020304" pitchFamily="18" charset="-78"/>
            </a:endParaRPr>
          </a:p>
          <a:p>
            <a:pPr marL="609600" indent="-609600" algn="r" rtl="1">
              <a:spcBef>
                <a:spcPct val="20000"/>
              </a:spcBef>
              <a:buFontTx/>
              <a:buChar char="•"/>
            </a:pPr>
            <a:r>
              <a:rPr lang="ar-SA" sz="3600" b="0" i="0" dirty="0">
                <a:latin typeface="Traditional Arabic" panose="02020603050405020304" pitchFamily="18" charset="-78"/>
                <a:cs typeface="Traditional Arabic" panose="02020603050405020304" pitchFamily="18" charset="-78"/>
              </a:rPr>
              <a:t>أكثر السكريات حلاوة</a:t>
            </a:r>
          </a:p>
          <a:p>
            <a:pPr marL="609600" indent="-609600" algn="r" rtl="1">
              <a:spcBef>
                <a:spcPct val="20000"/>
              </a:spcBef>
              <a:buFontTx/>
              <a:buChar char="•"/>
            </a:pPr>
            <a:r>
              <a:rPr lang="ar-SA" sz="3600" b="0" i="0" dirty="0">
                <a:latin typeface="Traditional Arabic" panose="02020603050405020304" pitchFamily="18" charset="-78"/>
                <a:cs typeface="Traditional Arabic" panose="02020603050405020304" pitchFamily="18" charset="-78"/>
              </a:rPr>
              <a:t>يسمي </a:t>
            </a:r>
            <a:r>
              <a:rPr lang="ar-SA" sz="3600" b="0" i="0" dirty="0" err="1" smtClean="0">
                <a:latin typeface="Traditional Arabic" panose="02020603050405020304" pitchFamily="18" charset="-78"/>
                <a:cs typeface="Traditional Arabic" panose="02020603050405020304" pitchFamily="18" charset="-78"/>
              </a:rPr>
              <a:t>ليفيولوز</a:t>
            </a:r>
            <a:r>
              <a:rPr lang="ar-SA" sz="3600" b="0" i="0" dirty="0" smtClean="0">
                <a:latin typeface="Traditional Arabic" panose="02020603050405020304" pitchFamily="18" charset="-78"/>
                <a:cs typeface="Traditional Arabic" panose="02020603050405020304" pitchFamily="18" charset="-78"/>
              </a:rPr>
              <a:t> (</a:t>
            </a:r>
            <a:r>
              <a:rPr lang="ar-SA" sz="3600" b="0" i="0" dirty="0">
                <a:latin typeface="Traditional Arabic" panose="02020603050405020304" pitchFamily="18" charset="-78"/>
                <a:cs typeface="Traditional Arabic" panose="02020603050405020304" pitchFamily="18" charset="-78"/>
              </a:rPr>
              <a:t>يساري التدوير</a:t>
            </a:r>
            <a:r>
              <a:rPr lang="ar-SA" sz="3600" b="0" i="0" dirty="0" smtClean="0">
                <a:latin typeface="Traditional Arabic" panose="02020603050405020304" pitchFamily="18" charset="-78"/>
                <a:cs typeface="Traditional Arabic" panose="02020603050405020304" pitchFamily="18" charset="-78"/>
              </a:rPr>
              <a:t>)</a:t>
            </a:r>
            <a:endParaRPr lang="ar-SA" sz="3600" b="0" i="0" dirty="0">
              <a:latin typeface="Traditional Arabic" panose="02020603050405020304" pitchFamily="18" charset="-78"/>
              <a:cs typeface="Traditional Arabic" panose="02020603050405020304" pitchFamily="18" charset="-78"/>
            </a:endParaRPr>
          </a:p>
          <a:p>
            <a:pPr marL="609600" indent="-609600" algn="r" rtl="1">
              <a:spcBef>
                <a:spcPct val="20000"/>
              </a:spcBef>
              <a:buFontTx/>
              <a:buChar char="•"/>
            </a:pPr>
            <a:r>
              <a:rPr lang="ar-SA" sz="3600" b="0" i="0" dirty="0">
                <a:latin typeface="Traditional Arabic" panose="02020603050405020304" pitchFamily="18" charset="-78"/>
                <a:cs typeface="Traditional Arabic" panose="02020603050405020304" pitchFamily="18" charset="-78"/>
              </a:rPr>
              <a:t>يسمي سكر </a:t>
            </a:r>
            <a:r>
              <a:rPr lang="ar-SA" sz="3600" b="0" i="0" dirty="0" smtClean="0">
                <a:latin typeface="Traditional Arabic" panose="02020603050405020304" pitchFamily="18" charset="-78"/>
                <a:cs typeface="Traditional Arabic" panose="02020603050405020304" pitchFamily="18" charset="-78"/>
              </a:rPr>
              <a:t>الفاكهة</a:t>
            </a:r>
          </a:p>
          <a:p>
            <a:pPr marL="609600" indent="-609600" algn="r" rtl="1">
              <a:spcBef>
                <a:spcPct val="20000"/>
              </a:spcBef>
              <a:buFontTx/>
              <a:buChar char="•"/>
            </a:pPr>
            <a:r>
              <a:rPr lang="ar-SA" sz="3600" b="0" i="0" dirty="0" smtClean="0">
                <a:latin typeface="Traditional Arabic" panose="02020603050405020304" pitchFamily="18" charset="-78"/>
                <a:cs typeface="Traditional Arabic" panose="02020603050405020304" pitchFamily="18" charset="-78"/>
              </a:rPr>
              <a:t>سكر مختزل</a:t>
            </a:r>
            <a:endParaRPr lang="en-US" sz="3600" b="0" i="0" dirty="0">
              <a:latin typeface="Traditional Arabic" panose="02020603050405020304" pitchFamily="18" charset="-78"/>
              <a:cs typeface="Traditional Arabic" panose="02020603050405020304" pitchFamily="18" charset="-78"/>
            </a:endParaRPr>
          </a:p>
        </p:txBody>
      </p:sp>
      <p:sp>
        <p:nvSpPr>
          <p:cNvPr id="2" name="Title 1"/>
          <p:cNvSpPr>
            <a:spLocks noGrp="1"/>
          </p:cNvSpPr>
          <p:nvPr>
            <p:ph type="title"/>
          </p:nvPr>
        </p:nvSpPr>
        <p:spPr/>
        <p:txBody>
          <a:bodyPr/>
          <a:lstStyle/>
          <a:p>
            <a:pPr rtl="1"/>
            <a:r>
              <a:rPr lang="ar-KW" b="1" dirty="0">
                <a:solidFill>
                  <a:srgbClr val="008000"/>
                </a:solidFill>
                <a:latin typeface="Traditional Arabic" panose="02020603050405020304" pitchFamily="18" charset="-78"/>
                <a:cs typeface="Traditional Arabic" panose="02020603050405020304" pitchFamily="18" charset="-78"/>
              </a:rPr>
              <a:t>ال</a:t>
            </a:r>
            <a:r>
              <a:rPr lang="ar-SA" b="1" dirty="0">
                <a:solidFill>
                  <a:srgbClr val="008000"/>
                </a:solidFill>
                <a:latin typeface="Traditional Arabic" panose="02020603050405020304" pitchFamily="18" charset="-78"/>
                <a:cs typeface="Traditional Arabic" panose="02020603050405020304" pitchFamily="18" charset="-78"/>
              </a:rPr>
              <a:t>فركت</a:t>
            </a:r>
            <a:r>
              <a:rPr lang="ar-KW" b="1" dirty="0" smtClean="0">
                <a:solidFill>
                  <a:srgbClr val="008000"/>
                </a:solidFill>
                <a:latin typeface="Traditional Arabic" panose="02020603050405020304" pitchFamily="18" charset="-78"/>
                <a:cs typeface="Traditional Arabic" panose="02020603050405020304" pitchFamily="18" charset="-78"/>
              </a:rPr>
              <a:t>وز</a:t>
            </a:r>
            <a:r>
              <a:rPr lang="en-US" b="1" dirty="0" smtClean="0">
                <a:solidFill>
                  <a:srgbClr val="008000"/>
                </a:solidFill>
                <a:latin typeface="Traditional Arabic" panose="02020603050405020304" pitchFamily="18" charset="-78"/>
                <a:cs typeface="Traditional Arabic" panose="02020603050405020304" pitchFamily="18" charset="-78"/>
              </a:rPr>
              <a:t> Fructose</a:t>
            </a:r>
            <a:endParaRPr lang="en-US" b="1" dirty="0"/>
          </a:p>
        </p:txBody>
      </p:sp>
      <p:pic>
        <p:nvPicPr>
          <p:cNvPr id="3" name="Picture 2"/>
          <p:cNvPicPr>
            <a:picLocks noChangeAspect="1"/>
          </p:cNvPicPr>
          <p:nvPr/>
        </p:nvPicPr>
        <p:blipFill>
          <a:blip r:embed="rId2"/>
          <a:stretch>
            <a:fillRect/>
          </a:stretch>
        </p:blipFill>
        <p:spPr>
          <a:xfrm>
            <a:off x="755576" y="2564904"/>
            <a:ext cx="2593776" cy="2513260"/>
          </a:xfrm>
          <a:prstGeom prst="rect">
            <a:avLst/>
          </a:prstGeom>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2035" name="AutoShape 3"/>
          <p:cNvSpPr>
            <a:spLocks noChangeArrowheads="1"/>
          </p:cNvSpPr>
          <p:nvPr/>
        </p:nvSpPr>
        <p:spPr bwMode="auto">
          <a:xfrm>
            <a:off x="2448694" y="322622"/>
            <a:ext cx="4355554" cy="961056"/>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endParaRPr>
          </a:p>
        </p:txBody>
      </p:sp>
      <p:sp>
        <p:nvSpPr>
          <p:cNvPr id="172072" name="Text Box 40"/>
          <p:cNvSpPr txBox="1">
            <a:spLocks noChangeArrowheads="1"/>
          </p:cNvSpPr>
          <p:nvPr/>
        </p:nvSpPr>
        <p:spPr bwMode="auto">
          <a:xfrm>
            <a:off x="3022600" y="4514850"/>
            <a:ext cx="184150" cy="457200"/>
          </a:xfrm>
          <a:prstGeom prst="rect">
            <a:avLst/>
          </a:prstGeom>
          <a:noFill/>
          <a:ln w="9525">
            <a:noFill/>
            <a:miter lim="800000"/>
            <a:headEnd/>
            <a:tailEnd/>
          </a:ln>
          <a:effectLst/>
        </p:spPr>
        <p:txBody>
          <a:bodyPr wrap="none">
            <a:spAutoFit/>
          </a:bodyPr>
          <a:lstStyle/>
          <a:p>
            <a:pPr algn="r" rtl="1"/>
            <a:endParaRPr lang="ar-SA" sz="2400" i="0"/>
          </a:p>
        </p:txBody>
      </p:sp>
      <p:sp>
        <p:nvSpPr>
          <p:cNvPr id="172110" name="Rectangle 78"/>
          <p:cNvSpPr>
            <a:spLocks noChangeArrowheads="1"/>
          </p:cNvSpPr>
          <p:nvPr/>
        </p:nvSpPr>
        <p:spPr bwMode="auto">
          <a:xfrm>
            <a:off x="3960813" y="2188988"/>
            <a:ext cx="4643437" cy="2968204"/>
          </a:xfrm>
          <a:prstGeom prst="rect">
            <a:avLst/>
          </a:prstGeom>
          <a:noFill/>
          <a:ln w="9525">
            <a:noFill/>
            <a:miter lim="800000"/>
            <a:headEnd/>
            <a:tailEnd/>
          </a:ln>
          <a:effectLst/>
        </p:spPr>
        <p:txBody>
          <a:bodyPr/>
          <a:lstStyle/>
          <a:p>
            <a:pPr marL="609600" indent="-609600" algn="r" rtl="1">
              <a:spcBef>
                <a:spcPct val="20000"/>
              </a:spcBef>
              <a:buFontTx/>
              <a:buChar char="•"/>
            </a:pPr>
            <a:r>
              <a:rPr lang="ar-SA" sz="3200" b="0" i="0" dirty="0">
                <a:latin typeface="Traditional Arabic" panose="02020603050405020304" pitchFamily="18" charset="-78"/>
                <a:cs typeface="Traditional Arabic" panose="02020603050405020304" pitchFamily="18" charset="-78"/>
              </a:rPr>
              <a:t>سكر سداسي </a:t>
            </a:r>
            <a:r>
              <a:rPr lang="ar-SA" sz="3200" b="0" i="0" dirty="0" err="1">
                <a:latin typeface="Traditional Arabic" panose="02020603050405020304" pitchFamily="18" charset="-78"/>
                <a:cs typeface="Traditional Arabic" panose="02020603050405020304" pitchFamily="18" charset="-78"/>
              </a:rPr>
              <a:t>الدهيدي</a:t>
            </a:r>
            <a:endParaRPr lang="ar-SA" sz="3200" b="0" i="0" dirty="0">
              <a:latin typeface="Traditional Arabic" panose="02020603050405020304" pitchFamily="18" charset="-78"/>
              <a:cs typeface="Traditional Arabic" panose="02020603050405020304" pitchFamily="18" charset="-78"/>
            </a:endParaRPr>
          </a:p>
          <a:p>
            <a:pPr marL="609600" indent="-609600" algn="r" rtl="1">
              <a:spcBef>
                <a:spcPct val="20000"/>
              </a:spcBef>
              <a:buFontTx/>
              <a:buChar char="•"/>
            </a:pPr>
            <a:r>
              <a:rPr lang="ar-SA" sz="3200" b="0" i="0" dirty="0" err="1">
                <a:latin typeface="Traditional Arabic" panose="02020603050405020304" pitchFamily="18" charset="-78"/>
                <a:cs typeface="Traditional Arabic" panose="02020603050405020304" pitchFamily="18" charset="-78"/>
              </a:rPr>
              <a:t>إيبيمر</a:t>
            </a:r>
            <a:r>
              <a:rPr lang="ar-SA" sz="3200" b="0" i="0" dirty="0">
                <a:latin typeface="Traditional Arabic" panose="02020603050405020304" pitchFamily="18" charset="-78"/>
                <a:cs typeface="Traditional Arabic" panose="02020603050405020304" pitchFamily="18" charset="-78"/>
              </a:rPr>
              <a:t> للجلوكوز (</a:t>
            </a:r>
            <a:r>
              <a:rPr lang="en-US" sz="3200" b="0" i="0" dirty="0">
                <a:latin typeface="Traditional Arabic" panose="02020603050405020304" pitchFamily="18" charset="-78"/>
                <a:cs typeface="Traditional Arabic" panose="02020603050405020304" pitchFamily="18" charset="-78"/>
              </a:rPr>
              <a:t>C4</a:t>
            </a:r>
            <a:r>
              <a:rPr lang="ar-SA" sz="3200" b="0" i="0" dirty="0">
                <a:latin typeface="Traditional Arabic" panose="02020603050405020304" pitchFamily="18" charset="-78"/>
                <a:cs typeface="Traditional Arabic" panose="02020603050405020304" pitchFamily="18" charset="-78"/>
              </a:rPr>
              <a:t>)</a:t>
            </a:r>
          </a:p>
          <a:p>
            <a:pPr marL="609600" indent="-609600" algn="r" rtl="1">
              <a:spcBef>
                <a:spcPct val="20000"/>
              </a:spcBef>
              <a:buFontTx/>
              <a:buChar char="•"/>
            </a:pPr>
            <a:r>
              <a:rPr lang="ar-SA" sz="3200" b="0" i="0" dirty="0">
                <a:latin typeface="Traditional Arabic" panose="02020603050405020304" pitchFamily="18" charset="-78"/>
                <a:cs typeface="Traditional Arabic" panose="02020603050405020304" pitchFamily="18" charset="-78"/>
              </a:rPr>
              <a:t>لا يوجد </a:t>
            </a:r>
            <a:r>
              <a:rPr lang="ar-SA" sz="3200" b="0" i="0" dirty="0" smtClean="0">
                <a:latin typeface="Traditional Arabic" panose="02020603050405020304" pitchFamily="18" charset="-78"/>
                <a:cs typeface="Traditional Arabic" panose="02020603050405020304" pitchFamily="18" charset="-78"/>
              </a:rPr>
              <a:t>منفرداً</a:t>
            </a:r>
          </a:p>
          <a:p>
            <a:pPr marL="609600" indent="-609600" algn="r" rtl="1">
              <a:spcBef>
                <a:spcPct val="20000"/>
              </a:spcBef>
              <a:buFontTx/>
              <a:buChar char="•"/>
            </a:pPr>
            <a:r>
              <a:rPr lang="ar-SA" sz="3200" b="0" i="0" dirty="0" smtClean="0">
                <a:latin typeface="Traditional Arabic" panose="02020603050405020304" pitchFamily="18" charset="-78"/>
                <a:cs typeface="Traditional Arabic" panose="02020603050405020304" pitchFamily="18" charset="-78"/>
              </a:rPr>
              <a:t>سكر مختزل </a:t>
            </a:r>
            <a:endParaRPr lang="ar-SA" sz="3200" b="0" i="0" dirty="0">
              <a:latin typeface="Traditional Arabic" panose="02020603050405020304" pitchFamily="18" charset="-78"/>
              <a:cs typeface="Traditional Arabic" panose="02020603050405020304" pitchFamily="18" charset="-78"/>
            </a:endParaRPr>
          </a:p>
        </p:txBody>
      </p:sp>
      <p:grpSp>
        <p:nvGrpSpPr>
          <p:cNvPr id="172114" name="Group 82"/>
          <p:cNvGrpSpPr>
            <a:grpSpLocks/>
          </p:cNvGrpSpPr>
          <p:nvPr/>
        </p:nvGrpSpPr>
        <p:grpSpPr bwMode="auto">
          <a:xfrm>
            <a:off x="755650" y="1985963"/>
            <a:ext cx="3382963" cy="3448050"/>
            <a:chOff x="476" y="1251"/>
            <a:chExt cx="2131" cy="2172"/>
          </a:xfrm>
        </p:grpSpPr>
        <p:grpSp>
          <p:nvGrpSpPr>
            <p:cNvPr id="172112" name="Group 80"/>
            <p:cNvGrpSpPr>
              <a:grpSpLocks/>
            </p:cNvGrpSpPr>
            <p:nvPr/>
          </p:nvGrpSpPr>
          <p:grpSpPr bwMode="auto">
            <a:xfrm>
              <a:off x="476" y="1251"/>
              <a:ext cx="2131" cy="1558"/>
              <a:chOff x="476" y="1251"/>
              <a:chExt cx="2131" cy="1558"/>
            </a:xfrm>
          </p:grpSpPr>
          <p:sp>
            <p:nvSpPr>
              <p:cNvPr id="172111" name="Oval 79"/>
              <p:cNvSpPr>
                <a:spLocks noChangeArrowheads="1"/>
              </p:cNvSpPr>
              <p:nvPr/>
            </p:nvSpPr>
            <p:spPr bwMode="auto">
              <a:xfrm>
                <a:off x="476" y="1343"/>
                <a:ext cx="453" cy="1361"/>
              </a:xfrm>
              <a:prstGeom prst="ellipse">
                <a:avLst/>
              </a:prstGeom>
              <a:solidFill>
                <a:srgbClr val="FFFF66"/>
              </a:solidFill>
              <a:ln w="9525">
                <a:solidFill>
                  <a:schemeClr val="tx1"/>
                </a:solidFill>
                <a:round/>
                <a:headEnd/>
                <a:tailEnd/>
              </a:ln>
              <a:effectLst/>
            </p:spPr>
            <p:txBody>
              <a:bodyPr wrap="none" anchor="ctr"/>
              <a:lstStyle/>
              <a:p>
                <a:endParaRPr lang="ar-SA"/>
              </a:p>
            </p:txBody>
          </p:sp>
          <p:grpSp>
            <p:nvGrpSpPr>
              <p:cNvPr id="172074" name="Group 42"/>
              <p:cNvGrpSpPr>
                <a:grpSpLocks noChangeAspect="1"/>
              </p:cNvGrpSpPr>
              <p:nvPr/>
            </p:nvGrpSpPr>
            <p:grpSpPr bwMode="auto">
              <a:xfrm>
                <a:off x="550" y="1251"/>
                <a:ext cx="2057" cy="1558"/>
                <a:chOff x="550" y="1251"/>
                <a:chExt cx="2057" cy="1558"/>
              </a:xfrm>
            </p:grpSpPr>
            <p:sp>
              <p:nvSpPr>
                <p:cNvPr id="172073" name="AutoShape 41"/>
                <p:cNvSpPr>
                  <a:spLocks noChangeAspect="1" noChangeArrowheads="1" noTextEdit="1"/>
                </p:cNvSpPr>
                <p:nvPr/>
              </p:nvSpPr>
              <p:spPr bwMode="auto">
                <a:xfrm>
                  <a:off x="567" y="1253"/>
                  <a:ext cx="2040" cy="1550"/>
                </a:xfrm>
                <a:prstGeom prst="rect">
                  <a:avLst/>
                </a:prstGeom>
                <a:noFill/>
                <a:ln w="9525">
                  <a:noFill/>
                  <a:miter lim="800000"/>
                  <a:headEnd/>
                  <a:tailEnd/>
                </a:ln>
              </p:spPr>
              <p:txBody>
                <a:bodyPr/>
                <a:lstStyle/>
                <a:p>
                  <a:endParaRPr lang="ar-SA"/>
                </a:p>
              </p:txBody>
            </p:sp>
            <p:sp>
              <p:nvSpPr>
                <p:cNvPr id="172075" name="Rectangle 43"/>
                <p:cNvSpPr>
                  <a:spLocks noChangeArrowheads="1"/>
                </p:cNvSpPr>
                <p:nvPr/>
              </p:nvSpPr>
              <p:spPr bwMode="auto">
                <a:xfrm>
                  <a:off x="1481" y="1541"/>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O</a:t>
                  </a:r>
                  <a:endParaRPr lang="en-US"/>
                </a:p>
              </p:txBody>
            </p:sp>
            <p:sp>
              <p:nvSpPr>
                <p:cNvPr id="172076" name="Rectangle 44"/>
                <p:cNvSpPr>
                  <a:spLocks noChangeArrowheads="1"/>
                </p:cNvSpPr>
                <p:nvPr/>
              </p:nvSpPr>
              <p:spPr bwMode="auto">
                <a:xfrm>
                  <a:off x="867" y="1251"/>
                  <a:ext cx="23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C</a:t>
                  </a:r>
                  <a:endParaRPr lang="en-US"/>
                </a:p>
              </p:txBody>
            </p:sp>
            <p:sp>
              <p:nvSpPr>
                <p:cNvPr id="172077" name="Rectangle 45"/>
                <p:cNvSpPr>
                  <a:spLocks noChangeArrowheads="1"/>
                </p:cNvSpPr>
                <p:nvPr/>
              </p:nvSpPr>
              <p:spPr bwMode="auto">
                <a:xfrm>
                  <a:off x="1014" y="1251"/>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2078" name="Rectangle 46"/>
                <p:cNvSpPr>
                  <a:spLocks noChangeArrowheads="1"/>
                </p:cNvSpPr>
                <p:nvPr/>
              </p:nvSpPr>
              <p:spPr bwMode="auto">
                <a:xfrm>
                  <a:off x="1182" y="1381"/>
                  <a:ext cx="134" cy="195"/>
                </a:xfrm>
                <a:prstGeom prst="rect">
                  <a:avLst/>
                </a:prstGeom>
                <a:noFill/>
                <a:ln w="9525">
                  <a:noFill/>
                  <a:miter lim="800000"/>
                  <a:headEnd/>
                  <a:tailEnd/>
                </a:ln>
              </p:spPr>
              <p:txBody>
                <a:bodyPr wrap="none" lIns="0" tIns="0" rIns="0" bIns="0">
                  <a:spAutoFit/>
                </a:bodyPr>
                <a:lstStyle/>
                <a:p>
                  <a:r>
                    <a:rPr lang="en-US" sz="1700" i="0">
                      <a:solidFill>
                        <a:srgbClr val="000000"/>
                      </a:solidFill>
                      <a:latin typeface="Times New Roman" pitchFamily="18" charset="0"/>
                    </a:rPr>
                    <a:t>2</a:t>
                  </a:r>
                  <a:endParaRPr lang="en-US"/>
                </a:p>
              </p:txBody>
            </p:sp>
            <p:sp>
              <p:nvSpPr>
                <p:cNvPr id="172079" name="Rectangle 47"/>
                <p:cNvSpPr>
                  <a:spLocks noChangeArrowheads="1"/>
                </p:cNvSpPr>
                <p:nvPr/>
              </p:nvSpPr>
              <p:spPr bwMode="auto">
                <a:xfrm>
                  <a:off x="1237" y="1251"/>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O</a:t>
                  </a:r>
                  <a:endParaRPr lang="en-US"/>
                </a:p>
              </p:txBody>
            </p:sp>
            <p:sp>
              <p:nvSpPr>
                <p:cNvPr id="172080" name="Rectangle 48"/>
                <p:cNvSpPr>
                  <a:spLocks noChangeArrowheads="1"/>
                </p:cNvSpPr>
                <p:nvPr/>
              </p:nvSpPr>
              <p:spPr bwMode="auto">
                <a:xfrm>
                  <a:off x="1393" y="1251"/>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2081" name="Rectangle 49"/>
                <p:cNvSpPr>
                  <a:spLocks noChangeArrowheads="1"/>
                </p:cNvSpPr>
                <p:nvPr/>
              </p:nvSpPr>
              <p:spPr bwMode="auto">
                <a:xfrm>
                  <a:off x="862" y="1841"/>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2082" name="Rectangle 50"/>
                <p:cNvSpPr>
                  <a:spLocks noChangeArrowheads="1"/>
                </p:cNvSpPr>
                <p:nvPr/>
              </p:nvSpPr>
              <p:spPr bwMode="auto">
                <a:xfrm>
                  <a:off x="550" y="1564"/>
                  <a:ext cx="324" cy="250"/>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OH</a:t>
                  </a:r>
                  <a:endParaRPr lang="en-US"/>
                </a:p>
              </p:txBody>
            </p:sp>
            <p:sp>
              <p:nvSpPr>
                <p:cNvPr id="172083" name="Rectangle 51"/>
                <p:cNvSpPr>
                  <a:spLocks noChangeArrowheads="1"/>
                </p:cNvSpPr>
                <p:nvPr/>
              </p:nvSpPr>
              <p:spPr bwMode="auto">
                <a:xfrm>
                  <a:off x="550" y="2227"/>
                  <a:ext cx="162" cy="250"/>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2084" name="Rectangle 52"/>
                <p:cNvSpPr>
                  <a:spLocks noChangeArrowheads="1"/>
                </p:cNvSpPr>
                <p:nvPr/>
              </p:nvSpPr>
              <p:spPr bwMode="auto">
                <a:xfrm>
                  <a:off x="706" y="2227"/>
                  <a:ext cx="1" cy="96"/>
                </a:xfrm>
                <a:prstGeom prst="rect">
                  <a:avLst/>
                </a:prstGeom>
                <a:noFill/>
                <a:ln w="9525">
                  <a:noFill/>
                  <a:miter lim="800000"/>
                  <a:headEnd/>
                  <a:tailEnd/>
                </a:ln>
              </p:spPr>
              <p:txBody>
                <a:bodyPr wrap="none" lIns="0" tIns="0" rIns="0" bIns="0">
                  <a:spAutoFit/>
                </a:bodyPr>
                <a:lstStyle/>
                <a:p>
                  <a:endParaRPr lang="ar-SA"/>
                </a:p>
              </p:txBody>
            </p:sp>
            <p:sp>
              <p:nvSpPr>
                <p:cNvPr id="172085" name="Rectangle 53"/>
                <p:cNvSpPr>
                  <a:spLocks noChangeArrowheads="1"/>
                </p:cNvSpPr>
                <p:nvPr/>
              </p:nvSpPr>
              <p:spPr bwMode="auto">
                <a:xfrm>
                  <a:off x="864" y="2528"/>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2086" name="Rectangle 54"/>
                <p:cNvSpPr>
                  <a:spLocks noChangeArrowheads="1"/>
                </p:cNvSpPr>
                <p:nvPr/>
              </p:nvSpPr>
              <p:spPr bwMode="auto">
                <a:xfrm>
                  <a:off x="864" y="2111"/>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O</a:t>
                  </a:r>
                  <a:endParaRPr lang="en-US"/>
                </a:p>
              </p:txBody>
            </p:sp>
            <p:sp>
              <p:nvSpPr>
                <p:cNvPr id="172087" name="Rectangle 55"/>
                <p:cNvSpPr>
                  <a:spLocks noChangeArrowheads="1"/>
                </p:cNvSpPr>
                <p:nvPr/>
              </p:nvSpPr>
              <p:spPr bwMode="auto">
                <a:xfrm>
                  <a:off x="1020" y="2111"/>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2088" name="Rectangle 56"/>
                <p:cNvSpPr>
                  <a:spLocks noChangeArrowheads="1"/>
                </p:cNvSpPr>
                <p:nvPr/>
              </p:nvSpPr>
              <p:spPr bwMode="auto">
                <a:xfrm>
                  <a:off x="1484" y="2528"/>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O</a:t>
                  </a:r>
                  <a:endParaRPr lang="en-US"/>
                </a:p>
              </p:txBody>
            </p:sp>
            <p:sp>
              <p:nvSpPr>
                <p:cNvPr id="172089" name="Rectangle 57"/>
                <p:cNvSpPr>
                  <a:spLocks noChangeArrowheads="1"/>
                </p:cNvSpPr>
                <p:nvPr/>
              </p:nvSpPr>
              <p:spPr bwMode="auto">
                <a:xfrm>
                  <a:off x="1641" y="2528"/>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2090" name="Rectangle 58"/>
                <p:cNvSpPr>
                  <a:spLocks noChangeArrowheads="1"/>
                </p:cNvSpPr>
                <p:nvPr/>
              </p:nvSpPr>
              <p:spPr bwMode="auto">
                <a:xfrm>
                  <a:off x="1484" y="2090"/>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2091" name="Line 59"/>
                <p:cNvSpPr>
                  <a:spLocks noChangeShapeType="1"/>
                </p:cNvSpPr>
                <p:nvPr/>
              </p:nvSpPr>
              <p:spPr bwMode="auto">
                <a:xfrm flipH="1">
                  <a:off x="985" y="1650"/>
                  <a:ext cx="520" cy="1"/>
                </a:xfrm>
                <a:prstGeom prst="line">
                  <a:avLst/>
                </a:prstGeom>
                <a:noFill/>
                <a:ln w="30163">
                  <a:solidFill>
                    <a:srgbClr val="000000"/>
                  </a:solidFill>
                  <a:round/>
                  <a:headEnd/>
                  <a:tailEnd/>
                </a:ln>
              </p:spPr>
              <p:txBody>
                <a:bodyPr/>
                <a:lstStyle/>
                <a:p>
                  <a:endParaRPr lang="ar-SA"/>
                </a:p>
              </p:txBody>
            </p:sp>
            <p:sp>
              <p:nvSpPr>
                <p:cNvPr id="172092" name="Line 60"/>
                <p:cNvSpPr>
                  <a:spLocks noChangeShapeType="1"/>
                </p:cNvSpPr>
                <p:nvPr/>
              </p:nvSpPr>
              <p:spPr bwMode="auto">
                <a:xfrm flipH="1">
                  <a:off x="673" y="1650"/>
                  <a:ext cx="312" cy="363"/>
                </a:xfrm>
                <a:prstGeom prst="line">
                  <a:avLst/>
                </a:prstGeom>
                <a:noFill/>
                <a:ln w="30163">
                  <a:solidFill>
                    <a:srgbClr val="000000"/>
                  </a:solidFill>
                  <a:round/>
                  <a:headEnd/>
                  <a:tailEnd/>
                </a:ln>
              </p:spPr>
              <p:txBody>
                <a:bodyPr/>
                <a:lstStyle/>
                <a:p>
                  <a:endParaRPr lang="ar-SA"/>
                </a:p>
              </p:txBody>
            </p:sp>
            <p:sp>
              <p:nvSpPr>
                <p:cNvPr id="172093" name="Line 61"/>
                <p:cNvSpPr>
                  <a:spLocks noChangeShapeType="1"/>
                </p:cNvSpPr>
                <p:nvPr/>
              </p:nvSpPr>
              <p:spPr bwMode="auto">
                <a:xfrm>
                  <a:off x="673" y="2013"/>
                  <a:ext cx="314" cy="358"/>
                </a:xfrm>
                <a:prstGeom prst="line">
                  <a:avLst/>
                </a:prstGeom>
                <a:noFill/>
                <a:ln w="30163">
                  <a:solidFill>
                    <a:srgbClr val="000000"/>
                  </a:solidFill>
                  <a:round/>
                  <a:headEnd/>
                  <a:tailEnd/>
                </a:ln>
              </p:spPr>
              <p:txBody>
                <a:bodyPr/>
                <a:lstStyle/>
                <a:p>
                  <a:endParaRPr lang="ar-SA"/>
                </a:p>
              </p:txBody>
            </p:sp>
            <p:sp>
              <p:nvSpPr>
                <p:cNvPr id="172094" name="Line 62"/>
                <p:cNvSpPr>
                  <a:spLocks noChangeShapeType="1"/>
                </p:cNvSpPr>
                <p:nvPr/>
              </p:nvSpPr>
              <p:spPr bwMode="auto">
                <a:xfrm>
                  <a:off x="987" y="2371"/>
                  <a:ext cx="620" cy="1"/>
                </a:xfrm>
                <a:prstGeom prst="line">
                  <a:avLst/>
                </a:prstGeom>
                <a:noFill/>
                <a:ln w="30163">
                  <a:solidFill>
                    <a:srgbClr val="000000"/>
                  </a:solidFill>
                  <a:round/>
                  <a:headEnd/>
                  <a:tailEnd/>
                </a:ln>
              </p:spPr>
              <p:txBody>
                <a:bodyPr/>
                <a:lstStyle/>
                <a:p>
                  <a:endParaRPr lang="ar-SA"/>
                </a:p>
              </p:txBody>
            </p:sp>
            <p:sp>
              <p:nvSpPr>
                <p:cNvPr id="172095" name="Line 63"/>
                <p:cNvSpPr>
                  <a:spLocks noChangeShapeType="1"/>
                </p:cNvSpPr>
                <p:nvPr/>
              </p:nvSpPr>
              <p:spPr bwMode="auto">
                <a:xfrm flipV="1">
                  <a:off x="1607" y="2013"/>
                  <a:ext cx="311" cy="358"/>
                </a:xfrm>
                <a:prstGeom prst="line">
                  <a:avLst/>
                </a:prstGeom>
                <a:noFill/>
                <a:ln w="30163">
                  <a:solidFill>
                    <a:srgbClr val="000000"/>
                  </a:solidFill>
                  <a:round/>
                  <a:headEnd/>
                  <a:tailEnd/>
                </a:ln>
              </p:spPr>
              <p:txBody>
                <a:bodyPr/>
                <a:lstStyle/>
                <a:p>
                  <a:endParaRPr lang="ar-SA"/>
                </a:p>
              </p:txBody>
            </p:sp>
            <p:sp>
              <p:nvSpPr>
                <p:cNvPr id="172096" name="Line 64"/>
                <p:cNvSpPr>
                  <a:spLocks noChangeShapeType="1"/>
                </p:cNvSpPr>
                <p:nvPr/>
              </p:nvSpPr>
              <p:spPr bwMode="auto">
                <a:xfrm flipV="1">
                  <a:off x="985" y="1457"/>
                  <a:ext cx="1" cy="193"/>
                </a:xfrm>
                <a:prstGeom prst="line">
                  <a:avLst/>
                </a:prstGeom>
                <a:noFill/>
                <a:ln w="30163">
                  <a:solidFill>
                    <a:srgbClr val="000000"/>
                  </a:solidFill>
                  <a:round/>
                  <a:headEnd/>
                  <a:tailEnd/>
                </a:ln>
              </p:spPr>
              <p:txBody>
                <a:bodyPr/>
                <a:lstStyle/>
                <a:p>
                  <a:endParaRPr lang="ar-SA"/>
                </a:p>
              </p:txBody>
            </p:sp>
            <p:sp>
              <p:nvSpPr>
                <p:cNvPr id="172097" name="Line 65"/>
                <p:cNvSpPr>
                  <a:spLocks noChangeShapeType="1"/>
                </p:cNvSpPr>
                <p:nvPr/>
              </p:nvSpPr>
              <p:spPr bwMode="auto">
                <a:xfrm>
                  <a:off x="985" y="1650"/>
                  <a:ext cx="1" cy="196"/>
                </a:xfrm>
                <a:prstGeom prst="line">
                  <a:avLst/>
                </a:prstGeom>
                <a:noFill/>
                <a:ln w="30163">
                  <a:solidFill>
                    <a:srgbClr val="000000"/>
                  </a:solidFill>
                  <a:round/>
                  <a:headEnd/>
                  <a:tailEnd/>
                </a:ln>
              </p:spPr>
              <p:txBody>
                <a:bodyPr/>
                <a:lstStyle/>
                <a:p>
                  <a:endParaRPr lang="ar-SA"/>
                </a:p>
              </p:txBody>
            </p:sp>
            <p:sp>
              <p:nvSpPr>
                <p:cNvPr id="172098" name="Line 66"/>
                <p:cNvSpPr>
                  <a:spLocks noChangeShapeType="1"/>
                </p:cNvSpPr>
                <p:nvPr/>
              </p:nvSpPr>
              <p:spPr bwMode="auto">
                <a:xfrm flipV="1">
                  <a:off x="673" y="1777"/>
                  <a:ext cx="1" cy="236"/>
                </a:xfrm>
                <a:prstGeom prst="line">
                  <a:avLst/>
                </a:prstGeom>
                <a:noFill/>
                <a:ln w="30163">
                  <a:solidFill>
                    <a:srgbClr val="000000"/>
                  </a:solidFill>
                  <a:round/>
                  <a:headEnd/>
                  <a:tailEnd/>
                </a:ln>
              </p:spPr>
              <p:txBody>
                <a:bodyPr/>
                <a:lstStyle/>
                <a:p>
                  <a:endParaRPr lang="ar-SA"/>
                </a:p>
              </p:txBody>
            </p:sp>
            <p:sp>
              <p:nvSpPr>
                <p:cNvPr id="172099" name="Line 67"/>
                <p:cNvSpPr>
                  <a:spLocks noChangeShapeType="1"/>
                </p:cNvSpPr>
                <p:nvPr/>
              </p:nvSpPr>
              <p:spPr bwMode="auto">
                <a:xfrm>
                  <a:off x="673" y="2013"/>
                  <a:ext cx="1" cy="221"/>
                </a:xfrm>
                <a:prstGeom prst="line">
                  <a:avLst/>
                </a:prstGeom>
                <a:noFill/>
                <a:ln w="30163">
                  <a:solidFill>
                    <a:srgbClr val="000000"/>
                  </a:solidFill>
                  <a:round/>
                  <a:headEnd/>
                  <a:tailEnd/>
                </a:ln>
              </p:spPr>
              <p:txBody>
                <a:bodyPr/>
                <a:lstStyle/>
                <a:p>
                  <a:endParaRPr lang="ar-SA"/>
                </a:p>
              </p:txBody>
            </p:sp>
            <p:sp>
              <p:nvSpPr>
                <p:cNvPr id="172100" name="Line 68"/>
                <p:cNvSpPr>
                  <a:spLocks noChangeShapeType="1"/>
                </p:cNvSpPr>
                <p:nvPr/>
              </p:nvSpPr>
              <p:spPr bwMode="auto">
                <a:xfrm>
                  <a:off x="987" y="2371"/>
                  <a:ext cx="1" cy="164"/>
                </a:xfrm>
                <a:prstGeom prst="line">
                  <a:avLst/>
                </a:prstGeom>
                <a:noFill/>
                <a:ln w="30163">
                  <a:solidFill>
                    <a:srgbClr val="000000"/>
                  </a:solidFill>
                  <a:round/>
                  <a:headEnd/>
                  <a:tailEnd/>
                </a:ln>
              </p:spPr>
              <p:txBody>
                <a:bodyPr/>
                <a:lstStyle/>
                <a:p>
                  <a:endParaRPr lang="ar-SA"/>
                </a:p>
              </p:txBody>
            </p:sp>
            <p:sp>
              <p:nvSpPr>
                <p:cNvPr id="172101" name="Line 69"/>
                <p:cNvSpPr>
                  <a:spLocks noChangeShapeType="1"/>
                </p:cNvSpPr>
                <p:nvPr/>
              </p:nvSpPr>
              <p:spPr bwMode="auto">
                <a:xfrm flipV="1">
                  <a:off x="987" y="2322"/>
                  <a:ext cx="1" cy="49"/>
                </a:xfrm>
                <a:prstGeom prst="line">
                  <a:avLst/>
                </a:prstGeom>
                <a:noFill/>
                <a:ln w="30163">
                  <a:solidFill>
                    <a:srgbClr val="000000"/>
                  </a:solidFill>
                  <a:round/>
                  <a:headEnd/>
                  <a:tailEnd/>
                </a:ln>
              </p:spPr>
              <p:txBody>
                <a:bodyPr/>
                <a:lstStyle/>
                <a:p>
                  <a:endParaRPr lang="ar-SA"/>
                </a:p>
              </p:txBody>
            </p:sp>
            <p:sp>
              <p:nvSpPr>
                <p:cNvPr id="172102" name="Line 70"/>
                <p:cNvSpPr>
                  <a:spLocks noChangeShapeType="1"/>
                </p:cNvSpPr>
                <p:nvPr/>
              </p:nvSpPr>
              <p:spPr bwMode="auto">
                <a:xfrm>
                  <a:off x="1607" y="2371"/>
                  <a:ext cx="1" cy="164"/>
                </a:xfrm>
                <a:prstGeom prst="line">
                  <a:avLst/>
                </a:prstGeom>
                <a:noFill/>
                <a:ln w="30163">
                  <a:solidFill>
                    <a:srgbClr val="000000"/>
                  </a:solidFill>
                  <a:round/>
                  <a:headEnd/>
                  <a:tailEnd/>
                </a:ln>
              </p:spPr>
              <p:txBody>
                <a:bodyPr/>
                <a:lstStyle/>
                <a:p>
                  <a:endParaRPr lang="ar-SA"/>
                </a:p>
              </p:txBody>
            </p:sp>
            <p:sp>
              <p:nvSpPr>
                <p:cNvPr id="172103" name="Line 71"/>
                <p:cNvSpPr>
                  <a:spLocks noChangeShapeType="1"/>
                </p:cNvSpPr>
                <p:nvPr/>
              </p:nvSpPr>
              <p:spPr bwMode="auto">
                <a:xfrm flipV="1">
                  <a:off x="1607" y="2299"/>
                  <a:ext cx="1" cy="72"/>
                </a:xfrm>
                <a:prstGeom prst="line">
                  <a:avLst/>
                </a:prstGeom>
                <a:noFill/>
                <a:ln w="30163">
                  <a:solidFill>
                    <a:srgbClr val="000000"/>
                  </a:solidFill>
                  <a:round/>
                  <a:headEnd/>
                  <a:tailEnd/>
                </a:ln>
              </p:spPr>
              <p:txBody>
                <a:bodyPr/>
                <a:lstStyle/>
                <a:p>
                  <a:endParaRPr lang="ar-SA"/>
                </a:p>
              </p:txBody>
            </p:sp>
            <p:sp>
              <p:nvSpPr>
                <p:cNvPr id="172104" name="Line 72"/>
                <p:cNvSpPr>
                  <a:spLocks noChangeShapeType="1"/>
                </p:cNvSpPr>
                <p:nvPr/>
              </p:nvSpPr>
              <p:spPr bwMode="auto">
                <a:xfrm flipH="1" flipV="1">
                  <a:off x="1691" y="1751"/>
                  <a:ext cx="227" cy="262"/>
                </a:xfrm>
                <a:prstGeom prst="line">
                  <a:avLst/>
                </a:prstGeom>
                <a:noFill/>
                <a:ln w="30163">
                  <a:solidFill>
                    <a:srgbClr val="000000"/>
                  </a:solidFill>
                  <a:round/>
                  <a:headEnd/>
                  <a:tailEnd/>
                </a:ln>
              </p:spPr>
              <p:txBody>
                <a:bodyPr/>
                <a:lstStyle/>
                <a:p>
                  <a:endParaRPr lang="ar-SA"/>
                </a:p>
              </p:txBody>
            </p:sp>
            <p:sp>
              <p:nvSpPr>
                <p:cNvPr id="172105" name="Rectangle 73"/>
                <p:cNvSpPr>
                  <a:spLocks noChangeArrowheads="1"/>
                </p:cNvSpPr>
                <p:nvPr/>
              </p:nvSpPr>
              <p:spPr bwMode="auto">
                <a:xfrm>
                  <a:off x="2207" y="1663"/>
                  <a:ext cx="162" cy="250"/>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2106" name="Rectangle 74"/>
                <p:cNvSpPr>
                  <a:spLocks noChangeArrowheads="1"/>
                </p:cNvSpPr>
                <p:nvPr/>
              </p:nvSpPr>
              <p:spPr bwMode="auto">
                <a:xfrm>
                  <a:off x="2363" y="1663"/>
                  <a:ext cx="1" cy="96"/>
                </a:xfrm>
                <a:prstGeom prst="rect">
                  <a:avLst/>
                </a:prstGeom>
                <a:noFill/>
                <a:ln w="9525">
                  <a:noFill/>
                  <a:miter lim="800000"/>
                  <a:headEnd/>
                  <a:tailEnd/>
                </a:ln>
              </p:spPr>
              <p:txBody>
                <a:bodyPr wrap="none" lIns="0" tIns="0" rIns="0" bIns="0">
                  <a:spAutoFit/>
                </a:bodyPr>
                <a:lstStyle/>
                <a:p>
                  <a:endParaRPr lang="ar-SA"/>
                </a:p>
              </p:txBody>
            </p:sp>
            <p:sp>
              <p:nvSpPr>
                <p:cNvPr id="172107" name="Line 75"/>
                <p:cNvSpPr>
                  <a:spLocks noChangeShapeType="1"/>
                </p:cNvSpPr>
                <p:nvPr/>
              </p:nvSpPr>
              <p:spPr bwMode="auto">
                <a:xfrm flipV="1">
                  <a:off x="1918" y="1831"/>
                  <a:ext cx="308" cy="182"/>
                </a:xfrm>
                <a:prstGeom prst="line">
                  <a:avLst/>
                </a:prstGeom>
                <a:noFill/>
                <a:ln w="30163">
                  <a:solidFill>
                    <a:srgbClr val="000000"/>
                  </a:solidFill>
                  <a:round/>
                  <a:headEnd/>
                  <a:tailEnd/>
                </a:ln>
              </p:spPr>
              <p:txBody>
                <a:bodyPr/>
                <a:lstStyle/>
                <a:p>
                  <a:endParaRPr lang="ar-SA"/>
                </a:p>
              </p:txBody>
            </p:sp>
            <p:sp>
              <p:nvSpPr>
                <p:cNvPr id="172108" name="Rectangle 76"/>
                <p:cNvSpPr>
                  <a:spLocks noChangeArrowheads="1"/>
                </p:cNvSpPr>
                <p:nvPr/>
              </p:nvSpPr>
              <p:spPr bwMode="auto">
                <a:xfrm>
                  <a:off x="2207" y="2144"/>
                  <a:ext cx="324" cy="250"/>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OH</a:t>
                  </a:r>
                  <a:endParaRPr lang="en-US"/>
                </a:p>
              </p:txBody>
            </p:sp>
            <p:sp>
              <p:nvSpPr>
                <p:cNvPr id="172109" name="Line 77"/>
                <p:cNvSpPr>
                  <a:spLocks noChangeShapeType="1"/>
                </p:cNvSpPr>
                <p:nvPr/>
              </p:nvSpPr>
              <p:spPr bwMode="auto">
                <a:xfrm>
                  <a:off x="1918" y="2013"/>
                  <a:ext cx="308" cy="180"/>
                </a:xfrm>
                <a:prstGeom prst="line">
                  <a:avLst/>
                </a:prstGeom>
                <a:noFill/>
                <a:ln w="30163">
                  <a:solidFill>
                    <a:srgbClr val="000000"/>
                  </a:solidFill>
                  <a:round/>
                  <a:headEnd/>
                  <a:tailEnd/>
                </a:ln>
              </p:spPr>
              <p:txBody>
                <a:bodyPr/>
                <a:lstStyle/>
                <a:p>
                  <a:endParaRPr lang="ar-SA"/>
                </a:p>
              </p:txBody>
            </p:sp>
          </p:grpSp>
        </p:grpSp>
        <p:sp>
          <p:nvSpPr>
            <p:cNvPr id="172113" name="Text Box 81"/>
            <p:cNvSpPr txBox="1">
              <a:spLocks noChangeArrowheads="1"/>
            </p:cNvSpPr>
            <p:nvPr/>
          </p:nvSpPr>
          <p:spPr bwMode="auto">
            <a:xfrm>
              <a:off x="567" y="3058"/>
              <a:ext cx="1700" cy="365"/>
            </a:xfrm>
            <a:prstGeom prst="rect">
              <a:avLst/>
            </a:prstGeom>
            <a:noFill/>
            <a:ln w="9525">
              <a:noFill/>
              <a:miter lim="800000"/>
              <a:headEnd/>
              <a:tailEnd/>
            </a:ln>
            <a:effectLst/>
          </p:spPr>
          <p:txBody>
            <a:bodyPr wrap="none">
              <a:spAutoFit/>
            </a:bodyPr>
            <a:lstStyle/>
            <a:p>
              <a:r>
                <a:rPr lang="en-US" sz="3200" i="0">
                  <a:latin typeface="Symbol" pitchFamily="18" charset="2"/>
                  <a:cs typeface="Times New Roman" pitchFamily="18" charset="0"/>
                </a:rPr>
                <a:t>a</a:t>
              </a:r>
              <a:r>
                <a:rPr lang="en-US" sz="3200" i="0">
                  <a:latin typeface="Times New Roman" pitchFamily="18" charset="0"/>
                  <a:cs typeface="Times New Roman" pitchFamily="18" charset="0"/>
                </a:rPr>
                <a:t>-D-Galactose</a:t>
              </a:r>
            </a:p>
          </p:txBody>
        </p:sp>
      </p:grpSp>
      <p:sp>
        <p:nvSpPr>
          <p:cNvPr id="2" name="Title 1"/>
          <p:cNvSpPr>
            <a:spLocks noGrp="1"/>
          </p:cNvSpPr>
          <p:nvPr>
            <p:ph type="title"/>
          </p:nvPr>
        </p:nvSpPr>
        <p:spPr/>
        <p:txBody>
          <a:bodyPr/>
          <a:lstStyle/>
          <a:p>
            <a:pPr rtl="1"/>
            <a:r>
              <a:rPr lang="ar-KW" b="1" dirty="0">
                <a:solidFill>
                  <a:srgbClr val="008000"/>
                </a:solidFill>
                <a:latin typeface="Traditional Arabic" panose="02020603050405020304" pitchFamily="18" charset="-78"/>
                <a:cs typeface="Traditional Arabic" panose="02020603050405020304" pitchFamily="18" charset="-78"/>
              </a:rPr>
              <a:t>ال</a:t>
            </a:r>
            <a:r>
              <a:rPr lang="ar-SA" b="1" dirty="0" err="1">
                <a:solidFill>
                  <a:srgbClr val="008000"/>
                </a:solidFill>
                <a:latin typeface="Traditional Arabic" panose="02020603050405020304" pitchFamily="18" charset="-78"/>
                <a:cs typeface="Traditional Arabic" panose="02020603050405020304" pitchFamily="18" charset="-78"/>
              </a:rPr>
              <a:t>جالاكت</a:t>
            </a:r>
            <a:r>
              <a:rPr lang="ar-KW" b="1" dirty="0" smtClean="0">
                <a:solidFill>
                  <a:srgbClr val="008000"/>
                </a:solidFill>
                <a:latin typeface="Traditional Arabic" panose="02020603050405020304" pitchFamily="18" charset="-78"/>
                <a:cs typeface="Traditional Arabic" panose="02020603050405020304" pitchFamily="18" charset="-78"/>
              </a:rPr>
              <a:t>وز</a:t>
            </a:r>
            <a:r>
              <a:rPr lang="en-US" b="1" dirty="0" smtClean="0">
                <a:solidFill>
                  <a:srgbClr val="008000"/>
                </a:solidFill>
                <a:latin typeface="Traditional Arabic" panose="02020603050405020304" pitchFamily="18" charset="-78"/>
                <a:cs typeface="Traditional Arabic" panose="02020603050405020304" pitchFamily="18" charset="-78"/>
              </a:rPr>
              <a:t> </a:t>
            </a:r>
            <a:r>
              <a:rPr lang="en-US" b="1" dirty="0" err="1" smtClean="0">
                <a:solidFill>
                  <a:srgbClr val="008000"/>
                </a:solidFill>
                <a:latin typeface="Traditional Arabic" panose="02020603050405020304" pitchFamily="18" charset="-78"/>
                <a:cs typeface="Traditional Arabic" panose="02020603050405020304" pitchFamily="18" charset="-78"/>
              </a:rPr>
              <a:t>Galactose</a:t>
            </a:r>
            <a:r>
              <a:rPr lang="en-US" b="1" dirty="0" smtClean="0">
                <a:solidFill>
                  <a:srgbClr val="008000"/>
                </a:solidFill>
                <a:latin typeface="Traditional Arabic" panose="02020603050405020304" pitchFamily="18" charset="-78"/>
                <a:cs typeface="Traditional Arabic" panose="02020603050405020304" pitchFamily="18" charset="-78"/>
              </a:rPr>
              <a:t> </a:t>
            </a:r>
            <a:endParaRPr lang="en-US" b="1"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ChangeArrowheads="1"/>
          </p:cNvSpPr>
          <p:nvPr/>
        </p:nvSpPr>
        <p:spPr bwMode="auto">
          <a:xfrm>
            <a:off x="4210050" y="2564904"/>
            <a:ext cx="4826000" cy="2392140"/>
          </a:xfrm>
          <a:prstGeom prst="rect">
            <a:avLst/>
          </a:prstGeom>
          <a:noFill/>
          <a:ln w="9525">
            <a:noFill/>
            <a:miter lim="800000"/>
            <a:headEnd/>
            <a:tailEnd/>
          </a:ln>
          <a:effectLst/>
        </p:spPr>
        <p:txBody>
          <a:bodyPr/>
          <a:lstStyle/>
          <a:p>
            <a:pPr marL="609600" indent="-609600" algn="r" rtl="1">
              <a:spcBef>
                <a:spcPct val="20000"/>
              </a:spcBef>
              <a:buFontTx/>
              <a:buChar char="•"/>
            </a:pPr>
            <a:r>
              <a:rPr lang="ar-SA" sz="3200" b="0" i="0" dirty="0">
                <a:latin typeface="Traditional Arabic" panose="02020603050405020304" pitchFamily="18" charset="-78"/>
                <a:cs typeface="Traditional Arabic" panose="02020603050405020304" pitchFamily="18" charset="-78"/>
              </a:rPr>
              <a:t>سداسي </a:t>
            </a:r>
            <a:r>
              <a:rPr lang="ar-SA" sz="3200" b="0" i="0" dirty="0" err="1">
                <a:latin typeface="Traditional Arabic" panose="02020603050405020304" pitchFamily="18" charset="-78"/>
                <a:cs typeface="Traditional Arabic" panose="02020603050405020304" pitchFamily="18" charset="-78"/>
              </a:rPr>
              <a:t>ألدهيدي</a:t>
            </a:r>
            <a:endParaRPr lang="en-US" sz="3200" b="0" i="0" dirty="0">
              <a:latin typeface="Traditional Arabic" panose="02020603050405020304" pitchFamily="18" charset="-78"/>
              <a:cs typeface="Traditional Arabic" panose="02020603050405020304" pitchFamily="18" charset="-78"/>
            </a:endParaRPr>
          </a:p>
          <a:p>
            <a:pPr marL="609600" indent="-609600" algn="r" rtl="1">
              <a:spcBef>
                <a:spcPct val="20000"/>
              </a:spcBef>
              <a:buFontTx/>
              <a:buChar char="•"/>
            </a:pPr>
            <a:r>
              <a:rPr lang="ar-SA" sz="3200" b="0" i="0" dirty="0" err="1">
                <a:latin typeface="Traditional Arabic" panose="02020603050405020304" pitchFamily="18" charset="-78"/>
                <a:cs typeface="Traditional Arabic" panose="02020603050405020304" pitchFamily="18" charset="-78"/>
              </a:rPr>
              <a:t>إبيمر</a:t>
            </a:r>
            <a:r>
              <a:rPr lang="ar-SA" sz="3200" b="0" i="0" dirty="0">
                <a:latin typeface="Traditional Arabic" panose="02020603050405020304" pitchFamily="18" charset="-78"/>
                <a:cs typeface="Traditional Arabic" panose="02020603050405020304" pitchFamily="18" charset="-78"/>
              </a:rPr>
              <a:t> </a:t>
            </a:r>
            <a:r>
              <a:rPr lang="ar-SA" sz="3200" b="0" i="0" dirty="0" smtClean="0">
                <a:latin typeface="Traditional Arabic" panose="02020603050405020304" pitchFamily="18" charset="-78"/>
                <a:cs typeface="Traditional Arabic" panose="02020603050405020304" pitchFamily="18" charset="-78"/>
              </a:rPr>
              <a:t>للجلوكوز</a:t>
            </a:r>
            <a:r>
              <a:rPr lang="en-US" sz="3200" b="0" i="0" dirty="0">
                <a:latin typeface="Traditional Arabic" panose="02020603050405020304" pitchFamily="18" charset="-78"/>
                <a:cs typeface="Traditional Arabic" panose="02020603050405020304" pitchFamily="18" charset="-78"/>
              </a:rPr>
              <a:t>(C2) </a:t>
            </a:r>
            <a:endParaRPr lang="ar-SA" sz="3200" b="0" i="0" dirty="0" smtClean="0">
              <a:latin typeface="Traditional Arabic" panose="02020603050405020304" pitchFamily="18" charset="-78"/>
              <a:cs typeface="Traditional Arabic" panose="02020603050405020304" pitchFamily="18" charset="-78"/>
            </a:endParaRPr>
          </a:p>
          <a:p>
            <a:pPr marL="609600" indent="-609600" algn="r" rtl="1">
              <a:spcBef>
                <a:spcPct val="20000"/>
              </a:spcBef>
              <a:buFontTx/>
              <a:buChar char="•"/>
            </a:pPr>
            <a:r>
              <a:rPr lang="ar-SA" sz="3200" b="0" i="0" dirty="0" smtClean="0">
                <a:latin typeface="Traditional Arabic" panose="02020603050405020304" pitchFamily="18" charset="-78"/>
                <a:cs typeface="Traditional Arabic" panose="02020603050405020304" pitchFamily="18" charset="-78"/>
              </a:rPr>
              <a:t>سكر مختزل</a:t>
            </a:r>
          </a:p>
        </p:txBody>
      </p:sp>
      <p:sp>
        <p:nvSpPr>
          <p:cNvPr id="174083" name="AutoShape 3"/>
          <p:cNvSpPr>
            <a:spLocks noChangeArrowheads="1"/>
          </p:cNvSpPr>
          <p:nvPr/>
        </p:nvSpPr>
        <p:spPr bwMode="auto">
          <a:xfrm>
            <a:off x="2619097" y="180980"/>
            <a:ext cx="4021112" cy="968474"/>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endParaRPr>
          </a:p>
        </p:txBody>
      </p:sp>
      <p:grpSp>
        <p:nvGrpSpPr>
          <p:cNvPr id="174127" name="Group 47"/>
          <p:cNvGrpSpPr>
            <a:grpSpLocks/>
          </p:cNvGrpSpPr>
          <p:nvPr/>
        </p:nvGrpSpPr>
        <p:grpSpPr bwMode="auto">
          <a:xfrm>
            <a:off x="873125" y="1985963"/>
            <a:ext cx="3265488" cy="3448050"/>
            <a:chOff x="550" y="1251"/>
            <a:chExt cx="2057" cy="2172"/>
          </a:xfrm>
        </p:grpSpPr>
        <p:sp>
          <p:nvSpPr>
            <p:cNvPr id="174125" name="Oval 45"/>
            <p:cNvSpPr>
              <a:spLocks noChangeArrowheads="1"/>
            </p:cNvSpPr>
            <p:nvPr/>
          </p:nvSpPr>
          <p:spPr bwMode="auto">
            <a:xfrm>
              <a:off x="1383" y="1888"/>
              <a:ext cx="453" cy="1088"/>
            </a:xfrm>
            <a:prstGeom prst="ellipse">
              <a:avLst/>
            </a:prstGeom>
            <a:solidFill>
              <a:srgbClr val="FFFF66"/>
            </a:solidFill>
            <a:ln w="9525">
              <a:solidFill>
                <a:schemeClr val="tx1"/>
              </a:solidFill>
              <a:round/>
              <a:headEnd/>
              <a:tailEnd/>
            </a:ln>
            <a:effectLst/>
          </p:spPr>
          <p:txBody>
            <a:bodyPr wrap="none" anchor="ctr"/>
            <a:lstStyle/>
            <a:p>
              <a:endParaRPr lang="ar-SA"/>
            </a:p>
          </p:txBody>
        </p:sp>
        <p:sp>
          <p:nvSpPr>
            <p:cNvPr id="174087" name="Text Box 7"/>
            <p:cNvSpPr txBox="1">
              <a:spLocks noChangeArrowheads="1"/>
            </p:cNvSpPr>
            <p:nvPr/>
          </p:nvSpPr>
          <p:spPr bwMode="auto">
            <a:xfrm>
              <a:off x="1904" y="2844"/>
              <a:ext cx="116" cy="288"/>
            </a:xfrm>
            <a:prstGeom prst="rect">
              <a:avLst/>
            </a:prstGeom>
            <a:noFill/>
            <a:ln w="9525">
              <a:noFill/>
              <a:miter lim="800000"/>
              <a:headEnd/>
              <a:tailEnd/>
            </a:ln>
            <a:effectLst/>
          </p:spPr>
          <p:txBody>
            <a:bodyPr wrap="none">
              <a:spAutoFit/>
            </a:bodyPr>
            <a:lstStyle/>
            <a:p>
              <a:pPr algn="r" rtl="1"/>
              <a:endParaRPr lang="ar-SA" sz="2400" i="0"/>
            </a:p>
          </p:txBody>
        </p:sp>
        <p:grpSp>
          <p:nvGrpSpPr>
            <p:cNvPr id="174089" name="Group 9"/>
            <p:cNvGrpSpPr>
              <a:grpSpLocks noChangeAspect="1"/>
            </p:cNvGrpSpPr>
            <p:nvPr/>
          </p:nvGrpSpPr>
          <p:grpSpPr bwMode="auto">
            <a:xfrm>
              <a:off x="550" y="1251"/>
              <a:ext cx="2057" cy="1558"/>
              <a:chOff x="550" y="1251"/>
              <a:chExt cx="2057" cy="1558"/>
            </a:xfrm>
          </p:grpSpPr>
          <p:sp>
            <p:nvSpPr>
              <p:cNvPr id="174088" name="AutoShape 8"/>
              <p:cNvSpPr>
                <a:spLocks noChangeAspect="1" noChangeArrowheads="1" noTextEdit="1"/>
              </p:cNvSpPr>
              <p:nvPr/>
            </p:nvSpPr>
            <p:spPr bwMode="auto">
              <a:xfrm>
                <a:off x="567" y="1253"/>
                <a:ext cx="2040" cy="1550"/>
              </a:xfrm>
              <a:prstGeom prst="rect">
                <a:avLst/>
              </a:prstGeom>
              <a:noFill/>
              <a:ln w="9525">
                <a:noFill/>
                <a:miter lim="800000"/>
                <a:headEnd/>
                <a:tailEnd/>
              </a:ln>
            </p:spPr>
            <p:txBody>
              <a:bodyPr/>
              <a:lstStyle/>
              <a:p>
                <a:endParaRPr lang="ar-SA"/>
              </a:p>
            </p:txBody>
          </p:sp>
          <p:sp>
            <p:nvSpPr>
              <p:cNvPr id="174090" name="Rectangle 10"/>
              <p:cNvSpPr>
                <a:spLocks noChangeArrowheads="1"/>
              </p:cNvSpPr>
              <p:nvPr/>
            </p:nvSpPr>
            <p:spPr bwMode="auto">
              <a:xfrm>
                <a:off x="1481" y="1541"/>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O</a:t>
                </a:r>
                <a:endParaRPr lang="en-US"/>
              </a:p>
            </p:txBody>
          </p:sp>
          <p:sp>
            <p:nvSpPr>
              <p:cNvPr id="174091" name="Rectangle 11"/>
              <p:cNvSpPr>
                <a:spLocks noChangeArrowheads="1"/>
              </p:cNvSpPr>
              <p:nvPr/>
            </p:nvSpPr>
            <p:spPr bwMode="auto">
              <a:xfrm>
                <a:off x="867" y="1251"/>
                <a:ext cx="23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C</a:t>
                </a:r>
                <a:endParaRPr lang="en-US"/>
              </a:p>
            </p:txBody>
          </p:sp>
          <p:sp>
            <p:nvSpPr>
              <p:cNvPr id="174092" name="Rectangle 12"/>
              <p:cNvSpPr>
                <a:spLocks noChangeArrowheads="1"/>
              </p:cNvSpPr>
              <p:nvPr/>
            </p:nvSpPr>
            <p:spPr bwMode="auto">
              <a:xfrm>
                <a:off x="1014" y="1251"/>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4093" name="Rectangle 13"/>
              <p:cNvSpPr>
                <a:spLocks noChangeArrowheads="1"/>
              </p:cNvSpPr>
              <p:nvPr/>
            </p:nvSpPr>
            <p:spPr bwMode="auto">
              <a:xfrm>
                <a:off x="1182" y="1381"/>
                <a:ext cx="134" cy="195"/>
              </a:xfrm>
              <a:prstGeom prst="rect">
                <a:avLst/>
              </a:prstGeom>
              <a:noFill/>
              <a:ln w="9525">
                <a:noFill/>
                <a:miter lim="800000"/>
                <a:headEnd/>
                <a:tailEnd/>
              </a:ln>
            </p:spPr>
            <p:txBody>
              <a:bodyPr wrap="none" lIns="0" tIns="0" rIns="0" bIns="0">
                <a:spAutoFit/>
              </a:bodyPr>
              <a:lstStyle/>
              <a:p>
                <a:r>
                  <a:rPr lang="en-US" sz="1700" i="0">
                    <a:solidFill>
                      <a:srgbClr val="000000"/>
                    </a:solidFill>
                    <a:latin typeface="Times New Roman" pitchFamily="18" charset="0"/>
                  </a:rPr>
                  <a:t>2</a:t>
                </a:r>
                <a:endParaRPr lang="en-US"/>
              </a:p>
            </p:txBody>
          </p:sp>
          <p:sp>
            <p:nvSpPr>
              <p:cNvPr id="174094" name="Rectangle 14"/>
              <p:cNvSpPr>
                <a:spLocks noChangeArrowheads="1"/>
              </p:cNvSpPr>
              <p:nvPr/>
            </p:nvSpPr>
            <p:spPr bwMode="auto">
              <a:xfrm>
                <a:off x="1237" y="1251"/>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O</a:t>
                </a:r>
                <a:endParaRPr lang="en-US"/>
              </a:p>
            </p:txBody>
          </p:sp>
          <p:sp>
            <p:nvSpPr>
              <p:cNvPr id="174095" name="Rectangle 15"/>
              <p:cNvSpPr>
                <a:spLocks noChangeArrowheads="1"/>
              </p:cNvSpPr>
              <p:nvPr/>
            </p:nvSpPr>
            <p:spPr bwMode="auto">
              <a:xfrm>
                <a:off x="1393" y="1251"/>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4096" name="Rectangle 16"/>
              <p:cNvSpPr>
                <a:spLocks noChangeArrowheads="1"/>
              </p:cNvSpPr>
              <p:nvPr/>
            </p:nvSpPr>
            <p:spPr bwMode="auto">
              <a:xfrm>
                <a:off x="862" y="1841"/>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4097" name="Rectangle 17"/>
              <p:cNvSpPr>
                <a:spLocks noChangeArrowheads="1"/>
              </p:cNvSpPr>
              <p:nvPr/>
            </p:nvSpPr>
            <p:spPr bwMode="auto">
              <a:xfrm>
                <a:off x="550" y="1564"/>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4098" name="Rectangle 18"/>
              <p:cNvSpPr>
                <a:spLocks noChangeArrowheads="1"/>
              </p:cNvSpPr>
              <p:nvPr/>
            </p:nvSpPr>
            <p:spPr bwMode="auto">
              <a:xfrm>
                <a:off x="550" y="2227"/>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O</a:t>
                </a:r>
                <a:endParaRPr lang="en-US"/>
              </a:p>
            </p:txBody>
          </p:sp>
          <p:sp>
            <p:nvSpPr>
              <p:cNvPr id="174099" name="Rectangle 19"/>
              <p:cNvSpPr>
                <a:spLocks noChangeArrowheads="1"/>
              </p:cNvSpPr>
              <p:nvPr/>
            </p:nvSpPr>
            <p:spPr bwMode="auto">
              <a:xfrm>
                <a:off x="706" y="2227"/>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4100" name="Rectangle 20"/>
              <p:cNvSpPr>
                <a:spLocks noChangeArrowheads="1"/>
              </p:cNvSpPr>
              <p:nvPr/>
            </p:nvSpPr>
            <p:spPr bwMode="auto">
              <a:xfrm>
                <a:off x="864" y="2528"/>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4101" name="Rectangle 21"/>
              <p:cNvSpPr>
                <a:spLocks noChangeArrowheads="1"/>
              </p:cNvSpPr>
              <p:nvPr/>
            </p:nvSpPr>
            <p:spPr bwMode="auto">
              <a:xfrm>
                <a:off x="864" y="2111"/>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O</a:t>
                </a:r>
                <a:endParaRPr lang="en-US"/>
              </a:p>
            </p:txBody>
          </p:sp>
          <p:sp>
            <p:nvSpPr>
              <p:cNvPr id="174102" name="Rectangle 22"/>
              <p:cNvSpPr>
                <a:spLocks noChangeArrowheads="1"/>
              </p:cNvSpPr>
              <p:nvPr/>
            </p:nvSpPr>
            <p:spPr bwMode="auto">
              <a:xfrm>
                <a:off x="1020" y="2111"/>
                <a:ext cx="246" cy="281"/>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4103" name="Rectangle 23"/>
              <p:cNvSpPr>
                <a:spLocks noChangeArrowheads="1"/>
              </p:cNvSpPr>
              <p:nvPr/>
            </p:nvSpPr>
            <p:spPr bwMode="auto">
              <a:xfrm>
                <a:off x="1484" y="2528"/>
                <a:ext cx="162" cy="250"/>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4104" name="Rectangle 24"/>
              <p:cNvSpPr>
                <a:spLocks noChangeArrowheads="1"/>
              </p:cNvSpPr>
              <p:nvPr/>
            </p:nvSpPr>
            <p:spPr bwMode="auto">
              <a:xfrm>
                <a:off x="1641" y="2528"/>
                <a:ext cx="1" cy="96"/>
              </a:xfrm>
              <a:prstGeom prst="rect">
                <a:avLst/>
              </a:prstGeom>
              <a:noFill/>
              <a:ln w="9525">
                <a:noFill/>
                <a:miter lim="800000"/>
                <a:headEnd/>
                <a:tailEnd/>
              </a:ln>
            </p:spPr>
            <p:txBody>
              <a:bodyPr wrap="none" lIns="0" tIns="0" rIns="0" bIns="0">
                <a:spAutoFit/>
              </a:bodyPr>
              <a:lstStyle/>
              <a:p>
                <a:endParaRPr lang="ar-SA"/>
              </a:p>
            </p:txBody>
          </p:sp>
          <p:sp>
            <p:nvSpPr>
              <p:cNvPr id="174105" name="Rectangle 25"/>
              <p:cNvSpPr>
                <a:spLocks noChangeArrowheads="1"/>
              </p:cNvSpPr>
              <p:nvPr/>
            </p:nvSpPr>
            <p:spPr bwMode="auto">
              <a:xfrm>
                <a:off x="1484" y="2090"/>
                <a:ext cx="324" cy="250"/>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HO</a:t>
                </a:r>
                <a:endParaRPr lang="en-US"/>
              </a:p>
            </p:txBody>
          </p:sp>
          <p:sp>
            <p:nvSpPr>
              <p:cNvPr id="174106" name="Line 26"/>
              <p:cNvSpPr>
                <a:spLocks noChangeShapeType="1"/>
              </p:cNvSpPr>
              <p:nvPr/>
            </p:nvSpPr>
            <p:spPr bwMode="auto">
              <a:xfrm flipH="1">
                <a:off x="985" y="1650"/>
                <a:ext cx="520" cy="1"/>
              </a:xfrm>
              <a:prstGeom prst="line">
                <a:avLst/>
              </a:prstGeom>
              <a:noFill/>
              <a:ln w="30163">
                <a:solidFill>
                  <a:srgbClr val="000000"/>
                </a:solidFill>
                <a:round/>
                <a:headEnd/>
                <a:tailEnd/>
              </a:ln>
            </p:spPr>
            <p:txBody>
              <a:bodyPr/>
              <a:lstStyle/>
              <a:p>
                <a:endParaRPr lang="ar-SA"/>
              </a:p>
            </p:txBody>
          </p:sp>
          <p:sp>
            <p:nvSpPr>
              <p:cNvPr id="174107" name="Line 27"/>
              <p:cNvSpPr>
                <a:spLocks noChangeShapeType="1"/>
              </p:cNvSpPr>
              <p:nvPr/>
            </p:nvSpPr>
            <p:spPr bwMode="auto">
              <a:xfrm flipH="1">
                <a:off x="673" y="1650"/>
                <a:ext cx="312" cy="363"/>
              </a:xfrm>
              <a:prstGeom prst="line">
                <a:avLst/>
              </a:prstGeom>
              <a:noFill/>
              <a:ln w="30163">
                <a:solidFill>
                  <a:srgbClr val="000000"/>
                </a:solidFill>
                <a:round/>
                <a:headEnd/>
                <a:tailEnd/>
              </a:ln>
            </p:spPr>
            <p:txBody>
              <a:bodyPr/>
              <a:lstStyle/>
              <a:p>
                <a:endParaRPr lang="ar-SA"/>
              </a:p>
            </p:txBody>
          </p:sp>
          <p:sp>
            <p:nvSpPr>
              <p:cNvPr id="174108" name="Line 28"/>
              <p:cNvSpPr>
                <a:spLocks noChangeShapeType="1"/>
              </p:cNvSpPr>
              <p:nvPr/>
            </p:nvSpPr>
            <p:spPr bwMode="auto">
              <a:xfrm>
                <a:off x="673" y="2013"/>
                <a:ext cx="314" cy="358"/>
              </a:xfrm>
              <a:prstGeom prst="line">
                <a:avLst/>
              </a:prstGeom>
              <a:noFill/>
              <a:ln w="30163">
                <a:solidFill>
                  <a:srgbClr val="000000"/>
                </a:solidFill>
                <a:round/>
                <a:headEnd/>
                <a:tailEnd/>
              </a:ln>
            </p:spPr>
            <p:txBody>
              <a:bodyPr/>
              <a:lstStyle/>
              <a:p>
                <a:endParaRPr lang="ar-SA"/>
              </a:p>
            </p:txBody>
          </p:sp>
          <p:sp>
            <p:nvSpPr>
              <p:cNvPr id="174109" name="Line 29"/>
              <p:cNvSpPr>
                <a:spLocks noChangeShapeType="1"/>
              </p:cNvSpPr>
              <p:nvPr/>
            </p:nvSpPr>
            <p:spPr bwMode="auto">
              <a:xfrm>
                <a:off x="987" y="2371"/>
                <a:ext cx="620" cy="1"/>
              </a:xfrm>
              <a:prstGeom prst="line">
                <a:avLst/>
              </a:prstGeom>
              <a:noFill/>
              <a:ln w="30163">
                <a:solidFill>
                  <a:srgbClr val="000000"/>
                </a:solidFill>
                <a:round/>
                <a:headEnd/>
                <a:tailEnd/>
              </a:ln>
            </p:spPr>
            <p:txBody>
              <a:bodyPr/>
              <a:lstStyle/>
              <a:p>
                <a:endParaRPr lang="ar-SA"/>
              </a:p>
            </p:txBody>
          </p:sp>
          <p:sp>
            <p:nvSpPr>
              <p:cNvPr id="174110" name="Line 30"/>
              <p:cNvSpPr>
                <a:spLocks noChangeShapeType="1"/>
              </p:cNvSpPr>
              <p:nvPr/>
            </p:nvSpPr>
            <p:spPr bwMode="auto">
              <a:xfrm flipV="1">
                <a:off x="1607" y="2013"/>
                <a:ext cx="311" cy="358"/>
              </a:xfrm>
              <a:prstGeom prst="line">
                <a:avLst/>
              </a:prstGeom>
              <a:noFill/>
              <a:ln w="30163">
                <a:solidFill>
                  <a:srgbClr val="000000"/>
                </a:solidFill>
                <a:round/>
                <a:headEnd/>
                <a:tailEnd/>
              </a:ln>
            </p:spPr>
            <p:txBody>
              <a:bodyPr/>
              <a:lstStyle/>
              <a:p>
                <a:endParaRPr lang="ar-SA"/>
              </a:p>
            </p:txBody>
          </p:sp>
          <p:sp>
            <p:nvSpPr>
              <p:cNvPr id="174111" name="Line 31"/>
              <p:cNvSpPr>
                <a:spLocks noChangeShapeType="1"/>
              </p:cNvSpPr>
              <p:nvPr/>
            </p:nvSpPr>
            <p:spPr bwMode="auto">
              <a:xfrm flipV="1">
                <a:off x="985" y="1457"/>
                <a:ext cx="1" cy="193"/>
              </a:xfrm>
              <a:prstGeom prst="line">
                <a:avLst/>
              </a:prstGeom>
              <a:noFill/>
              <a:ln w="30163">
                <a:solidFill>
                  <a:srgbClr val="000000"/>
                </a:solidFill>
                <a:round/>
                <a:headEnd/>
                <a:tailEnd/>
              </a:ln>
            </p:spPr>
            <p:txBody>
              <a:bodyPr/>
              <a:lstStyle/>
              <a:p>
                <a:endParaRPr lang="ar-SA"/>
              </a:p>
            </p:txBody>
          </p:sp>
          <p:sp>
            <p:nvSpPr>
              <p:cNvPr id="174112" name="Line 32"/>
              <p:cNvSpPr>
                <a:spLocks noChangeShapeType="1"/>
              </p:cNvSpPr>
              <p:nvPr/>
            </p:nvSpPr>
            <p:spPr bwMode="auto">
              <a:xfrm>
                <a:off x="985" y="1650"/>
                <a:ext cx="1" cy="196"/>
              </a:xfrm>
              <a:prstGeom prst="line">
                <a:avLst/>
              </a:prstGeom>
              <a:noFill/>
              <a:ln w="30163">
                <a:solidFill>
                  <a:srgbClr val="000000"/>
                </a:solidFill>
                <a:round/>
                <a:headEnd/>
                <a:tailEnd/>
              </a:ln>
            </p:spPr>
            <p:txBody>
              <a:bodyPr/>
              <a:lstStyle/>
              <a:p>
                <a:endParaRPr lang="ar-SA"/>
              </a:p>
            </p:txBody>
          </p:sp>
          <p:sp>
            <p:nvSpPr>
              <p:cNvPr id="174113" name="Line 33"/>
              <p:cNvSpPr>
                <a:spLocks noChangeShapeType="1"/>
              </p:cNvSpPr>
              <p:nvPr/>
            </p:nvSpPr>
            <p:spPr bwMode="auto">
              <a:xfrm flipV="1">
                <a:off x="673" y="1777"/>
                <a:ext cx="1" cy="236"/>
              </a:xfrm>
              <a:prstGeom prst="line">
                <a:avLst/>
              </a:prstGeom>
              <a:noFill/>
              <a:ln w="30163">
                <a:solidFill>
                  <a:srgbClr val="000000"/>
                </a:solidFill>
                <a:round/>
                <a:headEnd/>
                <a:tailEnd/>
              </a:ln>
            </p:spPr>
            <p:txBody>
              <a:bodyPr/>
              <a:lstStyle/>
              <a:p>
                <a:endParaRPr lang="ar-SA"/>
              </a:p>
            </p:txBody>
          </p:sp>
          <p:sp>
            <p:nvSpPr>
              <p:cNvPr id="174114" name="Line 34"/>
              <p:cNvSpPr>
                <a:spLocks noChangeShapeType="1"/>
              </p:cNvSpPr>
              <p:nvPr/>
            </p:nvSpPr>
            <p:spPr bwMode="auto">
              <a:xfrm>
                <a:off x="673" y="2013"/>
                <a:ext cx="1" cy="221"/>
              </a:xfrm>
              <a:prstGeom prst="line">
                <a:avLst/>
              </a:prstGeom>
              <a:noFill/>
              <a:ln w="30163">
                <a:solidFill>
                  <a:srgbClr val="000000"/>
                </a:solidFill>
                <a:round/>
                <a:headEnd/>
                <a:tailEnd/>
              </a:ln>
            </p:spPr>
            <p:txBody>
              <a:bodyPr/>
              <a:lstStyle/>
              <a:p>
                <a:endParaRPr lang="ar-SA"/>
              </a:p>
            </p:txBody>
          </p:sp>
          <p:sp>
            <p:nvSpPr>
              <p:cNvPr id="174115" name="Line 35"/>
              <p:cNvSpPr>
                <a:spLocks noChangeShapeType="1"/>
              </p:cNvSpPr>
              <p:nvPr/>
            </p:nvSpPr>
            <p:spPr bwMode="auto">
              <a:xfrm>
                <a:off x="987" y="2371"/>
                <a:ext cx="1" cy="164"/>
              </a:xfrm>
              <a:prstGeom prst="line">
                <a:avLst/>
              </a:prstGeom>
              <a:noFill/>
              <a:ln w="30163">
                <a:solidFill>
                  <a:srgbClr val="000000"/>
                </a:solidFill>
                <a:round/>
                <a:headEnd/>
                <a:tailEnd/>
              </a:ln>
            </p:spPr>
            <p:txBody>
              <a:bodyPr/>
              <a:lstStyle/>
              <a:p>
                <a:endParaRPr lang="ar-SA"/>
              </a:p>
            </p:txBody>
          </p:sp>
          <p:sp>
            <p:nvSpPr>
              <p:cNvPr id="174116" name="Line 36"/>
              <p:cNvSpPr>
                <a:spLocks noChangeShapeType="1"/>
              </p:cNvSpPr>
              <p:nvPr/>
            </p:nvSpPr>
            <p:spPr bwMode="auto">
              <a:xfrm flipV="1">
                <a:off x="987" y="2322"/>
                <a:ext cx="1" cy="49"/>
              </a:xfrm>
              <a:prstGeom prst="line">
                <a:avLst/>
              </a:prstGeom>
              <a:noFill/>
              <a:ln w="30163">
                <a:solidFill>
                  <a:srgbClr val="000000"/>
                </a:solidFill>
                <a:round/>
                <a:headEnd/>
                <a:tailEnd/>
              </a:ln>
            </p:spPr>
            <p:txBody>
              <a:bodyPr/>
              <a:lstStyle/>
              <a:p>
                <a:endParaRPr lang="ar-SA"/>
              </a:p>
            </p:txBody>
          </p:sp>
          <p:sp>
            <p:nvSpPr>
              <p:cNvPr id="174117" name="Line 37"/>
              <p:cNvSpPr>
                <a:spLocks noChangeShapeType="1"/>
              </p:cNvSpPr>
              <p:nvPr/>
            </p:nvSpPr>
            <p:spPr bwMode="auto">
              <a:xfrm>
                <a:off x="1607" y="2371"/>
                <a:ext cx="1" cy="164"/>
              </a:xfrm>
              <a:prstGeom prst="line">
                <a:avLst/>
              </a:prstGeom>
              <a:noFill/>
              <a:ln w="30163">
                <a:solidFill>
                  <a:srgbClr val="000000"/>
                </a:solidFill>
                <a:round/>
                <a:headEnd/>
                <a:tailEnd/>
              </a:ln>
            </p:spPr>
            <p:txBody>
              <a:bodyPr/>
              <a:lstStyle/>
              <a:p>
                <a:endParaRPr lang="ar-SA"/>
              </a:p>
            </p:txBody>
          </p:sp>
          <p:sp>
            <p:nvSpPr>
              <p:cNvPr id="174118" name="Line 38"/>
              <p:cNvSpPr>
                <a:spLocks noChangeShapeType="1"/>
              </p:cNvSpPr>
              <p:nvPr/>
            </p:nvSpPr>
            <p:spPr bwMode="auto">
              <a:xfrm flipV="1">
                <a:off x="1607" y="2299"/>
                <a:ext cx="1" cy="72"/>
              </a:xfrm>
              <a:prstGeom prst="line">
                <a:avLst/>
              </a:prstGeom>
              <a:noFill/>
              <a:ln w="30163">
                <a:solidFill>
                  <a:srgbClr val="000000"/>
                </a:solidFill>
                <a:round/>
                <a:headEnd/>
                <a:tailEnd/>
              </a:ln>
            </p:spPr>
            <p:txBody>
              <a:bodyPr/>
              <a:lstStyle/>
              <a:p>
                <a:endParaRPr lang="ar-SA"/>
              </a:p>
            </p:txBody>
          </p:sp>
          <p:sp>
            <p:nvSpPr>
              <p:cNvPr id="174119" name="Line 39"/>
              <p:cNvSpPr>
                <a:spLocks noChangeShapeType="1"/>
              </p:cNvSpPr>
              <p:nvPr/>
            </p:nvSpPr>
            <p:spPr bwMode="auto">
              <a:xfrm flipH="1" flipV="1">
                <a:off x="1691" y="1751"/>
                <a:ext cx="227" cy="262"/>
              </a:xfrm>
              <a:prstGeom prst="line">
                <a:avLst/>
              </a:prstGeom>
              <a:noFill/>
              <a:ln w="30163">
                <a:solidFill>
                  <a:srgbClr val="000000"/>
                </a:solidFill>
                <a:round/>
                <a:headEnd/>
                <a:tailEnd/>
              </a:ln>
            </p:spPr>
            <p:txBody>
              <a:bodyPr/>
              <a:lstStyle/>
              <a:p>
                <a:endParaRPr lang="ar-SA"/>
              </a:p>
            </p:txBody>
          </p:sp>
          <p:sp>
            <p:nvSpPr>
              <p:cNvPr id="174120" name="Rectangle 40"/>
              <p:cNvSpPr>
                <a:spLocks noChangeArrowheads="1"/>
              </p:cNvSpPr>
              <p:nvPr/>
            </p:nvSpPr>
            <p:spPr bwMode="auto">
              <a:xfrm>
                <a:off x="2207" y="1663"/>
                <a:ext cx="162" cy="250"/>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a:p>
            </p:txBody>
          </p:sp>
          <p:sp>
            <p:nvSpPr>
              <p:cNvPr id="174121" name="Rectangle 41"/>
              <p:cNvSpPr>
                <a:spLocks noChangeArrowheads="1"/>
              </p:cNvSpPr>
              <p:nvPr/>
            </p:nvSpPr>
            <p:spPr bwMode="auto">
              <a:xfrm>
                <a:off x="2363" y="1663"/>
                <a:ext cx="1" cy="96"/>
              </a:xfrm>
              <a:prstGeom prst="rect">
                <a:avLst/>
              </a:prstGeom>
              <a:noFill/>
              <a:ln w="9525">
                <a:noFill/>
                <a:miter lim="800000"/>
                <a:headEnd/>
                <a:tailEnd/>
              </a:ln>
            </p:spPr>
            <p:txBody>
              <a:bodyPr wrap="none" lIns="0" tIns="0" rIns="0" bIns="0">
                <a:spAutoFit/>
              </a:bodyPr>
              <a:lstStyle/>
              <a:p>
                <a:endParaRPr lang="ar-SA"/>
              </a:p>
            </p:txBody>
          </p:sp>
          <p:sp>
            <p:nvSpPr>
              <p:cNvPr id="174122" name="Line 42"/>
              <p:cNvSpPr>
                <a:spLocks noChangeShapeType="1"/>
              </p:cNvSpPr>
              <p:nvPr/>
            </p:nvSpPr>
            <p:spPr bwMode="auto">
              <a:xfrm flipV="1">
                <a:off x="1918" y="1831"/>
                <a:ext cx="308" cy="182"/>
              </a:xfrm>
              <a:prstGeom prst="line">
                <a:avLst/>
              </a:prstGeom>
              <a:noFill/>
              <a:ln w="30163">
                <a:solidFill>
                  <a:srgbClr val="000000"/>
                </a:solidFill>
                <a:round/>
                <a:headEnd/>
                <a:tailEnd/>
              </a:ln>
            </p:spPr>
            <p:txBody>
              <a:bodyPr/>
              <a:lstStyle/>
              <a:p>
                <a:endParaRPr lang="ar-SA"/>
              </a:p>
            </p:txBody>
          </p:sp>
          <p:sp>
            <p:nvSpPr>
              <p:cNvPr id="174123" name="Rectangle 43"/>
              <p:cNvSpPr>
                <a:spLocks noChangeArrowheads="1"/>
              </p:cNvSpPr>
              <p:nvPr/>
            </p:nvSpPr>
            <p:spPr bwMode="auto">
              <a:xfrm>
                <a:off x="2207" y="2144"/>
                <a:ext cx="324" cy="250"/>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OH</a:t>
                </a:r>
                <a:endParaRPr lang="en-US"/>
              </a:p>
            </p:txBody>
          </p:sp>
          <p:sp>
            <p:nvSpPr>
              <p:cNvPr id="174124" name="Line 44"/>
              <p:cNvSpPr>
                <a:spLocks noChangeShapeType="1"/>
              </p:cNvSpPr>
              <p:nvPr/>
            </p:nvSpPr>
            <p:spPr bwMode="auto">
              <a:xfrm>
                <a:off x="1918" y="2013"/>
                <a:ext cx="308" cy="180"/>
              </a:xfrm>
              <a:prstGeom prst="line">
                <a:avLst/>
              </a:prstGeom>
              <a:noFill/>
              <a:ln w="30163">
                <a:solidFill>
                  <a:srgbClr val="000000"/>
                </a:solidFill>
                <a:round/>
                <a:headEnd/>
                <a:tailEnd/>
              </a:ln>
            </p:spPr>
            <p:txBody>
              <a:bodyPr/>
              <a:lstStyle/>
              <a:p>
                <a:endParaRPr lang="ar-SA"/>
              </a:p>
            </p:txBody>
          </p:sp>
        </p:grpSp>
        <p:sp>
          <p:nvSpPr>
            <p:cNvPr id="174126" name="Text Box 46"/>
            <p:cNvSpPr txBox="1">
              <a:spLocks noChangeArrowheads="1"/>
            </p:cNvSpPr>
            <p:nvPr/>
          </p:nvSpPr>
          <p:spPr bwMode="auto">
            <a:xfrm>
              <a:off x="567" y="3058"/>
              <a:ext cx="1629" cy="365"/>
            </a:xfrm>
            <a:prstGeom prst="rect">
              <a:avLst/>
            </a:prstGeom>
            <a:noFill/>
            <a:ln w="9525">
              <a:noFill/>
              <a:miter lim="800000"/>
              <a:headEnd/>
              <a:tailEnd/>
            </a:ln>
            <a:effectLst/>
          </p:spPr>
          <p:txBody>
            <a:bodyPr wrap="none">
              <a:spAutoFit/>
            </a:bodyPr>
            <a:lstStyle/>
            <a:p>
              <a:r>
                <a:rPr lang="en-US" sz="3200" i="0">
                  <a:latin typeface="Symbol" pitchFamily="18" charset="2"/>
                  <a:cs typeface="Times New Roman" pitchFamily="18" charset="0"/>
                </a:rPr>
                <a:t>a</a:t>
              </a:r>
              <a:r>
                <a:rPr lang="en-US" sz="3200" i="0">
                  <a:latin typeface="Times New Roman" pitchFamily="18" charset="0"/>
                  <a:cs typeface="Times New Roman" pitchFamily="18" charset="0"/>
                </a:rPr>
                <a:t>-D-Mannose</a:t>
              </a:r>
            </a:p>
          </p:txBody>
        </p:sp>
      </p:grpSp>
      <p:sp>
        <p:nvSpPr>
          <p:cNvPr id="2" name="Title 1"/>
          <p:cNvSpPr>
            <a:spLocks noGrp="1"/>
          </p:cNvSpPr>
          <p:nvPr>
            <p:ph type="title"/>
          </p:nvPr>
        </p:nvSpPr>
        <p:spPr>
          <a:xfrm>
            <a:off x="457200" y="116632"/>
            <a:ext cx="8229600" cy="1143000"/>
          </a:xfrm>
        </p:spPr>
        <p:txBody>
          <a:bodyPr/>
          <a:lstStyle/>
          <a:p>
            <a:pPr rtl="1"/>
            <a:r>
              <a:rPr lang="ar-KW" b="1" dirty="0">
                <a:solidFill>
                  <a:srgbClr val="008000"/>
                </a:solidFill>
                <a:latin typeface="Traditional Arabic" panose="02020603050405020304" pitchFamily="18" charset="-78"/>
                <a:cs typeface="Traditional Arabic" panose="02020603050405020304" pitchFamily="18" charset="-78"/>
              </a:rPr>
              <a:t>ال</a:t>
            </a:r>
            <a:r>
              <a:rPr lang="ar-SA" b="1" dirty="0">
                <a:solidFill>
                  <a:srgbClr val="008000"/>
                </a:solidFill>
                <a:latin typeface="Traditional Arabic" panose="02020603050405020304" pitchFamily="18" charset="-78"/>
                <a:cs typeface="Traditional Arabic" panose="02020603050405020304" pitchFamily="18" charset="-78"/>
              </a:rPr>
              <a:t>مان</a:t>
            </a:r>
            <a:r>
              <a:rPr lang="ar-KW" b="1" dirty="0" smtClean="0">
                <a:solidFill>
                  <a:srgbClr val="008000"/>
                </a:solidFill>
                <a:latin typeface="Traditional Arabic" panose="02020603050405020304" pitchFamily="18" charset="-78"/>
                <a:cs typeface="Traditional Arabic" panose="02020603050405020304" pitchFamily="18" charset="-78"/>
              </a:rPr>
              <a:t>وز</a:t>
            </a:r>
            <a:r>
              <a:rPr lang="en-US" b="1" dirty="0">
                <a:solidFill>
                  <a:srgbClr val="008000"/>
                </a:solidFill>
                <a:latin typeface="Traditional Arabic" panose="02020603050405020304" pitchFamily="18" charset="-78"/>
                <a:cs typeface="Traditional Arabic" panose="02020603050405020304" pitchFamily="18" charset="-78"/>
              </a:rPr>
              <a:t> </a:t>
            </a:r>
            <a:r>
              <a:rPr lang="en-US" b="1" dirty="0" smtClean="0">
                <a:solidFill>
                  <a:srgbClr val="008000"/>
                </a:solidFill>
                <a:latin typeface="Traditional Arabic" panose="02020603050405020304" pitchFamily="18" charset="-78"/>
                <a:cs typeface="Traditional Arabic" panose="02020603050405020304" pitchFamily="18" charset="-78"/>
              </a:rPr>
              <a:t>Mannose </a:t>
            </a:r>
            <a:endParaRPr lang="en-US" b="1"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3058" name="Rectangle 2"/>
          <p:cNvSpPr>
            <a:spLocks noChangeArrowheads="1"/>
          </p:cNvSpPr>
          <p:nvPr/>
        </p:nvSpPr>
        <p:spPr bwMode="auto">
          <a:xfrm>
            <a:off x="423466" y="2025070"/>
            <a:ext cx="8569325" cy="2663825"/>
          </a:xfrm>
          <a:prstGeom prst="rect">
            <a:avLst/>
          </a:prstGeom>
          <a:noFill/>
          <a:ln w="9525">
            <a:noFill/>
            <a:miter lim="800000"/>
            <a:headEnd/>
            <a:tailEnd/>
          </a:ln>
          <a:effectLst/>
        </p:spPr>
        <p:txBody>
          <a:bodyPr/>
          <a:lstStyle/>
          <a:p>
            <a:pPr marL="609600" indent="-609600" algn="r" rtl="1">
              <a:spcBef>
                <a:spcPct val="20000"/>
              </a:spcBef>
              <a:buFontTx/>
              <a:buChar char="•"/>
            </a:pPr>
            <a:r>
              <a:rPr lang="ar-SA" sz="3200" b="0" i="0" dirty="0">
                <a:latin typeface="Traditional Arabic" panose="02020603050405020304" pitchFamily="18" charset="-78"/>
                <a:cs typeface="Traditional Arabic" panose="02020603050405020304" pitchFamily="18" charset="-78"/>
              </a:rPr>
              <a:t>خماسي </a:t>
            </a:r>
            <a:r>
              <a:rPr lang="ar-SA" sz="3200" b="0" i="0" dirty="0" err="1">
                <a:latin typeface="Traditional Arabic" panose="02020603050405020304" pitchFamily="18" charset="-78"/>
                <a:cs typeface="Traditional Arabic" panose="02020603050405020304" pitchFamily="18" charset="-78"/>
              </a:rPr>
              <a:t>الدهيدي</a:t>
            </a:r>
            <a:endParaRPr lang="ar-SA" sz="3200" b="0" i="0" dirty="0">
              <a:latin typeface="Traditional Arabic" panose="02020603050405020304" pitchFamily="18" charset="-78"/>
              <a:cs typeface="Traditional Arabic" panose="02020603050405020304" pitchFamily="18" charset="-78"/>
            </a:endParaRPr>
          </a:p>
          <a:p>
            <a:pPr marL="609600" indent="-609600" algn="r" rtl="1">
              <a:spcBef>
                <a:spcPct val="20000"/>
              </a:spcBef>
              <a:buFontTx/>
              <a:buChar char="•"/>
            </a:pPr>
            <a:r>
              <a:rPr lang="ar-SA" sz="3200" b="0" i="0" dirty="0">
                <a:latin typeface="Traditional Arabic" panose="02020603050405020304" pitchFamily="18" charset="-78"/>
                <a:cs typeface="Traditional Arabic" panose="02020603050405020304" pitchFamily="18" charset="-78"/>
              </a:rPr>
              <a:t>موجود في الحامض </a:t>
            </a:r>
            <a:r>
              <a:rPr lang="ar-SA" sz="3200" b="0" i="0" dirty="0" smtClean="0">
                <a:latin typeface="Traditional Arabic" panose="02020603050405020304" pitchFamily="18" charset="-78"/>
                <a:cs typeface="Traditional Arabic" panose="02020603050405020304" pitchFamily="18" charset="-78"/>
              </a:rPr>
              <a:t>النووي</a:t>
            </a:r>
          </a:p>
          <a:p>
            <a:pPr marL="609600" indent="-609600" algn="r" rtl="1">
              <a:spcBef>
                <a:spcPct val="20000"/>
              </a:spcBef>
              <a:buFontTx/>
              <a:buChar char="•"/>
            </a:pPr>
            <a:r>
              <a:rPr lang="ar-SA" sz="3200" b="0" i="0" dirty="0" smtClean="0">
                <a:latin typeface="Traditional Arabic" panose="02020603050405020304" pitchFamily="18" charset="-78"/>
                <a:cs typeface="Traditional Arabic" panose="02020603050405020304" pitchFamily="18" charset="-78"/>
              </a:rPr>
              <a:t>سكر مختزل</a:t>
            </a:r>
            <a:endParaRPr lang="ar-SA" sz="3200" b="0" i="0" dirty="0">
              <a:latin typeface="Traditional Arabic" panose="02020603050405020304" pitchFamily="18" charset="-78"/>
              <a:cs typeface="Traditional Arabic" panose="02020603050405020304" pitchFamily="18" charset="-78"/>
            </a:endParaRPr>
          </a:p>
          <a:p>
            <a:pPr marL="609600" indent="-609600" algn="r" rtl="1">
              <a:spcBef>
                <a:spcPct val="20000"/>
              </a:spcBef>
              <a:buFontTx/>
              <a:buChar char="•"/>
            </a:pPr>
            <a:r>
              <a:rPr lang="ar-SA" sz="3200" b="0" i="0" dirty="0">
                <a:latin typeface="Traditional Arabic" panose="02020603050405020304" pitchFamily="18" charset="-78"/>
                <a:cs typeface="Traditional Arabic" panose="02020603050405020304" pitchFamily="18" charset="-78"/>
              </a:rPr>
              <a:t>يدخل في تركيب بعض المرافقات الإنزيمية</a:t>
            </a:r>
            <a:endParaRPr lang="en-US" sz="3200" b="0" i="0" dirty="0">
              <a:latin typeface="Traditional Arabic" panose="02020603050405020304" pitchFamily="18" charset="-78"/>
              <a:cs typeface="Traditional Arabic" panose="02020603050405020304" pitchFamily="18" charset="-78"/>
            </a:endParaRPr>
          </a:p>
        </p:txBody>
      </p:sp>
      <p:sp>
        <p:nvSpPr>
          <p:cNvPr id="173059" name="AutoShape 3"/>
          <p:cNvSpPr>
            <a:spLocks noChangeArrowheads="1"/>
          </p:cNvSpPr>
          <p:nvPr/>
        </p:nvSpPr>
        <p:spPr bwMode="auto">
          <a:xfrm>
            <a:off x="3086100" y="332030"/>
            <a:ext cx="2971800" cy="1093602"/>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endParaRPr>
          </a:p>
        </p:txBody>
      </p:sp>
      <p:grpSp>
        <p:nvGrpSpPr>
          <p:cNvPr id="173061" name="Group 5"/>
          <p:cNvGrpSpPr>
            <a:grpSpLocks/>
          </p:cNvGrpSpPr>
          <p:nvPr/>
        </p:nvGrpSpPr>
        <p:grpSpPr bwMode="auto">
          <a:xfrm>
            <a:off x="481013" y="1873250"/>
            <a:ext cx="3227387" cy="2492375"/>
            <a:chOff x="612" y="482"/>
            <a:chExt cx="1079" cy="985"/>
          </a:xfrm>
        </p:grpSpPr>
        <p:sp>
          <p:nvSpPr>
            <p:cNvPr id="173062" name="Rectangle 6"/>
            <p:cNvSpPr>
              <a:spLocks noChangeArrowheads="1"/>
            </p:cNvSpPr>
            <p:nvPr/>
          </p:nvSpPr>
          <p:spPr bwMode="auto">
            <a:xfrm>
              <a:off x="1026" y="542"/>
              <a:ext cx="86" cy="157"/>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O</a:t>
              </a:r>
              <a:endParaRPr lang="en-US" sz="2600"/>
            </a:p>
          </p:txBody>
        </p:sp>
        <p:sp>
          <p:nvSpPr>
            <p:cNvPr id="173063" name="Rectangle 7"/>
            <p:cNvSpPr>
              <a:spLocks noChangeArrowheads="1"/>
            </p:cNvSpPr>
            <p:nvPr/>
          </p:nvSpPr>
          <p:spPr bwMode="auto">
            <a:xfrm>
              <a:off x="614" y="482"/>
              <a:ext cx="80" cy="157"/>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C</a:t>
              </a:r>
              <a:endParaRPr lang="en-US" sz="2600"/>
            </a:p>
          </p:txBody>
        </p:sp>
        <p:sp>
          <p:nvSpPr>
            <p:cNvPr id="173064" name="Rectangle 8"/>
            <p:cNvSpPr>
              <a:spLocks noChangeArrowheads="1"/>
            </p:cNvSpPr>
            <p:nvPr/>
          </p:nvSpPr>
          <p:spPr bwMode="auto">
            <a:xfrm>
              <a:off x="681" y="482"/>
              <a:ext cx="86" cy="157"/>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sz="2600"/>
            </a:p>
          </p:txBody>
        </p:sp>
        <p:sp>
          <p:nvSpPr>
            <p:cNvPr id="173065" name="Rectangle 9"/>
            <p:cNvSpPr>
              <a:spLocks noChangeArrowheads="1"/>
            </p:cNvSpPr>
            <p:nvPr/>
          </p:nvSpPr>
          <p:spPr bwMode="auto">
            <a:xfrm>
              <a:off x="763" y="544"/>
              <a:ext cx="55" cy="157"/>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2</a:t>
              </a:r>
              <a:endParaRPr lang="en-US" sz="2600"/>
            </a:p>
          </p:txBody>
        </p:sp>
        <p:sp>
          <p:nvSpPr>
            <p:cNvPr id="173066" name="Rectangle 10"/>
            <p:cNvSpPr>
              <a:spLocks noChangeArrowheads="1"/>
            </p:cNvSpPr>
            <p:nvPr/>
          </p:nvSpPr>
          <p:spPr bwMode="auto">
            <a:xfrm>
              <a:off x="789" y="482"/>
              <a:ext cx="86" cy="157"/>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O</a:t>
              </a:r>
              <a:endParaRPr lang="en-US" sz="2600"/>
            </a:p>
          </p:txBody>
        </p:sp>
        <p:sp>
          <p:nvSpPr>
            <p:cNvPr id="173067" name="Rectangle 11"/>
            <p:cNvSpPr>
              <a:spLocks noChangeArrowheads="1"/>
            </p:cNvSpPr>
            <p:nvPr/>
          </p:nvSpPr>
          <p:spPr bwMode="auto">
            <a:xfrm>
              <a:off x="861" y="482"/>
              <a:ext cx="86" cy="157"/>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sz="2600"/>
            </a:p>
          </p:txBody>
        </p:sp>
        <p:sp>
          <p:nvSpPr>
            <p:cNvPr id="173068" name="Rectangle 12"/>
            <p:cNvSpPr>
              <a:spLocks noChangeArrowheads="1"/>
            </p:cNvSpPr>
            <p:nvPr/>
          </p:nvSpPr>
          <p:spPr bwMode="auto">
            <a:xfrm>
              <a:off x="612" y="967"/>
              <a:ext cx="86" cy="157"/>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sz="2600"/>
            </a:p>
          </p:txBody>
        </p:sp>
        <p:sp>
          <p:nvSpPr>
            <p:cNvPr id="173069" name="Rectangle 13"/>
            <p:cNvSpPr>
              <a:spLocks noChangeArrowheads="1"/>
            </p:cNvSpPr>
            <p:nvPr/>
          </p:nvSpPr>
          <p:spPr bwMode="auto">
            <a:xfrm>
              <a:off x="769" y="1310"/>
              <a:ext cx="86" cy="157"/>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O</a:t>
              </a:r>
              <a:endParaRPr lang="en-US" sz="2600"/>
            </a:p>
          </p:txBody>
        </p:sp>
        <p:sp>
          <p:nvSpPr>
            <p:cNvPr id="173070" name="Rectangle 14"/>
            <p:cNvSpPr>
              <a:spLocks noChangeArrowheads="1"/>
            </p:cNvSpPr>
            <p:nvPr/>
          </p:nvSpPr>
          <p:spPr bwMode="auto">
            <a:xfrm>
              <a:off x="841" y="1310"/>
              <a:ext cx="86" cy="157"/>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sz="2600"/>
            </a:p>
          </p:txBody>
        </p:sp>
        <p:sp>
          <p:nvSpPr>
            <p:cNvPr id="173071" name="Rectangle 15"/>
            <p:cNvSpPr>
              <a:spLocks noChangeArrowheads="1"/>
            </p:cNvSpPr>
            <p:nvPr/>
          </p:nvSpPr>
          <p:spPr bwMode="auto">
            <a:xfrm>
              <a:off x="769" y="798"/>
              <a:ext cx="86" cy="157"/>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sz="2600"/>
            </a:p>
          </p:txBody>
        </p:sp>
        <p:sp>
          <p:nvSpPr>
            <p:cNvPr id="173072" name="Rectangle 16"/>
            <p:cNvSpPr>
              <a:spLocks noChangeArrowheads="1"/>
            </p:cNvSpPr>
            <p:nvPr/>
          </p:nvSpPr>
          <p:spPr bwMode="auto">
            <a:xfrm>
              <a:off x="1283" y="1310"/>
              <a:ext cx="172" cy="157"/>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OH</a:t>
              </a:r>
              <a:endParaRPr lang="en-US" sz="2600"/>
            </a:p>
          </p:txBody>
        </p:sp>
        <p:sp>
          <p:nvSpPr>
            <p:cNvPr id="173073" name="Rectangle 17"/>
            <p:cNvSpPr>
              <a:spLocks noChangeArrowheads="1"/>
            </p:cNvSpPr>
            <p:nvPr/>
          </p:nvSpPr>
          <p:spPr bwMode="auto">
            <a:xfrm>
              <a:off x="1283" y="825"/>
              <a:ext cx="86" cy="157"/>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sz="2600"/>
            </a:p>
          </p:txBody>
        </p:sp>
        <p:sp>
          <p:nvSpPr>
            <p:cNvPr id="173074" name="Rectangle 18"/>
            <p:cNvSpPr>
              <a:spLocks noChangeArrowheads="1"/>
            </p:cNvSpPr>
            <p:nvPr/>
          </p:nvSpPr>
          <p:spPr bwMode="auto">
            <a:xfrm>
              <a:off x="1355" y="825"/>
              <a:ext cx="1" cy="157"/>
            </a:xfrm>
            <a:prstGeom prst="rect">
              <a:avLst/>
            </a:prstGeom>
            <a:noFill/>
            <a:ln w="9525">
              <a:noFill/>
              <a:miter lim="800000"/>
              <a:headEnd/>
              <a:tailEnd/>
            </a:ln>
          </p:spPr>
          <p:txBody>
            <a:bodyPr wrap="none" lIns="0" tIns="0" rIns="0" bIns="0">
              <a:spAutoFit/>
            </a:bodyPr>
            <a:lstStyle/>
            <a:p>
              <a:endParaRPr lang="ar-SA" sz="2600"/>
            </a:p>
          </p:txBody>
        </p:sp>
        <p:sp>
          <p:nvSpPr>
            <p:cNvPr id="173075" name="Rectangle 19"/>
            <p:cNvSpPr>
              <a:spLocks noChangeArrowheads="1"/>
            </p:cNvSpPr>
            <p:nvPr/>
          </p:nvSpPr>
          <p:spPr bwMode="auto">
            <a:xfrm>
              <a:off x="1456" y="1032"/>
              <a:ext cx="86" cy="157"/>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H</a:t>
              </a:r>
              <a:endParaRPr lang="en-US" sz="2600"/>
            </a:p>
          </p:txBody>
        </p:sp>
        <p:sp>
          <p:nvSpPr>
            <p:cNvPr id="173076" name="Rectangle 20"/>
            <p:cNvSpPr>
              <a:spLocks noChangeArrowheads="1"/>
            </p:cNvSpPr>
            <p:nvPr/>
          </p:nvSpPr>
          <p:spPr bwMode="auto">
            <a:xfrm>
              <a:off x="1443" y="482"/>
              <a:ext cx="1" cy="157"/>
            </a:xfrm>
            <a:prstGeom prst="rect">
              <a:avLst/>
            </a:prstGeom>
            <a:noFill/>
            <a:ln w="9525">
              <a:noFill/>
              <a:miter lim="800000"/>
              <a:headEnd/>
              <a:tailEnd/>
            </a:ln>
          </p:spPr>
          <p:txBody>
            <a:bodyPr wrap="none" lIns="0" tIns="0" rIns="0" bIns="0">
              <a:spAutoFit/>
            </a:bodyPr>
            <a:lstStyle/>
            <a:p>
              <a:endParaRPr lang="ar-SA" sz="2600"/>
            </a:p>
          </p:txBody>
        </p:sp>
        <p:sp>
          <p:nvSpPr>
            <p:cNvPr id="173077" name="Rectangle 21"/>
            <p:cNvSpPr>
              <a:spLocks noChangeArrowheads="1"/>
            </p:cNvSpPr>
            <p:nvPr/>
          </p:nvSpPr>
          <p:spPr bwMode="auto">
            <a:xfrm>
              <a:off x="1510" y="482"/>
              <a:ext cx="172" cy="157"/>
            </a:xfrm>
            <a:prstGeom prst="rect">
              <a:avLst/>
            </a:prstGeom>
            <a:noFill/>
            <a:ln w="9525">
              <a:noFill/>
              <a:miter lim="800000"/>
              <a:headEnd/>
              <a:tailEnd/>
            </a:ln>
          </p:spPr>
          <p:txBody>
            <a:bodyPr wrap="none" lIns="0" tIns="0" rIns="0" bIns="0">
              <a:spAutoFit/>
            </a:bodyPr>
            <a:lstStyle/>
            <a:p>
              <a:r>
                <a:rPr lang="en-US" sz="2600" i="0">
                  <a:solidFill>
                    <a:srgbClr val="000000"/>
                  </a:solidFill>
                  <a:latin typeface="Times New Roman" pitchFamily="18" charset="0"/>
                </a:rPr>
                <a:t>OH</a:t>
              </a:r>
              <a:endParaRPr lang="en-US" sz="2600"/>
            </a:p>
          </p:txBody>
        </p:sp>
        <p:sp>
          <p:nvSpPr>
            <p:cNvPr id="173078" name="Rectangle 22"/>
            <p:cNvSpPr>
              <a:spLocks noChangeArrowheads="1"/>
            </p:cNvSpPr>
            <p:nvPr/>
          </p:nvSpPr>
          <p:spPr bwMode="auto">
            <a:xfrm>
              <a:off x="1592" y="544"/>
              <a:ext cx="1" cy="157"/>
            </a:xfrm>
            <a:prstGeom prst="rect">
              <a:avLst/>
            </a:prstGeom>
            <a:noFill/>
            <a:ln w="9525">
              <a:noFill/>
              <a:miter lim="800000"/>
              <a:headEnd/>
              <a:tailEnd/>
            </a:ln>
          </p:spPr>
          <p:txBody>
            <a:bodyPr wrap="none" lIns="0" tIns="0" rIns="0" bIns="0">
              <a:spAutoFit/>
            </a:bodyPr>
            <a:lstStyle/>
            <a:p>
              <a:endParaRPr lang="ar-SA" sz="2600"/>
            </a:p>
          </p:txBody>
        </p:sp>
        <p:sp>
          <p:nvSpPr>
            <p:cNvPr id="173079" name="Rectangle 23"/>
            <p:cNvSpPr>
              <a:spLocks noChangeArrowheads="1"/>
            </p:cNvSpPr>
            <p:nvPr/>
          </p:nvSpPr>
          <p:spPr bwMode="auto">
            <a:xfrm>
              <a:off x="1618" y="482"/>
              <a:ext cx="1" cy="157"/>
            </a:xfrm>
            <a:prstGeom prst="rect">
              <a:avLst/>
            </a:prstGeom>
            <a:noFill/>
            <a:ln w="9525">
              <a:noFill/>
              <a:miter lim="800000"/>
              <a:headEnd/>
              <a:tailEnd/>
            </a:ln>
          </p:spPr>
          <p:txBody>
            <a:bodyPr wrap="none" lIns="0" tIns="0" rIns="0" bIns="0">
              <a:spAutoFit/>
            </a:bodyPr>
            <a:lstStyle/>
            <a:p>
              <a:endParaRPr lang="ar-SA" sz="2600"/>
            </a:p>
          </p:txBody>
        </p:sp>
        <p:sp>
          <p:nvSpPr>
            <p:cNvPr id="173080" name="Rectangle 24"/>
            <p:cNvSpPr>
              <a:spLocks noChangeArrowheads="1"/>
            </p:cNvSpPr>
            <p:nvPr/>
          </p:nvSpPr>
          <p:spPr bwMode="auto">
            <a:xfrm>
              <a:off x="1690" y="482"/>
              <a:ext cx="1" cy="157"/>
            </a:xfrm>
            <a:prstGeom prst="rect">
              <a:avLst/>
            </a:prstGeom>
            <a:noFill/>
            <a:ln w="9525">
              <a:noFill/>
              <a:miter lim="800000"/>
              <a:headEnd/>
              <a:tailEnd/>
            </a:ln>
          </p:spPr>
          <p:txBody>
            <a:bodyPr wrap="none" lIns="0" tIns="0" rIns="0" bIns="0">
              <a:spAutoFit/>
            </a:bodyPr>
            <a:lstStyle/>
            <a:p>
              <a:endParaRPr lang="ar-SA" sz="2600"/>
            </a:p>
          </p:txBody>
        </p:sp>
        <p:sp>
          <p:nvSpPr>
            <p:cNvPr id="173081" name="Line 25"/>
            <p:cNvSpPr>
              <a:spLocks noChangeShapeType="1"/>
            </p:cNvSpPr>
            <p:nvPr/>
          </p:nvSpPr>
          <p:spPr bwMode="auto">
            <a:xfrm>
              <a:off x="826" y="1115"/>
              <a:ext cx="514" cy="1"/>
            </a:xfrm>
            <a:prstGeom prst="line">
              <a:avLst/>
            </a:prstGeom>
            <a:noFill/>
            <a:ln w="38100">
              <a:solidFill>
                <a:srgbClr val="000000"/>
              </a:solidFill>
              <a:round/>
              <a:headEnd/>
              <a:tailEnd/>
            </a:ln>
          </p:spPr>
          <p:txBody>
            <a:bodyPr/>
            <a:lstStyle/>
            <a:p>
              <a:endParaRPr lang="ar-SA"/>
            </a:p>
          </p:txBody>
        </p:sp>
        <p:sp>
          <p:nvSpPr>
            <p:cNvPr id="173082" name="Line 26"/>
            <p:cNvSpPr>
              <a:spLocks noChangeShapeType="1"/>
            </p:cNvSpPr>
            <p:nvPr/>
          </p:nvSpPr>
          <p:spPr bwMode="auto">
            <a:xfrm flipV="1">
              <a:off x="1340" y="795"/>
              <a:ext cx="158" cy="320"/>
            </a:xfrm>
            <a:prstGeom prst="line">
              <a:avLst/>
            </a:prstGeom>
            <a:noFill/>
            <a:ln w="9525">
              <a:solidFill>
                <a:srgbClr val="000000"/>
              </a:solidFill>
              <a:round/>
              <a:headEnd/>
              <a:tailEnd/>
            </a:ln>
          </p:spPr>
          <p:txBody>
            <a:bodyPr/>
            <a:lstStyle/>
            <a:p>
              <a:endParaRPr lang="ar-SA"/>
            </a:p>
          </p:txBody>
        </p:sp>
        <p:sp>
          <p:nvSpPr>
            <p:cNvPr id="173083" name="Line 27"/>
            <p:cNvSpPr>
              <a:spLocks noChangeShapeType="1"/>
            </p:cNvSpPr>
            <p:nvPr/>
          </p:nvSpPr>
          <p:spPr bwMode="auto">
            <a:xfrm flipH="1" flipV="1">
              <a:off x="1128" y="615"/>
              <a:ext cx="370" cy="180"/>
            </a:xfrm>
            <a:prstGeom prst="line">
              <a:avLst/>
            </a:prstGeom>
            <a:noFill/>
            <a:ln w="38100">
              <a:solidFill>
                <a:srgbClr val="000000"/>
              </a:solidFill>
              <a:round/>
              <a:headEnd/>
              <a:tailEnd/>
            </a:ln>
          </p:spPr>
          <p:txBody>
            <a:bodyPr/>
            <a:lstStyle/>
            <a:p>
              <a:endParaRPr lang="ar-SA"/>
            </a:p>
          </p:txBody>
        </p:sp>
        <p:sp>
          <p:nvSpPr>
            <p:cNvPr id="173084" name="Line 28"/>
            <p:cNvSpPr>
              <a:spLocks noChangeShapeType="1"/>
            </p:cNvSpPr>
            <p:nvPr/>
          </p:nvSpPr>
          <p:spPr bwMode="auto">
            <a:xfrm flipH="1">
              <a:off x="669" y="615"/>
              <a:ext cx="369" cy="180"/>
            </a:xfrm>
            <a:prstGeom prst="line">
              <a:avLst/>
            </a:prstGeom>
            <a:noFill/>
            <a:ln w="38100">
              <a:solidFill>
                <a:srgbClr val="000000"/>
              </a:solidFill>
              <a:round/>
              <a:headEnd/>
              <a:tailEnd/>
            </a:ln>
          </p:spPr>
          <p:txBody>
            <a:bodyPr/>
            <a:lstStyle/>
            <a:p>
              <a:endParaRPr lang="ar-SA"/>
            </a:p>
          </p:txBody>
        </p:sp>
        <p:sp>
          <p:nvSpPr>
            <p:cNvPr id="173085" name="Line 29"/>
            <p:cNvSpPr>
              <a:spLocks noChangeShapeType="1"/>
            </p:cNvSpPr>
            <p:nvPr/>
          </p:nvSpPr>
          <p:spPr bwMode="auto">
            <a:xfrm>
              <a:off x="669" y="795"/>
              <a:ext cx="157" cy="320"/>
            </a:xfrm>
            <a:prstGeom prst="line">
              <a:avLst/>
            </a:prstGeom>
            <a:noFill/>
            <a:ln w="38100">
              <a:solidFill>
                <a:srgbClr val="000000"/>
              </a:solidFill>
              <a:round/>
              <a:headEnd/>
              <a:tailEnd/>
            </a:ln>
          </p:spPr>
          <p:txBody>
            <a:bodyPr/>
            <a:lstStyle/>
            <a:p>
              <a:endParaRPr lang="ar-SA"/>
            </a:p>
          </p:txBody>
        </p:sp>
        <p:sp>
          <p:nvSpPr>
            <p:cNvPr id="173086" name="Line 30"/>
            <p:cNvSpPr>
              <a:spLocks noChangeShapeType="1"/>
            </p:cNvSpPr>
            <p:nvPr/>
          </p:nvSpPr>
          <p:spPr bwMode="auto">
            <a:xfrm flipV="1">
              <a:off x="669" y="577"/>
              <a:ext cx="1" cy="218"/>
            </a:xfrm>
            <a:prstGeom prst="line">
              <a:avLst/>
            </a:prstGeom>
            <a:noFill/>
            <a:ln w="38100">
              <a:solidFill>
                <a:srgbClr val="000000"/>
              </a:solidFill>
              <a:round/>
              <a:headEnd/>
              <a:tailEnd/>
            </a:ln>
          </p:spPr>
          <p:txBody>
            <a:bodyPr/>
            <a:lstStyle/>
            <a:p>
              <a:endParaRPr lang="ar-SA"/>
            </a:p>
          </p:txBody>
        </p:sp>
        <p:sp>
          <p:nvSpPr>
            <p:cNvPr id="173087" name="Line 31"/>
            <p:cNvSpPr>
              <a:spLocks noChangeShapeType="1"/>
            </p:cNvSpPr>
            <p:nvPr/>
          </p:nvSpPr>
          <p:spPr bwMode="auto">
            <a:xfrm>
              <a:off x="669" y="795"/>
              <a:ext cx="1" cy="176"/>
            </a:xfrm>
            <a:prstGeom prst="line">
              <a:avLst/>
            </a:prstGeom>
            <a:noFill/>
            <a:ln w="38100">
              <a:solidFill>
                <a:srgbClr val="000000"/>
              </a:solidFill>
              <a:round/>
              <a:headEnd/>
              <a:tailEnd/>
            </a:ln>
          </p:spPr>
          <p:txBody>
            <a:bodyPr/>
            <a:lstStyle/>
            <a:p>
              <a:endParaRPr lang="ar-SA"/>
            </a:p>
          </p:txBody>
        </p:sp>
        <p:sp>
          <p:nvSpPr>
            <p:cNvPr id="173088" name="Line 32"/>
            <p:cNvSpPr>
              <a:spLocks noChangeShapeType="1"/>
            </p:cNvSpPr>
            <p:nvPr/>
          </p:nvSpPr>
          <p:spPr bwMode="auto">
            <a:xfrm>
              <a:off x="826" y="1115"/>
              <a:ext cx="1" cy="199"/>
            </a:xfrm>
            <a:prstGeom prst="line">
              <a:avLst/>
            </a:prstGeom>
            <a:noFill/>
            <a:ln w="38100">
              <a:solidFill>
                <a:srgbClr val="000000"/>
              </a:solidFill>
              <a:round/>
              <a:headEnd/>
              <a:tailEnd/>
            </a:ln>
          </p:spPr>
          <p:txBody>
            <a:bodyPr/>
            <a:lstStyle/>
            <a:p>
              <a:endParaRPr lang="ar-SA"/>
            </a:p>
          </p:txBody>
        </p:sp>
        <p:sp>
          <p:nvSpPr>
            <p:cNvPr id="173089" name="Line 33"/>
            <p:cNvSpPr>
              <a:spLocks noChangeShapeType="1"/>
            </p:cNvSpPr>
            <p:nvPr/>
          </p:nvSpPr>
          <p:spPr bwMode="auto">
            <a:xfrm flipV="1">
              <a:off x="826" y="896"/>
              <a:ext cx="1" cy="219"/>
            </a:xfrm>
            <a:prstGeom prst="line">
              <a:avLst/>
            </a:prstGeom>
            <a:noFill/>
            <a:ln w="38100">
              <a:solidFill>
                <a:srgbClr val="000000"/>
              </a:solidFill>
              <a:round/>
              <a:headEnd/>
              <a:tailEnd/>
            </a:ln>
          </p:spPr>
          <p:txBody>
            <a:bodyPr/>
            <a:lstStyle/>
            <a:p>
              <a:endParaRPr lang="ar-SA"/>
            </a:p>
          </p:txBody>
        </p:sp>
        <p:sp>
          <p:nvSpPr>
            <p:cNvPr id="173090" name="Line 34"/>
            <p:cNvSpPr>
              <a:spLocks noChangeShapeType="1"/>
            </p:cNvSpPr>
            <p:nvPr/>
          </p:nvSpPr>
          <p:spPr bwMode="auto">
            <a:xfrm>
              <a:off x="1340" y="1115"/>
              <a:ext cx="1" cy="199"/>
            </a:xfrm>
            <a:prstGeom prst="line">
              <a:avLst/>
            </a:prstGeom>
            <a:noFill/>
            <a:ln w="38100">
              <a:solidFill>
                <a:srgbClr val="000000"/>
              </a:solidFill>
              <a:round/>
              <a:headEnd/>
              <a:tailEnd/>
            </a:ln>
          </p:spPr>
          <p:txBody>
            <a:bodyPr/>
            <a:lstStyle/>
            <a:p>
              <a:endParaRPr lang="ar-SA"/>
            </a:p>
          </p:txBody>
        </p:sp>
        <p:sp>
          <p:nvSpPr>
            <p:cNvPr id="173091" name="Line 35"/>
            <p:cNvSpPr>
              <a:spLocks noChangeShapeType="1"/>
            </p:cNvSpPr>
            <p:nvPr/>
          </p:nvSpPr>
          <p:spPr bwMode="auto">
            <a:xfrm flipV="1">
              <a:off x="1340" y="923"/>
              <a:ext cx="1" cy="192"/>
            </a:xfrm>
            <a:prstGeom prst="line">
              <a:avLst/>
            </a:prstGeom>
            <a:noFill/>
            <a:ln w="38100">
              <a:solidFill>
                <a:srgbClr val="000000"/>
              </a:solidFill>
              <a:round/>
              <a:headEnd/>
              <a:tailEnd/>
            </a:ln>
          </p:spPr>
          <p:txBody>
            <a:bodyPr/>
            <a:lstStyle/>
            <a:p>
              <a:endParaRPr lang="ar-SA"/>
            </a:p>
          </p:txBody>
        </p:sp>
        <p:sp>
          <p:nvSpPr>
            <p:cNvPr id="173092" name="Line 36"/>
            <p:cNvSpPr>
              <a:spLocks noChangeShapeType="1"/>
            </p:cNvSpPr>
            <p:nvPr/>
          </p:nvSpPr>
          <p:spPr bwMode="auto">
            <a:xfrm>
              <a:off x="1498" y="795"/>
              <a:ext cx="11" cy="242"/>
            </a:xfrm>
            <a:prstGeom prst="line">
              <a:avLst/>
            </a:prstGeom>
            <a:noFill/>
            <a:ln w="38100">
              <a:solidFill>
                <a:srgbClr val="000000"/>
              </a:solidFill>
              <a:round/>
              <a:headEnd/>
              <a:tailEnd/>
            </a:ln>
          </p:spPr>
          <p:txBody>
            <a:bodyPr/>
            <a:lstStyle/>
            <a:p>
              <a:endParaRPr lang="ar-SA"/>
            </a:p>
          </p:txBody>
        </p:sp>
        <p:sp>
          <p:nvSpPr>
            <p:cNvPr id="173093" name="Line 37"/>
            <p:cNvSpPr>
              <a:spLocks noChangeShapeType="1"/>
            </p:cNvSpPr>
            <p:nvPr/>
          </p:nvSpPr>
          <p:spPr bwMode="auto">
            <a:xfrm flipV="1">
              <a:off x="1498" y="577"/>
              <a:ext cx="1" cy="218"/>
            </a:xfrm>
            <a:prstGeom prst="line">
              <a:avLst/>
            </a:prstGeom>
            <a:noFill/>
            <a:ln w="38100">
              <a:solidFill>
                <a:srgbClr val="000000"/>
              </a:solidFill>
              <a:round/>
              <a:headEnd/>
              <a:tailEnd/>
            </a:ln>
          </p:spPr>
          <p:txBody>
            <a:bodyPr/>
            <a:lstStyle/>
            <a:p>
              <a:endParaRPr lang="ar-SA"/>
            </a:p>
          </p:txBody>
        </p:sp>
      </p:grpSp>
      <p:sp>
        <p:nvSpPr>
          <p:cNvPr id="2" name="Title 1"/>
          <p:cNvSpPr>
            <a:spLocks noGrp="1"/>
          </p:cNvSpPr>
          <p:nvPr>
            <p:ph type="title"/>
          </p:nvPr>
        </p:nvSpPr>
        <p:spPr/>
        <p:txBody>
          <a:bodyPr/>
          <a:lstStyle/>
          <a:p>
            <a:pPr rtl="1"/>
            <a:r>
              <a:rPr lang="ar-KW" b="1" dirty="0">
                <a:solidFill>
                  <a:srgbClr val="008000"/>
                </a:solidFill>
                <a:latin typeface="Traditional Arabic" panose="02020603050405020304" pitchFamily="18" charset="-78"/>
                <a:cs typeface="Traditional Arabic" panose="02020603050405020304" pitchFamily="18" charset="-78"/>
              </a:rPr>
              <a:t>ال</a:t>
            </a:r>
            <a:r>
              <a:rPr lang="ar-SA" b="1" dirty="0" err="1">
                <a:solidFill>
                  <a:srgbClr val="008000"/>
                </a:solidFill>
                <a:latin typeface="Traditional Arabic" panose="02020603050405020304" pitchFamily="18" charset="-78"/>
                <a:cs typeface="Traditional Arabic" panose="02020603050405020304" pitchFamily="18" charset="-78"/>
              </a:rPr>
              <a:t>رايب</a:t>
            </a:r>
            <a:r>
              <a:rPr lang="ar-KW" b="1" dirty="0" smtClean="0">
                <a:solidFill>
                  <a:srgbClr val="008000"/>
                </a:solidFill>
                <a:latin typeface="Traditional Arabic" panose="02020603050405020304" pitchFamily="18" charset="-78"/>
                <a:cs typeface="Traditional Arabic" panose="02020603050405020304" pitchFamily="18" charset="-78"/>
              </a:rPr>
              <a:t>وز</a:t>
            </a:r>
            <a:r>
              <a:rPr lang="en-US" b="1" dirty="0" smtClean="0">
                <a:solidFill>
                  <a:srgbClr val="008000"/>
                </a:solidFill>
                <a:latin typeface="Traditional Arabic" panose="02020603050405020304" pitchFamily="18" charset="-78"/>
                <a:cs typeface="Traditional Arabic" panose="02020603050405020304" pitchFamily="18" charset="-78"/>
              </a:rPr>
              <a:t> Ribose</a:t>
            </a:r>
            <a:endParaRPr lang="en-US" b="1"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5891" name="AutoShape 3"/>
          <p:cNvSpPr>
            <a:spLocks noChangeArrowheads="1"/>
          </p:cNvSpPr>
          <p:nvPr/>
        </p:nvSpPr>
        <p:spPr bwMode="auto">
          <a:xfrm>
            <a:off x="395536" y="257200"/>
            <a:ext cx="8458200" cy="1160438"/>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b="0" i="0" dirty="0">
              <a:solidFill>
                <a:srgbClr val="FFFF99"/>
              </a:solidFill>
              <a:latin typeface="Traditional Arabic" panose="02020603050405020304" pitchFamily="18" charset="-78"/>
              <a:cs typeface="Traditional Arabic" panose="02020603050405020304" pitchFamily="18" charset="-78"/>
            </a:endParaRPr>
          </a:p>
        </p:txBody>
      </p:sp>
      <p:sp>
        <p:nvSpPr>
          <p:cNvPr id="2" name="Title 1"/>
          <p:cNvSpPr>
            <a:spLocks noGrp="1"/>
          </p:cNvSpPr>
          <p:nvPr>
            <p:ph type="title"/>
          </p:nvPr>
        </p:nvSpPr>
        <p:spPr/>
        <p:txBody>
          <a:bodyPr/>
          <a:lstStyle/>
          <a:p>
            <a:r>
              <a:rPr lang="ar-SA" b="1" dirty="0">
                <a:solidFill>
                  <a:srgbClr val="006600"/>
                </a:solidFill>
                <a:latin typeface="Traditional Arabic" panose="02020603050405020304" pitchFamily="18" charset="-78"/>
                <a:cs typeface="Traditional Arabic" panose="02020603050405020304" pitchFamily="18" charset="-78"/>
              </a:rPr>
              <a:t>أهم السكريات </a:t>
            </a:r>
            <a:r>
              <a:rPr lang="ar-SA" b="1" dirty="0" smtClean="0">
                <a:solidFill>
                  <a:srgbClr val="006600"/>
                </a:solidFill>
                <a:latin typeface="Traditional Arabic" panose="02020603050405020304" pitchFamily="18" charset="-78"/>
                <a:cs typeface="Traditional Arabic" panose="02020603050405020304" pitchFamily="18" charset="-78"/>
              </a:rPr>
              <a:t>القليلة</a:t>
            </a:r>
            <a:endParaRPr lang="en-US" b="1" dirty="0"/>
          </a:p>
        </p:txBody>
      </p:sp>
      <p:sp>
        <p:nvSpPr>
          <p:cNvPr id="165890" name="Rectangle 2"/>
          <p:cNvSpPr>
            <a:spLocks noGrp="1" noChangeArrowheads="1"/>
          </p:cNvSpPr>
          <p:nvPr>
            <p:ph type="body" idx="4294967295"/>
          </p:nvPr>
        </p:nvSpPr>
        <p:spPr>
          <a:xfrm>
            <a:off x="899592" y="1844675"/>
            <a:ext cx="7536383" cy="4752975"/>
          </a:xfrm>
        </p:spPr>
        <p:txBody>
          <a:bodyPr/>
          <a:lstStyle/>
          <a:p>
            <a:pPr marL="609600" indent="-609600" algn="ctr" rtl="1">
              <a:buFontTx/>
              <a:buNone/>
            </a:pPr>
            <a:r>
              <a:rPr lang="ar-KW" sz="3600" b="1" dirty="0" smtClean="0">
                <a:solidFill>
                  <a:srgbClr val="008000"/>
                </a:solidFill>
                <a:latin typeface="Traditional Arabic" panose="02020603050405020304" pitchFamily="18" charset="-78"/>
                <a:cs typeface="Traditional Arabic" panose="02020603050405020304" pitchFamily="18" charset="-78"/>
              </a:rPr>
              <a:t>السكروز</a:t>
            </a:r>
            <a:endParaRPr lang="ar-SA" sz="3600" b="1" dirty="0" smtClean="0">
              <a:solidFill>
                <a:srgbClr val="008000"/>
              </a:solidFill>
              <a:latin typeface="Traditional Arabic" panose="02020603050405020304" pitchFamily="18" charset="-78"/>
              <a:cs typeface="Traditional Arabic" panose="02020603050405020304" pitchFamily="18" charset="-78"/>
            </a:endParaRPr>
          </a:p>
          <a:p>
            <a:pPr marL="609600" indent="-609600" algn="ctr" rtl="1">
              <a:buFontTx/>
              <a:buNone/>
            </a:pPr>
            <a:r>
              <a:rPr lang="ar-SA" sz="3600" b="1" dirty="0" smtClean="0">
                <a:solidFill>
                  <a:srgbClr val="008000"/>
                </a:solidFill>
                <a:latin typeface="Traditional Arabic" panose="02020603050405020304" pitchFamily="18" charset="-78"/>
                <a:cs typeface="Traditional Arabic" panose="02020603050405020304" pitchFamily="18" charset="-78"/>
              </a:rPr>
              <a:t>اللاكتوز</a:t>
            </a:r>
          </a:p>
          <a:p>
            <a:pPr marL="609600" indent="-609600" algn="ctr" rtl="1">
              <a:buFontTx/>
              <a:buNone/>
            </a:pPr>
            <a:r>
              <a:rPr lang="ar-SA" sz="3600" b="1" dirty="0" smtClean="0">
                <a:solidFill>
                  <a:srgbClr val="008000"/>
                </a:solidFill>
                <a:latin typeface="Traditional Arabic" panose="02020603050405020304" pitchFamily="18" charset="-78"/>
                <a:cs typeface="Traditional Arabic" panose="02020603050405020304" pitchFamily="18" charset="-78"/>
              </a:rPr>
              <a:t>المالتوز </a:t>
            </a:r>
            <a:endParaRPr lang="en-US" sz="3600" b="1" dirty="0" smtClean="0">
              <a:solidFill>
                <a:srgbClr val="008000"/>
              </a:solidFill>
              <a:latin typeface="Traditional Arabic" panose="02020603050405020304" pitchFamily="18" charset="-78"/>
              <a:cs typeface="Traditional Arabic" panose="02020603050405020304" pitchFamily="18" charset="-78"/>
            </a:endParaRPr>
          </a:p>
          <a:p>
            <a:pPr marL="609600" indent="-609600" algn="ctr" rtl="1">
              <a:buFontTx/>
              <a:buNone/>
            </a:pPr>
            <a:r>
              <a:rPr lang="ar-SA" sz="3600" b="1" dirty="0" err="1" smtClean="0">
                <a:solidFill>
                  <a:srgbClr val="008000"/>
                </a:solidFill>
                <a:latin typeface="Traditional Arabic" panose="02020603050405020304" pitchFamily="18" charset="-78"/>
                <a:cs typeface="Traditional Arabic" panose="02020603050405020304" pitchFamily="18" charset="-78"/>
              </a:rPr>
              <a:t>آيزومالتوز</a:t>
            </a:r>
            <a:endParaRPr lang="ar-SA" sz="3600" b="1" dirty="0" smtClean="0">
              <a:solidFill>
                <a:srgbClr val="008000"/>
              </a:solidFill>
              <a:latin typeface="Traditional Arabic" panose="02020603050405020304" pitchFamily="18" charset="-78"/>
              <a:cs typeface="Traditional Arabic" panose="02020603050405020304" pitchFamily="18" charset="-78"/>
            </a:endParaRPr>
          </a:p>
          <a:p>
            <a:pPr marL="609600" indent="-609600" algn="ctr" rtl="1">
              <a:buFontTx/>
              <a:buNone/>
            </a:pPr>
            <a:r>
              <a:rPr lang="ar-SA" sz="3600" b="1" dirty="0" err="1" smtClean="0">
                <a:solidFill>
                  <a:srgbClr val="008000"/>
                </a:solidFill>
                <a:latin typeface="Traditional Arabic" panose="02020603050405020304" pitchFamily="18" charset="-78"/>
                <a:cs typeface="Traditional Arabic" panose="02020603050405020304" pitchFamily="18" charset="-78"/>
              </a:rPr>
              <a:t>سيلوبيوز</a:t>
            </a:r>
            <a:endParaRPr lang="ar-KW" sz="3600" b="1" dirty="0" smtClean="0">
              <a:solidFill>
                <a:srgbClr val="008000"/>
              </a:solidFill>
              <a:latin typeface="Traditional Arabic" panose="02020603050405020304" pitchFamily="18" charset="-78"/>
              <a:cs typeface="Traditional Arabic" panose="02020603050405020304" pitchFamily="18" charset="-78"/>
            </a:endParaRPr>
          </a:p>
          <a:p>
            <a:pPr marL="609600" indent="-609600" algn="ctr" rtl="1">
              <a:buFontTx/>
              <a:buNone/>
            </a:pPr>
            <a:r>
              <a:rPr lang="ar-KW" sz="3600" b="1" dirty="0" err="1" smtClean="0">
                <a:solidFill>
                  <a:srgbClr val="008000"/>
                </a:solidFill>
                <a:latin typeface="Traditional Arabic" panose="02020603050405020304" pitchFamily="18" charset="-78"/>
                <a:cs typeface="Traditional Arabic" panose="02020603050405020304" pitchFamily="18" charset="-78"/>
              </a:rPr>
              <a:t>الرافينوز</a:t>
            </a:r>
            <a:r>
              <a:rPr lang="en-US" sz="3600" b="1" dirty="0" smtClean="0">
                <a:solidFill>
                  <a:srgbClr val="008000"/>
                </a:solidFill>
                <a:latin typeface="Traditional Arabic" panose="02020603050405020304" pitchFamily="18" charset="-78"/>
                <a:cs typeface="Traditional Arabic" panose="02020603050405020304" pitchFamily="18" charset="-78"/>
              </a:rPr>
              <a:t> </a:t>
            </a:r>
            <a:endParaRPr lang="ar-SA" sz="3600" b="1" dirty="0">
              <a:solidFill>
                <a:srgbClr val="008000"/>
              </a:solidFill>
              <a:latin typeface="Traditional Arabic" panose="02020603050405020304" pitchFamily="18" charset="-78"/>
              <a:cs typeface="Traditional Arabic" panose="02020603050405020304" pitchFamily="18" charset="-78"/>
            </a:endParaRPr>
          </a:p>
        </p:txBody>
      </p:sp>
      <p:sp>
        <p:nvSpPr>
          <p:cNvPr id="165892" name="Rectangle 4"/>
          <p:cNvSpPr>
            <a:spLocks noChangeArrowheads="1"/>
          </p:cNvSpPr>
          <p:nvPr/>
        </p:nvSpPr>
        <p:spPr bwMode="auto">
          <a:xfrm>
            <a:off x="457200" y="1981200"/>
            <a:ext cx="8229600" cy="1371600"/>
          </a:xfrm>
          <a:prstGeom prst="rect">
            <a:avLst/>
          </a:prstGeom>
          <a:noFill/>
          <a:ln w="9525">
            <a:noFill/>
            <a:miter lim="800000"/>
            <a:headEnd/>
            <a:tailEnd/>
          </a:ln>
          <a:effectLst/>
        </p:spPr>
        <p:txBody>
          <a:bodyPr anchor="ctr"/>
          <a:lstStyle/>
          <a:p>
            <a:pPr algn="ctr"/>
            <a:endParaRPr lang="en-US" sz="6600" i="0" dirty="0">
              <a:solidFill>
                <a:srgbClr val="006600"/>
              </a:solidFill>
              <a:latin typeface="Traditional Arabic" panose="02020603050405020304" pitchFamily="18" charset="-78"/>
              <a:cs typeface="Traditional Arabic" panose="02020603050405020304" pitchFamily="18" charset="-78"/>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nodePh="1">
                                  <p:stCondLst>
                                    <p:cond delay="0"/>
                                  </p:stCondLst>
                                  <p:endCondLst>
                                    <p:cond evt="begin" delay="0">
                                      <p:tn val="5"/>
                                    </p:cond>
                                  </p:endCondLst>
                                  <p:childTnLst>
                                    <p:set>
                                      <p:cBhvr>
                                        <p:cTn id="6" dur="1" fill="hold">
                                          <p:stCondLst>
                                            <p:cond delay="499"/>
                                          </p:stCondLst>
                                        </p:cTn>
                                        <p:tgtEl>
                                          <p:spTgt spid="1658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2"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6130" name="AutoShape 2"/>
          <p:cNvSpPr>
            <a:spLocks noChangeArrowheads="1"/>
          </p:cNvSpPr>
          <p:nvPr/>
        </p:nvSpPr>
        <p:spPr bwMode="auto">
          <a:xfrm>
            <a:off x="2555776" y="209985"/>
            <a:ext cx="4032448" cy="922775"/>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r>
              <a:rPr lang="ar-SA" sz="1800" i="0">
                <a:solidFill>
                  <a:srgbClr val="FFFF99"/>
                </a:solidFill>
              </a:rPr>
              <a:t>0</a:t>
            </a:r>
            <a:endParaRPr lang="en-US" sz="1800" i="0">
              <a:solidFill>
                <a:srgbClr val="FFFF99"/>
              </a:solidFill>
            </a:endParaRPr>
          </a:p>
        </p:txBody>
      </p:sp>
      <p:sp>
        <p:nvSpPr>
          <p:cNvPr id="176133" name="Rectangle 5"/>
          <p:cNvSpPr>
            <a:spLocks noChangeArrowheads="1"/>
          </p:cNvSpPr>
          <p:nvPr/>
        </p:nvSpPr>
        <p:spPr bwMode="auto">
          <a:xfrm>
            <a:off x="2123728" y="1196752"/>
            <a:ext cx="7020271" cy="5557109"/>
          </a:xfrm>
          <a:prstGeom prst="rect">
            <a:avLst/>
          </a:prstGeom>
          <a:noFill/>
          <a:ln w="9525">
            <a:noFill/>
            <a:miter lim="800000"/>
            <a:headEnd/>
            <a:tailEnd/>
          </a:ln>
          <a:effectLst/>
        </p:spPr>
        <p:txBody>
          <a:bodyPr/>
          <a:lstStyle/>
          <a:p>
            <a:pPr marL="361950" indent="-361950" algn="r" rtl="1">
              <a:spcBef>
                <a:spcPct val="20000"/>
              </a:spcBef>
              <a:buFontTx/>
              <a:buChar char="•"/>
            </a:pPr>
            <a:r>
              <a:rPr lang="ar-SA" sz="3000" b="0" i="0" dirty="0" smtClean="0">
                <a:latin typeface="Traditional Arabic" panose="02020603050405020304" pitchFamily="18" charset="-78"/>
                <a:cs typeface="Traditional Arabic" panose="02020603050405020304" pitchFamily="18" charset="-78"/>
              </a:rPr>
              <a:t>سكر ثنائي يتكون من جلوكوز </a:t>
            </a:r>
            <a:r>
              <a:rPr lang="ar-SA" sz="3000" b="0" i="0" dirty="0">
                <a:latin typeface="Traditional Arabic" panose="02020603050405020304" pitchFamily="18" charset="-78"/>
                <a:cs typeface="Traditional Arabic" panose="02020603050405020304" pitchFamily="18" charset="-78"/>
              </a:rPr>
              <a:t>+ </a:t>
            </a:r>
            <a:r>
              <a:rPr lang="ar-SA" sz="3000" b="0" i="0" dirty="0" smtClean="0">
                <a:latin typeface="Traditional Arabic" panose="02020603050405020304" pitchFamily="18" charset="-78"/>
                <a:cs typeface="Traditional Arabic" panose="02020603050405020304" pitchFamily="18" charset="-78"/>
              </a:rPr>
              <a:t>فركتوز</a:t>
            </a:r>
            <a:r>
              <a:rPr lang="en-US" sz="3000" b="0" i="0" dirty="0" smtClean="0">
                <a:latin typeface="Traditional Arabic" panose="02020603050405020304" pitchFamily="18" charset="-78"/>
                <a:cs typeface="Traditional Arabic" panose="02020603050405020304" pitchFamily="18" charset="-78"/>
              </a:rPr>
              <a:t> </a:t>
            </a:r>
            <a:r>
              <a:rPr lang="ar-SA" sz="3000" b="0" i="0" dirty="0" smtClean="0">
                <a:latin typeface="Traditional Arabic" panose="02020603050405020304" pitchFamily="18" charset="-78"/>
                <a:cs typeface="Traditional Arabic" panose="02020603050405020304" pitchFamily="18" charset="-78"/>
              </a:rPr>
              <a:t>مرتبط برابطة </a:t>
            </a:r>
            <a:r>
              <a:rPr lang="ar-SA" sz="3000" b="0" i="0" dirty="0" err="1" smtClean="0">
                <a:latin typeface="Traditional Arabic" panose="02020603050405020304" pitchFamily="18" charset="-78"/>
                <a:cs typeface="Traditional Arabic" panose="02020603050405020304" pitchFamily="18" charset="-78"/>
              </a:rPr>
              <a:t>جليكوزيدية</a:t>
            </a:r>
            <a:r>
              <a:rPr lang="ar-SA" sz="3000" b="0" i="0" dirty="0" smtClean="0">
                <a:latin typeface="Traditional Arabic" panose="02020603050405020304" pitchFamily="18" charset="-78"/>
                <a:cs typeface="Traditional Arabic" panose="02020603050405020304" pitchFamily="18" charset="-78"/>
              </a:rPr>
              <a:t> من نوع </a:t>
            </a:r>
            <a:r>
              <a:rPr lang="en-US" sz="3000" b="0" i="0" dirty="0" smtClean="0">
                <a:latin typeface="Traditional Arabic" panose="02020603050405020304" pitchFamily="18" charset="-78"/>
                <a:cs typeface="Traditional Arabic" panose="02020603050405020304" pitchFamily="18" charset="-78"/>
              </a:rPr>
              <a:t>(</a:t>
            </a:r>
            <a:r>
              <a:rPr lang="el-GR" sz="2800" b="0" i="0" dirty="0" smtClean="0">
                <a:latin typeface="Constantia" panose="02030602050306030303" pitchFamily="18" charset="0"/>
                <a:cs typeface="Traditional Arabic" panose="02020603050405020304" pitchFamily="18" charset="-78"/>
              </a:rPr>
              <a:t>α</a:t>
            </a:r>
            <a:r>
              <a:rPr lang="en-US" sz="2800" b="0" i="0" dirty="0" smtClean="0">
                <a:latin typeface="Traditional Arabic" panose="02020603050405020304" pitchFamily="18" charset="-78"/>
                <a:cs typeface="Traditional Arabic" panose="02020603050405020304" pitchFamily="18" charset="-78"/>
              </a:rPr>
              <a:t>-1</a:t>
            </a:r>
            <a:r>
              <a:rPr lang="en-US" sz="2800" b="0" i="0" dirty="0" smtClean="0">
                <a:latin typeface="Traditional Arabic" panose="02020603050405020304" pitchFamily="18" charset="-78"/>
                <a:cs typeface="Traditional Arabic" panose="02020603050405020304" pitchFamily="18" charset="-78"/>
                <a:sym typeface="Wingdings" panose="05000000000000000000" pitchFamily="2" charset="2"/>
              </a:rPr>
              <a:t></a:t>
            </a:r>
            <a:r>
              <a:rPr lang="en-US" sz="2800" b="0" i="0" dirty="0" smtClean="0">
                <a:latin typeface="Traditional Arabic" panose="02020603050405020304" pitchFamily="18" charset="-78"/>
                <a:cs typeface="Traditional Arabic" panose="02020603050405020304" pitchFamily="18" charset="-78"/>
              </a:rPr>
              <a:t>2</a:t>
            </a:r>
            <a:r>
              <a:rPr lang="en-US" sz="3000" b="0" i="0" dirty="0" smtClean="0">
                <a:latin typeface="Traditional Arabic" panose="02020603050405020304" pitchFamily="18" charset="-78"/>
                <a:cs typeface="Traditional Arabic" panose="02020603050405020304" pitchFamily="18" charset="-78"/>
              </a:rPr>
              <a:t>)</a:t>
            </a:r>
            <a:endParaRPr lang="ar-SA" sz="3000" b="0" i="0" dirty="0">
              <a:latin typeface="Traditional Arabic" panose="02020603050405020304" pitchFamily="18" charset="-78"/>
              <a:cs typeface="Traditional Arabic" panose="02020603050405020304" pitchFamily="18" charset="-78"/>
            </a:endParaRPr>
          </a:p>
          <a:p>
            <a:pPr marL="361950" indent="-361950" algn="r" rtl="1">
              <a:spcBef>
                <a:spcPct val="20000"/>
              </a:spcBef>
              <a:buFontTx/>
              <a:buChar char="•"/>
            </a:pPr>
            <a:r>
              <a:rPr lang="ar-SA" sz="3000" b="0" i="0" dirty="0">
                <a:latin typeface="Traditional Arabic" panose="02020603050405020304" pitchFamily="18" charset="-78"/>
                <a:cs typeface="Traditional Arabic" panose="02020603050405020304" pitchFamily="18" charset="-78"/>
              </a:rPr>
              <a:t>يسمي سكر القصب </a:t>
            </a:r>
            <a:r>
              <a:rPr lang="ar-SA" sz="3000" b="0" i="0" dirty="0" smtClean="0">
                <a:latin typeface="Traditional Arabic" panose="02020603050405020304" pitchFamily="18" charset="-78"/>
                <a:cs typeface="Traditional Arabic" panose="02020603050405020304" pitchFamily="18" charset="-78"/>
              </a:rPr>
              <a:t>أو سكر المائدة</a:t>
            </a:r>
            <a:endParaRPr lang="ar-SA" sz="3000" b="0" i="0" dirty="0">
              <a:latin typeface="Traditional Arabic" panose="02020603050405020304" pitchFamily="18" charset="-78"/>
              <a:cs typeface="Traditional Arabic" panose="02020603050405020304" pitchFamily="18" charset="-78"/>
            </a:endParaRPr>
          </a:p>
          <a:p>
            <a:pPr marL="361950" indent="-361950" algn="r" rtl="1">
              <a:spcBef>
                <a:spcPct val="20000"/>
              </a:spcBef>
              <a:buFontTx/>
              <a:buChar char="•"/>
            </a:pPr>
            <a:r>
              <a:rPr lang="ar-SA" sz="3000" b="0" i="0" dirty="0" smtClean="0">
                <a:latin typeface="Traditional Arabic" panose="02020603050405020304" pitchFamily="18" charset="-78"/>
                <a:cs typeface="Traditional Arabic" panose="02020603050405020304" pitchFamily="18" charset="-78"/>
              </a:rPr>
              <a:t>ليست </a:t>
            </a:r>
            <a:r>
              <a:rPr lang="ar-SA" sz="3000" b="0" i="0" dirty="0">
                <a:latin typeface="Traditional Arabic" panose="02020603050405020304" pitchFamily="18" charset="-78"/>
                <a:cs typeface="Traditional Arabic" panose="02020603050405020304" pitchFamily="18" charset="-78"/>
              </a:rPr>
              <a:t>له قدرة </a:t>
            </a:r>
            <a:r>
              <a:rPr lang="ar-SA" sz="3000" b="0" i="0" dirty="0" err="1" smtClean="0">
                <a:latin typeface="Traditional Arabic" panose="02020603050405020304" pitchFamily="18" charset="-78"/>
                <a:cs typeface="Traditional Arabic" panose="02020603050405020304" pitchFamily="18" charset="-78"/>
              </a:rPr>
              <a:t>إختزالية</a:t>
            </a:r>
            <a:r>
              <a:rPr lang="ar-SA" sz="3000" b="0" i="0" dirty="0" smtClean="0">
                <a:latin typeface="Traditional Arabic" panose="02020603050405020304" pitchFamily="18" charset="-78"/>
                <a:cs typeface="Traditional Arabic" panose="02020603050405020304" pitchFamily="18" charset="-78"/>
              </a:rPr>
              <a:t> بسبب عدم وجود رابطة هيمي أسيتال حرة لتكوين الرابطة </a:t>
            </a:r>
            <a:r>
              <a:rPr lang="ar-SA" sz="3000" b="0" i="0" dirty="0" err="1" smtClean="0">
                <a:latin typeface="Traditional Arabic" panose="02020603050405020304" pitchFamily="18" charset="-78"/>
                <a:cs typeface="Traditional Arabic" panose="02020603050405020304" pitchFamily="18" charset="-78"/>
              </a:rPr>
              <a:t>الجليكوزيدية</a:t>
            </a:r>
            <a:r>
              <a:rPr lang="ar-SA" sz="3000" b="0" i="0" dirty="0" smtClean="0">
                <a:latin typeface="Traditional Arabic" panose="02020603050405020304" pitchFamily="18" charset="-78"/>
                <a:cs typeface="Traditional Arabic" panose="02020603050405020304" pitchFamily="18" charset="-78"/>
              </a:rPr>
              <a:t> بين ذرة الكربون </a:t>
            </a:r>
            <a:r>
              <a:rPr lang="ar-SA" sz="3000" b="0" i="0" dirty="0" err="1" smtClean="0">
                <a:latin typeface="Traditional Arabic" panose="02020603050405020304" pitchFamily="18" charset="-78"/>
                <a:cs typeface="Traditional Arabic" panose="02020603050405020304" pitchFamily="18" charset="-78"/>
              </a:rPr>
              <a:t>الهيمي</a:t>
            </a:r>
            <a:r>
              <a:rPr lang="ar-SA" sz="3000" b="0" i="0" dirty="0" smtClean="0">
                <a:latin typeface="Traditional Arabic" panose="02020603050405020304" pitchFamily="18" charset="-78"/>
                <a:cs typeface="Traditional Arabic" panose="02020603050405020304" pitchFamily="18" charset="-78"/>
              </a:rPr>
              <a:t> </a:t>
            </a:r>
            <a:r>
              <a:rPr lang="ar-SA" sz="3000" b="0" i="0" dirty="0" err="1" smtClean="0">
                <a:latin typeface="Traditional Arabic" panose="02020603050405020304" pitchFamily="18" charset="-78"/>
                <a:cs typeface="Traditional Arabic" panose="02020603050405020304" pitchFamily="18" charset="-78"/>
              </a:rPr>
              <a:t>أسينالية</a:t>
            </a:r>
            <a:r>
              <a:rPr lang="ar-SA" sz="3000" b="0" i="0" dirty="0" smtClean="0">
                <a:latin typeface="Traditional Arabic" panose="02020603050405020304" pitchFamily="18" charset="-78"/>
                <a:cs typeface="Traditional Arabic" panose="02020603050405020304" pitchFamily="18" charset="-78"/>
              </a:rPr>
              <a:t> للجلوكوز</a:t>
            </a:r>
            <a:r>
              <a:rPr lang="en-US" sz="3000" b="0" i="0" dirty="0" smtClean="0">
                <a:latin typeface="Traditional Arabic" panose="02020603050405020304" pitchFamily="18" charset="-78"/>
                <a:cs typeface="Traditional Arabic" panose="02020603050405020304" pitchFamily="18" charset="-78"/>
              </a:rPr>
              <a:t> (</a:t>
            </a:r>
            <a:r>
              <a:rPr lang="en-US" sz="2800" b="0" i="0" dirty="0" smtClean="0">
                <a:latin typeface="Traditional Arabic" panose="02020603050405020304" pitchFamily="18" charset="-78"/>
                <a:cs typeface="Traditional Arabic" panose="02020603050405020304" pitchFamily="18" charset="-78"/>
              </a:rPr>
              <a:t>C1</a:t>
            </a:r>
            <a:r>
              <a:rPr lang="en-US" sz="3000" b="0" i="0" dirty="0" smtClean="0">
                <a:latin typeface="Traditional Arabic" panose="02020603050405020304" pitchFamily="18" charset="-78"/>
                <a:cs typeface="Traditional Arabic" panose="02020603050405020304" pitchFamily="18" charset="-78"/>
              </a:rPr>
              <a:t>)</a:t>
            </a:r>
            <a:r>
              <a:rPr lang="ar-SA" sz="3000" b="0" i="0" dirty="0" smtClean="0">
                <a:latin typeface="Traditional Arabic" panose="02020603050405020304" pitchFamily="18" charset="-78"/>
                <a:cs typeface="Traditional Arabic" panose="02020603050405020304" pitchFamily="18" charset="-78"/>
              </a:rPr>
              <a:t> </a:t>
            </a:r>
            <a:r>
              <a:rPr lang="ar-SA" sz="3000" b="0" i="0" dirty="0" err="1" smtClean="0">
                <a:latin typeface="Traditional Arabic" panose="02020603050405020304" pitchFamily="18" charset="-78"/>
                <a:cs typeface="Traditional Arabic" panose="02020603050405020304" pitchFamily="18" charset="-78"/>
              </a:rPr>
              <a:t>والهيمي</a:t>
            </a:r>
            <a:r>
              <a:rPr lang="ar-SA" sz="3000" b="0" i="0" dirty="0" smtClean="0">
                <a:latin typeface="Traditional Arabic" panose="02020603050405020304" pitchFamily="18" charset="-78"/>
                <a:cs typeface="Traditional Arabic" panose="02020603050405020304" pitchFamily="18" charset="-78"/>
              </a:rPr>
              <a:t> </a:t>
            </a:r>
            <a:r>
              <a:rPr lang="ar-SA" sz="3000" b="0" i="0" dirty="0" err="1" smtClean="0">
                <a:latin typeface="Traditional Arabic" panose="02020603050405020304" pitchFamily="18" charset="-78"/>
                <a:cs typeface="Traditional Arabic" panose="02020603050405020304" pitchFamily="18" charset="-78"/>
              </a:rPr>
              <a:t>كيتالية</a:t>
            </a:r>
            <a:r>
              <a:rPr lang="ar-SA" sz="3000" b="0" i="0" dirty="0" smtClean="0">
                <a:latin typeface="Traditional Arabic" panose="02020603050405020304" pitchFamily="18" charset="-78"/>
                <a:cs typeface="Traditional Arabic" panose="02020603050405020304" pitchFamily="18" charset="-78"/>
              </a:rPr>
              <a:t> للفركتوز </a:t>
            </a:r>
            <a:r>
              <a:rPr lang="en-US" sz="3000" b="0" i="0" dirty="0" smtClean="0">
                <a:latin typeface="Traditional Arabic" panose="02020603050405020304" pitchFamily="18" charset="-78"/>
                <a:cs typeface="Traditional Arabic" panose="02020603050405020304" pitchFamily="18" charset="-78"/>
              </a:rPr>
              <a:t>(</a:t>
            </a:r>
            <a:r>
              <a:rPr lang="en-US" sz="2800" b="0" i="0" dirty="0" smtClean="0">
                <a:latin typeface="Traditional Arabic" panose="02020603050405020304" pitchFamily="18" charset="-78"/>
                <a:cs typeface="Traditional Arabic" panose="02020603050405020304" pitchFamily="18" charset="-78"/>
              </a:rPr>
              <a:t>C2</a:t>
            </a:r>
            <a:r>
              <a:rPr lang="en-US" sz="3000" b="0" i="0" dirty="0" smtClean="0">
                <a:latin typeface="Traditional Arabic" panose="02020603050405020304" pitchFamily="18" charset="-78"/>
                <a:cs typeface="Traditional Arabic" panose="02020603050405020304" pitchFamily="18" charset="-78"/>
              </a:rPr>
              <a:t>)</a:t>
            </a:r>
            <a:endParaRPr lang="ar-SA" sz="3000" b="0" i="0" dirty="0">
              <a:latin typeface="Traditional Arabic" panose="02020603050405020304" pitchFamily="18" charset="-78"/>
              <a:cs typeface="Traditional Arabic" panose="02020603050405020304" pitchFamily="18" charset="-78"/>
            </a:endParaRPr>
          </a:p>
          <a:p>
            <a:pPr marL="361950" indent="-361950" algn="r" rtl="1">
              <a:spcBef>
                <a:spcPct val="20000"/>
              </a:spcBef>
              <a:buFontTx/>
              <a:buChar char="•"/>
            </a:pPr>
            <a:r>
              <a:rPr lang="ar-SA" sz="3000" b="0" i="0" dirty="0">
                <a:latin typeface="Traditional Arabic" panose="02020603050405020304" pitchFamily="18" charset="-78"/>
                <a:cs typeface="Traditional Arabic" panose="02020603050405020304" pitchFamily="18" charset="-78"/>
              </a:rPr>
              <a:t>يميني التدوير +66.5</a:t>
            </a:r>
          </a:p>
          <a:p>
            <a:pPr marL="361950" indent="-361950" algn="r" rtl="1">
              <a:spcBef>
                <a:spcPct val="20000"/>
              </a:spcBef>
              <a:buFontTx/>
              <a:buChar char="•"/>
            </a:pPr>
            <a:r>
              <a:rPr lang="ar-SA" sz="3000" b="0" i="0" dirty="0">
                <a:latin typeface="Traditional Arabic" panose="02020603050405020304" pitchFamily="18" charset="-78"/>
                <a:cs typeface="Traditional Arabic" panose="02020603050405020304" pitchFamily="18" charset="-78"/>
              </a:rPr>
              <a:t>يتحلل مائياً في وجود الأحماض إلى جلوكوز+ </a:t>
            </a:r>
            <a:r>
              <a:rPr lang="ar-SA" sz="3000" b="0" i="0" dirty="0" smtClean="0">
                <a:latin typeface="Traditional Arabic" panose="02020603050405020304" pitchFamily="18" charset="-78"/>
                <a:cs typeface="Traditional Arabic" panose="02020603050405020304" pitchFamily="18" charset="-78"/>
              </a:rPr>
              <a:t>فركتوز </a:t>
            </a:r>
            <a:endParaRPr lang="en-US" sz="3000" b="0" i="0" dirty="0" smtClean="0">
              <a:latin typeface="Traditional Arabic" panose="02020603050405020304" pitchFamily="18" charset="-78"/>
              <a:cs typeface="Traditional Arabic" panose="02020603050405020304" pitchFamily="18" charset="-78"/>
            </a:endParaRPr>
          </a:p>
          <a:p>
            <a:pPr marL="361950" indent="-361950" algn="r" rtl="1">
              <a:spcBef>
                <a:spcPct val="20000"/>
              </a:spcBef>
              <a:buFontTx/>
              <a:buChar char="•"/>
            </a:pPr>
            <a:r>
              <a:rPr lang="ar-SA" sz="3000" b="0" i="0" dirty="0" smtClean="0">
                <a:latin typeface="Traditional Arabic" panose="02020603050405020304" pitchFamily="18" charset="-78"/>
                <a:cs typeface="Traditional Arabic" panose="02020603050405020304" pitchFamily="18" charset="-78"/>
              </a:rPr>
              <a:t>يسمى </a:t>
            </a:r>
            <a:r>
              <a:rPr lang="ar-SA" sz="3000" b="0" i="0" dirty="0">
                <a:latin typeface="Traditional Arabic" panose="02020603050405020304" pitchFamily="18" charset="-78"/>
                <a:cs typeface="Traditional Arabic" panose="02020603050405020304" pitchFamily="18" charset="-78"/>
              </a:rPr>
              <a:t>ناتج التحلل المائي </a:t>
            </a:r>
            <a:r>
              <a:rPr lang="ar-SA" sz="3000" b="0" i="0" dirty="0" smtClean="0">
                <a:latin typeface="Traditional Arabic" panose="02020603050405020304" pitchFamily="18" charset="-78"/>
                <a:cs typeface="Traditional Arabic" panose="02020603050405020304" pitchFamily="18" charset="-78"/>
              </a:rPr>
              <a:t>له بالسكر المحول</a:t>
            </a:r>
            <a:r>
              <a:rPr lang="en-US" sz="2800" b="0" i="0" dirty="0" smtClean="0">
                <a:latin typeface="Traditional Arabic" panose="02020603050405020304" pitchFamily="18" charset="-78"/>
                <a:cs typeface="Traditional Arabic" panose="02020603050405020304" pitchFamily="18" charset="-78"/>
              </a:rPr>
              <a:t>Invert </a:t>
            </a:r>
            <a:r>
              <a:rPr lang="en-US" sz="2800" b="0" i="0" dirty="0">
                <a:latin typeface="Traditional Arabic" panose="02020603050405020304" pitchFamily="18" charset="-78"/>
                <a:cs typeface="Traditional Arabic" panose="02020603050405020304" pitchFamily="18" charset="-78"/>
              </a:rPr>
              <a:t>Sugar </a:t>
            </a:r>
            <a:endParaRPr lang="ar-SA" sz="2800" b="0" i="0" dirty="0" smtClean="0">
              <a:latin typeface="Traditional Arabic" panose="02020603050405020304" pitchFamily="18" charset="-78"/>
              <a:cs typeface="Traditional Arabic" panose="02020603050405020304" pitchFamily="18" charset="-78"/>
            </a:endParaRPr>
          </a:p>
          <a:p>
            <a:pPr marL="361950" indent="-361950" algn="r" rtl="1">
              <a:spcBef>
                <a:spcPct val="20000"/>
              </a:spcBef>
              <a:buFontTx/>
              <a:buChar char="•"/>
            </a:pPr>
            <a:r>
              <a:rPr lang="ar-SA" sz="3000" b="0" i="0" dirty="0" smtClean="0">
                <a:latin typeface="Traditional Arabic" panose="02020603050405020304" pitchFamily="18" charset="-78"/>
                <a:cs typeface="Traditional Arabic" panose="02020603050405020304" pitchFamily="18" charset="-78"/>
              </a:rPr>
              <a:t> </a:t>
            </a:r>
            <a:r>
              <a:rPr lang="ar-SA" sz="3000" b="0" i="0" dirty="0">
                <a:latin typeface="Traditional Arabic" panose="02020603050405020304" pitchFamily="18" charset="-78"/>
                <a:cs typeface="Traditional Arabic" panose="02020603050405020304" pitchFamily="18" charset="-78"/>
              </a:rPr>
              <a:t>ناتج التحلل يساري </a:t>
            </a:r>
            <a:r>
              <a:rPr lang="ar-SA" sz="3000" b="0" i="0" dirty="0" smtClean="0">
                <a:latin typeface="Traditional Arabic" panose="02020603050405020304" pitchFamily="18" charset="-78"/>
                <a:cs typeface="Traditional Arabic" panose="02020603050405020304" pitchFamily="18" charset="-78"/>
              </a:rPr>
              <a:t>التدوير</a:t>
            </a:r>
            <a:r>
              <a:rPr lang="ar-SA" sz="3000" b="0" i="0" dirty="0">
                <a:latin typeface="Traditional Arabic" panose="02020603050405020304" pitchFamily="18" charset="-78"/>
                <a:cs typeface="Traditional Arabic" panose="02020603050405020304" pitchFamily="18" charset="-78"/>
              </a:rPr>
              <a:t>(جلوكوز +52.5 ، الفركتوز -</a:t>
            </a:r>
            <a:r>
              <a:rPr lang="ar-SA" sz="3000" b="0" i="0" dirty="0" smtClean="0">
                <a:latin typeface="Traditional Arabic" panose="02020603050405020304" pitchFamily="18" charset="-78"/>
                <a:cs typeface="Traditional Arabic" panose="02020603050405020304" pitchFamily="18" charset="-78"/>
              </a:rPr>
              <a:t>92.3) ويكون أكثر حلاوة</a:t>
            </a:r>
            <a:endParaRPr lang="ar-SA" sz="3000" b="0" i="0" dirty="0">
              <a:latin typeface="Traditional Arabic" panose="02020603050405020304" pitchFamily="18" charset="-78"/>
              <a:cs typeface="Traditional Arabic" panose="02020603050405020304" pitchFamily="18" charset="-78"/>
            </a:endParaRPr>
          </a:p>
        </p:txBody>
      </p:sp>
      <p:sp>
        <p:nvSpPr>
          <p:cNvPr id="2" name="Title 1"/>
          <p:cNvSpPr>
            <a:spLocks noGrp="1"/>
          </p:cNvSpPr>
          <p:nvPr>
            <p:ph type="title"/>
          </p:nvPr>
        </p:nvSpPr>
        <p:spPr>
          <a:xfrm>
            <a:off x="457200" y="44624"/>
            <a:ext cx="8229600" cy="1143000"/>
          </a:xfrm>
        </p:spPr>
        <p:txBody>
          <a:bodyPr/>
          <a:lstStyle/>
          <a:p>
            <a:pPr rtl="1"/>
            <a:r>
              <a:rPr lang="ar-KW" b="1" dirty="0">
                <a:solidFill>
                  <a:srgbClr val="008000"/>
                </a:solidFill>
                <a:latin typeface="Traditional Arabic" panose="02020603050405020304" pitchFamily="18" charset="-78"/>
                <a:cs typeface="Traditional Arabic" panose="02020603050405020304" pitchFamily="18" charset="-78"/>
              </a:rPr>
              <a:t>ال</a:t>
            </a:r>
            <a:r>
              <a:rPr lang="ar-SA" b="1" dirty="0">
                <a:solidFill>
                  <a:srgbClr val="008000"/>
                </a:solidFill>
                <a:latin typeface="Traditional Arabic" panose="02020603050405020304" pitchFamily="18" charset="-78"/>
                <a:cs typeface="Traditional Arabic" panose="02020603050405020304" pitchFamily="18" charset="-78"/>
              </a:rPr>
              <a:t>سكر</a:t>
            </a:r>
            <a:r>
              <a:rPr lang="ar-KW" b="1" dirty="0" smtClean="0">
                <a:solidFill>
                  <a:srgbClr val="008000"/>
                </a:solidFill>
                <a:latin typeface="Traditional Arabic" panose="02020603050405020304" pitchFamily="18" charset="-78"/>
                <a:cs typeface="Traditional Arabic" panose="02020603050405020304" pitchFamily="18" charset="-78"/>
              </a:rPr>
              <a:t>وز</a:t>
            </a:r>
            <a:r>
              <a:rPr lang="en-US" b="1" dirty="0">
                <a:solidFill>
                  <a:srgbClr val="008000"/>
                </a:solidFill>
                <a:latin typeface="Traditional Arabic" panose="02020603050405020304" pitchFamily="18" charset="-78"/>
                <a:cs typeface="Traditional Arabic" panose="02020603050405020304" pitchFamily="18" charset="-78"/>
              </a:rPr>
              <a:t> </a:t>
            </a:r>
            <a:r>
              <a:rPr lang="en-US" b="1" dirty="0" smtClean="0">
                <a:solidFill>
                  <a:srgbClr val="008000"/>
                </a:solidFill>
                <a:latin typeface="Traditional Arabic" panose="02020603050405020304" pitchFamily="18" charset="-78"/>
                <a:cs typeface="Traditional Arabic" panose="02020603050405020304" pitchFamily="18" charset="-78"/>
              </a:rPr>
              <a:t>Sucrose </a:t>
            </a:r>
            <a:endParaRPr lang="en-US" b="1" dirty="0"/>
          </a:p>
        </p:txBody>
      </p:sp>
      <p:pic>
        <p:nvPicPr>
          <p:cNvPr id="3" name="Picture 2"/>
          <p:cNvPicPr>
            <a:picLocks noChangeAspect="1"/>
          </p:cNvPicPr>
          <p:nvPr/>
        </p:nvPicPr>
        <p:blipFill>
          <a:blip r:embed="rId2"/>
          <a:stretch>
            <a:fillRect/>
          </a:stretch>
        </p:blipFill>
        <p:spPr>
          <a:xfrm>
            <a:off x="251519" y="1856592"/>
            <a:ext cx="2448273" cy="3924712"/>
          </a:xfrm>
          <a:prstGeom prst="rect">
            <a:avLst/>
          </a:prstGeom>
        </p:spPr>
      </p:pic>
      <p:sp>
        <p:nvSpPr>
          <p:cNvPr id="4" name="Rectangle 3"/>
          <p:cNvSpPr/>
          <p:nvPr/>
        </p:nvSpPr>
        <p:spPr>
          <a:xfrm>
            <a:off x="1547664" y="6215629"/>
            <a:ext cx="279244" cy="553998"/>
          </a:xfrm>
          <a:prstGeom prst="rect">
            <a:avLst/>
          </a:prstGeom>
        </p:spPr>
        <p:txBody>
          <a:bodyPr wrap="none">
            <a:spAutoFit/>
          </a:bodyPr>
          <a:lstStyle/>
          <a:p>
            <a:r>
              <a:rPr lang="ar-SA" sz="3000" b="0" i="0" dirty="0">
                <a:latin typeface="Traditional Arabic" panose="02020603050405020304" pitchFamily="18" charset="-78"/>
                <a:cs typeface="Traditional Arabic" panose="02020603050405020304" pitchFamily="18" charset="-78"/>
              </a:rPr>
              <a:t> </a:t>
            </a:r>
            <a:endParaRPr lang="en-US" sz="3000"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6" name="AutoShape 6"/>
          <p:cNvSpPr>
            <a:spLocks noChangeArrowheads="1"/>
          </p:cNvSpPr>
          <p:nvPr/>
        </p:nvSpPr>
        <p:spPr bwMode="auto">
          <a:xfrm>
            <a:off x="533400" y="228600"/>
            <a:ext cx="8077200" cy="1112168"/>
          </a:xfrm>
          <a:prstGeom prst="flowChartAlternateProcess">
            <a:avLst/>
          </a:prstGeom>
          <a:solidFill>
            <a:srgbClr val="FFFF99"/>
          </a:solidFill>
          <a:ln w="9525">
            <a:no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endParaRPr>
          </a:p>
        </p:txBody>
      </p:sp>
      <p:sp>
        <p:nvSpPr>
          <p:cNvPr id="35842" name="Rectangle 2"/>
          <p:cNvSpPr>
            <a:spLocks noGrp="1" noChangeArrowheads="1"/>
          </p:cNvSpPr>
          <p:nvPr>
            <p:ph type="title"/>
          </p:nvPr>
        </p:nvSpPr>
        <p:spPr>
          <a:xfrm>
            <a:off x="381000" y="304800"/>
            <a:ext cx="8229600" cy="1143000"/>
          </a:xfrm>
        </p:spPr>
        <p:txBody>
          <a:bodyPr/>
          <a:lstStyle/>
          <a:p>
            <a:pPr rtl="1"/>
            <a:r>
              <a:rPr lang="ar-KW" sz="4800" b="1" dirty="0" smtClean="0">
                <a:solidFill>
                  <a:srgbClr val="CC6600"/>
                </a:solidFill>
                <a:latin typeface="Traditional Arabic" panose="02020603050405020304" pitchFamily="18" charset="-78"/>
                <a:cs typeface="Traditional Arabic" panose="02020603050405020304" pitchFamily="18" charset="-78"/>
              </a:rPr>
              <a:t>الكربوهيدرات</a:t>
            </a:r>
            <a:r>
              <a:rPr lang="en-US" b="1" dirty="0" smtClean="0">
                <a:solidFill>
                  <a:srgbClr val="CC6600"/>
                </a:solidFill>
                <a:latin typeface="Traditional Arabic" panose="02020603050405020304" pitchFamily="18" charset="-78"/>
                <a:cs typeface="Traditional Arabic" panose="02020603050405020304" pitchFamily="18" charset="-78"/>
              </a:rPr>
              <a:t>Carbohydrate </a:t>
            </a:r>
            <a:endParaRPr lang="en-US" b="1" dirty="0">
              <a:solidFill>
                <a:srgbClr val="CC6600"/>
              </a:solidFill>
              <a:latin typeface="Traditional Arabic" panose="02020603050405020304" pitchFamily="18" charset="-78"/>
              <a:cs typeface="Traditional Arabic" panose="02020603050405020304" pitchFamily="18" charset="-78"/>
            </a:endParaRPr>
          </a:p>
        </p:txBody>
      </p:sp>
      <p:sp>
        <p:nvSpPr>
          <p:cNvPr id="35869" name="Rectangle 29"/>
          <p:cNvSpPr>
            <a:spLocks noChangeArrowheads="1"/>
          </p:cNvSpPr>
          <p:nvPr/>
        </p:nvSpPr>
        <p:spPr bwMode="auto">
          <a:xfrm>
            <a:off x="107504" y="1556792"/>
            <a:ext cx="8798405" cy="5201424"/>
          </a:xfrm>
          <a:prstGeom prst="rect">
            <a:avLst/>
          </a:prstGeom>
          <a:noFill/>
          <a:ln w="9525">
            <a:noFill/>
            <a:miter lim="800000"/>
            <a:headEnd/>
            <a:tailEnd/>
          </a:ln>
          <a:effectLst/>
        </p:spPr>
        <p:txBody>
          <a:bodyPr wrap="square">
            <a:spAutoFit/>
          </a:bodyPr>
          <a:lstStyle/>
          <a:p>
            <a:pPr algn="just" rtl="1"/>
            <a:r>
              <a:rPr lang="ar-SA" sz="3000" b="0" i="0" dirty="0">
                <a:latin typeface="Traditional Arabic" panose="02020603050405020304" pitchFamily="18" charset="-78"/>
                <a:cs typeface="Traditional Arabic" panose="02020603050405020304" pitchFamily="18" charset="-78"/>
              </a:rPr>
              <a:t>تنتشر الكربوهيدرات في جميع الكائنات الحية سواءً كانت نباتية أو حيوانية أو كائنات دقيقة. </a:t>
            </a:r>
            <a:endParaRPr lang="en-US" sz="3000" b="0" i="0" dirty="0" smtClean="0">
              <a:latin typeface="Traditional Arabic" panose="02020603050405020304" pitchFamily="18" charset="-78"/>
              <a:cs typeface="Traditional Arabic" panose="02020603050405020304" pitchFamily="18" charset="-78"/>
            </a:endParaRPr>
          </a:p>
          <a:p>
            <a:pPr algn="just" rtl="1"/>
            <a:r>
              <a:rPr lang="ar-SA" sz="3000" b="0" i="0" dirty="0" smtClean="0">
                <a:latin typeface="Traditional Arabic" panose="02020603050405020304" pitchFamily="18" charset="-78"/>
                <a:cs typeface="Traditional Arabic" panose="02020603050405020304" pitchFamily="18" charset="-78"/>
              </a:rPr>
              <a:t>يتم </a:t>
            </a:r>
            <a:r>
              <a:rPr lang="ar-SA" sz="3000" b="0" i="0" dirty="0">
                <a:latin typeface="Traditional Arabic" panose="02020603050405020304" pitchFamily="18" charset="-78"/>
                <a:cs typeface="Traditional Arabic" panose="02020603050405020304" pitchFamily="18" charset="-78"/>
              </a:rPr>
              <a:t>تخليقها في النباتات بواسطة </a:t>
            </a:r>
            <a:r>
              <a:rPr lang="ar-SA" sz="3000" b="0" i="0" dirty="0" err="1">
                <a:latin typeface="Traditional Arabic" panose="02020603050405020304" pitchFamily="18" charset="-78"/>
                <a:cs typeface="Traditional Arabic" panose="02020603050405020304" pitchFamily="18" charset="-78"/>
              </a:rPr>
              <a:t>البلاستيدات</a:t>
            </a:r>
            <a:r>
              <a:rPr lang="ar-SA" sz="3000" b="0" i="0" dirty="0">
                <a:latin typeface="Traditional Arabic" panose="02020603050405020304" pitchFamily="18" charset="-78"/>
                <a:cs typeface="Traditional Arabic" panose="02020603050405020304" pitchFamily="18" charset="-78"/>
              </a:rPr>
              <a:t> الخضراء التي تقوم بعملية تسمى بالبناء الضوئي </a:t>
            </a:r>
            <a:r>
              <a:rPr lang="en-US" sz="3000" b="0" i="0" dirty="0">
                <a:latin typeface="Traditional Arabic" panose="02020603050405020304" pitchFamily="18" charset="-78"/>
                <a:cs typeface="Traditional Arabic" panose="02020603050405020304" pitchFamily="18" charset="-78"/>
              </a:rPr>
              <a:t>Photosynthesis</a:t>
            </a:r>
            <a:r>
              <a:rPr lang="ar-SA" sz="3000" b="0" i="0" dirty="0">
                <a:latin typeface="Traditional Arabic" panose="02020603050405020304" pitchFamily="18" charset="-78"/>
                <a:cs typeface="Traditional Arabic" panose="02020603050405020304" pitchFamily="18" charset="-78"/>
              </a:rPr>
              <a:t>. </a:t>
            </a:r>
            <a:endParaRPr lang="en-US" sz="3000" b="0" i="0" dirty="0" smtClean="0">
              <a:latin typeface="Traditional Arabic" panose="02020603050405020304" pitchFamily="18" charset="-78"/>
              <a:cs typeface="Traditional Arabic" panose="02020603050405020304" pitchFamily="18" charset="-78"/>
            </a:endParaRPr>
          </a:p>
          <a:p>
            <a:pPr algn="just" rtl="1"/>
            <a:r>
              <a:rPr lang="ar-SA" sz="3000" b="0" i="0" dirty="0" smtClean="0">
                <a:latin typeface="Traditional Arabic" panose="02020603050405020304" pitchFamily="18" charset="-78"/>
                <a:cs typeface="Traditional Arabic" panose="02020603050405020304" pitchFamily="18" charset="-78"/>
              </a:rPr>
              <a:t>هي مركبات عضوية </a:t>
            </a:r>
            <a:r>
              <a:rPr lang="ar-SA" sz="3000" b="0" i="0" dirty="0" err="1" smtClean="0">
                <a:latin typeface="Traditional Arabic" panose="02020603050405020304" pitchFamily="18" charset="-78"/>
                <a:cs typeface="Traditional Arabic" panose="02020603050405020304" pitchFamily="18" charset="-78"/>
              </a:rPr>
              <a:t>الدهيدية</a:t>
            </a:r>
            <a:r>
              <a:rPr lang="ar-SA" sz="3000" b="0" i="0" dirty="0" smtClean="0">
                <a:latin typeface="Traditional Arabic" panose="02020603050405020304" pitchFamily="18" charset="-78"/>
                <a:cs typeface="Traditional Arabic" panose="02020603050405020304" pitchFamily="18" charset="-78"/>
              </a:rPr>
              <a:t> أو كيتونية عديدة </a:t>
            </a:r>
            <a:r>
              <a:rPr lang="ar-SA" sz="3000" b="0" i="0" dirty="0" err="1" smtClean="0">
                <a:latin typeface="Traditional Arabic" panose="02020603050405020304" pitchFamily="18" charset="-78"/>
                <a:cs typeface="Traditional Arabic" panose="02020603050405020304" pitchFamily="18" charset="-78"/>
              </a:rPr>
              <a:t>الهيدروكسيل</a:t>
            </a:r>
            <a:r>
              <a:rPr lang="ar-SA" sz="3000" b="0" i="0" dirty="0" smtClean="0">
                <a:latin typeface="Traditional Arabic" panose="02020603050405020304" pitchFamily="18" charset="-78"/>
                <a:cs typeface="Traditional Arabic" panose="02020603050405020304" pitchFamily="18" charset="-78"/>
              </a:rPr>
              <a:t> أو التي تعطي عند تحللها مائياً </a:t>
            </a:r>
            <a:r>
              <a:rPr lang="ar-SA" sz="3000" b="0" i="0" dirty="0" err="1" smtClean="0">
                <a:latin typeface="Traditional Arabic" panose="02020603050405020304" pitchFamily="18" charset="-78"/>
                <a:cs typeface="Traditional Arabic" panose="02020603050405020304" pitchFamily="18" charset="-78"/>
              </a:rPr>
              <a:t>ألدهيدات</a:t>
            </a:r>
            <a:r>
              <a:rPr lang="ar-SA" sz="3000" b="0" i="0" dirty="0" smtClean="0">
                <a:latin typeface="Traditional Arabic" panose="02020603050405020304" pitchFamily="18" charset="-78"/>
                <a:cs typeface="Traditional Arabic" panose="02020603050405020304" pitchFamily="18" charset="-78"/>
              </a:rPr>
              <a:t> أو </a:t>
            </a:r>
            <a:r>
              <a:rPr lang="ar-SA" sz="3000" b="0" i="0" dirty="0" err="1" smtClean="0">
                <a:latin typeface="Traditional Arabic" panose="02020603050405020304" pitchFamily="18" charset="-78"/>
                <a:cs typeface="Traditional Arabic" panose="02020603050405020304" pitchFamily="18" charset="-78"/>
              </a:rPr>
              <a:t>كيتونات</a:t>
            </a:r>
            <a:r>
              <a:rPr lang="ar-SA" sz="3000" b="0" i="0" dirty="0" smtClean="0">
                <a:latin typeface="Traditional Arabic" panose="02020603050405020304" pitchFamily="18" charset="-78"/>
                <a:cs typeface="Traditional Arabic" panose="02020603050405020304" pitchFamily="18" charset="-78"/>
              </a:rPr>
              <a:t> عديدة </a:t>
            </a:r>
            <a:r>
              <a:rPr lang="ar-SA" sz="3000" b="0" i="0" dirty="0" err="1" smtClean="0">
                <a:latin typeface="Traditional Arabic" panose="02020603050405020304" pitchFamily="18" charset="-78"/>
                <a:cs typeface="Traditional Arabic" panose="02020603050405020304" pitchFamily="18" charset="-78"/>
              </a:rPr>
              <a:t>الهيدروكسيل</a:t>
            </a:r>
            <a:r>
              <a:rPr lang="ar-SA" sz="3000" b="0" i="0" dirty="0" smtClean="0">
                <a:latin typeface="Traditional Arabic" panose="02020603050405020304" pitchFamily="18" charset="-78"/>
                <a:cs typeface="Traditional Arabic" panose="02020603050405020304" pitchFamily="18" charset="-78"/>
              </a:rPr>
              <a:t>. ولا يقل عدد ذرات الكربون بها عن 3. وتسمى مجازاً مائيات الكربون. </a:t>
            </a:r>
          </a:p>
          <a:p>
            <a:pPr algn="just" rtl="1"/>
            <a:endParaRPr lang="ar-SA" sz="3000" b="0" i="0" dirty="0">
              <a:latin typeface="Traditional Arabic" panose="02020603050405020304" pitchFamily="18" charset="-78"/>
              <a:cs typeface="Traditional Arabic" panose="02020603050405020304" pitchFamily="18" charset="-78"/>
            </a:endParaRPr>
          </a:p>
          <a:p>
            <a:pPr algn="just" rtl="1"/>
            <a:r>
              <a:rPr lang="ar-SA" sz="3000" b="0" i="0" dirty="0" smtClean="0">
                <a:latin typeface="Traditional Arabic" panose="02020603050405020304" pitchFamily="18" charset="-78"/>
                <a:cs typeface="Traditional Arabic" panose="02020603050405020304" pitchFamily="18" charset="-78"/>
              </a:rPr>
              <a:t>معظمها لها الصيغة العامة التالية: </a:t>
            </a:r>
            <a:endParaRPr lang="en-US" sz="3000" b="0" i="0" dirty="0" smtClean="0">
              <a:latin typeface="Traditional Arabic" panose="02020603050405020304" pitchFamily="18" charset="-78"/>
              <a:cs typeface="Traditional Arabic" panose="02020603050405020304" pitchFamily="18" charset="-78"/>
            </a:endParaRPr>
          </a:p>
          <a:p>
            <a:pPr algn="just" rtl="1"/>
            <a:endParaRPr lang="ar-SA" sz="3000" b="0" i="0" dirty="0" smtClean="0">
              <a:latin typeface="Traditional Arabic" panose="02020603050405020304" pitchFamily="18" charset="-78"/>
              <a:cs typeface="Traditional Arabic" panose="02020603050405020304" pitchFamily="18" charset="-78"/>
            </a:endParaRPr>
          </a:p>
          <a:p>
            <a:pPr algn="ctr"/>
            <a:r>
              <a:rPr lang="en-US" sz="3200" i="0" dirty="0" smtClean="0">
                <a:latin typeface="Times New Roman" pitchFamily="18" charset="0"/>
                <a:cs typeface="Times New Roman" pitchFamily="18" charset="0"/>
              </a:rPr>
              <a:t>(</a:t>
            </a:r>
            <a:r>
              <a:rPr lang="en-US" sz="3200" i="0" dirty="0">
                <a:latin typeface="Times New Roman" pitchFamily="18" charset="0"/>
                <a:cs typeface="Times New Roman" pitchFamily="18" charset="0"/>
              </a:rPr>
              <a:t>CH</a:t>
            </a:r>
            <a:r>
              <a:rPr lang="en-US" sz="3200" i="0" baseline="-25000" dirty="0">
                <a:latin typeface="Times New Roman" pitchFamily="18" charset="0"/>
                <a:cs typeface="Times New Roman" pitchFamily="18" charset="0"/>
              </a:rPr>
              <a:t>2</a:t>
            </a:r>
            <a:r>
              <a:rPr lang="en-US" sz="3200" i="0" dirty="0">
                <a:latin typeface="Times New Roman" pitchFamily="18" charset="0"/>
                <a:cs typeface="Times New Roman" pitchFamily="18" charset="0"/>
              </a:rPr>
              <a:t>O)</a:t>
            </a:r>
            <a:r>
              <a:rPr lang="en-US" sz="3200" i="0" baseline="-25000" dirty="0">
                <a:latin typeface="Times New Roman" pitchFamily="18" charset="0"/>
                <a:cs typeface="Times New Roman" pitchFamily="18" charset="0"/>
              </a:rPr>
              <a:t>n</a:t>
            </a:r>
            <a:r>
              <a:rPr lang="ar-SA" sz="3200" i="0" baseline="-25000" dirty="0">
                <a:latin typeface="Times New Roman" pitchFamily="18" charset="0"/>
                <a:cs typeface="Times New Roman" pitchFamily="18" charset="0"/>
              </a:rPr>
              <a:t>      </a:t>
            </a:r>
            <a:r>
              <a:rPr lang="en-US" sz="3200" i="0" dirty="0">
                <a:latin typeface="Times New Roman" pitchFamily="18" charset="0"/>
                <a:cs typeface="Times New Roman" pitchFamily="18" charset="0"/>
              </a:rPr>
              <a:t>n</a:t>
            </a:r>
            <a:r>
              <a:rPr lang="es-ES" sz="3200" i="0" u="sng" dirty="0" smtClean="0">
                <a:latin typeface="Times New Roman" pitchFamily="18" charset="0"/>
                <a:cs typeface="Times New Roman" pitchFamily="18" charset="0"/>
              </a:rPr>
              <a:t>&gt;</a:t>
            </a:r>
            <a:r>
              <a:rPr lang="es-ES" sz="3200" i="0" dirty="0" smtClean="0">
                <a:latin typeface="Times New Roman" pitchFamily="18" charset="0"/>
                <a:cs typeface="Times New Roman" pitchFamily="18" charset="0"/>
              </a:rPr>
              <a:t>3</a:t>
            </a:r>
            <a:endParaRPr lang="es-ES" sz="3200" i="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69"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7154" name="AutoShape 2"/>
          <p:cNvSpPr>
            <a:spLocks noChangeArrowheads="1"/>
          </p:cNvSpPr>
          <p:nvPr/>
        </p:nvSpPr>
        <p:spPr bwMode="auto">
          <a:xfrm>
            <a:off x="2771800" y="404664"/>
            <a:ext cx="3600400" cy="961024"/>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endParaRPr>
          </a:p>
        </p:txBody>
      </p:sp>
      <p:sp>
        <p:nvSpPr>
          <p:cNvPr id="177172" name="Rectangle 20"/>
          <p:cNvSpPr>
            <a:spLocks noChangeArrowheads="1"/>
          </p:cNvSpPr>
          <p:nvPr/>
        </p:nvSpPr>
        <p:spPr bwMode="auto">
          <a:xfrm>
            <a:off x="1120775" y="5275263"/>
            <a:ext cx="1588" cy="152400"/>
          </a:xfrm>
          <a:prstGeom prst="rect">
            <a:avLst/>
          </a:prstGeom>
          <a:noFill/>
          <a:ln w="9525">
            <a:noFill/>
            <a:miter lim="800000"/>
            <a:headEnd/>
            <a:tailEnd/>
          </a:ln>
        </p:spPr>
        <p:txBody>
          <a:bodyPr wrap="none" lIns="0" tIns="0" rIns="0" bIns="0">
            <a:spAutoFit/>
          </a:bodyPr>
          <a:lstStyle/>
          <a:p>
            <a:endParaRPr lang="ar-SA"/>
          </a:p>
        </p:txBody>
      </p:sp>
      <p:sp>
        <p:nvSpPr>
          <p:cNvPr id="177194" name="Rectangle 42"/>
          <p:cNvSpPr>
            <a:spLocks noChangeArrowheads="1"/>
          </p:cNvSpPr>
          <p:nvPr/>
        </p:nvSpPr>
        <p:spPr bwMode="auto">
          <a:xfrm>
            <a:off x="3751263" y="4379913"/>
            <a:ext cx="1587" cy="152400"/>
          </a:xfrm>
          <a:prstGeom prst="rect">
            <a:avLst/>
          </a:prstGeom>
          <a:noFill/>
          <a:ln w="9525">
            <a:noFill/>
            <a:miter lim="800000"/>
            <a:headEnd/>
            <a:tailEnd/>
          </a:ln>
        </p:spPr>
        <p:txBody>
          <a:bodyPr wrap="none" lIns="0" tIns="0" rIns="0" bIns="0">
            <a:spAutoFit/>
          </a:bodyPr>
          <a:lstStyle/>
          <a:p>
            <a:endParaRPr lang="ar-SA"/>
          </a:p>
        </p:txBody>
      </p:sp>
      <p:sp>
        <p:nvSpPr>
          <p:cNvPr id="177248" name="Rectangle 96"/>
          <p:cNvSpPr>
            <a:spLocks noChangeArrowheads="1"/>
          </p:cNvSpPr>
          <p:nvPr/>
        </p:nvSpPr>
        <p:spPr bwMode="auto">
          <a:xfrm>
            <a:off x="251519" y="1417638"/>
            <a:ext cx="8712969" cy="2801115"/>
          </a:xfrm>
          <a:prstGeom prst="rect">
            <a:avLst/>
          </a:prstGeom>
          <a:noFill/>
          <a:ln w="9525">
            <a:noFill/>
            <a:miter lim="800000"/>
            <a:headEnd/>
            <a:tailEnd/>
          </a:ln>
          <a:effectLst/>
        </p:spPr>
        <p:txBody>
          <a:bodyPr/>
          <a:lstStyle/>
          <a:p>
            <a:pPr marL="609600" indent="-609600" algn="r" rtl="1">
              <a:spcBef>
                <a:spcPct val="20000"/>
              </a:spcBef>
              <a:buFontTx/>
              <a:buChar char="•"/>
            </a:pPr>
            <a:r>
              <a:rPr lang="ar-SA" sz="3000" b="0" i="0" dirty="0">
                <a:latin typeface="Traditional Arabic" panose="02020603050405020304" pitchFamily="18" charset="-78"/>
                <a:cs typeface="Traditional Arabic" panose="02020603050405020304" pitchFamily="18" charset="-78"/>
              </a:rPr>
              <a:t>يسمي سكر </a:t>
            </a:r>
            <a:r>
              <a:rPr lang="ar-SA" sz="3000" b="0" i="0" dirty="0" smtClean="0">
                <a:latin typeface="Traditional Arabic" panose="02020603050405020304" pitchFamily="18" charset="-78"/>
                <a:cs typeface="Traditional Arabic" panose="02020603050405020304" pitchFamily="18" charset="-78"/>
              </a:rPr>
              <a:t>الحليب</a:t>
            </a:r>
          </a:p>
          <a:p>
            <a:pPr marL="609600" indent="-609600" algn="r" rtl="1">
              <a:spcBef>
                <a:spcPct val="20000"/>
              </a:spcBef>
              <a:buFontTx/>
              <a:buChar char="•"/>
            </a:pPr>
            <a:r>
              <a:rPr lang="ar-SA" sz="3000" b="0" i="0" dirty="0" smtClean="0">
                <a:latin typeface="Traditional Arabic" panose="02020603050405020304" pitchFamily="18" charset="-78"/>
                <a:cs typeface="Traditional Arabic" panose="02020603050405020304" pitchFamily="18" charset="-78"/>
              </a:rPr>
              <a:t>يتكون من جلوكوز </a:t>
            </a:r>
            <a:r>
              <a:rPr lang="ar-SA" sz="3000" b="0" i="0" dirty="0">
                <a:latin typeface="Traditional Arabic" panose="02020603050405020304" pitchFamily="18" charset="-78"/>
                <a:cs typeface="Traditional Arabic" panose="02020603050405020304" pitchFamily="18" charset="-78"/>
              </a:rPr>
              <a:t>+ </a:t>
            </a:r>
            <a:r>
              <a:rPr lang="ar-SA" sz="3000" b="0" i="0" dirty="0" err="1" smtClean="0">
                <a:latin typeface="Traditional Arabic" panose="02020603050405020304" pitchFamily="18" charset="-78"/>
                <a:cs typeface="Traditional Arabic" panose="02020603050405020304" pitchFamily="18" charset="-78"/>
              </a:rPr>
              <a:t>جالاكتوز</a:t>
            </a:r>
            <a:r>
              <a:rPr lang="ar-SA" sz="3000" b="0" i="0" dirty="0" smtClean="0">
                <a:latin typeface="Traditional Arabic" panose="02020603050405020304" pitchFamily="18" charset="-78"/>
                <a:cs typeface="Traditional Arabic" panose="02020603050405020304" pitchFamily="18" charset="-78"/>
              </a:rPr>
              <a:t> مرتبطان برابطة </a:t>
            </a:r>
            <a:r>
              <a:rPr lang="en-US" sz="3000" b="0" i="0" dirty="0" smtClean="0">
                <a:latin typeface="Traditional Arabic" panose="02020603050405020304" pitchFamily="18" charset="-78"/>
                <a:cs typeface="Traditional Arabic" panose="02020603050405020304" pitchFamily="18" charset="-78"/>
              </a:rPr>
              <a:t>(</a:t>
            </a:r>
            <a:r>
              <a:rPr lang="el-GR" sz="3000" b="0" i="0" dirty="0" smtClean="0">
                <a:latin typeface="Constantia" panose="02030602050306030303" pitchFamily="18" charset="0"/>
                <a:cs typeface="Traditional Arabic" panose="02020603050405020304" pitchFamily="18" charset="-78"/>
              </a:rPr>
              <a:t>β</a:t>
            </a:r>
            <a:r>
              <a:rPr lang="en-US" sz="3000" b="0" i="0" dirty="0" smtClean="0">
                <a:latin typeface="Traditional Arabic" panose="02020603050405020304" pitchFamily="18" charset="-78"/>
                <a:cs typeface="Traditional Arabic" panose="02020603050405020304" pitchFamily="18" charset="-78"/>
              </a:rPr>
              <a:t> </a:t>
            </a:r>
            <a:r>
              <a:rPr lang="en-US" sz="3000" b="0" i="0" dirty="0">
                <a:latin typeface="Traditional Arabic" panose="02020603050405020304" pitchFamily="18" charset="-78"/>
                <a:cs typeface="Traditional Arabic" panose="02020603050405020304" pitchFamily="18" charset="-78"/>
              </a:rPr>
              <a:t>1→ </a:t>
            </a:r>
            <a:r>
              <a:rPr lang="en-US" sz="3000" b="0" i="0" dirty="0" smtClean="0">
                <a:latin typeface="Traditional Arabic" panose="02020603050405020304" pitchFamily="18" charset="-78"/>
                <a:cs typeface="Traditional Arabic" panose="02020603050405020304" pitchFamily="18" charset="-78"/>
              </a:rPr>
              <a:t>4)</a:t>
            </a:r>
            <a:r>
              <a:rPr lang="ar-SA" sz="3000" b="0" i="0" dirty="0" smtClean="0">
                <a:latin typeface="Traditional Arabic" panose="02020603050405020304" pitchFamily="18" charset="-78"/>
                <a:cs typeface="Traditional Arabic" panose="02020603050405020304" pitchFamily="18" charset="-78"/>
              </a:rPr>
              <a:t> </a:t>
            </a:r>
            <a:r>
              <a:rPr lang="ar-SA" sz="3000" b="0" i="0" dirty="0">
                <a:latin typeface="Traditional Arabic" panose="02020603050405020304" pitchFamily="18" charset="-78"/>
                <a:cs typeface="Traditional Arabic" panose="02020603050405020304" pitchFamily="18" charset="-78"/>
              </a:rPr>
              <a:t>	</a:t>
            </a:r>
            <a:endParaRPr lang="ar-SA" sz="3000" b="0" i="0" dirty="0" smtClean="0">
              <a:latin typeface="Traditional Arabic" panose="02020603050405020304" pitchFamily="18" charset="-78"/>
              <a:cs typeface="Traditional Arabic" panose="02020603050405020304" pitchFamily="18" charset="-78"/>
            </a:endParaRPr>
          </a:p>
          <a:p>
            <a:pPr marL="609600" indent="-609600" algn="just" rtl="1">
              <a:spcBef>
                <a:spcPct val="20000"/>
              </a:spcBef>
              <a:buFontTx/>
              <a:buChar char="•"/>
            </a:pPr>
            <a:r>
              <a:rPr lang="ar-SA" sz="3000" b="0" i="0" smtClean="0">
                <a:latin typeface="Traditional Arabic" panose="02020603050405020304" pitchFamily="18" charset="-78"/>
                <a:cs typeface="Traditional Arabic" panose="02020603050405020304" pitchFamily="18" charset="-78"/>
              </a:rPr>
              <a:t>رابطة </a:t>
            </a:r>
            <a:r>
              <a:rPr lang="ar-SA" sz="3000" b="0" i="0" dirty="0" smtClean="0">
                <a:latin typeface="Traditional Arabic" panose="02020603050405020304" pitchFamily="18" charset="-78"/>
                <a:cs typeface="Traditional Arabic" panose="02020603050405020304" pitchFamily="18" charset="-78"/>
              </a:rPr>
              <a:t>الهيمي أسيتال للجالاكتوز تحولت إلى أسيتال وفقدت قدرتها الإختزالية بينما يتمتع الجلوكوز بوجود الهيمي أسيتال حرة، لذلك فاللاكتوز له </a:t>
            </a:r>
            <a:r>
              <a:rPr lang="ar-SA" sz="3000" b="0" i="0" dirty="0">
                <a:latin typeface="Traditional Arabic" panose="02020603050405020304" pitchFamily="18" charset="-78"/>
                <a:cs typeface="Traditional Arabic" panose="02020603050405020304" pitchFamily="18" charset="-78"/>
              </a:rPr>
              <a:t>قدرة </a:t>
            </a:r>
            <a:r>
              <a:rPr lang="ar-SA" sz="3000" b="0" i="0" dirty="0" smtClean="0">
                <a:latin typeface="Traditional Arabic" panose="02020603050405020304" pitchFamily="18" charset="-78"/>
                <a:cs typeface="Traditional Arabic" panose="02020603050405020304" pitchFamily="18" charset="-78"/>
              </a:rPr>
              <a:t>إختزالية</a:t>
            </a:r>
            <a:r>
              <a:rPr lang="ar-SA" sz="3000" b="0" i="0" dirty="0">
                <a:latin typeface="Traditional Arabic" panose="02020603050405020304" pitchFamily="18" charset="-78"/>
                <a:cs typeface="Traditional Arabic" panose="02020603050405020304" pitchFamily="18" charset="-78"/>
              </a:rPr>
              <a:t>	</a:t>
            </a:r>
            <a:endParaRPr lang="ar-SA" sz="3000" b="0" i="0" dirty="0" smtClean="0">
              <a:latin typeface="Traditional Arabic" panose="02020603050405020304" pitchFamily="18" charset="-78"/>
              <a:cs typeface="Traditional Arabic" panose="02020603050405020304" pitchFamily="18" charset="-78"/>
            </a:endParaRPr>
          </a:p>
          <a:p>
            <a:pPr marL="609600" indent="-609600" algn="r" rtl="1">
              <a:spcBef>
                <a:spcPct val="20000"/>
              </a:spcBef>
              <a:buFontTx/>
              <a:buChar char="•"/>
            </a:pPr>
            <a:r>
              <a:rPr lang="ar-SA" sz="3000" b="0" i="0" dirty="0" smtClean="0">
                <a:latin typeface="Traditional Arabic" panose="02020603050405020304" pitchFamily="18" charset="-78"/>
                <a:cs typeface="Traditional Arabic" panose="02020603050405020304" pitchFamily="18" charset="-78"/>
              </a:rPr>
              <a:t>يميني </a:t>
            </a:r>
            <a:r>
              <a:rPr lang="ar-SA" sz="3000" b="0" i="0" dirty="0">
                <a:latin typeface="Traditional Arabic" panose="02020603050405020304" pitchFamily="18" charset="-78"/>
                <a:cs typeface="Traditional Arabic" panose="02020603050405020304" pitchFamily="18" charset="-78"/>
              </a:rPr>
              <a:t>التدوير </a:t>
            </a:r>
          </a:p>
        </p:txBody>
      </p:sp>
      <p:sp>
        <p:nvSpPr>
          <p:cNvPr id="177249" name="Text Box 97"/>
          <p:cNvSpPr txBox="1">
            <a:spLocks noChangeArrowheads="1"/>
          </p:cNvSpPr>
          <p:nvPr/>
        </p:nvSpPr>
        <p:spPr bwMode="auto">
          <a:xfrm>
            <a:off x="4067944" y="6217987"/>
            <a:ext cx="1159292" cy="646331"/>
          </a:xfrm>
          <a:prstGeom prst="rect">
            <a:avLst/>
          </a:prstGeom>
          <a:noFill/>
          <a:ln w="9525">
            <a:noFill/>
            <a:miter lim="800000"/>
            <a:headEnd/>
            <a:tailEnd/>
          </a:ln>
          <a:effectLst/>
        </p:spPr>
        <p:txBody>
          <a:bodyPr wrap="none">
            <a:spAutoFit/>
          </a:bodyPr>
          <a:lstStyle/>
          <a:p>
            <a:r>
              <a:rPr lang="ar-SA" sz="3600" i="0" dirty="0">
                <a:latin typeface="Traditional Arabic" panose="02020603050405020304" pitchFamily="18" charset="-78"/>
                <a:cs typeface="Traditional Arabic" panose="02020603050405020304" pitchFamily="18" charset="-78"/>
              </a:rPr>
              <a:t>اللاكتوز</a:t>
            </a:r>
            <a:endParaRPr lang="en-US" sz="3600" i="0" dirty="0">
              <a:latin typeface="Traditional Arabic" panose="02020603050405020304" pitchFamily="18" charset="-78"/>
              <a:cs typeface="Traditional Arabic" panose="02020603050405020304" pitchFamily="18" charset="-78"/>
            </a:endParaRPr>
          </a:p>
        </p:txBody>
      </p:sp>
      <p:pic>
        <p:nvPicPr>
          <p:cNvPr id="2" name="Picture 1"/>
          <p:cNvPicPr>
            <a:picLocks noChangeAspect="1"/>
          </p:cNvPicPr>
          <p:nvPr/>
        </p:nvPicPr>
        <p:blipFill>
          <a:blip r:embed="rId2"/>
          <a:stretch>
            <a:fillRect/>
          </a:stretch>
        </p:blipFill>
        <p:spPr>
          <a:xfrm>
            <a:off x="2046612" y="4018057"/>
            <a:ext cx="5405708" cy="2219255"/>
          </a:xfrm>
          <a:prstGeom prst="rect">
            <a:avLst/>
          </a:prstGeom>
        </p:spPr>
      </p:pic>
      <p:sp>
        <p:nvSpPr>
          <p:cNvPr id="3" name="Title 2"/>
          <p:cNvSpPr>
            <a:spLocks noGrp="1"/>
          </p:cNvSpPr>
          <p:nvPr>
            <p:ph type="title"/>
          </p:nvPr>
        </p:nvSpPr>
        <p:spPr/>
        <p:txBody>
          <a:bodyPr/>
          <a:lstStyle/>
          <a:p>
            <a:pPr rtl="1"/>
            <a:r>
              <a:rPr lang="ar-KW" b="1" dirty="0">
                <a:solidFill>
                  <a:srgbClr val="008000"/>
                </a:solidFill>
                <a:latin typeface="Traditional Arabic" panose="02020603050405020304" pitchFamily="18" charset="-78"/>
                <a:cs typeface="Traditional Arabic" panose="02020603050405020304" pitchFamily="18" charset="-78"/>
              </a:rPr>
              <a:t>ال</a:t>
            </a:r>
            <a:r>
              <a:rPr lang="ar-SA" b="1" dirty="0">
                <a:solidFill>
                  <a:srgbClr val="008000"/>
                </a:solidFill>
                <a:latin typeface="Traditional Arabic" panose="02020603050405020304" pitchFamily="18" charset="-78"/>
                <a:cs typeface="Traditional Arabic" panose="02020603050405020304" pitchFamily="18" charset="-78"/>
              </a:rPr>
              <a:t>لاكت</a:t>
            </a:r>
            <a:r>
              <a:rPr lang="ar-KW" b="1" dirty="0" smtClean="0">
                <a:solidFill>
                  <a:srgbClr val="008000"/>
                </a:solidFill>
                <a:latin typeface="Traditional Arabic" panose="02020603050405020304" pitchFamily="18" charset="-78"/>
                <a:cs typeface="Traditional Arabic" panose="02020603050405020304" pitchFamily="18" charset="-78"/>
              </a:rPr>
              <a:t>وز</a:t>
            </a:r>
            <a:r>
              <a:rPr lang="en-US" b="1" dirty="0">
                <a:solidFill>
                  <a:srgbClr val="008000"/>
                </a:solidFill>
                <a:latin typeface="Traditional Arabic" panose="02020603050405020304" pitchFamily="18" charset="-78"/>
                <a:cs typeface="Traditional Arabic" panose="02020603050405020304" pitchFamily="18" charset="-78"/>
              </a:rPr>
              <a:t> </a:t>
            </a:r>
            <a:r>
              <a:rPr lang="en-US" b="1" dirty="0" smtClean="0">
                <a:solidFill>
                  <a:srgbClr val="008000"/>
                </a:solidFill>
                <a:latin typeface="Traditional Arabic" panose="02020603050405020304" pitchFamily="18" charset="-78"/>
                <a:cs typeface="Traditional Arabic" panose="02020603050405020304" pitchFamily="18" charset="-78"/>
              </a:rPr>
              <a:t>Lactose </a:t>
            </a:r>
            <a:endParaRPr lang="en-US" b="1"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8178" name="AutoShape 2"/>
          <p:cNvSpPr>
            <a:spLocks noChangeArrowheads="1"/>
          </p:cNvSpPr>
          <p:nvPr/>
        </p:nvSpPr>
        <p:spPr bwMode="auto">
          <a:xfrm>
            <a:off x="2268760" y="260648"/>
            <a:ext cx="4535488" cy="1112837"/>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endParaRPr>
          </a:p>
        </p:txBody>
      </p:sp>
      <p:sp>
        <p:nvSpPr>
          <p:cNvPr id="178223" name="Rectangle 47"/>
          <p:cNvSpPr>
            <a:spLocks noChangeArrowheads="1"/>
          </p:cNvSpPr>
          <p:nvPr/>
        </p:nvSpPr>
        <p:spPr bwMode="auto">
          <a:xfrm>
            <a:off x="3419872" y="1412875"/>
            <a:ext cx="5724128" cy="2808213"/>
          </a:xfrm>
          <a:prstGeom prst="rect">
            <a:avLst/>
          </a:prstGeom>
          <a:noFill/>
          <a:ln w="9525">
            <a:noFill/>
            <a:miter lim="800000"/>
            <a:headEnd/>
            <a:tailEnd/>
          </a:ln>
          <a:effectLst/>
        </p:spPr>
        <p:txBody>
          <a:bodyPr/>
          <a:lstStyle/>
          <a:p>
            <a:pPr marL="609600" indent="-609600" algn="r" rtl="1">
              <a:spcBef>
                <a:spcPct val="20000"/>
              </a:spcBef>
              <a:buFontTx/>
              <a:buChar char="•"/>
            </a:pPr>
            <a:r>
              <a:rPr lang="ar-SA" sz="3200" b="0" i="0" dirty="0">
                <a:latin typeface="Traditional Arabic" panose="02020603050405020304" pitchFamily="18" charset="-78"/>
                <a:cs typeface="Traditional Arabic" panose="02020603050405020304" pitchFamily="18" charset="-78"/>
              </a:rPr>
              <a:t>جلوكوز + جلوكوز </a:t>
            </a:r>
            <a:r>
              <a:rPr lang="en-US" sz="3200" b="0" i="0" dirty="0" smtClean="0">
                <a:latin typeface="Traditional Arabic" panose="02020603050405020304" pitchFamily="18" charset="-78"/>
                <a:cs typeface="Traditional Arabic" panose="02020603050405020304" pitchFamily="18" charset="-78"/>
              </a:rPr>
              <a:t>(</a:t>
            </a:r>
            <a:r>
              <a:rPr lang="el-GR" sz="3200" b="0" i="0" dirty="0" smtClean="0">
                <a:latin typeface="Constantia" panose="02030602050306030303" pitchFamily="18" charset="0"/>
                <a:cs typeface="Traditional Arabic" panose="02020603050405020304" pitchFamily="18" charset="-78"/>
              </a:rPr>
              <a:t>α</a:t>
            </a:r>
            <a:r>
              <a:rPr lang="en-US" sz="3200" b="0" i="0" dirty="0" smtClean="0">
                <a:latin typeface="Traditional Arabic" panose="02020603050405020304" pitchFamily="18" charset="-78"/>
                <a:cs typeface="Traditional Arabic" panose="02020603050405020304" pitchFamily="18" charset="-78"/>
              </a:rPr>
              <a:t> </a:t>
            </a:r>
            <a:r>
              <a:rPr lang="en-US" sz="3200" b="0" i="0" dirty="0">
                <a:latin typeface="Traditional Arabic" panose="02020603050405020304" pitchFamily="18" charset="-78"/>
                <a:cs typeface="Traditional Arabic" panose="02020603050405020304" pitchFamily="18" charset="-78"/>
              </a:rPr>
              <a:t>1→ 4</a:t>
            </a:r>
            <a:r>
              <a:rPr lang="en-US" sz="3200" b="0" i="0" dirty="0" smtClean="0">
                <a:latin typeface="Traditional Arabic" panose="02020603050405020304" pitchFamily="18" charset="-78"/>
                <a:cs typeface="Traditional Arabic" panose="02020603050405020304" pitchFamily="18" charset="-78"/>
              </a:rPr>
              <a:t>)</a:t>
            </a:r>
            <a:endParaRPr lang="ar-SA" sz="3200" b="0" i="0" dirty="0" smtClean="0">
              <a:latin typeface="Traditional Arabic" panose="02020603050405020304" pitchFamily="18" charset="-78"/>
              <a:cs typeface="Traditional Arabic" panose="02020603050405020304" pitchFamily="18" charset="-78"/>
            </a:endParaRPr>
          </a:p>
          <a:p>
            <a:pPr marL="609600" indent="-609600" algn="r" rtl="1">
              <a:spcBef>
                <a:spcPct val="20000"/>
              </a:spcBef>
              <a:buFontTx/>
              <a:buChar char="•"/>
            </a:pPr>
            <a:r>
              <a:rPr lang="ar-SA" sz="3200" b="0" i="0" dirty="0" smtClean="0">
                <a:latin typeface="Traditional Arabic" panose="02020603050405020304" pitchFamily="18" charset="-78"/>
                <a:cs typeface="Traditional Arabic" panose="02020603050405020304" pitchFamily="18" charset="-78"/>
              </a:rPr>
              <a:t>يسمي </a:t>
            </a:r>
            <a:r>
              <a:rPr lang="ar-SA" sz="3200" b="0" i="0" dirty="0">
                <a:latin typeface="Traditional Arabic" panose="02020603050405020304" pitchFamily="18" charset="-78"/>
                <a:cs typeface="Traditional Arabic" panose="02020603050405020304" pitchFamily="18" charset="-78"/>
              </a:rPr>
              <a:t>سكر الشعير</a:t>
            </a:r>
          </a:p>
          <a:p>
            <a:pPr marL="609600" indent="-609600" algn="r" rtl="1">
              <a:spcBef>
                <a:spcPct val="20000"/>
              </a:spcBef>
              <a:buFontTx/>
              <a:buChar char="•"/>
            </a:pPr>
            <a:r>
              <a:rPr lang="ar-SA" sz="3200" b="0" i="0" dirty="0">
                <a:latin typeface="Traditional Arabic" panose="02020603050405020304" pitchFamily="18" charset="-78"/>
                <a:cs typeface="Traditional Arabic" panose="02020603050405020304" pitchFamily="18" charset="-78"/>
              </a:rPr>
              <a:t>له قدرة </a:t>
            </a:r>
            <a:r>
              <a:rPr lang="ar-SA" sz="3200" b="0" i="0" dirty="0" err="1" smtClean="0">
                <a:latin typeface="Traditional Arabic" panose="02020603050405020304" pitchFamily="18" charset="-78"/>
                <a:cs typeface="Traditional Arabic" panose="02020603050405020304" pitchFamily="18" charset="-78"/>
              </a:rPr>
              <a:t>إختزالية</a:t>
            </a:r>
            <a:endParaRPr lang="ar-SA" sz="3200" b="0" i="0" dirty="0" smtClean="0">
              <a:latin typeface="Traditional Arabic" panose="02020603050405020304" pitchFamily="18" charset="-78"/>
              <a:cs typeface="Traditional Arabic" panose="02020603050405020304" pitchFamily="18" charset="-78"/>
            </a:endParaRPr>
          </a:p>
          <a:p>
            <a:pPr marL="609600" indent="-609600" algn="r" rtl="1">
              <a:spcBef>
                <a:spcPct val="20000"/>
              </a:spcBef>
              <a:buFontTx/>
              <a:buChar char="•"/>
            </a:pPr>
            <a:r>
              <a:rPr lang="ar-SA" sz="3200" b="0" i="0" dirty="0" smtClean="0">
                <a:latin typeface="Traditional Arabic" panose="02020603050405020304" pitchFamily="18" charset="-78"/>
                <a:cs typeface="Traditional Arabic" panose="02020603050405020304" pitchFamily="18" charset="-78"/>
              </a:rPr>
              <a:t>يميني </a:t>
            </a:r>
            <a:r>
              <a:rPr lang="ar-SA" sz="3200" b="0" i="0" dirty="0">
                <a:latin typeface="Traditional Arabic" panose="02020603050405020304" pitchFamily="18" charset="-78"/>
                <a:cs typeface="Traditional Arabic" panose="02020603050405020304" pitchFamily="18" charset="-78"/>
              </a:rPr>
              <a:t>التدوير </a:t>
            </a:r>
          </a:p>
        </p:txBody>
      </p:sp>
      <p:pic>
        <p:nvPicPr>
          <p:cNvPr id="2" name="Picture 1"/>
          <p:cNvPicPr>
            <a:picLocks noChangeAspect="1"/>
          </p:cNvPicPr>
          <p:nvPr/>
        </p:nvPicPr>
        <p:blipFill>
          <a:blip r:embed="rId2"/>
          <a:stretch>
            <a:fillRect/>
          </a:stretch>
        </p:blipFill>
        <p:spPr>
          <a:xfrm>
            <a:off x="1711436" y="3861048"/>
            <a:ext cx="5812892" cy="2325157"/>
          </a:xfrm>
          <a:prstGeom prst="rect">
            <a:avLst/>
          </a:prstGeom>
        </p:spPr>
      </p:pic>
      <p:sp>
        <p:nvSpPr>
          <p:cNvPr id="3" name="Title 2"/>
          <p:cNvSpPr>
            <a:spLocks noGrp="1"/>
          </p:cNvSpPr>
          <p:nvPr>
            <p:ph type="title"/>
          </p:nvPr>
        </p:nvSpPr>
        <p:spPr/>
        <p:txBody>
          <a:bodyPr/>
          <a:lstStyle/>
          <a:p>
            <a:pPr rtl="1"/>
            <a:r>
              <a:rPr lang="ar-KW" b="1" dirty="0">
                <a:solidFill>
                  <a:srgbClr val="339966"/>
                </a:solidFill>
                <a:latin typeface="Traditional Arabic" panose="02020603050405020304" pitchFamily="18" charset="-78"/>
                <a:cs typeface="Traditional Arabic" panose="02020603050405020304" pitchFamily="18" charset="-78"/>
              </a:rPr>
              <a:t>ال</a:t>
            </a:r>
            <a:r>
              <a:rPr lang="ar-SA" b="1" dirty="0">
                <a:solidFill>
                  <a:srgbClr val="339966"/>
                </a:solidFill>
                <a:latin typeface="Traditional Arabic" panose="02020603050405020304" pitchFamily="18" charset="-78"/>
                <a:cs typeface="Traditional Arabic" panose="02020603050405020304" pitchFamily="18" charset="-78"/>
              </a:rPr>
              <a:t>مالت</a:t>
            </a:r>
            <a:r>
              <a:rPr lang="ar-KW" b="1" dirty="0">
                <a:solidFill>
                  <a:srgbClr val="339966"/>
                </a:solidFill>
                <a:latin typeface="Traditional Arabic" panose="02020603050405020304" pitchFamily="18" charset="-78"/>
                <a:cs typeface="Traditional Arabic" panose="02020603050405020304" pitchFamily="18" charset="-78"/>
              </a:rPr>
              <a:t>وز </a:t>
            </a:r>
            <a:r>
              <a:rPr lang="en-US" sz="4000" b="1" dirty="0" smtClean="0">
                <a:solidFill>
                  <a:srgbClr val="339966"/>
                </a:solidFill>
                <a:latin typeface="Traditional Arabic" panose="02020603050405020304" pitchFamily="18" charset="-78"/>
                <a:cs typeface="Traditional Arabic" panose="02020603050405020304" pitchFamily="18" charset="-78"/>
              </a:rPr>
              <a:t>Maltose</a:t>
            </a:r>
            <a:endParaRPr lang="en-US" sz="4000" b="1" dirty="0">
              <a:solidFill>
                <a:srgbClr val="339966"/>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9278" name="AutoShape 78"/>
          <p:cNvSpPr>
            <a:spLocks noChangeArrowheads="1"/>
          </p:cNvSpPr>
          <p:nvPr/>
        </p:nvSpPr>
        <p:spPr bwMode="auto">
          <a:xfrm>
            <a:off x="2339752" y="289719"/>
            <a:ext cx="4535488" cy="1112837"/>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latin typeface="Traditional Arabic" panose="02020603050405020304" pitchFamily="18" charset="-78"/>
              <a:cs typeface="Traditional Arabic" panose="02020603050405020304" pitchFamily="18" charset="-78"/>
            </a:endParaRPr>
          </a:p>
        </p:txBody>
      </p:sp>
      <p:grpSp>
        <p:nvGrpSpPr>
          <p:cNvPr id="179277" name="Group 77"/>
          <p:cNvGrpSpPr>
            <a:grpSpLocks/>
          </p:cNvGrpSpPr>
          <p:nvPr/>
        </p:nvGrpSpPr>
        <p:grpSpPr bwMode="auto">
          <a:xfrm>
            <a:off x="3276600" y="3933825"/>
            <a:ext cx="2971800" cy="1371600"/>
            <a:chOff x="2064" y="2478"/>
            <a:chExt cx="1872" cy="864"/>
          </a:xfrm>
        </p:grpSpPr>
        <p:sp>
          <p:nvSpPr>
            <p:cNvPr id="179202" name="AutoShape 2"/>
            <p:cNvSpPr>
              <a:spLocks noChangeArrowheads="1"/>
            </p:cNvSpPr>
            <p:nvPr/>
          </p:nvSpPr>
          <p:spPr bwMode="auto">
            <a:xfrm>
              <a:off x="2064" y="2568"/>
              <a:ext cx="1872" cy="701"/>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latin typeface="Traditional Arabic" panose="02020603050405020304" pitchFamily="18" charset="-78"/>
                <a:cs typeface="Traditional Arabic" panose="02020603050405020304" pitchFamily="18" charset="-78"/>
              </a:endParaRPr>
            </a:p>
          </p:txBody>
        </p:sp>
        <p:sp>
          <p:nvSpPr>
            <p:cNvPr id="179203" name="Rectangle 3"/>
            <p:cNvSpPr>
              <a:spLocks noChangeArrowheads="1"/>
            </p:cNvSpPr>
            <p:nvPr/>
          </p:nvSpPr>
          <p:spPr bwMode="auto">
            <a:xfrm>
              <a:off x="2109" y="2478"/>
              <a:ext cx="1821" cy="864"/>
            </a:xfrm>
            <a:prstGeom prst="rect">
              <a:avLst/>
            </a:prstGeom>
            <a:noFill/>
            <a:ln w="9525">
              <a:noFill/>
              <a:miter lim="800000"/>
              <a:headEnd/>
              <a:tailEnd/>
            </a:ln>
            <a:effectLst/>
          </p:spPr>
          <p:txBody>
            <a:bodyPr anchor="ctr"/>
            <a:lstStyle/>
            <a:p>
              <a:pPr algn="ctr"/>
              <a:r>
                <a:rPr lang="ar-KW" sz="6000" i="0">
                  <a:solidFill>
                    <a:srgbClr val="008000"/>
                  </a:solidFill>
                  <a:latin typeface="Traditional Arabic" panose="02020603050405020304" pitchFamily="18" charset="-78"/>
                  <a:cs typeface="Traditional Arabic" panose="02020603050405020304" pitchFamily="18" charset="-78"/>
                </a:rPr>
                <a:t>ال</a:t>
              </a:r>
              <a:r>
                <a:rPr lang="ar-SA" sz="6000" i="0">
                  <a:solidFill>
                    <a:srgbClr val="008000"/>
                  </a:solidFill>
                  <a:latin typeface="Traditional Arabic" panose="02020603050405020304" pitchFamily="18" charset="-78"/>
                  <a:cs typeface="Traditional Arabic" panose="02020603050405020304" pitchFamily="18" charset="-78"/>
                </a:rPr>
                <a:t>رافين</a:t>
              </a:r>
              <a:r>
                <a:rPr lang="ar-KW" sz="6000" i="0">
                  <a:solidFill>
                    <a:srgbClr val="008000"/>
                  </a:solidFill>
                  <a:latin typeface="Traditional Arabic" panose="02020603050405020304" pitchFamily="18" charset="-78"/>
                  <a:cs typeface="Traditional Arabic" panose="02020603050405020304" pitchFamily="18" charset="-78"/>
                </a:rPr>
                <a:t>وز</a:t>
              </a:r>
              <a:endParaRPr lang="en-US" sz="6000" i="0">
                <a:solidFill>
                  <a:srgbClr val="008000"/>
                </a:solidFill>
                <a:latin typeface="Traditional Arabic" panose="02020603050405020304" pitchFamily="18" charset="-78"/>
                <a:cs typeface="Traditional Arabic" panose="02020603050405020304" pitchFamily="18" charset="-78"/>
              </a:endParaRPr>
            </a:p>
          </p:txBody>
        </p:sp>
      </p:grpSp>
      <p:sp>
        <p:nvSpPr>
          <p:cNvPr id="179204" name="Rectangle 4"/>
          <p:cNvSpPr>
            <a:spLocks noChangeArrowheads="1"/>
          </p:cNvSpPr>
          <p:nvPr/>
        </p:nvSpPr>
        <p:spPr bwMode="auto">
          <a:xfrm>
            <a:off x="1187624" y="5516562"/>
            <a:ext cx="7956376" cy="1341437"/>
          </a:xfrm>
          <a:prstGeom prst="rect">
            <a:avLst/>
          </a:prstGeom>
          <a:noFill/>
          <a:ln w="9525">
            <a:noFill/>
            <a:miter lim="800000"/>
            <a:headEnd/>
            <a:tailEnd/>
          </a:ln>
          <a:effectLst/>
        </p:spPr>
        <p:txBody>
          <a:bodyPr/>
          <a:lstStyle/>
          <a:p>
            <a:pPr marL="609600" indent="-609600" algn="r" rtl="1">
              <a:spcBef>
                <a:spcPct val="20000"/>
              </a:spcBef>
              <a:buFontTx/>
              <a:buChar char="•"/>
            </a:pPr>
            <a:r>
              <a:rPr lang="ar-SA" sz="3600" b="0" i="0" dirty="0" err="1">
                <a:latin typeface="Traditional Arabic" panose="02020603050405020304" pitchFamily="18" charset="-78"/>
                <a:cs typeface="Traditional Arabic" panose="02020603050405020304" pitchFamily="18" charset="-78"/>
              </a:rPr>
              <a:t>جالاكتوز</a:t>
            </a:r>
            <a:r>
              <a:rPr lang="ar-SA" sz="3600" b="0" i="0" dirty="0">
                <a:latin typeface="Traditional Arabic" panose="02020603050405020304" pitchFamily="18" charset="-78"/>
                <a:cs typeface="Traditional Arabic" panose="02020603050405020304" pitchFamily="18" charset="-78"/>
              </a:rPr>
              <a:t>+ جلوكوز + </a:t>
            </a:r>
            <a:r>
              <a:rPr lang="ar-SA" sz="3600" b="0" i="0" dirty="0" smtClean="0">
                <a:latin typeface="Traditional Arabic" panose="02020603050405020304" pitchFamily="18" charset="-78"/>
                <a:cs typeface="Traditional Arabic" panose="02020603050405020304" pitchFamily="18" charset="-78"/>
              </a:rPr>
              <a:t>فركتوز</a:t>
            </a:r>
            <a:endParaRPr lang="en-US" sz="3600" b="0" i="0" dirty="0" smtClean="0">
              <a:latin typeface="Traditional Arabic" panose="02020603050405020304" pitchFamily="18" charset="-78"/>
              <a:cs typeface="Traditional Arabic" panose="02020603050405020304" pitchFamily="18" charset="-78"/>
            </a:endParaRPr>
          </a:p>
          <a:p>
            <a:pPr marL="609600" indent="-609600" algn="r" rtl="1">
              <a:spcBef>
                <a:spcPct val="20000"/>
              </a:spcBef>
              <a:buFontTx/>
              <a:buChar char="•"/>
            </a:pPr>
            <a:r>
              <a:rPr lang="ar-SA" sz="3600" b="0" i="0" dirty="0" smtClean="0">
                <a:latin typeface="Traditional Arabic" panose="02020603050405020304" pitchFamily="18" charset="-78"/>
                <a:cs typeface="Traditional Arabic" panose="02020603050405020304" pitchFamily="18" charset="-78"/>
              </a:rPr>
              <a:t>ليس </a:t>
            </a:r>
            <a:r>
              <a:rPr lang="ar-SA" sz="3600" b="0" i="0" dirty="0">
                <a:latin typeface="Traditional Arabic" panose="02020603050405020304" pitchFamily="18" charset="-78"/>
                <a:cs typeface="Traditional Arabic" panose="02020603050405020304" pitchFamily="18" charset="-78"/>
              </a:rPr>
              <a:t>له قدرة اختزالية	</a:t>
            </a:r>
          </a:p>
        </p:txBody>
      </p:sp>
      <p:sp>
        <p:nvSpPr>
          <p:cNvPr id="179276" name="Rectangle 76"/>
          <p:cNvSpPr>
            <a:spLocks noChangeArrowheads="1"/>
          </p:cNvSpPr>
          <p:nvPr/>
        </p:nvSpPr>
        <p:spPr bwMode="auto">
          <a:xfrm>
            <a:off x="683568" y="1628651"/>
            <a:ext cx="8460432" cy="2094036"/>
          </a:xfrm>
          <a:prstGeom prst="rect">
            <a:avLst/>
          </a:prstGeom>
          <a:noFill/>
          <a:ln w="9525">
            <a:noFill/>
            <a:miter lim="800000"/>
            <a:headEnd/>
            <a:tailEnd/>
          </a:ln>
          <a:effectLst/>
        </p:spPr>
        <p:txBody>
          <a:bodyPr/>
          <a:lstStyle/>
          <a:p>
            <a:pPr marL="609600" indent="-609600" algn="r" rtl="1">
              <a:spcBef>
                <a:spcPct val="20000"/>
              </a:spcBef>
              <a:buFontTx/>
              <a:buChar char="•"/>
            </a:pPr>
            <a:r>
              <a:rPr lang="ar-SA" sz="3600" b="0" i="0" dirty="0">
                <a:latin typeface="Traditional Arabic" panose="02020603050405020304" pitchFamily="18" charset="-78"/>
                <a:cs typeface="Traditional Arabic" panose="02020603050405020304" pitchFamily="18" charset="-78"/>
              </a:rPr>
              <a:t>جلوكوز + جلوكوز </a:t>
            </a:r>
            <a:r>
              <a:rPr lang="en-US" sz="3200" b="0" i="0" dirty="0">
                <a:latin typeface="Traditional Arabic" panose="02020603050405020304" pitchFamily="18" charset="-78"/>
                <a:cs typeface="Traditional Arabic" panose="02020603050405020304" pitchFamily="18" charset="-78"/>
              </a:rPr>
              <a:t>(a 1→ 6)</a:t>
            </a:r>
            <a:r>
              <a:rPr lang="ar-SA" sz="3600" b="0" i="0" dirty="0">
                <a:latin typeface="Traditional Arabic" panose="02020603050405020304" pitchFamily="18" charset="-78"/>
                <a:cs typeface="Traditional Arabic" panose="02020603050405020304" pitchFamily="18" charset="-78"/>
              </a:rPr>
              <a:t>	</a:t>
            </a:r>
          </a:p>
          <a:p>
            <a:pPr marL="609600" indent="-609600" algn="r" rtl="1">
              <a:spcBef>
                <a:spcPct val="20000"/>
              </a:spcBef>
              <a:buFontTx/>
              <a:buChar char="•"/>
            </a:pPr>
            <a:r>
              <a:rPr lang="ar-SA" sz="3600" b="0" i="0" dirty="0">
                <a:latin typeface="Traditional Arabic" panose="02020603050405020304" pitchFamily="18" charset="-78"/>
                <a:cs typeface="Traditional Arabic" panose="02020603050405020304" pitchFamily="18" charset="-78"/>
              </a:rPr>
              <a:t>له قدرة </a:t>
            </a:r>
            <a:r>
              <a:rPr lang="ar-SA" sz="3600" b="0" i="0" dirty="0" err="1" smtClean="0">
                <a:latin typeface="Traditional Arabic" panose="02020603050405020304" pitchFamily="18" charset="-78"/>
                <a:cs typeface="Traditional Arabic" panose="02020603050405020304" pitchFamily="18" charset="-78"/>
              </a:rPr>
              <a:t>إختزالية</a:t>
            </a:r>
            <a:endParaRPr lang="en-US" sz="3600" b="0" i="0" dirty="0" smtClean="0">
              <a:latin typeface="Traditional Arabic" panose="02020603050405020304" pitchFamily="18" charset="-78"/>
              <a:cs typeface="Traditional Arabic" panose="02020603050405020304" pitchFamily="18" charset="-78"/>
            </a:endParaRPr>
          </a:p>
          <a:p>
            <a:pPr marL="609600" indent="-609600" algn="r" rtl="1">
              <a:spcBef>
                <a:spcPct val="20000"/>
              </a:spcBef>
              <a:buFontTx/>
              <a:buChar char="•"/>
            </a:pPr>
            <a:r>
              <a:rPr lang="ar-SA" sz="3600" b="0" i="0" dirty="0" smtClean="0">
                <a:latin typeface="Traditional Arabic" panose="02020603050405020304" pitchFamily="18" charset="-78"/>
                <a:cs typeface="Traditional Arabic" panose="02020603050405020304" pitchFamily="18" charset="-78"/>
              </a:rPr>
              <a:t>يميني </a:t>
            </a:r>
            <a:r>
              <a:rPr lang="ar-SA" sz="3600" b="0" i="0" dirty="0">
                <a:latin typeface="Traditional Arabic" panose="02020603050405020304" pitchFamily="18" charset="-78"/>
                <a:cs typeface="Traditional Arabic" panose="02020603050405020304" pitchFamily="18" charset="-78"/>
              </a:rPr>
              <a:t>التدوير </a:t>
            </a:r>
          </a:p>
        </p:txBody>
      </p:sp>
      <p:sp>
        <p:nvSpPr>
          <p:cNvPr id="2" name="Title 1"/>
          <p:cNvSpPr>
            <a:spLocks noGrp="1"/>
          </p:cNvSpPr>
          <p:nvPr>
            <p:ph type="title"/>
          </p:nvPr>
        </p:nvSpPr>
        <p:spPr/>
        <p:txBody>
          <a:bodyPr/>
          <a:lstStyle/>
          <a:p>
            <a:pPr rtl="1"/>
            <a:r>
              <a:rPr lang="ar-SA" b="1" dirty="0" err="1" smtClean="0">
                <a:solidFill>
                  <a:srgbClr val="008000"/>
                </a:solidFill>
                <a:latin typeface="Traditional Arabic" panose="02020603050405020304" pitchFamily="18" charset="-78"/>
                <a:cs typeface="Traditional Arabic" panose="02020603050405020304" pitchFamily="18" charset="-78"/>
              </a:rPr>
              <a:t>آيزومالتوز</a:t>
            </a:r>
            <a:r>
              <a:rPr lang="en-US" sz="4000" b="1" dirty="0" err="1" smtClean="0">
                <a:solidFill>
                  <a:srgbClr val="008000"/>
                </a:solidFill>
                <a:latin typeface="Traditional Arabic" panose="02020603050405020304" pitchFamily="18" charset="-78"/>
                <a:cs typeface="Traditional Arabic" panose="02020603050405020304" pitchFamily="18" charset="-78"/>
              </a:rPr>
              <a:t>Isomaltose</a:t>
            </a:r>
            <a:r>
              <a:rPr lang="en-US" sz="4000" b="1" dirty="0" smtClean="0">
                <a:solidFill>
                  <a:srgbClr val="008000"/>
                </a:solidFill>
                <a:latin typeface="Traditional Arabic" panose="02020603050405020304" pitchFamily="18" charset="-78"/>
                <a:cs typeface="Traditional Arabic" panose="02020603050405020304" pitchFamily="18" charset="-78"/>
              </a:rPr>
              <a:t> </a:t>
            </a:r>
            <a:endParaRPr lang="en-US" sz="40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927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92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4"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9858" name="AutoShape 2"/>
          <p:cNvSpPr>
            <a:spLocks noChangeArrowheads="1"/>
          </p:cNvSpPr>
          <p:nvPr/>
        </p:nvSpPr>
        <p:spPr bwMode="auto">
          <a:xfrm>
            <a:off x="2304256" y="304800"/>
            <a:ext cx="4535487" cy="1112838"/>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latin typeface="Traditional Arabic" panose="02020603050405020304" pitchFamily="18" charset="-78"/>
              <a:cs typeface="Traditional Arabic" panose="02020603050405020304" pitchFamily="18" charset="-78"/>
            </a:endParaRPr>
          </a:p>
        </p:txBody>
      </p:sp>
      <p:sp>
        <p:nvSpPr>
          <p:cNvPr id="249864" name="Rectangle 8"/>
          <p:cNvSpPr>
            <a:spLocks noChangeArrowheads="1"/>
          </p:cNvSpPr>
          <p:nvPr/>
        </p:nvSpPr>
        <p:spPr bwMode="auto">
          <a:xfrm>
            <a:off x="1691680" y="1556891"/>
            <a:ext cx="7308304" cy="2016125"/>
          </a:xfrm>
          <a:prstGeom prst="rect">
            <a:avLst/>
          </a:prstGeom>
          <a:noFill/>
          <a:ln w="9525">
            <a:noFill/>
            <a:miter lim="800000"/>
            <a:headEnd/>
            <a:tailEnd/>
          </a:ln>
          <a:effectLst/>
        </p:spPr>
        <p:txBody>
          <a:bodyPr/>
          <a:lstStyle/>
          <a:p>
            <a:pPr marL="609600" indent="-609600" algn="r" rtl="1">
              <a:spcBef>
                <a:spcPct val="20000"/>
              </a:spcBef>
              <a:buFontTx/>
              <a:buChar char="•"/>
            </a:pPr>
            <a:r>
              <a:rPr lang="ar-SA" sz="3600" b="0" i="0" dirty="0">
                <a:latin typeface="Traditional Arabic" panose="02020603050405020304" pitchFamily="18" charset="-78"/>
                <a:cs typeface="Traditional Arabic" panose="02020603050405020304" pitchFamily="18" charset="-78"/>
              </a:rPr>
              <a:t>ينتج من تحلل السيليولوز </a:t>
            </a:r>
          </a:p>
          <a:p>
            <a:pPr marL="609600" indent="-609600" algn="r" rtl="1">
              <a:spcBef>
                <a:spcPct val="20000"/>
              </a:spcBef>
              <a:buFontTx/>
              <a:buChar char="•"/>
            </a:pPr>
            <a:r>
              <a:rPr lang="ar-SA" sz="3600" b="0" i="0" dirty="0">
                <a:latin typeface="Traditional Arabic" panose="02020603050405020304" pitchFamily="18" charset="-78"/>
                <a:cs typeface="Traditional Arabic" panose="02020603050405020304" pitchFamily="18" charset="-78"/>
              </a:rPr>
              <a:t>جلوكوز + جلوكوز </a:t>
            </a:r>
            <a:r>
              <a:rPr lang="en-US" sz="3200" b="0" i="0" dirty="0">
                <a:latin typeface="Traditional Arabic" panose="02020603050405020304" pitchFamily="18" charset="-78"/>
                <a:cs typeface="Traditional Arabic" panose="02020603050405020304" pitchFamily="18" charset="-78"/>
              </a:rPr>
              <a:t>(b 1→ 4)</a:t>
            </a:r>
            <a:r>
              <a:rPr lang="ar-SA" sz="3600" b="0" i="0" dirty="0">
                <a:latin typeface="Traditional Arabic" panose="02020603050405020304" pitchFamily="18" charset="-78"/>
                <a:cs typeface="Traditional Arabic" panose="02020603050405020304" pitchFamily="18" charset="-78"/>
              </a:rPr>
              <a:t>	</a:t>
            </a:r>
          </a:p>
          <a:p>
            <a:pPr marL="609600" indent="-609600" algn="r" rtl="1">
              <a:spcBef>
                <a:spcPct val="20000"/>
              </a:spcBef>
              <a:buFontTx/>
              <a:buChar char="•"/>
            </a:pPr>
            <a:r>
              <a:rPr lang="ar-SA" sz="3600" b="0" i="0" dirty="0">
                <a:latin typeface="Traditional Arabic" panose="02020603050405020304" pitchFamily="18" charset="-78"/>
                <a:cs typeface="Traditional Arabic" panose="02020603050405020304" pitchFamily="18" charset="-78"/>
              </a:rPr>
              <a:t>له قدرة </a:t>
            </a:r>
            <a:r>
              <a:rPr lang="ar-SA" sz="3600" b="0" i="0" dirty="0" err="1">
                <a:latin typeface="Traditional Arabic" panose="02020603050405020304" pitchFamily="18" charset="-78"/>
                <a:cs typeface="Traditional Arabic" panose="02020603050405020304" pitchFamily="18" charset="-78"/>
              </a:rPr>
              <a:t>إختزالية</a:t>
            </a:r>
            <a:endParaRPr lang="ar-SA" sz="3600" b="0" i="0" dirty="0">
              <a:latin typeface="Traditional Arabic" panose="02020603050405020304" pitchFamily="18" charset="-78"/>
              <a:cs typeface="Traditional Arabic" panose="02020603050405020304" pitchFamily="18" charset="-78"/>
            </a:endParaRPr>
          </a:p>
        </p:txBody>
      </p:sp>
      <p:sp>
        <p:nvSpPr>
          <p:cNvPr id="2" name="Title 1"/>
          <p:cNvSpPr>
            <a:spLocks noGrp="1"/>
          </p:cNvSpPr>
          <p:nvPr>
            <p:ph type="title"/>
          </p:nvPr>
        </p:nvSpPr>
        <p:spPr/>
        <p:txBody>
          <a:bodyPr/>
          <a:lstStyle/>
          <a:p>
            <a:pPr rtl="1"/>
            <a:r>
              <a:rPr lang="ar-SA" b="1" dirty="0" err="1" smtClean="0">
                <a:solidFill>
                  <a:srgbClr val="008000"/>
                </a:solidFill>
                <a:latin typeface="Traditional Arabic" panose="02020603050405020304" pitchFamily="18" charset="-78"/>
                <a:cs typeface="Traditional Arabic" panose="02020603050405020304" pitchFamily="18" charset="-78"/>
              </a:rPr>
              <a:t>السيلوبيوز</a:t>
            </a:r>
            <a:r>
              <a:rPr lang="en-US" sz="4000" b="1" dirty="0" err="1" smtClean="0">
                <a:solidFill>
                  <a:srgbClr val="008000"/>
                </a:solidFill>
                <a:latin typeface="Traditional Arabic" panose="02020603050405020304" pitchFamily="18" charset="-78"/>
                <a:cs typeface="Traditional Arabic" panose="02020603050405020304" pitchFamily="18" charset="-78"/>
              </a:rPr>
              <a:t>Cellobiose</a:t>
            </a:r>
            <a:r>
              <a:rPr lang="en-US" sz="4000" b="1" dirty="0" smtClean="0">
                <a:solidFill>
                  <a:srgbClr val="008000"/>
                </a:solidFill>
                <a:latin typeface="Traditional Arabic" panose="02020603050405020304" pitchFamily="18" charset="-78"/>
                <a:cs typeface="Traditional Arabic" panose="02020603050405020304" pitchFamily="18" charset="-78"/>
              </a:rPr>
              <a:t> </a:t>
            </a:r>
            <a:endParaRPr lang="en-US" sz="4000" b="1"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6915" name="AutoShape 3"/>
          <p:cNvSpPr>
            <a:spLocks noChangeArrowheads="1"/>
          </p:cNvSpPr>
          <p:nvPr/>
        </p:nvSpPr>
        <p:spPr bwMode="auto">
          <a:xfrm>
            <a:off x="1475656" y="274638"/>
            <a:ext cx="5965745" cy="1025654"/>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latin typeface="Traditional Arabic" panose="02020603050405020304" pitchFamily="18" charset="-78"/>
              <a:cs typeface="Traditional Arabic" panose="02020603050405020304" pitchFamily="18" charset="-78"/>
            </a:endParaRPr>
          </a:p>
        </p:txBody>
      </p:sp>
      <p:sp>
        <p:nvSpPr>
          <p:cNvPr id="2" name="Title 1"/>
          <p:cNvSpPr>
            <a:spLocks noGrp="1"/>
          </p:cNvSpPr>
          <p:nvPr>
            <p:ph type="title"/>
          </p:nvPr>
        </p:nvSpPr>
        <p:spPr/>
        <p:txBody>
          <a:bodyPr/>
          <a:lstStyle/>
          <a:p>
            <a:r>
              <a:rPr lang="ar-SA" b="1" dirty="0">
                <a:solidFill>
                  <a:srgbClr val="006600"/>
                </a:solidFill>
                <a:latin typeface="Traditional Arabic" panose="02020603050405020304" pitchFamily="18" charset="-78"/>
                <a:cs typeface="Traditional Arabic" panose="02020603050405020304" pitchFamily="18" charset="-78"/>
              </a:rPr>
              <a:t>أهم السكريات </a:t>
            </a:r>
            <a:r>
              <a:rPr lang="ar-SA" b="1" dirty="0" smtClean="0">
                <a:solidFill>
                  <a:srgbClr val="006600"/>
                </a:solidFill>
                <a:latin typeface="Traditional Arabic" panose="02020603050405020304" pitchFamily="18" charset="-78"/>
                <a:cs typeface="Traditional Arabic" panose="02020603050405020304" pitchFamily="18" charset="-78"/>
              </a:rPr>
              <a:t>العديدة</a:t>
            </a:r>
            <a:endParaRPr lang="en-US" b="1" dirty="0"/>
          </a:p>
        </p:txBody>
      </p:sp>
      <p:sp>
        <p:nvSpPr>
          <p:cNvPr id="166914" name="Rectangle 2"/>
          <p:cNvSpPr>
            <a:spLocks noGrp="1" noChangeArrowheads="1"/>
          </p:cNvSpPr>
          <p:nvPr>
            <p:ph type="body" idx="4294967295"/>
          </p:nvPr>
        </p:nvSpPr>
        <p:spPr>
          <a:xfrm>
            <a:off x="1115616" y="1828800"/>
            <a:ext cx="7342584" cy="2679700"/>
          </a:xfrm>
        </p:spPr>
        <p:txBody>
          <a:bodyPr/>
          <a:lstStyle/>
          <a:p>
            <a:pPr marL="609600" indent="-609600" algn="ctr" rtl="1">
              <a:buFontTx/>
              <a:buNone/>
            </a:pPr>
            <a:r>
              <a:rPr lang="ar-KW" sz="3600" dirty="0">
                <a:latin typeface="Traditional Arabic" panose="02020603050405020304" pitchFamily="18" charset="-78"/>
                <a:cs typeface="Traditional Arabic" panose="02020603050405020304" pitchFamily="18" charset="-78"/>
              </a:rPr>
              <a:t>النشا</a:t>
            </a:r>
            <a:endParaRPr lang="ar-SA" sz="3600" dirty="0">
              <a:latin typeface="Traditional Arabic" panose="02020603050405020304" pitchFamily="18" charset="-78"/>
              <a:cs typeface="Traditional Arabic" panose="02020603050405020304" pitchFamily="18" charset="-78"/>
            </a:endParaRPr>
          </a:p>
          <a:p>
            <a:pPr marL="609600" indent="-609600" algn="ctr" rtl="1">
              <a:buFontTx/>
              <a:buNone/>
            </a:pPr>
            <a:r>
              <a:rPr lang="ar-SA" sz="3600" dirty="0">
                <a:latin typeface="Traditional Arabic" panose="02020603050405020304" pitchFamily="18" charset="-78"/>
                <a:cs typeface="Traditional Arabic" panose="02020603050405020304" pitchFamily="18" charset="-78"/>
              </a:rPr>
              <a:t>الجلايكوجين</a:t>
            </a:r>
            <a:endParaRPr lang="en-US" sz="3600" dirty="0">
              <a:latin typeface="Traditional Arabic" panose="02020603050405020304" pitchFamily="18" charset="-78"/>
              <a:cs typeface="Traditional Arabic" panose="02020603050405020304" pitchFamily="18" charset="-78"/>
            </a:endParaRPr>
          </a:p>
          <a:p>
            <a:pPr marL="609600" indent="-609600" algn="ctr" rtl="1">
              <a:buFontTx/>
              <a:buNone/>
            </a:pPr>
            <a:r>
              <a:rPr lang="ar-KW" sz="3600" dirty="0" err="1">
                <a:latin typeface="Traditional Arabic" panose="02020603050405020304" pitchFamily="18" charset="-78"/>
                <a:cs typeface="Traditional Arabic" panose="02020603050405020304" pitchFamily="18" charset="-78"/>
              </a:rPr>
              <a:t>السليولوز</a:t>
            </a:r>
            <a:endParaRPr lang="ar-KW" sz="3600" dirty="0">
              <a:latin typeface="Traditional Arabic" panose="02020603050405020304" pitchFamily="18" charset="-78"/>
              <a:cs typeface="Traditional Arabic" panose="02020603050405020304" pitchFamily="18" charset="-78"/>
            </a:endParaRPr>
          </a:p>
          <a:p>
            <a:pPr marL="609600" indent="-609600" algn="ctr" rtl="1">
              <a:buFontTx/>
              <a:buNone/>
            </a:pPr>
            <a:endParaRPr lang="ar-SA" sz="3600" dirty="0">
              <a:latin typeface="Traditional Arabic" panose="02020603050405020304" pitchFamily="18" charset="-78"/>
              <a:cs typeface="Traditional Arabic" panose="02020603050405020304" pitchFamily="18" charset="-78"/>
            </a:endParaRPr>
          </a:p>
        </p:txBody>
      </p:sp>
      <p:sp>
        <p:nvSpPr>
          <p:cNvPr id="166916" name="Rectangle 4"/>
          <p:cNvSpPr>
            <a:spLocks noChangeArrowheads="1"/>
          </p:cNvSpPr>
          <p:nvPr/>
        </p:nvSpPr>
        <p:spPr bwMode="auto">
          <a:xfrm>
            <a:off x="342900" y="1988840"/>
            <a:ext cx="8229600" cy="1371600"/>
          </a:xfrm>
          <a:prstGeom prst="rect">
            <a:avLst/>
          </a:prstGeom>
          <a:noFill/>
          <a:ln w="9525">
            <a:noFill/>
            <a:miter lim="800000"/>
            <a:headEnd/>
            <a:tailEnd/>
          </a:ln>
          <a:effectLst/>
        </p:spPr>
        <p:txBody>
          <a:bodyPr anchor="ctr"/>
          <a:lstStyle/>
          <a:p>
            <a:pPr algn="ctr"/>
            <a:endParaRPr lang="en-US" sz="6600" i="0" dirty="0">
              <a:solidFill>
                <a:srgbClr val="006600"/>
              </a:solidFill>
              <a:latin typeface="Traditional Arabic" panose="02020603050405020304" pitchFamily="18" charset="-78"/>
              <a:cs typeface="Traditional Arabic" panose="02020603050405020304" pitchFamily="18" charset="-78"/>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nodePh="1">
                                  <p:stCondLst>
                                    <p:cond delay="0"/>
                                  </p:stCondLst>
                                  <p:endCondLst>
                                    <p:cond evt="begin" delay="0">
                                      <p:tn val="5"/>
                                    </p:cond>
                                  </p:endCondLst>
                                  <p:childTnLst>
                                    <p:set>
                                      <p:cBhvr>
                                        <p:cTn id="6" dur="1" fill="hold">
                                          <p:stCondLst>
                                            <p:cond delay="499"/>
                                          </p:stCondLst>
                                        </p:cTn>
                                        <p:tgtEl>
                                          <p:spTgt spid="1669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6"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AutoShape 3"/>
          <p:cNvSpPr>
            <a:spLocks noChangeArrowheads="1"/>
          </p:cNvSpPr>
          <p:nvPr/>
        </p:nvSpPr>
        <p:spPr bwMode="auto">
          <a:xfrm>
            <a:off x="1475656" y="274638"/>
            <a:ext cx="5965745" cy="1025654"/>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latin typeface="Traditional Arabic" panose="02020603050405020304" pitchFamily="18" charset="-78"/>
              <a:cs typeface="Traditional Arabic" panose="02020603050405020304" pitchFamily="18" charset="-78"/>
            </a:endParaRPr>
          </a:p>
        </p:txBody>
      </p:sp>
      <p:sp>
        <p:nvSpPr>
          <p:cNvPr id="3" name="Title 2"/>
          <p:cNvSpPr>
            <a:spLocks noGrp="1"/>
          </p:cNvSpPr>
          <p:nvPr>
            <p:ph type="title"/>
          </p:nvPr>
        </p:nvSpPr>
        <p:spPr/>
        <p:txBody>
          <a:bodyPr/>
          <a:lstStyle/>
          <a:p>
            <a:pPr rtl="1"/>
            <a:r>
              <a:rPr lang="ar-SA" b="1" dirty="0" smtClean="0">
                <a:solidFill>
                  <a:srgbClr val="009900"/>
                </a:solidFill>
                <a:latin typeface="Traditional Arabic" panose="02020603050405020304" pitchFamily="18" charset="-78"/>
                <a:cs typeface="Traditional Arabic" panose="02020603050405020304" pitchFamily="18" charset="-78"/>
              </a:rPr>
              <a:t>النشا </a:t>
            </a:r>
            <a:r>
              <a:rPr lang="en-US" b="1" dirty="0" smtClean="0">
                <a:solidFill>
                  <a:srgbClr val="009900"/>
                </a:solidFill>
                <a:latin typeface="Traditional Arabic" panose="02020603050405020304" pitchFamily="18" charset="-78"/>
                <a:cs typeface="Traditional Arabic" panose="02020603050405020304" pitchFamily="18" charset="-78"/>
              </a:rPr>
              <a:t>Starch </a:t>
            </a:r>
            <a:endParaRPr lang="en-US" b="1" dirty="0">
              <a:solidFill>
                <a:srgbClr val="009900"/>
              </a:solidFill>
              <a:latin typeface="Traditional Arabic" panose="02020603050405020304" pitchFamily="18" charset="-78"/>
              <a:cs typeface="Traditional Arabic" panose="02020603050405020304" pitchFamily="18" charset="-78"/>
            </a:endParaRPr>
          </a:p>
        </p:txBody>
      </p:sp>
      <p:sp>
        <p:nvSpPr>
          <p:cNvPr id="2" name="Content Placeholder 1"/>
          <p:cNvSpPr>
            <a:spLocks noGrp="1"/>
          </p:cNvSpPr>
          <p:nvPr>
            <p:ph idx="4294967295"/>
          </p:nvPr>
        </p:nvSpPr>
        <p:spPr>
          <a:xfrm>
            <a:off x="216024" y="1512168"/>
            <a:ext cx="8820472" cy="5085184"/>
          </a:xfrm>
        </p:spPr>
        <p:txBody>
          <a:bodyPr/>
          <a:lstStyle/>
          <a:p>
            <a:pPr algn="just" rtl="1"/>
            <a:r>
              <a:rPr lang="ar-SA" sz="3000" dirty="0" smtClean="0">
                <a:latin typeface="Traditional Arabic" panose="02020603050405020304" pitchFamily="18" charset="-78"/>
                <a:cs typeface="Traditional Arabic" panose="02020603050405020304" pitchFamily="18" charset="-78"/>
              </a:rPr>
              <a:t>لا يُختزن الجلوكوز في النبات نظراً لأنه ذو </a:t>
            </a:r>
            <a:r>
              <a:rPr lang="ar-SA" sz="3000" dirty="0" err="1" smtClean="0">
                <a:latin typeface="Traditional Arabic" panose="02020603050405020304" pitchFamily="18" charset="-78"/>
                <a:cs typeface="Traditional Arabic" panose="02020603050405020304" pitchFamily="18" charset="-78"/>
              </a:rPr>
              <a:t>ذوبانية</a:t>
            </a:r>
            <a:r>
              <a:rPr lang="ar-SA" sz="3000" dirty="0" smtClean="0">
                <a:latin typeface="Traditional Arabic" panose="02020603050405020304" pitchFamily="18" charset="-78"/>
                <a:cs typeface="Traditional Arabic" panose="02020603050405020304" pitchFamily="18" charset="-78"/>
              </a:rPr>
              <a:t> عالية ولكن يتم اختزانه في شكل نشا. </a:t>
            </a:r>
          </a:p>
          <a:p>
            <a:pPr algn="just" rtl="1"/>
            <a:r>
              <a:rPr lang="ar-SA" sz="3000" dirty="0" smtClean="0">
                <a:latin typeface="Traditional Arabic" panose="02020603050405020304" pitchFamily="18" charset="-78"/>
                <a:cs typeface="Traditional Arabic" panose="02020603050405020304" pitchFamily="18" charset="-78"/>
              </a:rPr>
              <a:t>يمثل النشا المخزون </a:t>
            </a:r>
            <a:r>
              <a:rPr lang="ar-SA" sz="3000" dirty="0" err="1" smtClean="0">
                <a:latin typeface="Traditional Arabic" panose="02020603050405020304" pitchFamily="18" charset="-78"/>
                <a:cs typeface="Traditional Arabic" panose="02020603050405020304" pitchFamily="18" charset="-78"/>
              </a:rPr>
              <a:t>الكربوهيدراتي</a:t>
            </a:r>
            <a:r>
              <a:rPr lang="ar-SA" sz="3000" dirty="0" smtClean="0">
                <a:latin typeface="Traditional Arabic" panose="02020603050405020304" pitchFamily="18" charset="-78"/>
                <a:cs typeface="Traditional Arabic" panose="02020603050405020304" pitchFamily="18" charset="-78"/>
              </a:rPr>
              <a:t> في النباتات حيث يختزن في البذور والدرنات والجذور. ويوجد على شكل حبيبات تختلف في الشكل حسب المصدر النباتي. </a:t>
            </a:r>
          </a:p>
          <a:p>
            <a:pPr algn="just" rtl="1"/>
            <a:r>
              <a:rPr lang="ar-SA" sz="3000" dirty="0" smtClean="0">
                <a:latin typeface="Traditional Arabic" panose="02020603050405020304" pitchFamily="18" charset="-78"/>
                <a:cs typeface="Traditional Arabic" panose="02020603050405020304" pitchFamily="18" charset="-78"/>
              </a:rPr>
              <a:t>يتكون النشا من ترابط وحدات متكررة من </a:t>
            </a:r>
            <a:r>
              <a:rPr lang="en-US" sz="3000" dirty="0" smtClean="0">
                <a:latin typeface="Traditional Arabic" panose="02020603050405020304" pitchFamily="18" charset="-78"/>
                <a:cs typeface="Traditional Arabic" panose="02020603050405020304" pitchFamily="18" charset="-78"/>
              </a:rPr>
              <a:t> D-a</a:t>
            </a:r>
            <a:r>
              <a:rPr lang="ar-SA" sz="3000" dirty="0" smtClean="0">
                <a:latin typeface="Traditional Arabic" panose="02020603050405020304" pitchFamily="18" charset="-78"/>
                <a:cs typeface="Traditional Arabic" panose="02020603050405020304" pitchFamily="18" charset="-78"/>
              </a:rPr>
              <a:t>جلوكوز بواسطة روابط </a:t>
            </a:r>
            <a:r>
              <a:rPr lang="ar-SA" sz="3000" dirty="0" err="1" smtClean="0">
                <a:latin typeface="Traditional Arabic" panose="02020603050405020304" pitchFamily="18" charset="-78"/>
                <a:cs typeface="Traditional Arabic" panose="02020603050405020304" pitchFamily="18" charset="-78"/>
              </a:rPr>
              <a:t>جلايكوزيدية</a:t>
            </a:r>
            <a:r>
              <a:rPr lang="ar-SA" sz="3000" dirty="0" smtClean="0">
                <a:latin typeface="Traditional Arabic" panose="02020603050405020304" pitchFamily="18" charset="-78"/>
                <a:cs typeface="Traditional Arabic" panose="02020603050405020304" pitchFamily="18" charset="-78"/>
              </a:rPr>
              <a:t>. </a:t>
            </a:r>
          </a:p>
          <a:p>
            <a:pPr algn="just" rtl="1"/>
            <a:r>
              <a:rPr lang="ar-SA" sz="3000" dirty="0" smtClean="0">
                <a:latin typeface="Traditional Arabic" panose="02020603050405020304" pitchFamily="18" charset="-78"/>
                <a:cs typeface="Traditional Arabic" panose="02020603050405020304" pitchFamily="18" charset="-78"/>
              </a:rPr>
              <a:t>النشا شحيح الذوبان في الماء البارد بالرغم من وجود عدد هائل من مجموعات </a:t>
            </a:r>
            <a:r>
              <a:rPr lang="ar-SA" sz="3000" dirty="0" err="1" smtClean="0">
                <a:latin typeface="Traditional Arabic" panose="02020603050405020304" pitchFamily="18" charset="-78"/>
                <a:cs typeface="Traditional Arabic" panose="02020603050405020304" pitchFamily="18" charset="-78"/>
              </a:rPr>
              <a:t>الهيدروكسيل</a:t>
            </a:r>
            <a:r>
              <a:rPr lang="ar-SA" sz="3000" dirty="0" smtClean="0">
                <a:latin typeface="Traditional Arabic" panose="02020603050405020304" pitchFamily="18" charset="-78"/>
                <a:cs typeface="Traditional Arabic" panose="02020603050405020304" pitchFamily="18" charset="-78"/>
              </a:rPr>
              <a:t> التي تجعله محب للماء. ويرجع عدم الذوبان نظراً للوزن الجزيئي المرتفع الذي يصل إلى 1000 كيلو </a:t>
            </a:r>
            <a:r>
              <a:rPr lang="ar-SA" sz="3000" dirty="0" err="1" smtClean="0">
                <a:latin typeface="Traditional Arabic" panose="02020603050405020304" pitchFamily="18" charset="-78"/>
                <a:cs typeface="Traditional Arabic" panose="02020603050405020304" pitchFamily="18" charset="-78"/>
              </a:rPr>
              <a:t>دالتون</a:t>
            </a:r>
            <a:r>
              <a:rPr lang="ar-SA" sz="3000" dirty="0" smtClean="0">
                <a:latin typeface="Traditional Arabic" panose="02020603050405020304" pitchFamily="18" charset="-78"/>
                <a:cs typeface="Traditional Arabic" panose="02020603050405020304" pitchFamily="18" charset="-78"/>
              </a:rPr>
              <a:t>. </a:t>
            </a:r>
          </a:p>
          <a:p>
            <a:pPr algn="just" rtl="1"/>
            <a:r>
              <a:rPr lang="ar-SA" sz="3000" dirty="0" smtClean="0">
                <a:latin typeface="Traditional Arabic" panose="02020603050405020304" pitchFamily="18" charset="-78"/>
                <a:cs typeface="Traditional Arabic" panose="02020603050405020304" pitchFamily="18" charset="-78"/>
              </a:rPr>
              <a:t>يعطي النشا محلولاً غروياً عند تسخينه مع الماء ويتحلل إلى شكلين يسميان الأميلوز </a:t>
            </a:r>
            <a:r>
              <a:rPr lang="ar-SA" sz="3000" dirty="0" err="1" smtClean="0">
                <a:latin typeface="Traditional Arabic" panose="02020603050405020304" pitchFamily="18" charset="-78"/>
                <a:cs typeface="Traditional Arabic" panose="02020603050405020304" pitchFamily="18" charset="-78"/>
              </a:rPr>
              <a:t>والأميلوبكتين</a:t>
            </a:r>
            <a:r>
              <a:rPr lang="ar-SA" sz="3000" dirty="0" smtClean="0">
                <a:latin typeface="Traditional Arabic" panose="02020603050405020304" pitchFamily="18" charset="-78"/>
                <a:cs typeface="Traditional Arabic" panose="02020603050405020304" pitchFamily="18" charset="-78"/>
              </a:rPr>
              <a:t>. </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AutoShape 3"/>
          <p:cNvSpPr>
            <a:spLocks noChangeArrowheads="1"/>
          </p:cNvSpPr>
          <p:nvPr/>
        </p:nvSpPr>
        <p:spPr bwMode="auto">
          <a:xfrm>
            <a:off x="1475656" y="203131"/>
            <a:ext cx="5965745" cy="1097161"/>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latin typeface="Traditional Arabic" panose="02020603050405020304" pitchFamily="18" charset="-78"/>
              <a:cs typeface="Traditional Arabic" panose="02020603050405020304" pitchFamily="18" charset="-78"/>
            </a:endParaRPr>
          </a:p>
        </p:txBody>
      </p:sp>
      <p:sp>
        <p:nvSpPr>
          <p:cNvPr id="5" name="Title 4"/>
          <p:cNvSpPr>
            <a:spLocks noGrp="1"/>
          </p:cNvSpPr>
          <p:nvPr>
            <p:ph type="title"/>
          </p:nvPr>
        </p:nvSpPr>
        <p:spPr>
          <a:xfrm>
            <a:off x="457200" y="188640"/>
            <a:ext cx="8229600" cy="1084982"/>
          </a:xfrm>
        </p:spPr>
        <p:txBody>
          <a:bodyPr/>
          <a:lstStyle/>
          <a:p>
            <a:r>
              <a:rPr lang="ar-SA" b="1" dirty="0" smtClean="0">
                <a:solidFill>
                  <a:srgbClr val="008000"/>
                </a:solidFill>
                <a:latin typeface="Traditional Arabic" panose="02020603050405020304" pitchFamily="18" charset="-78"/>
                <a:cs typeface="Traditional Arabic" panose="02020603050405020304" pitchFamily="18" charset="-78"/>
              </a:rPr>
              <a:t>النشا (مستمر)</a:t>
            </a:r>
            <a:endParaRPr lang="en-US" b="1" dirty="0">
              <a:solidFill>
                <a:srgbClr val="008000"/>
              </a:solidFill>
              <a:latin typeface="Traditional Arabic" panose="02020603050405020304" pitchFamily="18" charset="-78"/>
              <a:cs typeface="Traditional Arabic" panose="02020603050405020304" pitchFamily="18" charset="-78"/>
            </a:endParaRPr>
          </a:p>
        </p:txBody>
      </p:sp>
      <p:sp>
        <p:nvSpPr>
          <p:cNvPr id="2" name="Content Placeholder 1"/>
          <p:cNvSpPr>
            <a:spLocks noGrp="1"/>
          </p:cNvSpPr>
          <p:nvPr>
            <p:ph idx="4294967295"/>
          </p:nvPr>
        </p:nvSpPr>
        <p:spPr>
          <a:xfrm>
            <a:off x="251520" y="1643063"/>
            <a:ext cx="8748712" cy="4162425"/>
          </a:xfrm>
        </p:spPr>
        <p:txBody>
          <a:bodyPr/>
          <a:lstStyle/>
          <a:p>
            <a:pPr algn="just" rtl="1"/>
            <a:r>
              <a:rPr lang="ar-SA" dirty="0" smtClean="0">
                <a:latin typeface="Traditional Arabic" panose="02020603050405020304" pitchFamily="18" charset="-78"/>
                <a:cs typeface="Traditional Arabic" panose="02020603050405020304" pitchFamily="18" charset="-78"/>
              </a:rPr>
              <a:t>بالرغم من توافر مجموعات </a:t>
            </a:r>
            <a:r>
              <a:rPr lang="ar-SA" dirty="0" err="1" smtClean="0">
                <a:latin typeface="Traditional Arabic" panose="02020603050405020304" pitchFamily="18" charset="-78"/>
                <a:cs typeface="Traditional Arabic" panose="02020603050405020304" pitchFamily="18" charset="-78"/>
              </a:rPr>
              <a:t>هيدروكسيل</a:t>
            </a:r>
            <a:r>
              <a:rPr lang="ar-SA" dirty="0" smtClean="0">
                <a:latin typeface="Traditional Arabic" panose="02020603050405020304" pitchFamily="18" charset="-78"/>
                <a:cs typeface="Traditional Arabic" panose="02020603050405020304" pitchFamily="18" charset="-78"/>
              </a:rPr>
              <a:t> طرفية في جزيء النشا إلا أنه لا يعطي نتائج إيجابية في اختبارات الاختزال لذلك فهو يعتبر مركب غير اختزالي. ويرجع السبب في ذلك إلى أن نسبة جزيئات الجلوكوز الطرفية قليلة جداً بالمقارنة بعدد جزيئات الجلوكوز الغير طرفية نظراً لكبر حجم جزيء النشا. </a:t>
            </a:r>
          </a:p>
          <a:p>
            <a:pPr algn="just" rtl="1"/>
            <a:r>
              <a:rPr lang="ar-SA" dirty="0" smtClean="0">
                <a:latin typeface="Traditional Arabic" panose="02020603050405020304" pitchFamily="18" charset="-78"/>
                <a:cs typeface="Traditional Arabic" panose="02020603050405020304" pitchFamily="18" charset="-78"/>
              </a:rPr>
              <a:t>يعطي النشا لوناً أزرقاً عند إضافة اليود إليه نظراً لارتباط اليود بحلزون </a:t>
            </a:r>
            <a:r>
              <a:rPr lang="ar-SA" dirty="0" err="1" smtClean="0">
                <a:latin typeface="Traditional Arabic" panose="02020603050405020304" pitchFamily="18" charset="-78"/>
                <a:cs typeface="Traditional Arabic" panose="02020603050405020304" pitchFamily="18" charset="-78"/>
              </a:rPr>
              <a:t>الأميلوز</a:t>
            </a:r>
            <a:r>
              <a:rPr lang="ar-SA" dirty="0" smtClean="0">
                <a:latin typeface="Traditional Arabic" panose="02020603050405020304" pitchFamily="18" charset="-78"/>
                <a:cs typeface="Traditional Arabic" panose="02020603050405020304" pitchFamily="18" charset="-78"/>
              </a:rPr>
              <a:t> مما يجعله يمتص جميع الأطياف عدا الأزرق الذي يعكسه معطياً اللون المميز لاختبار النشا باليود. وهذا اللون يزول في الوسط القلوي والحرارة العالية اللذان يسببان تغير في شكل الحلزون وفك اليود منه.</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AutoShape 3"/>
          <p:cNvSpPr>
            <a:spLocks noChangeArrowheads="1"/>
          </p:cNvSpPr>
          <p:nvPr/>
        </p:nvSpPr>
        <p:spPr bwMode="auto">
          <a:xfrm>
            <a:off x="1475656" y="203131"/>
            <a:ext cx="5965745" cy="1353661"/>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latin typeface="Traditional Arabic" panose="02020603050405020304" pitchFamily="18" charset="-78"/>
              <a:cs typeface="Traditional Arabic" panose="02020603050405020304" pitchFamily="18" charset="-78"/>
            </a:endParaRPr>
          </a:p>
        </p:txBody>
      </p:sp>
      <p:sp>
        <p:nvSpPr>
          <p:cNvPr id="2" name="Title 1"/>
          <p:cNvSpPr>
            <a:spLocks noGrp="1"/>
          </p:cNvSpPr>
          <p:nvPr>
            <p:ph type="title"/>
          </p:nvPr>
        </p:nvSpPr>
        <p:spPr>
          <a:xfrm>
            <a:off x="343728" y="625540"/>
            <a:ext cx="8229600" cy="1143000"/>
          </a:xfrm>
        </p:spPr>
        <p:txBody>
          <a:bodyPr/>
          <a:lstStyle/>
          <a:p>
            <a:r>
              <a:rPr lang="ar-SA" b="1" dirty="0">
                <a:solidFill>
                  <a:srgbClr val="008000"/>
                </a:solidFill>
                <a:latin typeface="Traditional Arabic" panose="02020603050405020304" pitchFamily="18" charset="-78"/>
                <a:cs typeface="Traditional Arabic" panose="02020603050405020304" pitchFamily="18" charset="-78"/>
              </a:rPr>
              <a:t>النشا (مستمر</a:t>
            </a:r>
            <a:r>
              <a:rPr lang="ar-SA" b="1" dirty="0" smtClean="0">
                <a:solidFill>
                  <a:srgbClr val="008000"/>
                </a:solidFill>
                <a:latin typeface="Traditional Arabic" panose="02020603050405020304" pitchFamily="18" charset="-78"/>
                <a:cs typeface="Traditional Arabic" panose="02020603050405020304" pitchFamily="18" charset="-78"/>
              </a:rPr>
              <a:t>)</a:t>
            </a:r>
            <a:br>
              <a:rPr lang="ar-SA" b="1" dirty="0" smtClean="0">
                <a:solidFill>
                  <a:srgbClr val="008000"/>
                </a:solidFill>
                <a:latin typeface="Traditional Arabic" panose="02020603050405020304" pitchFamily="18" charset="-78"/>
                <a:cs typeface="Traditional Arabic" panose="02020603050405020304" pitchFamily="18" charset="-78"/>
              </a:rPr>
            </a:br>
            <a:r>
              <a:rPr lang="ar-SA" b="1" dirty="0" smtClean="0">
                <a:solidFill>
                  <a:srgbClr val="008000"/>
                </a:solidFill>
                <a:latin typeface="Traditional Arabic" panose="02020603050405020304" pitchFamily="18" charset="-78"/>
                <a:cs typeface="Traditional Arabic" panose="02020603050405020304" pitchFamily="18" charset="-78"/>
              </a:rPr>
              <a:t>1- الأميلوز</a:t>
            </a:r>
            <a:r>
              <a:rPr lang="en-US" b="1" dirty="0">
                <a:solidFill>
                  <a:srgbClr val="008000"/>
                </a:solidFill>
                <a:latin typeface="Traditional Arabic" panose="02020603050405020304" pitchFamily="18" charset="-78"/>
                <a:cs typeface="Traditional Arabic" panose="02020603050405020304" pitchFamily="18" charset="-78"/>
              </a:rPr>
              <a:t/>
            </a:r>
            <a:br>
              <a:rPr lang="en-US" b="1" dirty="0">
                <a:solidFill>
                  <a:srgbClr val="008000"/>
                </a:solidFill>
                <a:latin typeface="Traditional Arabic" panose="02020603050405020304" pitchFamily="18" charset="-78"/>
                <a:cs typeface="Traditional Arabic" panose="02020603050405020304" pitchFamily="18" charset="-78"/>
              </a:rPr>
            </a:br>
            <a:endParaRPr lang="en-US" dirty="0"/>
          </a:p>
        </p:txBody>
      </p:sp>
      <p:pic>
        <p:nvPicPr>
          <p:cNvPr id="235526" name="Picture 6" descr="amylose"/>
          <p:cNvPicPr>
            <a:picLocks noGrp="1" noChangeAspect="1" noChangeArrowheads="1"/>
          </p:cNvPicPr>
          <p:nvPr>
            <p:ph idx="4294967295"/>
          </p:nvPr>
        </p:nvPicPr>
        <p:blipFill>
          <a:blip r:embed="rId2" cstate="print"/>
          <a:srcRect/>
          <a:stretch>
            <a:fillRect/>
          </a:stretch>
        </p:blipFill>
        <p:spPr>
          <a:xfrm>
            <a:off x="1043608" y="4808186"/>
            <a:ext cx="7078613" cy="2005190"/>
          </a:xfrm>
          <a:noFill/>
          <a:ln/>
        </p:spPr>
      </p:pic>
      <p:sp>
        <p:nvSpPr>
          <p:cNvPr id="4" name="Rectangle 3"/>
          <p:cNvSpPr/>
          <p:nvPr/>
        </p:nvSpPr>
        <p:spPr>
          <a:xfrm>
            <a:off x="216024" y="1700808"/>
            <a:ext cx="8532440" cy="3108543"/>
          </a:xfrm>
          <a:prstGeom prst="rect">
            <a:avLst/>
          </a:prstGeom>
        </p:spPr>
        <p:txBody>
          <a:bodyPr wrap="square">
            <a:spAutoFit/>
          </a:bodyPr>
          <a:lstStyle/>
          <a:p>
            <a:pPr marL="268288" indent="-268288" algn="just" rtl="1">
              <a:buFont typeface="Arial" panose="020B0604020202020204" pitchFamily="34" charset="0"/>
              <a:buChar char="•"/>
            </a:pPr>
            <a:r>
              <a:rPr lang="ar-SA" sz="2800" b="0" i="0" dirty="0">
                <a:latin typeface="Traditional Arabic" panose="02020603050405020304" pitchFamily="18" charset="-78"/>
                <a:cs typeface="Traditional Arabic" panose="02020603050405020304" pitchFamily="18" charset="-78"/>
              </a:rPr>
              <a:t>يتكون جزئ النشا من تركيبتين متميزتين هما الأميلوز </a:t>
            </a:r>
            <a:r>
              <a:rPr lang="ar-SA" sz="2800" b="0" i="0" dirty="0" err="1">
                <a:latin typeface="Traditional Arabic" panose="02020603050405020304" pitchFamily="18" charset="-78"/>
                <a:cs typeface="Traditional Arabic" panose="02020603050405020304" pitchFamily="18" charset="-78"/>
              </a:rPr>
              <a:t>والأميلوبكتين</a:t>
            </a:r>
            <a:r>
              <a:rPr lang="ar-SA" sz="2800" b="0" i="0" dirty="0">
                <a:latin typeface="Traditional Arabic" panose="02020603050405020304" pitchFamily="18" charset="-78"/>
                <a:cs typeface="Traditional Arabic" panose="02020603050405020304" pitchFamily="18" charset="-78"/>
              </a:rPr>
              <a:t>. </a:t>
            </a:r>
            <a:endParaRPr lang="en-US" sz="2800" b="0" i="0" dirty="0" smtClean="0">
              <a:latin typeface="Traditional Arabic" panose="02020603050405020304" pitchFamily="18" charset="-78"/>
              <a:cs typeface="Traditional Arabic" panose="02020603050405020304" pitchFamily="18" charset="-78"/>
            </a:endParaRPr>
          </a:p>
          <a:p>
            <a:pPr marL="268288" indent="-268288" algn="just" rtl="1">
              <a:buFont typeface="Arial" panose="020B0604020202020204" pitchFamily="34" charset="0"/>
              <a:buChar char="•"/>
            </a:pPr>
            <a:r>
              <a:rPr lang="ar-SA" sz="2800" b="0" i="0" dirty="0" smtClean="0">
                <a:latin typeface="Traditional Arabic" panose="02020603050405020304" pitchFamily="18" charset="-78"/>
                <a:cs typeface="Traditional Arabic" panose="02020603050405020304" pitchFamily="18" charset="-78"/>
              </a:rPr>
              <a:t>يمثل </a:t>
            </a:r>
            <a:r>
              <a:rPr lang="ar-SA" sz="2800" b="0" i="0" dirty="0">
                <a:latin typeface="Traditional Arabic" panose="02020603050405020304" pitchFamily="18" charset="-78"/>
                <a:cs typeface="Traditional Arabic" panose="02020603050405020304" pitchFamily="18" charset="-78"/>
              </a:rPr>
              <a:t>الأميلوز 10-20% من النشا وهو شحيح الذوبان في الماء ولكنه أكثر ذوباناً من </a:t>
            </a:r>
            <a:r>
              <a:rPr lang="ar-SA" sz="2800" b="0" i="0" dirty="0" err="1">
                <a:latin typeface="Traditional Arabic" panose="02020603050405020304" pitchFamily="18" charset="-78"/>
                <a:cs typeface="Traditional Arabic" panose="02020603050405020304" pitchFamily="18" charset="-78"/>
              </a:rPr>
              <a:t>الأميلوبكتين</a:t>
            </a:r>
            <a:r>
              <a:rPr lang="ar-SA" sz="2800" b="0" i="0" dirty="0">
                <a:latin typeface="Traditional Arabic" panose="02020603050405020304" pitchFamily="18" charset="-78"/>
                <a:cs typeface="Traditional Arabic" panose="02020603050405020304" pitchFamily="18" charset="-78"/>
              </a:rPr>
              <a:t>. </a:t>
            </a:r>
            <a:endParaRPr lang="en-US" sz="2800" b="0" i="0" dirty="0" smtClean="0">
              <a:latin typeface="Traditional Arabic" panose="02020603050405020304" pitchFamily="18" charset="-78"/>
              <a:cs typeface="Traditional Arabic" panose="02020603050405020304" pitchFamily="18" charset="-78"/>
            </a:endParaRPr>
          </a:p>
          <a:p>
            <a:pPr marL="268288" indent="-268288" algn="just" rtl="1">
              <a:buFont typeface="Arial" panose="020B0604020202020204" pitchFamily="34" charset="0"/>
              <a:buChar char="•"/>
            </a:pPr>
            <a:r>
              <a:rPr lang="ar-SA" sz="2800" b="0" i="0" dirty="0" smtClean="0">
                <a:latin typeface="Traditional Arabic" panose="02020603050405020304" pitchFamily="18" charset="-78"/>
                <a:cs typeface="Traditional Arabic" panose="02020603050405020304" pitchFamily="18" charset="-78"/>
              </a:rPr>
              <a:t>يتكون</a:t>
            </a:r>
            <a:r>
              <a:rPr lang="en-US" sz="2800" b="0" i="0" dirty="0" smtClean="0">
                <a:latin typeface="Traditional Arabic" panose="02020603050405020304" pitchFamily="18" charset="-78"/>
                <a:cs typeface="Traditional Arabic" panose="02020603050405020304" pitchFamily="18" charset="-78"/>
              </a:rPr>
              <a:t> </a:t>
            </a:r>
            <a:r>
              <a:rPr lang="ar-SA" sz="2800" b="0" i="0" dirty="0" smtClean="0">
                <a:latin typeface="Traditional Arabic" panose="02020603050405020304" pitchFamily="18" charset="-78"/>
                <a:cs typeface="Traditional Arabic" panose="02020603050405020304" pitchFamily="18" charset="-78"/>
              </a:rPr>
              <a:t>الأميلوز </a:t>
            </a:r>
            <a:r>
              <a:rPr lang="ar-SA" sz="2800" b="0" i="0" dirty="0">
                <a:latin typeface="Traditional Arabic" panose="02020603050405020304" pitchFamily="18" charset="-78"/>
                <a:cs typeface="Traditional Arabic" panose="02020603050405020304" pitchFamily="18" charset="-78"/>
              </a:rPr>
              <a:t>من وحدات متكررة  من  الجلوكوز  تصل  إلى  عدة  مئات  مرتبطة  بروابط  </a:t>
            </a:r>
            <a:r>
              <a:rPr lang="ar-SA" sz="2800" b="0" i="0" dirty="0" err="1">
                <a:latin typeface="Traditional Arabic" panose="02020603050405020304" pitchFamily="18" charset="-78"/>
                <a:cs typeface="Traditional Arabic" panose="02020603050405020304" pitchFamily="18" charset="-78"/>
              </a:rPr>
              <a:t>جلايكوزيدية</a:t>
            </a:r>
            <a:r>
              <a:rPr lang="ar-SA" sz="2800" b="0" i="0" dirty="0">
                <a:latin typeface="Traditional Arabic" panose="02020603050405020304" pitchFamily="18" charset="-78"/>
                <a:cs typeface="Traditional Arabic" panose="02020603050405020304" pitchFamily="18" charset="-78"/>
              </a:rPr>
              <a:t> من نوع </a:t>
            </a:r>
            <a:r>
              <a:rPr lang="el-GR" sz="2800" b="0" i="0" dirty="0" smtClean="0">
                <a:latin typeface="Constantia" panose="02030602050306030303" pitchFamily="18" charset="0"/>
                <a:cs typeface="Traditional Arabic" panose="02020603050405020304" pitchFamily="18" charset="-78"/>
              </a:rPr>
              <a:t>α</a:t>
            </a:r>
            <a:r>
              <a:rPr lang="en-US" sz="2800" b="0" i="0" dirty="0" smtClean="0">
                <a:latin typeface="Traditional Arabic" panose="02020603050405020304" pitchFamily="18" charset="-78"/>
                <a:cs typeface="Traditional Arabic" panose="02020603050405020304" pitchFamily="18" charset="-78"/>
              </a:rPr>
              <a:t>-1</a:t>
            </a:r>
            <a:r>
              <a:rPr lang="en-US" sz="2800" b="0" i="0" dirty="0" smtClean="0">
                <a:latin typeface="Traditional Arabic" panose="02020603050405020304" pitchFamily="18" charset="-78"/>
                <a:cs typeface="Traditional Arabic" panose="02020603050405020304" pitchFamily="18" charset="-78"/>
                <a:sym typeface="Wingdings" panose="05000000000000000000" pitchFamily="2" charset="2"/>
              </a:rPr>
              <a:t></a:t>
            </a:r>
            <a:r>
              <a:rPr lang="en-US" sz="2800" b="0" i="0" dirty="0" smtClean="0">
                <a:latin typeface="Traditional Arabic" panose="02020603050405020304" pitchFamily="18" charset="-78"/>
                <a:cs typeface="Traditional Arabic" panose="02020603050405020304" pitchFamily="18" charset="-78"/>
              </a:rPr>
              <a:t> </a:t>
            </a:r>
            <a:r>
              <a:rPr lang="en-US" sz="2800" b="0" i="0" dirty="0">
                <a:latin typeface="Traditional Arabic" panose="02020603050405020304" pitchFamily="18" charset="-78"/>
                <a:cs typeface="Traditional Arabic" panose="02020603050405020304" pitchFamily="18" charset="-78"/>
              </a:rPr>
              <a:t>4 </a:t>
            </a:r>
            <a:r>
              <a:rPr lang="ar-SA" sz="2800" b="0" i="0" dirty="0">
                <a:latin typeface="Traditional Arabic" panose="02020603050405020304" pitchFamily="18" charset="-78"/>
                <a:cs typeface="Traditional Arabic" panose="02020603050405020304" pitchFamily="18" charset="-78"/>
              </a:rPr>
              <a:t>. </a:t>
            </a:r>
            <a:endParaRPr lang="ar-SA" sz="2800" b="0" i="0" dirty="0" smtClean="0">
              <a:latin typeface="Traditional Arabic" panose="02020603050405020304" pitchFamily="18" charset="-78"/>
              <a:cs typeface="Traditional Arabic" panose="02020603050405020304" pitchFamily="18" charset="-78"/>
            </a:endParaRPr>
          </a:p>
          <a:p>
            <a:pPr marL="268288" indent="-268288" algn="just" rtl="1">
              <a:buFont typeface="Arial" panose="020B0604020202020204" pitchFamily="34" charset="0"/>
              <a:buChar char="•"/>
            </a:pPr>
            <a:r>
              <a:rPr lang="ar-SA" sz="2800" b="0" i="0" dirty="0" smtClean="0">
                <a:latin typeface="Traditional Arabic" panose="02020603050405020304" pitchFamily="18" charset="-78"/>
                <a:cs typeface="Traditional Arabic" panose="02020603050405020304" pitchFamily="18" charset="-78"/>
              </a:rPr>
              <a:t>يتخذ </a:t>
            </a:r>
            <a:r>
              <a:rPr lang="ar-SA" sz="2800" b="0" i="0" dirty="0">
                <a:latin typeface="Traditional Arabic" panose="02020603050405020304" pitchFamily="18" charset="-78"/>
                <a:cs typeface="Traditional Arabic" panose="02020603050405020304" pitchFamily="18" charset="-78"/>
              </a:rPr>
              <a:t>الأميلوز شكلاً حلزونياً تحتوي كل لفة من الحلزون على 6 جزيئات جلوكوز تقريباً. يعطي لوناً أزرقاً مع اليود.</a:t>
            </a:r>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AutoShape 3"/>
          <p:cNvSpPr>
            <a:spLocks noChangeArrowheads="1"/>
          </p:cNvSpPr>
          <p:nvPr/>
        </p:nvSpPr>
        <p:spPr bwMode="auto">
          <a:xfrm>
            <a:off x="1475656" y="203132"/>
            <a:ext cx="5965745" cy="1328484"/>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latin typeface="Traditional Arabic" panose="02020603050405020304" pitchFamily="18" charset="-78"/>
              <a:cs typeface="Traditional Arabic" panose="02020603050405020304" pitchFamily="18" charset="-78"/>
            </a:endParaRPr>
          </a:p>
        </p:txBody>
      </p:sp>
      <p:pic>
        <p:nvPicPr>
          <p:cNvPr id="183302" name="Picture 6" descr="amylopectin structure"/>
          <p:cNvPicPr>
            <a:picLocks noChangeAspect="1" noChangeArrowheads="1"/>
          </p:cNvPicPr>
          <p:nvPr/>
        </p:nvPicPr>
        <p:blipFill>
          <a:blip r:embed="rId2" cstate="print"/>
          <a:srcRect/>
          <a:stretch>
            <a:fillRect/>
          </a:stretch>
        </p:blipFill>
        <p:spPr bwMode="auto">
          <a:xfrm>
            <a:off x="4168558" y="4260786"/>
            <a:ext cx="4130513" cy="2578164"/>
          </a:xfrm>
          <a:prstGeom prst="rect">
            <a:avLst/>
          </a:prstGeom>
          <a:noFill/>
        </p:spPr>
      </p:pic>
      <p:pic>
        <p:nvPicPr>
          <p:cNvPr id="183303" name="Picture 7" descr="amylopectin3"/>
          <p:cNvPicPr>
            <a:picLocks noChangeAspect="1" noChangeArrowheads="1"/>
          </p:cNvPicPr>
          <p:nvPr/>
        </p:nvPicPr>
        <p:blipFill>
          <a:blip r:embed="rId3" cstate="print"/>
          <a:srcRect/>
          <a:stretch>
            <a:fillRect/>
          </a:stretch>
        </p:blipFill>
        <p:spPr bwMode="auto">
          <a:xfrm>
            <a:off x="1115616" y="3520058"/>
            <a:ext cx="2776973" cy="3337942"/>
          </a:xfrm>
          <a:prstGeom prst="rect">
            <a:avLst/>
          </a:prstGeom>
          <a:noFill/>
        </p:spPr>
      </p:pic>
      <p:sp>
        <p:nvSpPr>
          <p:cNvPr id="2" name="Title 1"/>
          <p:cNvSpPr>
            <a:spLocks noGrp="1"/>
          </p:cNvSpPr>
          <p:nvPr>
            <p:ph type="title"/>
          </p:nvPr>
        </p:nvSpPr>
        <p:spPr>
          <a:xfrm>
            <a:off x="457200" y="260648"/>
            <a:ext cx="8229600" cy="1143000"/>
          </a:xfrm>
        </p:spPr>
        <p:txBody>
          <a:bodyPr/>
          <a:lstStyle/>
          <a:p>
            <a:r>
              <a:rPr lang="ar-SA" sz="4000" b="1" dirty="0">
                <a:solidFill>
                  <a:srgbClr val="008000"/>
                </a:solidFill>
                <a:latin typeface="Traditional Arabic" panose="02020603050405020304" pitchFamily="18" charset="-78"/>
                <a:cs typeface="Traditional Arabic" panose="02020603050405020304" pitchFamily="18" charset="-78"/>
              </a:rPr>
              <a:t>النشا (مستمر)</a:t>
            </a:r>
            <a:br>
              <a:rPr lang="ar-SA" sz="4000" b="1" dirty="0">
                <a:solidFill>
                  <a:srgbClr val="008000"/>
                </a:solidFill>
                <a:latin typeface="Traditional Arabic" panose="02020603050405020304" pitchFamily="18" charset="-78"/>
                <a:cs typeface="Traditional Arabic" panose="02020603050405020304" pitchFamily="18" charset="-78"/>
              </a:rPr>
            </a:br>
            <a:r>
              <a:rPr lang="ar-SA" sz="4000" b="1" dirty="0" smtClean="0">
                <a:solidFill>
                  <a:srgbClr val="008000"/>
                </a:solidFill>
                <a:latin typeface="Traditional Arabic" panose="02020603050405020304" pitchFamily="18" charset="-78"/>
                <a:cs typeface="Traditional Arabic" panose="02020603050405020304" pitchFamily="18" charset="-78"/>
              </a:rPr>
              <a:t>2- </a:t>
            </a:r>
            <a:r>
              <a:rPr lang="ar-SA" sz="4000" b="1" dirty="0" err="1" smtClean="0">
                <a:solidFill>
                  <a:srgbClr val="008000"/>
                </a:solidFill>
                <a:latin typeface="Traditional Arabic" panose="02020603050405020304" pitchFamily="18" charset="-78"/>
                <a:cs typeface="Traditional Arabic" panose="02020603050405020304" pitchFamily="18" charset="-78"/>
              </a:rPr>
              <a:t>الأميلوبكتين</a:t>
            </a:r>
            <a:endParaRPr lang="en-US" sz="4000" dirty="0"/>
          </a:p>
        </p:txBody>
      </p:sp>
      <p:sp>
        <p:nvSpPr>
          <p:cNvPr id="3" name="Rectangle 2"/>
          <p:cNvSpPr/>
          <p:nvPr/>
        </p:nvSpPr>
        <p:spPr>
          <a:xfrm>
            <a:off x="323528" y="1772816"/>
            <a:ext cx="8568952" cy="2246769"/>
          </a:xfrm>
          <a:prstGeom prst="rect">
            <a:avLst/>
          </a:prstGeom>
        </p:spPr>
        <p:txBody>
          <a:bodyPr wrap="square">
            <a:spAutoFit/>
          </a:bodyPr>
          <a:lstStyle/>
          <a:p>
            <a:pPr algn="just" rtl="1"/>
            <a:r>
              <a:rPr lang="ar-SA" sz="2800" b="0" i="0" dirty="0" err="1">
                <a:latin typeface="Traditional Arabic" panose="02020603050405020304" pitchFamily="18" charset="-78"/>
                <a:cs typeface="Traditional Arabic" panose="02020603050405020304" pitchFamily="18" charset="-78"/>
              </a:rPr>
              <a:t>الأميلوبكتين</a:t>
            </a:r>
            <a:r>
              <a:rPr lang="ar-SA" sz="2800" b="0" i="0" dirty="0">
                <a:latin typeface="Traditional Arabic" panose="02020603050405020304" pitchFamily="18" charset="-78"/>
                <a:cs typeface="Traditional Arabic" panose="02020603050405020304" pitchFamily="18" charset="-78"/>
              </a:rPr>
              <a:t> يمثل 80-90% من النشا ويشبه الأميلوز في تركيبه من حيث نوع الرابطة ويختلف عنه في أن عدد وحدات الجلوكوز المكونة له أكثر بكثير وكذلك في وجود  تفرعات تنشأ من تكون رابطة من نوع </a:t>
            </a:r>
            <a:r>
              <a:rPr lang="en-US" sz="2800" b="0" i="0" dirty="0" smtClean="0">
                <a:latin typeface="Traditional Arabic" panose="02020603050405020304" pitchFamily="18" charset="-78"/>
                <a:cs typeface="Traditional Arabic" panose="02020603050405020304" pitchFamily="18" charset="-78"/>
              </a:rPr>
              <a:t>(</a:t>
            </a:r>
            <a:r>
              <a:rPr lang="el-GR" sz="2800" b="0" i="0" dirty="0" smtClean="0">
                <a:latin typeface="Constantia" panose="02030602050306030303" pitchFamily="18" charset="0"/>
                <a:cs typeface="Traditional Arabic" panose="02020603050405020304" pitchFamily="18" charset="-78"/>
              </a:rPr>
              <a:t>α</a:t>
            </a:r>
            <a:r>
              <a:rPr lang="en-US" sz="2800" b="0" i="0" dirty="0" smtClean="0">
                <a:latin typeface="Traditional Arabic" panose="02020603050405020304" pitchFamily="18" charset="-78"/>
                <a:cs typeface="Traditional Arabic" panose="02020603050405020304" pitchFamily="18" charset="-78"/>
              </a:rPr>
              <a:t>- 1</a:t>
            </a:r>
            <a:r>
              <a:rPr lang="en-US" sz="2800" b="0" i="0" dirty="0" smtClean="0">
                <a:latin typeface="Traditional Arabic" panose="02020603050405020304" pitchFamily="18" charset="-78"/>
                <a:cs typeface="Traditional Arabic" panose="02020603050405020304" pitchFamily="18" charset="-78"/>
                <a:sym typeface="Wingdings" panose="05000000000000000000" pitchFamily="2" charset="2"/>
              </a:rPr>
              <a:t></a:t>
            </a:r>
            <a:r>
              <a:rPr lang="en-US" sz="2800" b="0" i="0" dirty="0" smtClean="0">
                <a:latin typeface="Traditional Arabic" panose="02020603050405020304" pitchFamily="18" charset="-78"/>
                <a:cs typeface="Traditional Arabic" panose="02020603050405020304" pitchFamily="18" charset="-78"/>
              </a:rPr>
              <a:t>6</a:t>
            </a:r>
            <a:r>
              <a:rPr lang="en-US" sz="2800" b="0" i="0" dirty="0">
                <a:latin typeface="Traditional Arabic" panose="02020603050405020304" pitchFamily="18" charset="-78"/>
                <a:cs typeface="Traditional Arabic" panose="02020603050405020304" pitchFamily="18" charset="-78"/>
              </a:rPr>
              <a:t>)</a:t>
            </a:r>
            <a:r>
              <a:rPr lang="ar-SA" sz="2800" b="0" i="0" dirty="0">
                <a:latin typeface="Traditional Arabic" panose="02020603050405020304" pitchFamily="18" charset="-78"/>
                <a:cs typeface="Traditional Arabic" panose="02020603050405020304" pitchFamily="18" charset="-78"/>
              </a:rPr>
              <a:t> بعد حوالي كل 20-25 جزيء جلوكوز مما يعطيه شكلاً كالشجرة </a:t>
            </a:r>
            <a:r>
              <a:rPr lang="ar-SA" sz="2800" b="0" i="0" dirty="0" smtClean="0">
                <a:latin typeface="Traditional Arabic" panose="02020603050405020304" pitchFamily="18" charset="-78"/>
                <a:cs typeface="Traditional Arabic" panose="02020603050405020304" pitchFamily="18" charset="-78"/>
              </a:rPr>
              <a:t>المتفرعة. </a:t>
            </a:r>
            <a:endParaRPr lang="ar-SA" sz="2800" b="0" i="0" dirty="0">
              <a:latin typeface="Traditional Arabic" panose="02020603050405020304" pitchFamily="18" charset="-78"/>
              <a:cs typeface="Traditional Arabic" panose="02020603050405020304" pitchFamily="18" charset="-78"/>
            </a:endParaRPr>
          </a:p>
          <a:p>
            <a:pPr algn="just" rtl="1"/>
            <a:r>
              <a:rPr lang="ar-SA" sz="2800" b="0" i="0" dirty="0">
                <a:latin typeface="Traditional Arabic" panose="02020603050405020304" pitchFamily="18" charset="-78"/>
                <a:cs typeface="Traditional Arabic" panose="02020603050405020304" pitchFamily="18" charset="-78"/>
              </a:rPr>
              <a:t>يعطي </a:t>
            </a:r>
            <a:r>
              <a:rPr lang="ar-SA" sz="2800" b="0" i="0" dirty="0" err="1">
                <a:latin typeface="Traditional Arabic" panose="02020603050405020304" pitchFamily="18" charset="-78"/>
                <a:cs typeface="Traditional Arabic" panose="02020603050405020304" pitchFamily="18" charset="-78"/>
              </a:rPr>
              <a:t>الأميلوبكتين</a:t>
            </a:r>
            <a:r>
              <a:rPr lang="ar-SA" sz="2800" b="0" i="0" dirty="0">
                <a:latin typeface="Traditional Arabic" panose="02020603050405020304" pitchFamily="18" charset="-78"/>
                <a:cs typeface="Traditional Arabic" panose="02020603050405020304" pitchFamily="18" charset="-78"/>
              </a:rPr>
              <a:t> لوناً </a:t>
            </a:r>
            <a:r>
              <a:rPr lang="ar-SA" sz="2800" b="0" i="0" dirty="0" err="1">
                <a:latin typeface="Traditional Arabic" panose="02020603050405020304" pitchFamily="18" charset="-78"/>
                <a:cs typeface="Traditional Arabic" panose="02020603050405020304" pitchFamily="18" charset="-78"/>
              </a:rPr>
              <a:t>بنفسجياً</a:t>
            </a:r>
            <a:r>
              <a:rPr lang="ar-SA" sz="2800" b="0" i="0" dirty="0">
                <a:latin typeface="Traditional Arabic" panose="02020603050405020304" pitchFamily="18" charset="-78"/>
                <a:cs typeface="Traditional Arabic" panose="02020603050405020304" pitchFamily="18" charset="-78"/>
              </a:rPr>
              <a:t> مع اليود. </a:t>
            </a:r>
            <a:endParaRPr lang="en-US" sz="2800" b="0" i="0" dirty="0">
              <a:latin typeface="Traditional Arabic" panose="02020603050405020304" pitchFamily="18" charset="-78"/>
              <a:cs typeface="Traditional Arabic" panose="02020603050405020304" pitchFamily="18" charset="-78"/>
            </a:endParaRPr>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AutoShape 3"/>
          <p:cNvSpPr>
            <a:spLocks noChangeArrowheads="1"/>
          </p:cNvSpPr>
          <p:nvPr/>
        </p:nvSpPr>
        <p:spPr bwMode="auto">
          <a:xfrm>
            <a:off x="1589127" y="274638"/>
            <a:ext cx="5965745" cy="972884"/>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latin typeface="Traditional Arabic" panose="02020603050405020304" pitchFamily="18" charset="-78"/>
              <a:cs typeface="Traditional Arabic" panose="02020603050405020304" pitchFamily="18" charset="-78"/>
            </a:endParaRPr>
          </a:p>
        </p:txBody>
      </p:sp>
      <p:sp>
        <p:nvSpPr>
          <p:cNvPr id="3" name="Title 2"/>
          <p:cNvSpPr>
            <a:spLocks noGrp="1"/>
          </p:cNvSpPr>
          <p:nvPr>
            <p:ph type="title"/>
          </p:nvPr>
        </p:nvSpPr>
        <p:spPr/>
        <p:txBody>
          <a:bodyPr/>
          <a:lstStyle/>
          <a:p>
            <a:pPr rtl="1"/>
            <a:r>
              <a:rPr lang="ar-SA" b="1" dirty="0">
                <a:latin typeface="Traditional Arabic" panose="02020603050405020304" pitchFamily="18" charset="-78"/>
                <a:cs typeface="Traditional Arabic" panose="02020603050405020304" pitchFamily="18" charset="-78"/>
              </a:rPr>
              <a:t>الجلايكوجين </a:t>
            </a:r>
            <a:r>
              <a:rPr lang="en-US" b="1" dirty="0" smtClean="0">
                <a:latin typeface="Traditional Arabic" panose="02020603050405020304" pitchFamily="18" charset="-78"/>
                <a:cs typeface="Traditional Arabic" panose="02020603050405020304" pitchFamily="18" charset="-78"/>
              </a:rPr>
              <a:t>Glycogen</a:t>
            </a:r>
            <a:endParaRPr lang="en-US" b="1" dirty="0">
              <a:latin typeface="Traditional Arabic" panose="02020603050405020304" pitchFamily="18" charset="-78"/>
              <a:cs typeface="Traditional Arabic" panose="02020603050405020304" pitchFamily="18" charset="-78"/>
            </a:endParaRPr>
          </a:p>
        </p:txBody>
      </p:sp>
      <p:sp>
        <p:nvSpPr>
          <p:cNvPr id="2" name="Content Placeholder 1"/>
          <p:cNvSpPr>
            <a:spLocks noGrp="1"/>
          </p:cNvSpPr>
          <p:nvPr>
            <p:ph idx="4294967295"/>
          </p:nvPr>
        </p:nvSpPr>
        <p:spPr>
          <a:xfrm>
            <a:off x="100681" y="1325002"/>
            <a:ext cx="8964489" cy="5517232"/>
          </a:xfrm>
        </p:spPr>
        <p:txBody>
          <a:bodyPr/>
          <a:lstStyle/>
          <a:p>
            <a:pPr algn="just" rtl="1"/>
            <a:r>
              <a:rPr lang="ar-SA" sz="2800" dirty="0" smtClean="0">
                <a:latin typeface="Traditional Arabic" panose="02020603050405020304" pitchFamily="18" charset="-78"/>
                <a:cs typeface="Traditional Arabic" panose="02020603050405020304" pitchFamily="18" charset="-78"/>
              </a:rPr>
              <a:t>يمثل المخزون </a:t>
            </a:r>
            <a:r>
              <a:rPr lang="ar-SA" sz="2800" dirty="0" err="1" smtClean="0">
                <a:latin typeface="Traditional Arabic" panose="02020603050405020304" pitchFamily="18" charset="-78"/>
                <a:cs typeface="Traditional Arabic" panose="02020603050405020304" pitchFamily="18" charset="-78"/>
              </a:rPr>
              <a:t>الكربوهيدراتي</a:t>
            </a:r>
            <a:r>
              <a:rPr lang="ar-SA" sz="2800" dirty="0" smtClean="0">
                <a:latin typeface="Traditional Arabic" panose="02020603050405020304" pitchFamily="18" charset="-78"/>
                <a:cs typeface="Traditional Arabic" panose="02020603050405020304" pitchFamily="18" charset="-78"/>
              </a:rPr>
              <a:t> في الحيوانات، لذا يسمى أحياناً النشا الحيواني. </a:t>
            </a:r>
          </a:p>
          <a:p>
            <a:pPr algn="r" rtl="1"/>
            <a:r>
              <a:rPr lang="ar-SA" sz="2800" dirty="0" smtClean="0">
                <a:latin typeface="Traditional Arabic" panose="02020603050405020304" pitchFamily="18" charset="-78"/>
                <a:cs typeface="Traditional Arabic" panose="02020603050405020304" pitchFamily="18" charset="-78"/>
              </a:rPr>
              <a:t>يتكون من  </a:t>
            </a:r>
            <a:r>
              <a:rPr lang="ar-SA" sz="2800" dirty="0">
                <a:latin typeface="Traditional Arabic" panose="02020603050405020304" pitchFamily="18" charset="-78"/>
                <a:cs typeface="Traditional Arabic" panose="02020603050405020304" pitchFamily="18" charset="-78"/>
              </a:rPr>
              <a:t>ترابط وحدات  متكررة  من </a:t>
            </a:r>
            <a:r>
              <a:rPr lang="en-US" sz="2800" dirty="0" smtClean="0">
                <a:latin typeface="Traditional Arabic" panose="02020603050405020304" pitchFamily="18" charset="-78"/>
                <a:cs typeface="Traditional Arabic" panose="02020603050405020304" pitchFamily="18" charset="-78"/>
              </a:rPr>
              <a:t>D-</a:t>
            </a:r>
            <a:r>
              <a:rPr lang="el-GR" sz="2800" dirty="0" smtClean="0">
                <a:latin typeface="Constantia" panose="02030602050306030303" pitchFamily="18" charset="0"/>
                <a:cs typeface="Traditional Arabic" panose="02020603050405020304" pitchFamily="18" charset="-78"/>
              </a:rPr>
              <a:t>α</a:t>
            </a:r>
            <a:r>
              <a:rPr lang="en-US" sz="2800" dirty="0" smtClean="0">
                <a:latin typeface="Traditional Arabic" panose="02020603050405020304" pitchFamily="18" charset="-78"/>
                <a:cs typeface="Traditional Arabic" panose="02020603050405020304" pitchFamily="18" charset="-78"/>
              </a:rPr>
              <a:t> </a:t>
            </a:r>
            <a:r>
              <a:rPr lang="ar-SA" sz="2800" dirty="0">
                <a:latin typeface="Traditional Arabic" panose="02020603050405020304" pitchFamily="18" charset="-78"/>
                <a:cs typeface="Traditional Arabic" panose="02020603050405020304" pitchFamily="18" charset="-78"/>
              </a:rPr>
              <a:t>جلوكوز بواسطة رابطة </a:t>
            </a:r>
            <a:r>
              <a:rPr lang="ar-SA" sz="2800" dirty="0" err="1">
                <a:latin typeface="Traditional Arabic" panose="02020603050405020304" pitchFamily="18" charset="-78"/>
                <a:cs typeface="Traditional Arabic" panose="02020603050405020304" pitchFamily="18" charset="-78"/>
              </a:rPr>
              <a:t>جلايكوزيدية</a:t>
            </a:r>
            <a:r>
              <a:rPr lang="ar-SA" sz="2800" dirty="0">
                <a:latin typeface="Traditional Arabic" panose="02020603050405020304" pitchFamily="18" charset="-78"/>
                <a:cs typeface="Traditional Arabic" panose="02020603050405020304" pitchFamily="18" charset="-78"/>
              </a:rPr>
              <a:t> مشابهاً بذلك </a:t>
            </a:r>
            <a:r>
              <a:rPr lang="ar-SA" sz="2800" dirty="0" err="1">
                <a:latin typeface="Traditional Arabic" panose="02020603050405020304" pitchFamily="18" charset="-78"/>
                <a:cs typeface="Traditional Arabic" panose="02020603050405020304" pitchFamily="18" charset="-78"/>
              </a:rPr>
              <a:t>الأميلوبكتين</a:t>
            </a:r>
            <a:r>
              <a:rPr lang="ar-SA" sz="2800" dirty="0">
                <a:latin typeface="Traditional Arabic" panose="02020603050405020304" pitchFamily="18" charset="-78"/>
                <a:cs typeface="Traditional Arabic" panose="02020603050405020304" pitchFamily="18" charset="-78"/>
              </a:rPr>
              <a:t> في التركيب إلا أنه أكثر </a:t>
            </a:r>
            <a:r>
              <a:rPr lang="ar-SA" sz="2800" dirty="0" smtClean="0">
                <a:latin typeface="Traditional Arabic" panose="02020603050405020304" pitchFamily="18" charset="-78"/>
                <a:cs typeface="Traditional Arabic" panose="02020603050405020304" pitchFamily="18" charset="-78"/>
              </a:rPr>
              <a:t>تفرعاً (التفرع يأتي بعد 8-12 وحدة جلوكوز).</a:t>
            </a:r>
          </a:p>
          <a:p>
            <a:pPr algn="just" rtl="1"/>
            <a:r>
              <a:rPr lang="ar-SA" sz="2800" dirty="0" smtClean="0">
                <a:latin typeface="Traditional Arabic" panose="02020603050405020304" pitchFamily="18" charset="-78"/>
                <a:cs typeface="Traditional Arabic" panose="02020603050405020304" pitchFamily="18" charset="-78"/>
              </a:rPr>
              <a:t>يُخزن بشكل كبير في الكبد والعضلات، يمثل 6% من وزن الكبد و1% من وزن العضلات. محتوى الجلايكوجين في العضلات يمثل 3-4 أضعاف وجودها في الكبد لكبر حجمها. </a:t>
            </a:r>
          </a:p>
          <a:p>
            <a:pPr algn="just" rtl="1"/>
            <a:r>
              <a:rPr lang="ar-SA" sz="2800" dirty="0" smtClean="0">
                <a:latin typeface="Traditional Arabic" panose="02020603050405020304" pitchFamily="18" charset="-78"/>
                <a:cs typeface="Traditional Arabic" panose="02020603050405020304" pitchFamily="18" charset="-78"/>
              </a:rPr>
              <a:t>لا يستغل ذلك المخزون إلا عند هبوط تركيز الجلوكوز الحر في الدم والخلايا عن 70 </a:t>
            </a:r>
            <a:r>
              <a:rPr lang="ar-SA" sz="2800" dirty="0" err="1" smtClean="0">
                <a:latin typeface="Traditional Arabic" panose="02020603050405020304" pitchFamily="18" charset="-78"/>
                <a:cs typeface="Traditional Arabic" panose="02020603050405020304" pitchFamily="18" charset="-78"/>
              </a:rPr>
              <a:t>مجم</a:t>
            </a:r>
            <a:r>
              <a:rPr lang="ar-SA" sz="2800" dirty="0" smtClean="0">
                <a:latin typeface="Traditional Arabic" panose="02020603050405020304" pitchFamily="18" charset="-78"/>
                <a:cs typeface="Traditional Arabic" panose="02020603050405020304" pitchFamily="18" charset="-78"/>
              </a:rPr>
              <a:t>%, عندها يعوض الجسم ذلك النقص عن طريق تحلل </a:t>
            </a:r>
            <a:r>
              <a:rPr lang="ar-SA" sz="2800" dirty="0" err="1" smtClean="0">
                <a:latin typeface="Traditional Arabic" panose="02020603050405020304" pitchFamily="18" charset="-78"/>
                <a:cs typeface="Traditional Arabic" panose="02020603050405020304" pitchFamily="18" charset="-78"/>
              </a:rPr>
              <a:t>الجلايكوجين</a:t>
            </a:r>
            <a:r>
              <a:rPr lang="ar-SA" sz="2800" dirty="0" smtClean="0">
                <a:latin typeface="Traditional Arabic" panose="02020603050405020304" pitchFamily="18" charset="-78"/>
                <a:cs typeface="Traditional Arabic" panose="02020603050405020304" pitchFamily="18" charset="-78"/>
              </a:rPr>
              <a:t> إلى جلوكوز. وينشأ هذا النقص إما عند الجهد الزائد أو الصوم (أو الاثنين معاً) أو عند فشل في وظائف غدة البنكرياس. </a:t>
            </a:r>
          </a:p>
          <a:p>
            <a:pPr algn="just" rtl="1"/>
            <a:r>
              <a:rPr lang="ar-SA" sz="2800" dirty="0">
                <a:latin typeface="Traditional Arabic" panose="02020603050405020304" pitchFamily="18" charset="-78"/>
                <a:cs typeface="Traditional Arabic" panose="02020603050405020304" pitchFamily="18" charset="-78"/>
              </a:rPr>
              <a:t>مخزون الجلايكوجين في الكبد يستهلك تماماً بعد 12-18 ساعة من الصيام التام بينما يستهلك جلايكوجين العضلات فقط بعد المجهود العالي ولفترة طويلة. </a:t>
            </a:r>
          </a:p>
          <a:p>
            <a:pPr algn="just" rtl="1"/>
            <a:r>
              <a:rPr lang="ar-SA" sz="2800" dirty="0" smtClean="0">
                <a:latin typeface="Traditional Arabic" panose="02020603050405020304" pitchFamily="18" charset="-78"/>
                <a:cs typeface="Traditional Arabic" panose="02020603050405020304" pitchFamily="18" charset="-78"/>
              </a:rPr>
              <a:t>ويعطي </a:t>
            </a:r>
            <a:r>
              <a:rPr lang="ar-SA" sz="2800" dirty="0">
                <a:latin typeface="Traditional Arabic" panose="02020603050405020304" pitchFamily="18" charset="-78"/>
                <a:cs typeface="Traditional Arabic" panose="02020603050405020304" pitchFamily="18" charset="-78"/>
              </a:rPr>
              <a:t>لون</a:t>
            </a:r>
            <a:r>
              <a:rPr lang="ar-EG" sz="2800" dirty="0">
                <a:latin typeface="Traditional Arabic" panose="02020603050405020304" pitchFamily="18" charset="-78"/>
                <a:cs typeface="Traditional Arabic" panose="02020603050405020304" pitchFamily="18" charset="-78"/>
              </a:rPr>
              <a:t>اً</a:t>
            </a:r>
            <a:r>
              <a:rPr lang="ar-SA" sz="2800" dirty="0">
                <a:latin typeface="Traditional Arabic" panose="02020603050405020304" pitchFamily="18" charset="-78"/>
                <a:cs typeface="Traditional Arabic" panose="02020603050405020304" pitchFamily="18" charset="-78"/>
              </a:rPr>
              <a:t> أحمر</a:t>
            </a:r>
            <a:r>
              <a:rPr lang="ar-EG" sz="2800" dirty="0">
                <a:latin typeface="Traditional Arabic" panose="02020603050405020304" pitchFamily="18" charset="-78"/>
                <a:cs typeface="Traditional Arabic" panose="02020603050405020304" pitchFamily="18" charset="-78"/>
              </a:rPr>
              <a:t>اً</a:t>
            </a:r>
            <a:r>
              <a:rPr lang="ar-SA" sz="2800" dirty="0">
                <a:latin typeface="Traditional Arabic" panose="02020603050405020304" pitchFamily="18" charset="-78"/>
                <a:cs typeface="Traditional Arabic" panose="02020603050405020304" pitchFamily="18" charset="-78"/>
              </a:rPr>
              <a:t> مع اختبار اليود.</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40290" name="Rectangle 2" descr="باقة أزهار"/>
          <p:cNvSpPr>
            <a:spLocks noChangeArrowheads="1"/>
          </p:cNvSpPr>
          <p:nvPr/>
        </p:nvSpPr>
        <p:spPr bwMode="auto">
          <a:xfrm>
            <a:off x="528638" y="152400"/>
            <a:ext cx="8081962" cy="1143000"/>
          </a:xfrm>
          <a:prstGeom prst="rect">
            <a:avLst/>
          </a:prstGeom>
          <a:blipFill dpi="0" rotWithShape="0">
            <a:blip r:embed="rId3" cstate="print"/>
            <a:srcRect/>
            <a:tile tx="0" ty="0" sx="100000" sy="100000" flip="none" algn="tl"/>
          </a:blipFill>
          <a:ln w="9525">
            <a:noFill/>
            <a:miter lim="800000"/>
            <a:headEnd/>
            <a:tailEnd/>
          </a:ln>
          <a:effectLst/>
        </p:spPr>
        <p:txBody>
          <a:bodyPr/>
          <a:lstStyle/>
          <a:p>
            <a:pPr marL="342900" indent="-342900" algn="ctr" rtl="1">
              <a:lnSpc>
                <a:spcPct val="90000"/>
              </a:lnSpc>
              <a:spcBef>
                <a:spcPct val="20000"/>
              </a:spcBef>
            </a:pPr>
            <a:endParaRPr lang="en-US" sz="7200" i="0" dirty="0">
              <a:solidFill>
                <a:srgbClr val="000066"/>
              </a:solidFill>
              <a:cs typeface="PT Bold Heading" pitchFamily="2" charset="-78"/>
            </a:endParaRPr>
          </a:p>
        </p:txBody>
      </p:sp>
      <p:graphicFrame>
        <p:nvGraphicFramePr>
          <p:cNvPr id="140357" name="Group 69"/>
          <p:cNvGraphicFramePr>
            <a:graphicFrameLocks noGrp="1"/>
          </p:cNvGraphicFramePr>
          <p:nvPr/>
        </p:nvGraphicFramePr>
        <p:xfrm>
          <a:off x="304800" y="2122488"/>
          <a:ext cx="8458200" cy="4663440"/>
        </p:xfrm>
        <a:graphic>
          <a:graphicData uri="http://schemas.openxmlformats.org/drawingml/2006/table">
            <a:tbl>
              <a:tblPr/>
              <a:tblGrid>
                <a:gridCol w="2819400"/>
                <a:gridCol w="2819400"/>
                <a:gridCol w="2819400"/>
              </a:tblGrid>
              <a:tr h="506413">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600" b="1" i="0" u="none" strike="noStrike" cap="none" normalizeH="0" baseline="0" dirty="0" smtClean="0">
                          <a:ln>
                            <a:noFill/>
                          </a:ln>
                          <a:solidFill>
                            <a:srgbClr val="000066"/>
                          </a:solidFill>
                          <a:effectLst/>
                          <a:latin typeface="Arial" pitchFamily="34" charset="0"/>
                          <a:cs typeface="PT Bold Heading" pitchFamily="2" charset="-78"/>
                        </a:rPr>
                        <a:t>الاسم</a:t>
                      </a:r>
                      <a:endParaRPr kumimoji="0" lang="en-US" sz="3600" b="1" i="0" u="none" strike="noStrike" cap="none" normalizeH="0" baseline="0" dirty="0" smtClean="0">
                        <a:ln>
                          <a:noFill/>
                        </a:ln>
                        <a:solidFill>
                          <a:srgbClr val="000066"/>
                        </a:solidFill>
                        <a:effectLst/>
                        <a:latin typeface="Arial" pitchFamily="34" charset="0"/>
                        <a:cs typeface="PT Bold Heading"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66"/>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600" b="1" i="0" u="none" strike="noStrike" cap="none" normalizeH="0" baseline="0" smtClean="0">
                          <a:ln>
                            <a:noFill/>
                          </a:ln>
                          <a:solidFill>
                            <a:srgbClr val="000066"/>
                          </a:solidFill>
                          <a:effectLst/>
                          <a:latin typeface="Arial" pitchFamily="34" charset="0"/>
                          <a:cs typeface="PT Bold Heading" pitchFamily="2" charset="-78"/>
                        </a:rPr>
                        <a:t>المقطع اللاتيني</a:t>
                      </a:r>
                      <a:endParaRPr kumimoji="0" lang="en-US" sz="3600" b="1" i="0" u="none" strike="noStrike" cap="none" normalizeH="0" baseline="0" smtClean="0">
                        <a:ln>
                          <a:noFill/>
                        </a:ln>
                        <a:solidFill>
                          <a:srgbClr val="000066"/>
                        </a:solidFill>
                        <a:effectLst/>
                        <a:latin typeface="Arial" pitchFamily="34" charset="0"/>
                        <a:cs typeface="PT Bold Heading"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66"/>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600" b="1" i="0" u="none" strike="noStrike" cap="none" normalizeH="0" baseline="0" smtClean="0">
                          <a:ln>
                            <a:noFill/>
                          </a:ln>
                          <a:solidFill>
                            <a:srgbClr val="000066"/>
                          </a:solidFill>
                          <a:effectLst/>
                          <a:latin typeface="Arial" pitchFamily="34" charset="0"/>
                          <a:cs typeface="PT Bold Heading" pitchFamily="2" charset="-78"/>
                        </a:rPr>
                        <a:t>الرقم بالعربي</a:t>
                      </a:r>
                      <a:endParaRPr kumimoji="0" lang="en-US" sz="3600" b="1" i="0" u="none" strike="noStrike" cap="none" normalizeH="0" baseline="0" smtClean="0">
                        <a:ln>
                          <a:noFill/>
                        </a:ln>
                        <a:solidFill>
                          <a:srgbClr val="000066"/>
                        </a:solidFill>
                        <a:effectLst/>
                        <a:latin typeface="Arial" pitchFamily="34" charset="0"/>
                        <a:cs typeface="PT Bold Heading"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66"/>
                    </a:solidFill>
                  </a:tcPr>
                </a:tc>
              </a:tr>
              <a:tr h="579438">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3800" b="1" i="0" u="none" strike="noStrike" cap="none" normalizeH="0" baseline="0" smtClean="0">
                          <a:ln>
                            <a:noFill/>
                          </a:ln>
                          <a:solidFill>
                            <a:srgbClr val="000066"/>
                          </a:solidFill>
                          <a:effectLst/>
                          <a:latin typeface="Times New Roman" pitchFamily="18" charset="0"/>
                          <a:cs typeface="PT Bold Heading" pitchFamily="2" charset="-78"/>
                        </a:rPr>
                        <a:t>Triose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800" b="1" i="0" u="none" strike="noStrike" cap="none" normalizeH="0" baseline="0" smtClean="0">
                          <a:ln>
                            <a:noFill/>
                          </a:ln>
                          <a:solidFill>
                            <a:srgbClr val="000066"/>
                          </a:solidFill>
                          <a:effectLst/>
                          <a:latin typeface="Times New Roman" pitchFamily="18" charset="0"/>
                          <a:cs typeface="PT Bold Heading" pitchFamily="2" charset="-78"/>
                        </a:rPr>
                        <a:t>Tri</a:t>
                      </a:r>
                      <a:r>
                        <a:rPr kumimoji="0" lang="ar-SA" sz="3800" b="1" i="0" u="none" strike="noStrike" cap="none" normalizeH="0" baseline="0" smtClean="0">
                          <a:ln>
                            <a:noFill/>
                          </a:ln>
                          <a:solidFill>
                            <a:srgbClr val="000066"/>
                          </a:solidFill>
                          <a:effectLst/>
                          <a:latin typeface="Times New Roman" pitchFamily="18" charset="0"/>
                          <a:cs typeface="PT Bold Heading" pitchFamily="2" charset="-78"/>
                        </a:rPr>
                        <a:t>-</a:t>
                      </a:r>
                      <a:endParaRPr kumimoji="0" lang="en-US" sz="3800" b="1" i="0" u="none" strike="noStrike" cap="none" normalizeH="0" baseline="0" smtClean="0">
                        <a:ln>
                          <a:noFill/>
                        </a:ln>
                        <a:solidFill>
                          <a:srgbClr val="000066"/>
                        </a:solidFill>
                        <a:effectLst/>
                        <a:latin typeface="Times New Roman" pitchFamily="18" charset="0"/>
                        <a:cs typeface="PT Bold Heading"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800" b="1" i="0" u="none" strike="noStrike" cap="none" normalizeH="0" baseline="0" smtClean="0">
                          <a:ln>
                            <a:noFill/>
                          </a:ln>
                          <a:solidFill>
                            <a:srgbClr val="000066"/>
                          </a:solidFill>
                          <a:effectLst/>
                          <a:latin typeface="Times New Roman" pitchFamily="18" charset="0"/>
                          <a:cs typeface="PT Bold Heading" pitchFamily="2" charset="-78"/>
                        </a:rPr>
                        <a:t>3</a:t>
                      </a:r>
                      <a:endParaRPr kumimoji="0" lang="en-US" sz="3800" b="1" i="0" u="none" strike="noStrike" cap="none" normalizeH="0" baseline="0" smtClean="0">
                        <a:ln>
                          <a:noFill/>
                        </a:ln>
                        <a:solidFill>
                          <a:srgbClr val="000066"/>
                        </a:solidFill>
                        <a:effectLst/>
                        <a:latin typeface="Times New Roman" pitchFamily="18" charset="0"/>
                        <a:cs typeface="PT Bold Heading"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581025">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3800" b="1" i="0" u="none" strike="noStrike" cap="none" normalizeH="0" baseline="0" dirty="0" err="1" smtClean="0">
                          <a:ln>
                            <a:noFill/>
                          </a:ln>
                          <a:solidFill>
                            <a:srgbClr val="000066"/>
                          </a:solidFill>
                          <a:effectLst/>
                          <a:latin typeface="Times New Roman" pitchFamily="18" charset="0"/>
                          <a:cs typeface="PT Bold Heading" pitchFamily="2" charset="-78"/>
                        </a:rPr>
                        <a:t>Tetrose</a:t>
                      </a:r>
                      <a:endParaRPr kumimoji="0" lang="en-US" sz="3800" b="1" i="0" u="none" strike="noStrike" cap="none" normalizeH="0" baseline="0" dirty="0" smtClean="0">
                        <a:ln>
                          <a:noFill/>
                        </a:ln>
                        <a:solidFill>
                          <a:srgbClr val="000066"/>
                        </a:solidFill>
                        <a:effectLst/>
                        <a:latin typeface="Times New Roman" pitchFamily="18" charset="0"/>
                        <a:cs typeface="PT Bold Heading"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800" b="1" i="0" u="none" strike="noStrike" cap="none" normalizeH="0" baseline="0" smtClean="0">
                          <a:ln>
                            <a:noFill/>
                          </a:ln>
                          <a:solidFill>
                            <a:srgbClr val="000066"/>
                          </a:solidFill>
                          <a:effectLst/>
                          <a:latin typeface="Times New Roman" pitchFamily="18" charset="0"/>
                          <a:cs typeface="PT Bold Heading" pitchFamily="2" charset="-78"/>
                        </a:rPr>
                        <a:t>Tetr</a:t>
                      </a:r>
                      <a:r>
                        <a:rPr kumimoji="0" lang="ar-SA" sz="3800" b="1" i="0" u="none" strike="noStrike" cap="none" normalizeH="0" baseline="0" smtClean="0">
                          <a:ln>
                            <a:noFill/>
                          </a:ln>
                          <a:solidFill>
                            <a:srgbClr val="000066"/>
                          </a:solidFill>
                          <a:effectLst/>
                          <a:latin typeface="Times New Roman" pitchFamily="18" charset="0"/>
                          <a:cs typeface="PT Bold Heading" pitchFamily="2" charset="-78"/>
                        </a:rPr>
                        <a:t>-</a:t>
                      </a:r>
                      <a:endParaRPr kumimoji="0" lang="en-US" sz="3800" b="1" i="0" u="none" strike="noStrike" cap="none" normalizeH="0" baseline="0" smtClean="0">
                        <a:ln>
                          <a:noFill/>
                        </a:ln>
                        <a:solidFill>
                          <a:srgbClr val="000066"/>
                        </a:solidFill>
                        <a:effectLst/>
                        <a:latin typeface="Times New Roman" pitchFamily="18" charset="0"/>
                        <a:cs typeface="PT Bold Heading"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800" b="1" i="0" u="none" strike="noStrike" cap="none" normalizeH="0" baseline="0" smtClean="0">
                          <a:ln>
                            <a:noFill/>
                          </a:ln>
                          <a:solidFill>
                            <a:srgbClr val="000066"/>
                          </a:solidFill>
                          <a:effectLst/>
                          <a:latin typeface="Times New Roman" pitchFamily="18" charset="0"/>
                          <a:cs typeface="PT Bold Heading" pitchFamily="2" charset="-78"/>
                        </a:rPr>
                        <a:t>4</a:t>
                      </a:r>
                      <a:endParaRPr kumimoji="0" lang="en-US" sz="3800" b="1" i="0" u="none" strike="noStrike" cap="none" normalizeH="0" baseline="0" smtClean="0">
                        <a:ln>
                          <a:noFill/>
                        </a:ln>
                        <a:solidFill>
                          <a:srgbClr val="000066"/>
                        </a:solidFill>
                        <a:effectLst/>
                        <a:latin typeface="Times New Roman" pitchFamily="18" charset="0"/>
                        <a:cs typeface="PT Bold Heading"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581025">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3800" b="1" i="0" u="none" strike="noStrike" cap="none" normalizeH="0" baseline="0" dirty="0" smtClean="0">
                          <a:ln>
                            <a:noFill/>
                          </a:ln>
                          <a:solidFill>
                            <a:srgbClr val="000066"/>
                          </a:solidFill>
                          <a:effectLst/>
                          <a:latin typeface="Times New Roman" pitchFamily="18" charset="0"/>
                          <a:cs typeface="PT Bold Heading" pitchFamily="2" charset="-78"/>
                        </a:rPr>
                        <a:t>Pentose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800" b="1" i="0" u="none" strike="noStrike" cap="none" normalizeH="0" baseline="0" smtClean="0">
                          <a:ln>
                            <a:noFill/>
                          </a:ln>
                          <a:solidFill>
                            <a:srgbClr val="000066"/>
                          </a:solidFill>
                          <a:effectLst/>
                          <a:latin typeface="Times New Roman" pitchFamily="18" charset="0"/>
                          <a:cs typeface="PT Bold Heading" pitchFamily="2" charset="-78"/>
                        </a:rPr>
                        <a:t>Pent</a:t>
                      </a:r>
                      <a:r>
                        <a:rPr kumimoji="0" lang="ar-SA" sz="3800" b="1" i="0" u="none" strike="noStrike" cap="none" normalizeH="0" baseline="0" smtClean="0">
                          <a:ln>
                            <a:noFill/>
                          </a:ln>
                          <a:solidFill>
                            <a:srgbClr val="000066"/>
                          </a:solidFill>
                          <a:effectLst/>
                          <a:latin typeface="Times New Roman" pitchFamily="18" charset="0"/>
                          <a:cs typeface="PT Bold Heading" pitchFamily="2" charset="-78"/>
                        </a:rPr>
                        <a:t>-</a:t>
                      </a:r>
                      <a:endParaRPr kumimoji="0" lang="en-US" sz="3800" b="1" i="0" u="none" strike="noStrike" cap="none" normalizeH="0" baseline="0" smtClean="0">
                        <a:ln>
                          <a:noFill/>
                        </a:ln>
                        <a:solidFill>
                          <a:srgbClr val="000066"/>
                        </a:solidFill>
                        <a:effectLst/>
                        <a:latin typeface="Times New Roman" pitchFamily="18" charset="0"/>
                        <a:cs typeface="PT Bold Heading"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800" b="1" i="0" u="none" strike="noStrike" cap="none" normalizeH="0" baseline="0" smtClean="0">
                          <a:ln>
                            <a:noFill/>
                          </a:ln>
                          <a:solidFill>
                            <a:srgbClr val="000066"/>
                          </a:solidFill>
                          <a:effectLst/>
                          <a:latin typeface="Times New Roman" pitchFamily="18" charset="0"/>
                          <a:cs typeface="PT Bold Heading" pitchFamily="2" charset="-78"/>
                        </a:rPr>
                        <a:t>5</a:t>
                      </a:r>
                      <a:endParaRPr kumimoji="0" lang="en-US" sz="3800" b="1" i="0" u="none" strike="noStrike" cap="none" normalizeH="0" baseline="0" smtClean="0">
                        <a:ln>
                          <a:noFill/>
                        </a:ln>
                        <a:solidFill>
                          <a:srgbClr val="000066"/>
                        </a:solidFill>
                        <a:effectLst/>
                        <a:latin typeface="Times New Roman" pitchFamily="18" charset="0"/>
                        <a:cs typeface="PT Bold Heading"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800" b="1" i="0" u="none" strike="noStrike" cap="none" normalizeH="0" baseline="0" smtClean="0">
                          <a:ln>
                            <a:noFill/>
                          </a:ln>
                          <a:solidFill>
                            <a:srgbClr val="000066"/>
                          </a:solidFill>
                          <a:effectLst/>
                          <a:latin typeface="Times New Roman" pitchFamily="18" charset="0"/>
                          <a:cs typeface="PT Bold Heading" pitchFamily="2" charset="-78"/>
                        </a:rPr>
                        <a:t>Hexose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800" b="1" i="0" u="none" strike="noStrike" cap="none" normalizeH="0" baseline="0" smtClean="0">
                          <a:ln>
                            <a:noFill/>
                          </a:ln>
                          <a:solidFill>
                            <a:srgbClr val="000066"/>
                          </a:solidFill>
                          <a:effectLst/>
                          <a:latin typeface="Times New Roman" pitchFamily="18" charset="0"/>
                          <a:cs typeface="PT Bold Heading" pitchFamily="2" charset="-78"/>
                        </a:rPr>
                        <a:t>Hex-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800" b="1" i="0" u="none" strike="noStrike" cap="none" normalizeH="0" baseline="0" smtClean="0">
                          <a:ln>
                            <a:noFill/>
                          </a:ln>
                          <a:solidFill>
                            <a:srgbClr val="000066"/>
                          </a:solidFill>
                          <a:effectLst/>
                          <a:latin typeface="Times New Roman" pitchFamily="18" charset="0"/>
                          <a:cs typeface="PT Bold Heading" pitchFamily="2" charset="-78"/>
                        </a:rPr>
                        <a:t>6</a:t>
                      </a:r>
                      <a:endParaRPr kumimoji="0" lang="en-US" sz="3800" b="1" i="0" u="none" strike="noStrike" cap="none" normalizeH="0" baseline="0" smtClean="0">
                        <a:ln>
                          <a:noFill/>
                        </a:ln>
                        <a:solidFill>
                          <a:srgbClr val="000066"/>
                        </a:solidFill>
                        <a:effectLst/>
                        <a:latin typeface="Times New Roman" pitchFamily="18" charset="0"/>
                        <a:cs typeface="PT Bold Heading"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579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800" b="1" i="0" u="none" strike="noStrike" cap="none" normalizeH="0" baseline="0" smtClean="0">
                          <a:ln>
                            <a:noFill/>
                          </a:ln>
                          <a:solidFill>
                            <a:srgbClr val="000066"/>
                          </a:solidFill>
                          <a:effectLst/>
                          <a:latin typeface="Times New Roman" pitchFamily="18" charset="0"/>
                          <a:cs typeface="PT Bold Heading" pitchFamily="2" charset="-78"/>
                        </a:rPr>
                        <a:t>Heptose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800" b="1" i="0" u="none" strike="noStrike" cap="none" normalizeH="0" baseline="0" smtClean="0">
                          <a:ln>
                            <a:noFill/>
                          </a:ln>
                          <a:solidFill>
                            <a:srgbClr val="000066"/>
                          </a:solidFill>
                          <a:effectLst/>
                          <a:latin typeface="Times New Roman" pitchFamily="18" charset="0"/>
                          <a:cs typeface="PT Bold Heading" pitchFamily="2" charset="-78"/>
                        </a:rPr>
                        <a:t>Hept-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800" b="1" i="0" u="none" strike="noStrike" cap="none" normalizeH="0" baseline="0" smtClean="0">
                          <a:ln>
                            <a:noFill/>
                          </a:ln>
                          <a:solidFill>
                            <a:srgbClr val="000066"/>
                          </a:solidFill>
                          <a:effectLst/>
                          <a:latin typeface="Times New Roman" pitchFamily="18" charset="0"/>
                          <a:cs typeface="PT Bold Heading" pitchFamily="2" charset="-78"/>
                        </a:rPr>
                        <a:t>7</a:t>
                      </a:r>
                      <a:endParaRPr kumimoji="0" lang="en-US" sz="3800" b="1" i="0" u="none" strike="noStrike" cap="none" normalizeH="0" baseline="0" smtClean="0">
                        <a:ln>
                          <a:noFill/>
                        </a:ln>
                        <a:solidFill>
                          <a:srgbClr val="000066"/>
                        </a:solidFill>
                        <a:effectLst/>
                        <a:latin typeface="Times New Roman" pitchFamily="18" charset="0"/>
                        <a:cs typeface="PT Bold Heading"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800" b="1" i="0" u="none" strike="noStrike" cap="none" normalizeH="0" baseline="0" smtClean="0">
                          <a:ln>
                            <a:noFill/>
                          </a:ln>
                          <a:solidFill>
                            <a:srgbClr val="000066"/>
                          </a:solidFill>
                          <a:effectLst/>
                          <a:latin typeface="Times New Roman" pitchFamily="18" charset="0"/>
                          <a:cs typeface="PT Bold Heading" pitchFamily="2" charset="-78"/>
                        </a:rPr>
                        <a:t>Octose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800" b="1" i="0" u="none" strike="noStrike" cap="none" normalizeH="0" baseline="0" smtClean="0">
                          <a:ln>
                            <a:noFill/>
                          </a:ln>
                          <a:solidFill>
                            <a:srgbClr val="000066"/>
                          </a:solidFill>
                          <a:effectLst/>
                          <a:latin typeface="Times New Roman" pitchFamily="18" charset="0"/>
                          <a:cs typeface="PT Bold Heading" pitchFamily="2" charset="-78"/>
                        </a:rPr>
                        <a:t>Oct-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800" b="1" i="0" u="none" strike="noStrike" cap="none" normalizeH="0" baseline="0" dirty="0" smtClean="0">
                          <a:ln>
                            <a:noFill/>
                          </a:ln>
                          <a:solidFill>
                            <a:srgbClr val="000066"/>
                          </a:solidFill>
                          <a:effectLst/>
                          <a:latin typeface="Times New Roman" pitchFamily="18" charset="0"/>
                          <a:cs typeface="PT Bold Heading" pitchFamily="2" charset="-78"/>
                        </a:rPr>
                        <a:t>8</a:t>
                      </a:r>
                      <a:endParaRPr kumimoji="0" lang="en-US" sz="3800" b="1" i="0" u="none" strike="noStrike" cap="none" normalizeH="0" baseline="0" dirty="0" smtClean="0">
                        <a:ln>
                          <a:noFill/>
                        </a:ln>
                        <a:solidFill>
                          <a:srgbClr val="000066"/>
                        </a:solidFill>
                        <a:effectLst/>
                        <a:latin typeface="Times New Roman" pitchFamily="18" charset="0"/>
                        <a:cs typeface="PT Bold Heading"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r>
            </a:tbl>
          </a:graphicData>
        </a:graphic>
      </p:graphicFrame>
      <p:sp>
        <p:nvSpPr>
          <p:cNvPr id="140349" name="Rectangle 61" descr="بردي"/>
          <p:cNvSpPr>
            <a:spLocks noChangeArrowheads="1"/>
          </p:cNvSpPr>
          <p:nvPr/>
        </p:nvSpPr>
        <p:spPr bwMode="auto">
          <a:xfrm>
            <a:off x="685800" y="1398588"/>
            <a:ext cx="7772400" cy="658812"/>
          </a:xfrm>
          <a:prstGeom prst="rect">
            <a:avLst/>
          </a:prstGeom>
          <a:blipFill dpi="0" rotWithShape="0">
            <a:blip r:embed="rId4" cstate="print"/>
            <a:srcRect/>
            <a:tile tx="0" ty="0" sx="100000" sy="100000" flip="none" algn="tl"/>
          </a:blipFill>
          <a:ln w="9525">
            <a:solidFill>
              <a:schemeClr val="bg1"/>
            </a:solidFill>
            <a:miter lim="800000"/>
            <a:headEnd/>
            <a:tailEnd/>
          </a:ln>
          <a:effectLst/>
        </p:spPr>
        <p:txBody>
          <a:bodyPr/>
          <a:lstStyle/>
          <a:p>
            <a:pPr marL="342900" indent="-342900" algn="just" rtl="1">
              <a:lnSpc>
                <a:spcPct val="90000"/>
              </a:lnSpc>
              <a:spcBef>
                <a:spcPct val="20000"/>
              </a:spcBef>
            </a:pPr>
            <a:r>
              <a:rPr lang="ar-SA" sz="4000" i="0">
                <a:solidFill>
                  <a:srgbClr val="000066"/>
                </a:solidFill>
                <a:cs typeface="Times New Roman" pitchFamily="18" charset="0"/>
              </a:rPr>
              <a:t>المقطع الدال علي عدد ذرات الكربون + </a:t>
            </a:r>
            <a:r>
              <a:rPr lang="en-US" sz="4000" i="0">
                <a:solidFill>
                  <a:srgbClr val="000066"/>
                </a:solidFill>
                <a:cs typeface="Times New Roman" pitchFamily="18" charset="0"/>
              </a:rPr>
              <a:t>-ose</a:t>
            </a:r>
            <a:endParaRPr lang="en-US" sz="4000" i="0">
              <a:solidFill>
                <a:srgbClr val="000066"/>
              </a:solidFill>
            </a:endParaRPr>
          </a:p>
        </p:txBody>
      </p:sp>
      <p:sp>
        <p:nvSpPr>
          <p:cNvPr id="2" name="Title 1"/>
          <p:cNvSpPr>
            <a:spLocks noGrp="1"/>
          </p:cNvSpPr>
          <p:nvPr>
            <p:ph type="ctrTitle"/>
          </p:nvPr>
        </p:nvSpPr>
        <p:spPr>
          <a:xfrm>
            <a:off x="1371600" y="-42964"/>
            <a:ext cx="6982544" cy="1470025"/>
          </a:xfrm>
        </p:spPr>
        <p:txBody>
          <a:bodyPr/>
          <a:lstStyle/>
          <a:p>
            <a:r>
              <a:rPr lang="ar-SA" b="1" dirty="0">
                <a:solidFill>
                  <a:srgbClr val="000066"/>
                </a:solidFill>
                <a:latin typeface="Traditional Arabic" panose="02020603050405020304" pitchFamily="18" charset="-78"/>
                <a:cs typeface="Traditional Arabic" panose="02020603050405020304" pitchFamily="18" charset="-78"/>
              </a:rPr>
              <a:t>تسمية </a:t>
            </a:r>
            <a:r>
              <a:rPr lang="ar-SA" b="1" dirty="0" smtClean="0">
                <a:solidFill>
                  <a:srgbClr val="000066"/>
                </a:solidFill>
                <a:latin typeface="Traditional Arabic" panose="02020603050405020304" pitchFamily="18" charset="-78"/>
                <a:cs typeface="Traditional Arabic" panose="02020603050405020304" pitchFamily="18" charset="-78"/>
              </a:rPr>
              <a:t>الكربوهيدرات</a:t>
            </a:r>
            <a:endParaRPr lang="en-US" b="1" dirty="0">
              <a:latin typeface="Traditional Arabic" panose="02020603050405020304" pitchFamily="18" charset="-78"/>
              <a:cs typeface="Traditional Arabic" panose="02020603050405020304" pitchFamily="18"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iterate type="lt">
                                    <p:tmPct val="0"/>
                                  </p:iterate>
                                  <p:childTnLst>
                                    <p:set>
                                      <p:cBhvr>
                                        <p:cTn id="6" dur="1" fill="hold">
                                          <p:stCondLst>
                                            <p:cond delay="0"/>
                                          </p:stCondLst>
                                        </p:cTn>
                                        <p:tgtEl>
                                          <p:spTgt spid="140357"/>
                                        </p:tgtEl>
                                        <p:attrNameLst>
                                          <p:attrName>style.visibility</p:attrName>
                                        </p:attrNameLst>
                                      </p:cBhvr>
                                      <p:to>
                                        <p:strVal val="visible"/>
                                      </p:to>
                                    </p:set>
                                    <p:animEffect transition="in" filter="slide(fromTop)">
                                      <p:cBhvr>
                                        <p:cTn id="7" dur="3000"/>
                                        <p:tgtEl>
                                          <p:spTgt spid="1403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AutoShape 2"/>
          <p:cNvSpPr>
            <a:spLocks noChangeArrowheads="1"/>
          </p:cNvSpPr>
          <p:nvPr/>
        </p:nvSpPr>
        <p:spPr bwMode="auto">
          <a:xfrm>
            <a:off x="2015430" y="274638"/>
            <a:ext cx="5148064" cy="994122"/>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endParaRPr>
          </a:p>
        </p:txBody>
      </p:sp>
      <p:sp>
        <p:nvSpPr>
          <p:cNvPr id="3" name="Title 2"/>
          <p:cNvSpPr>
            <a:spLocks noGrp="1"/>
          </p:cNvSpPr>
          <p:nvPr>
            <p:ph type="title"/>
          </p:nvPr>
        </p:nvSpPr>
        <p:spPr/>
        <p:txBody>
          <a:bodyPr/>
          <a:lstStyle/>
          <a:p>
            <a:pPr rtl="1"/>
            <a:r>
              <a:rPr lang="ar-SA" b="1" dirty="0" smtClean="0">
                <a:solidFill>
                  <a:srgbClr val="006600"/>
                </a:solidFill>
                <a:latin typeface="Traditional Arabic" panose="02020603050405020304" pitchFamily="18" charset="-78"/>
                <a:cs typeface="Traditional Arabic" panose="02020603050405020304" pitchFamily="18" charset="-78"/>
              </a:rPr>
              <a:t>السيليولوز </a:t>
            </a:r>
            <a:r>
              <a:rPr lang="en-US" b="1" dirty="0" smtClean="0">
                <a:solidFill>
                  <a:srgbClr val="006600"/>
                </a:solidFill>
                <a:latin typeface="Traditional Arabic" panose="02020603050405020304" pitchFamily="18" charset="-78"/>
                <a:cs typeface="Traditional Arabic" panose="02020603050405020304" pitchFamily="18" charset="-78"/>
              </a:rPr>
              <a:t>Cellulose</a:t>
            </a:r>
            <a:endParaRPr lang="en-US" b="1" dirty="0">
              <a:latin typeface="Traditional Arabic" panose="02020603050405020304" pitchFamily="18" charset="-78"/>
              <a:cs typeface="Traditional Arabic" panose="02020603050405020304" pitchFamily="18" charset="-78"/>
            </a:endParaRPr>
          </a:p>
        </p:txBody>
      </p:sp>
      <p:sp>
        <p:nvSpPr>
          <p:cNvPr id="2" name="Content Placeholder 1"/>
          <p:cNvSpPr>
            <a:spLocks noGrp="1"/>
          </p:cNvSpPr>
          <p:nvPr>
            <p:ph idx="4294967295"/>
          </p:nvPr>
        </p:nvSpPr>
        <p:spPr>
          <a:xfrm>
            <a:off x="89693" y="1628801"/>
            <a:ext cx="8964613" cy="4752528"/>
          </a:xfrm>
        </p:spPr>
        <p:txBody>
          <a:bodyPr/>
          <a:lstStyle/>
          <a:p>
            <a:pPr algn="just" rtl="1"/>
            <a:r>
              <a:rPr lang="ar-SA" sz="2800" dirty="0" smtClean="0">
                <a:latin typeface="Traditional Arabic" panose="02020603050405020304" pitchFamily="18" charset="-78"/>
                <a:cs typeface="Traditional Arabic" panose="02020603050405020304" pitchFamily="18" charset="-78"/>
              </a:rPr>
              <a:t>من السكريات عديدة </a:t>
            </a:r>
            <a:r>
              <a:rPr lang="ar-SA" sz="2800" dirty="0" err="1" smtClean="0">
                <a:latin typeface="Traditional Arabic" panose="02020603050405020304" pitchFamily="18" charset="-78"/>
                <a:cs typeface="Traditional Arabic" panose="02020603050405020304" pitchFamily="18" charset="-78"/>
              </a:rPr>
              <a:t>التسكر</a:t>
            </a:r>
            <a:r>
              <a:rPr lang="ar-SA" sz="2800" dirty="0" smtClean="0">
                <a:latin typeface="Traditional Arabic" panose="02020603050405020304" pitchFamily="18" charset="-78"/>
                <a:cs typeface="Traditional Arabic" panose="02020603050405020304" pitchFamily="18" charset="-78"/>
              </a:rPr>
              <a:t> ويمثل الهيكل </a:t>
            </a:r>
            <a:r>
              <a:rPr lang="ar-SA" sz="2800" dirty="0" err="1" smtClean="0">
                <a:latin typeface="Traditional Arabic" panose="02020603050405020304" pitchFamily="18" charset="-78"/>
                <a:cs typeface="Traditional Arabic" panose="02020603050405020304" pitchFamily="18" charset="-78"/>
              </a:rPr>
              <a:t>الدعامي</a:t>
            </a:r>
            <a:r>
              <a:rPr lang="ar-SA" sz="2800" dirty="0" smtClean="0">
                <a:latin typeface="Traditional Arabic" panose="02020603050405020304" pitchFamily="18" charset="-78"/>
                <a:cs typeface="Traditional Arabic" panose="02020603050405020304" pitchFamily="18" charset="-78"/>
              </a:rPr>
              <a:t> للنباتات سواء الساق أو جدران الخلايا. </a:t>
            </a:r>
          </a:p>
          <a:p>
            <a:pPr algn="just" rtl="1"/>
            <a:r>
              <a:rPr lang="ar-SA" sz="2800" dirty="0" smtClean="0">
                <a:latin typeface="Traditional Arabic" panose="02020603050405020304" pitchFamily="18" charset="-78"/>
                <a:cs typeface="Traditional Arabic" panose="02020603050405020304" pitchFamily="18" charset="-78"/>
              </a:rPr>
              <a:t>يتكون من ترابط وحدات متكررة من جلوكوز عددها يتراوح بين 2000 إلى 9000 وحدة مكوناً سلسلةً غير متفرعة تشبه تلك السلسلة المكونة للأميلوز ولكن نوع الرابطة </a:t>
            </a:r>
            <a:r>
              <a:rPr lang="el-GR" sz="2800" dirty="0" smtClean="0">
                <a:latin typeface="Constantia" panose="02030602050306030303" pitchFamily="18" charset="0"/>
                <a:cs typeface="Traditional Arabic" panose="02020603050405020304" pitchFamily="18" charset="-78"/>
              </a:rPr>
              <a:t>β</a:t>
            </a:r>
            <a:r>
              <a:rPr lang="en-US" sz="2800" dirty="0" smtClean="0">
                <a:latin typeface="Traditional Arabic" panose="02020603050405020304" pitchFamily="18" charset="-78"/>
                <a:cs typeface="Traditional Arabic" panose="02020603050405020304" pitchFamily="18" charset="-78"/>
              </a:rPr>
              <a:t>-1</a:t>
            </a:r>
            <a:r>
              <a:rPr lang="en-US" sz="2800" dirty="0" smtClean="0">
                <a:latin typeface="Traditional Arabic" panose="02020603050405020304" pitchFamily="18" charset="-78"/>
                <a:cs typeface="Traditional Arabic" panose="02020603050405020304" pitchFamily="18" charset="-78"/>
                <a:sym typeface="Wingdings" panose="05000000000000000000" pitchFamily="2" charset="2"/>
              </a:rPr>
              <a:t></a:t>
            </a:r>
            <a:r>
              <a:rPr lang="en-US" sz="2800" dirty="0" smtClean="0">
                <a:latin typeface="Traditional Arabic" panose="02020603050405020304" pitchFamily="18" charset="-78"/>
                <a:cs typeface="Traditional Arabic" panose="02020603050405020304" pitchFamily="18" charset="-78"/>
              </a:rPr>
              <a:t>4 </a:t>
            </a:r>
            <a:r>
              <a:rPr lang="ar-SA" sz="2800" dirty="0" smtClean="0">
                <a:latin typeface="Traditional Arabic" panose="02020603050405020304" pitchFamily="18" charset="-78"/>
                <a:cs typeface="Traditional Arabic" panose="02020603050405020304" pitchFamily="18" charset="-78"/>
              </a:rPr>
              <a:t>. هذه الرابطة لا تتحلل بالماء وبالتالي تناسب الرابطة وظيفته كهيكل دعامي للنباتات.</a:t>
            </a:r>
          </a:p>
          <a:p>
            <a:pPr algn="just" rtl="1"/>
            <a:r>
              <a:rPr lang="ar-SA" sz="2800" dirty="0" smtClean="0">
                <a:latin typeface="Traditional Arabic" panose="02020603050405020304" pitchFamily="18" charset="-78"/>
                <a:cs typeface="Traditional Arabic" panose="02020603050405020304" pitchFamily="18" charset="-78"/>
              </a:rPr>
              <a:t>ترتبط السلاسل المتجاورة من </a:t>
            </a:r>
            <a:r>
              <a:rPr lang="ar-SA" sz="2800" dirty="0" err="1" smtClean="0">
                <a:latin typeface="Traditional Arabic" panose="02020603050405020304" pitchFamily="18" charset="-78"/>
                <a:cs typeface="Traditional Arabic" panose="02020603050405020304" pitchFamily="18" charset="-78"/>
              </a:rPr>
              <a:t>السليولوز</a:t>
            </a:r>
            <a:r>
              <a:rPr lang="ar-SA" sz="2800" dirty="0" smtClean="0">
                <a:latin typeface="Traditional Arabic" panose="02020603050405020304" pitchFamily="18" charset="-78"/>
                <a:cs typeface="Traditional Arabic" panose="02020603050405020304" pitchFamily="18" charset="-78"/>
              </a:rPr>
              <a:t> بواسطة روابط هيدروجينية تزيده قوة وصلابة. </a:t>
            </a:r>
          </a:p>
          <a:p>
            <a:pPr algn="just" rtl="1"/>
            <a:r>
              <a:rPr lang="ar-SA" sz="2800" dirty="0" smtClean="0">
                <a:latin typeface="Traditional Arabic" panose="02020603050405020304" pitchFamily="18" charset="-78"/>
                <a:cs typeface="Traditional Arabic" panose="02020603050405020304" pitchFamily="18" charset="-78"/>
              </a:rPr>
              <a:t>يتواجد </a:t>
            </a:r>
            <a:r>
              <a:rPr lang="ar-SA" sz="2800" dirty="0" err="1" smtClean="0">
                <a:latin typeface="Traditional Arabic" panose="02020603050405020304" pitchFamily="18" charset="-78"/>
                <a:cs typeface="Traditional Arabic" panose="02020603050405020304" pitchFamily="18" charset="-78"/>
              </a:rPr>
              <a:t>السليولوز</a:t>
            </a:r>
            <a:r>
              <a:rPr lang="ar-SA" sz="2800" dirty="0" smtClean="0">
                <a:latin typeface="Traditional Arabic" panose="02020603050405020304" pitchFamily="18" charset="-78"/>
                <a:cs typeface="Traditional Arabic" panose="02020603050405020304" pitchFamily="18" charset="-78"/>
              </a:rPr>
              <a:t> في الخشب وألياف القطن ويدخل في الصناعات الخشبية والنسيجية وصناعة الورق.  </a:t>
            </a:r>
            <a:endParaRPr lang="en-US" sz="2800" dirty="0" smtClean="0">
              <a:latin typeface="Traditional Arabic" panose="02020603050405020304" pitchFamily="18" charset="-78"/>
              <a:cs typeface="Traditional Arabic" panose="02020603050405020304" pitchFamily="18" charset="-78"/>
            </a:endParaRPr>
          </a:p>
          <a:p>
            <a:pPr marL="0" indent="0" algn="just">
              <a:buNone/>
            </a:pPr>
            <a:endParaRPr lang="ar-SA" sz="2800" dirty="0">
              <a:latin typeface="Traditional Arabic" panose="02020603050405020304" pitchFamily="18" charset="-78"/>
              <a:cs typeface="Traditional Arabic" panose="02020603050405020304" pitchFamily="18" charset="-78"/>
            </a:endParaRPr>
          </a:p>
        </p:txBody>
      </p:sp>
      <p:pic>
        <p:nvPicPr>
          <p:cNvPr id="7" name="Picture 6" descr="Cellulose"/>
          <p:cNvPicPr>
            <a:picLocks noChangeAspect="1" noChangeArrowheads="1"/>
          </p:cNvPicPr>
          <p:nvPr/>
        </p:nvPicPr>
        <p:blipFill>
          <a:blip r:embed="rId2" cstate="print"/>
          <a:srcRect/>
          <a:stretch>
            <a:fillRect/>
          </a:stretch>
        </p:blipFill>
        <p:spPr bwMode="auto">
          <a:xfrm>
            <a:off x="1763401" y="4894233"/>
            <a:ext cx="5617195" cy="1963767"/>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38917" name="AutoShape 5"/>
          <p:cNvSpPr>
            <a:spLocks noChangeArrowheads="1"/>
          </p:cNvSpPr>
          <p:nvPr/>
        </p:nvSpPr>
        <p:spPr bwMode="auto">
          <a:xfrm>
            <a:off x="304800" y="152400"/>
            <a:ext cx="8382000" cy="1093788"/>
          </a:xfrm>
          <a:prstGeom prst="flowChartAlternateProcess">
            <a:avLst/>
          </a:prstGeom>
          <a:solidFill>
            <a:srgbClr val="FFFF99"/>
          </a:solidFill>
          <a:ln w="9525">
            <a:noFill/>
            <a:miter lim="800000"/>
            <a:headEnd/>
            <a:tailEnd/>
          </a:ln>
          <a:effectLst>
            <a:outerShdw dist="107763" dir="18900000" algn="ctr" rotWithShape="0">
              <a:srgbClr val="CC6600">
                <a:alpha val="50000"/>
              </a:srgbClr>
            </a:outerShdw>
          </a:effectLst>
        </p:spPr>
        <p:txBody>
          <a:bodyPr wrap="none" anchor="ctr"/>
          <a:lstStyle/>
          <a:p>
            <a:pPr algn="just"/>
            <a:endParaRPr lang="ar-SA" sz="1800" i="0">
              <a:solidFill>
                <a:srgbClr val="FFFF99"/>
              </a:solidFill>
              <a:latin typeface="Traditional Arabic" panose="02020603050405020304" pitchFamily="18" charset="-78"/>
              <a:cs typeface="Traditional Arabic" panose="02020603050405020304" pitchFamily="18" charset="-78"/>
            </a:endParaRPr>
          </a:p>
        </p:txBody>
      </p:sp>
      <p:sp>
        <p:nvSpPr>
          <p:cNvPr id="38914" name="Rectangle 2"/>
          <p:cNvSpPr>
            <a:spLocks noGrp="1" noChangeArrowheads="1"/>
          </p:cNvSpPr>
          <p:nvPr>
            <p:ph type="title"/>
          </p:nvPr>
        </p:nvSpPr>
        <p:spPr>
          <a:xfrm>
            <a:off x="457200" y="152400"/>
            <a:ext cx="8229600" cy="1143000"/>
          </a:xfrm>
        </p:spPr>
        <p:txBody>
          <a:bodyPr/>
          <a:lstStyle/>
          <a:p>
            <a:r>
              <a:rPr lang="ar-SA" sz="5400" b="1" dirty="0">
                <a:solidFill>
                  <a:srgbClr val="CC6600"/>
                </a:solidFill>
                <a:latin typeface="Traditional Arabic" panose="02020603050405020304" pitchFamily="18" charset="-78"/>
                <a:cs typeface="Traditional Arabic" panose="02020603050405020304" pitchFamily="18" charset="-78"/>
              </a:rPr>
              <a:t>الأهمية البيولوجية والصناعية</a:t>
            </a:r>
            <a:r>
              <a:rPr lang="en-US" sz="5400" b="1" dirty="0">
                <a:solidFill>
                  <a:srgbClr val="CC6600"/>
                </a:solidFill>
                <a:latin typeface="Traditional Arabic" panose="02020603050405020304" pitchFamily="18" charset="-78"/>
                <a:cs typeface="Traditional Arabic" panose="02020603050405020304" pitchFamily="18" charset="-78"/>
              </a:rPr>
              <a:t> </a:t>
            </a:r>
          </a:p>
        </p:txBody>
      </p:sp>
      <p:sp>
        <p:nvSpPr>
          <p:cNvPr id="38916" name="Rectangle 4"/>
          <p:cNvSpPr>
            <a:spLocks noGrp="1" noChangeArrowheads="1"/>
          </p:cNvSpPr>
          <p:nvPr>
            <p:ph type="body" idx="1"/>
          </p:nvPr>
        </p:nvSpPr>
        <p:spPr>
          <a:xfrm>
            <a:off x="179512" y="1371600"/>
            <a:ext cx="8712968" cy="5410200"/>
          </a:xfrm>
          <a:noFill/>
          <a:ln/>
        </p:spPr>
        <p:txBody>
          <a:bodyPr/>
          <a:lstStyle/>
          <a:p>
            <a:pPr algn="just" rtl="1">
              <a:buFontTx/>
              <a:buNone/>
              <a:tabLst>
                <a:tab pos="457200" algn="l"/>
              </a:tabLst>
            </a:pPr>
            <a:r>
              <a:rPr lang="ar-KW" sz="2800" b="1" dirty="0">
                <a:solidFill>
                  <a:srgbClr val="000099"/>
                </a:solidFill>
                <a:latin typeface="Traditional Arabic" panose="02020603050405020304" pitchFamily="18" charset="-78"/>
                <a:cs typeface="Traditional Arabic" panose="02020603050405020304" pitchFamily="18" charset="-78"/>
              </a:rPr>
              <a:t>1- </a:t>
            </a:r>
            <a:r>
              <a:rPr lang="ar-SA" sz="2800" b="1" dirty="0">
                <a:solidFill>
                  <a:srgbClr val="000099"/>
                </a:solidFill>
                <a:latin typeface="Traditional Arabic" panose="02020603050405020304" pitchFamily="18" charset="-78"/>
                <a:cs typeface="Traditional Arabic" panose="02020603050405020304" pitchFamily="18" charset="-78"/>
              </a:rPr>
              <a:t>تمثل 50-60% من غذاء الإنسان و  0.6 % من وزنه </a:t>
            </a:r>
            <a:endParaRPr lang="en-US" sz="2800" b="1" dirty="0">
              <a:solidFill>
                <a:srgbClr val="000099"/>
              </a:solidFill>
              <a:latin typeface="Traditional Arabic" panose="02020603050405020304" pitchFamily="18" charset="-78"/>
              <a:cs typeface="Traditional Arabic" panose="02020603050405020304" pitchFamily="18" charset="-78"/>
            </a:endParaRPr>
          </a:p>
          <a:p>
            <a:pPr algn="just" rtl="1">
              <a:buFontTx/>
              <a:buNone/>
              <a:tabLst>
                <a:tab pos="457200" algn="l"/>
              </a:tabLst>
            </a:pPr>
            <a:r>
              <a:rPr lang="ar-SA" sz="2800" b="1" dirty="0">
                <a:solidFill>
                  <a:srgbClr val="000099"/>
                </a:solidFill>
                <a:latin typeface="Traditional Arabic" panose="02020603050405020304" pitchFamily="18" charset="-78"/>
                <a:cs typeface="Traditional Arabic" panose="02020603050405020304" pitchFamily="18" charset="-78"/>
              </a:rPr>
              <a:t>2- تمثل مصدر هام وسريع للطاقة حيث يعطي الجرام من الجلوكوز 4.2 سعر حراري </a:t>
            </a:r>
            <a:endParaRPr lang="en-US" sz="2800" b="1" dirty="0">
              <a:solidFill>
                <a:srgbClr val="000099"/>
              </a:solidFill>
              <a:latin typeface="Traditional Arabic" panose="02020603050405020304" pitchFamily="18" charset="-78"/>
              <a:cs typeface="Traditional Arabic" panose="02020603050405020304" pitchFamily="18" charset="-78"/>
            </a:endParaRPr>
          </a:p>
          <a:p>
            <a:pPr algn="just" rtl="1">
              <a:buFontTx/>
              <a:buNone/>
              <a:tabLst>
                <a:tab pos="457200" algn="l"/>
              </a:tabLst>
            </a:pPr>
            <a:r>
              <a:rPr lang="ar-SA" sz="2800" b="1" dirty="0">
                <a:solidFill>
                  <a:srgbClr val="000099"/>
                </a:solidFill>
                <a:latin typeface="Traditional Arabic" panose="02020603050405020304" pitchFamily="18" charset="-78"/>
                <a:cs typeface="Traditional Arabic" panose="02020603050405020304" pitchFamily="18" charset="-78"/>
              </a:rPr>
              <a:t>3-  تمثل خزين للغذاء فتكون علي هيئة نشا في النباتات و جليكوجين في كبد الحيوانات </a:t>
            </a:r>
            <a:endParaRPr lang="en-US" sz="2800" b="1" dirty="0">
              <a:solidFill>
                <a:srgbClr val="000099"/>
              </a:solidFill>
              <a:latin typeface="Traditional Arabic" panose="02020603050405020304" pitchFamily="18" charset="-78"/>
              <a:cs typeface="Traditional Arabic" panose="02020603050405020304" pitchFamily="18" charset="-78"/>
            </a:endParaRPr>
          </a:p>
          <a:p>
            <a:pPr algn="just" rtl="1">
              <a:buFontTx/>
              <a:buNone/>
              <a:tabLst>
                <a:tab pos="457200" algn="l"/>
              </a:tabLst>
            </a:pPr>
            <a:r>
              <a:rPr lang="ar-SA" sz="2800" b="1" dirty="0">
                <a:solidFill>
                  <a:srgbClr val="000099"/>
                </a:solidFill>
                <a:latin typeface="Traditional Arabic" panose="02020603050405020304" pitchFamily="18" charset="-78"/>
                <a:cs typeface="Traditional Arabic" panose="02020603050405020304" pitchFamily="18" charset="-78"/>
              </a:rPr>
              <a:t>4- تدخل في تركيب الخلايا والأنسجة للنباتات والحيوانات وجدر خلايا البكتريا </a:t>
            </a:r>
            <a:endParaRPr lang="ar-SA" sz="2800" b="1" dirty="0" smtClean="0">
              <a:solidFill>
                <a:srgbClr val="000099"/>
              </a:solidFill>
              <a:latin typeface="Traditional Arabic" panose="02020603050405020304" pitchFamily="18" charset="-78"/>
              <a:cs typeface="Traditional Arabic" panose="02020603050405020304" pitchFamily="18" charset="-78"/>
            </a:endParaRPr>
          </a:p>
          <a:p>
            <a:pPr algn="just" rtl="1">
              <a:buFontTx/>
              <a:buNone/>
              <a:tabLst>
                <a:tab pos="457200" algn="l"/>
              </a:tabLst>
            </a:pPr>
            <a:r>
              <a:rPr lang="ar-SA" sz="2800" b="1" dirty="0">
                <a:solidFill>
                  <a:srgbClr val="000099"/>
                </a:solidFill>
                <a:latin typeface="Traditional Arabic" panose="02020603050405020304" pitchFamily="18" charset="-78"/>
                <a:cs typeface="Traditional Arabic" panose="02020603050405020304" pitchFamily="18" charset="-78"/>
              </a:rPr>
              <a:t>5- لها وظيفة دعامية في النباتات حيث يمثل </a:t>
            </a:r>
            <a:r>
              <a:rPr lang="ar-SA" sz="2800" b="1" dirty="0" err="1">
                <a:solidFill>
                  <a:srgbClr val="000099"/>
                </a:solidFill>
                <a:latin typeface="Traditional Arabic" panose="02020603050405020304" pitchFamily="18" charset="-78"/>
                <a:cs typeface="Traditional Arabic" panose="02020603050405020304" pitchFamily="18" charset="-78"/>
              </a:rPr>
              <a:t>السليولوز</a:t>
            </a:r>
            <a:r>
              <a:rPr lang="ar-SA" sz="2800" b="1" dirty="0">
                <a:solidFill>
                  <a:srgbClr val="000099"/>
                </a:solidFill>
                <a:latin typeface="Traditional Arabic" panose="02020603050405020304" pitchFamily="18" charset="-78"/>
                <a:cs typeface="Traditional Arabic" panose="02020603050405020304" pitchFamily="18" charset="-78"/>
              </a:rPr>
              <a:t> الهيكل </a:t>
            </a:r>
            <a:r>
              <a:rPr lang="ar-SA" sz="2800" b="1" dirty="0" err="1">
                <a:solidFill>
                  <a:srgbClr val="000099"/>
                </a:solidFill>
                <a:latin typeface="Traditional Arabic" panose="02020603050405020304" pitchFamily="18" charset="-78"/>
                <a:cs typeface="Traditional Arabic" panose="02020603050405020304" pitchFamily="18" charset="-78"/>
              </a:rPr>
              <a:t>الدعامي</a:t>
            </a:r>
            <a:r>
              <a:rPr lang="ar-SA" sz="2800" b="1" dirty="0">
                <a:solidFill>
                  <a:srgbClr val="000099"/>
                </a:solidFill>
                <a:latin typeface="Traditional Arabic" panose="02020603050405020304" pitchFamily="18" charset="-78"/>
                <a:cs typeface="Traditional Arabic" panose="02020603050405020304" pitchFamily="18" charset="-78"/>
              </a:rPr>
              <a:t> الخشبي للنباتات </a:t>
            </a:r>
            <a:endParaRPr lang="en-US" sz="2800" b="1" dirty="0">
              <a:solidFill>
                <a:srgbClr val="000099"/>
              </a:solidFill>
              <a:latin typeface="Traditional Arabic" panose="02020603050405020304" pitchFamily="18" charset="-78"/>
              <a:cs typeface="Traditional Arabic" panose="02020603050405020304" pitchFamily="18" charset="-78"/>
            </a:endParaRPr>
          </a:p>
          <a:p>
            <a:pPr algn="just" rtl="1">
              <a:buFontTx/>
              <a:buNone/>
              <a:tabLst>
                <a:tab pos="457200" algn="l"/>
              </a:tabLst>
            </a:pPr>
            <a:r>
              <a:rPr lang="ar-SA" sz="2800" b="1" dirty="0">
                <a:solidFill>
                  <a:srgbClr val="000099"/>
                </a:solidFill>
                <a:latin typeface="Traditional Arabic" panose="02020603050405020304" pitchFamily="18" charset="-78"/>
                <a:cs typeface="Traditional Arabic" panose="02020603050405020304" pitchFamily="18" charset="-78"/>
              </a:rPr>
              <a:t>6- تدخل في تركيب العديد من المركبات البيولوجية المركبة مثل </a:t>
            </a:r>
            <a:r>
              <a:rPr lang="ar-SA" sz="2800" b="1" dirty="0" err="1">
                <a:solidFill>
                  <a:srgbClr val="000099"/>
                </a:solidFill>
                <a:latin typeface="Traditional Arabic" panose="02020603050405020304" pitchFamily="18" charset="-78"/>
                <a:cs typeface="Traditional Arabic" panose="02020603050405020304" pitchFamily="18" charset="-78"/>
              </a:rPr>
              <a:t>الجليكوبروتينات</a:t>
            </a:r>
            <a:r>
              <a:rPr lang="ar-SA" sz="2800" b="1" dirty="0">
                <a:solidFill>
                  <a:srgbClr val="000099"/>
                </a:solidFill>
                <a:latin typeface="Traditional Arabic" panose="02020603050405020304" pitchFamily="18" charset="-78"/>
                <a:cs typeface="Traditional Arabic" panose="02020603050405020304" pitchFamily="18" charset="-78"/>
              </a:rPr>
              <a:t> </a:t>
            </a:r>
            <a:r>
              <a:rPr lang="ar-SA" sz="2800" b="1" dirty="0" err="1">
                <a:solidFill>
                  <a:srgbClr val="000099"/>
                </a:solidFill>
                <a:latin typeface="Traditional Arabic" panose="02020603050405020304" pitchFamily="18" charset="-78"/>
                <a:cs typeface="Traditional Arabic" panose="02020603050405020304" pitchFamily="18" charset="-78"/>
              </a:rPr>
              <a:t>والجليكوليبيدات</a:t>
            </a:r>
            <a:endParaRPr lang="ar-SA" sz="2800" b="1" dirty="0">
              <a:solidFill>
                <a:srgbClr val="000099"/>
              </a:solidFill>
              <a:latin typeface="Traditional Arabic" panose="02020603050405020304" pitchFamily="18" charset="-78"/>
              <a:cs typeface="Traditional Arabic" panose="02020603050405020304" pitchFamily="18" charset="-78"/>
            </a:endParaRPr>
          </a:p>
          <a:p>
            <a:pPr algn="just" rtl="1">
              <a:buFontTx/>
              <a:buNone/>
              <a:tabLst>
                <a:tab pos="457200" algn="l"/>
              </a:tabLst>
            </a:pPr>
            <a:r>
              <a:rPr lang="ar-KW" sz="2800" b="1" dirty="0">
                <a:solidFill>
                  <a:srgbClr val="000099"/>
                </a:solidFill>
                <a:latin typeface="Traditional Arabic" panose="02020603050405020304" pitchFamily="18" charset="-78"/>
                <a:cs typeface="Traditional Arabic" panose="02020603050405020304" pitchFamily="18" charset="-78"/>
              </a:rPr>
              <a:t>7- </a:t>
            </a:r>
            <a:r>
              <a:rPr lang="ar-SA" sz="2800" b="1" dirty="0">
                <a:solidFill>
                  <a:srgbClr val="000099"/>
                </a:solidFill>
                <a:latin typeface="Traditional Arabic" panose="02020603050405020304" pitchFamily="18" charset="-78"/>
                <a:cs typeface="Traditional Arabic" panose="02020603050405020304" pitchFamily="18" charset="-78"/>
              </a:rPr>
              <a:t>تدخل في العديد من الصناعات مثل الصناعات النسيجية المعتمدة علي ألياف </a:t>
            </a:r>
            <a:r>
              <a:rPr lang="ar-SA" sz="2800" b="1" dirty="0" err="1">
                <a:solidFill>
                  <a:srgbClr val="000099"/>
                </a:solidFill>
                <a:latin typeface="Traditional Arabic" panose="02020603050405020304" pitchFamily="18" charset="-78"/>
                <a:cs typeface="Traditional Arabic" panose="02020603050405020304" pitchFamily="18" charset="-78"/>
              </a:rPr>
              <a:t>سليولوز</a:t>
            </a:r>
            <a:r>
              <a:rPr lang="ar-SA" sz="2800" b="1" dirty="0">
                <a:solidFill>
                  <a:srgbClr val="000099"/>
                </a:solidFill>
                <a:latin typeface="Traditional Arabic" panose="02020603050405020304" pitchFamily="18" charset="-78"/>
                <a:cs typeface="Traditional Arabic" panose="02020603050405020304" pitchFamily="18" charset="-78"/>
              </a:rPr>
              <a:t> القطن والصناعات الخشبية و الغذائية </a:t>
            </a:r>
            <a:endParaRPr lang="ar-KW" sz="2800" b="1" dirty="0">
              <a:solidFill>
                <a:srgbClr val="000099"/>
              </a:solidFill>
              <a:latin typeface="Traditional Arabic" panose="02020603050405020304" pitchFamily="18" charset="-78"/>
              <a:cs typeface="Traditional Arabic" panose="02020603050405020304" pitchFamily="18" charset="-78"/>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p:cTn id="7" dur="2000" fill="hold"/>
                                        <p:tgtEl>
                                          <p:spTgt spid="38914"/>
                                        </p:tgtEl>
                                        <p:attrNameLst>
                                          <p:attrName>ppt_w</p:attrName>
                                        </p:attrNameLst>
                                      </p:cBhvr>
                                      <p:tavLst>
                                        <p:tav tm="0">
                                          <p:val>
                                            <p:strVal val="#ppt_w*2.5"/>
                                          </p:val>
                                        </p:tav>
                                        <p:tav tm="100000">
                                          <p:val>
                                            <p:strVal val="#ppt_w"/>
                                          </p:val>
                                        </p:tav>
                                      </p:tavLst>
                                    </p:anim>
                                    <p:anim calcmode="lin" valueType="num">
                                      <p:cBhvr>
                                        <p:cTn id="8" dur="2000" fill="hold"/>
                                        <p:tgtEl>
                                          <p:spTgt spid="38914"/>
                                        </p:tgtEl>
                                        <p:attrNameLst>
                                          <p:attrName>ppt_h</p:attrName>
                                        </p:attrNameLst>
                                      </p:cBhvr>
                                      <p:tavLst>
                                        <p:tav tm="0">
                                          <p:val>
                                            <p:strVal val="#ppt_h"/>
                                          </p:val>
                                        </p:tav>
                                        <p:tav tm="100000">
                                          <p:val>
                                            <p:strVal val="#ppt_h"/>
                                          </p:val>
                                        </p:tav>
                                      </p:tavLst>
                                    </p:anim>
                                    <p:anim calcmode="lin" valueType="num">
                                      <p:cBhvr>
                                        <p:cTn id="9" dur="2000" fill="hold"/>
                                        <p:tgtEl>
                                          <p:spTgt spid="38914"/>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38914"/>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3891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8916">
                                            <p:txEl>
                                              <p:pRg st="0" end="0"/>
                                            </p:txEl>
                                          </p:spTgt>
                                        </p:tgtEl>
                                        <p:attrNameLst>
                                          <p:attrName>style.visibility</p:attrName>
                                        </p:attrNameLst>
                                      </p:cBhvr>
                                      <p:to>
                                        <p:strVal val="visible"/>
                                      </p:to>
                                    </p:set>
                                    <p:animEffect transition="in" filter="wipe(left)">
                                      <p:cBhvr>
                                        <p:cTn id="16" dur="500"/>
                                        <p:tgtEl>
                                          <p:spTgt spid="38916">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8916">
                                            <p:txEl>
                                              <p:pRg st="1" end="1"/>
                                            </p:txEl>
                                          </p:spTgt>
                                        </p:tgtEl>
                                        <p:attrNameLst>
                                          <p:attrName>style.visibility</p:attrName>
                                        </p:attrNameLst>
                                      </p:cBhvr>
                                      <p:to>
                                        <p:strVal val="visible"/>
                                      </p:to>
                                    </p:set>
                                    <p:animEffect transition="in" filter="wipe(left)">
                                      <p:cBhvr>
                                        <p:cTn id="21" dur="500"/>
                                        <p:tgtEl>
                                          <p:spTgt spid="3891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8916">
                                            <p:txEl>
                                              <p:pRg st="2" end="2"/>
                                            </p:txEl>
                                          </p:spTgt>
                                        </p:tgtEl>
                                        <p:attrNameLst>
                                          <p:attrName>style.visibility</p:attrName>
                                        </p:attrNameLst>
                                      </p:cBhvr>
                                      <p:to>
                                        <p:strVal val="visible"/>
                                      </p:to>
                                    </p:set>
                                    <p:animEffect transition="in" filter="wipe(left)">
                                      <p:cBhvr>
                                        <p:cTn id="26" dur="500"/>
                                        <p:tgtEl>
                                          <p:spTgt spid="3891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38916">
                                            <p:txEl>
                                              <p:pRg st="3" end="3"/>
                                            </p:txEl>
                                          </p:spTgt>
                                        </p:tgtEl>
                                        <p:attrNameLst>
                                          <p:attrName>style.visibility</p:attrName>
                                        </p:attrNameLst>
                                      </p:cBhvr>
                                      <p:to>
                                        <p:strVal val="visible"/>
                                      </p:to>
                                    </p:set>
                                    <p:animEffect transition="in" filter="wipe(left)">
                                      <p:cBhvr>
                                        <p:cTn id="31" dur="500"/>
                                        <p:tgtEl>
                                          <p:spTgt spid="38916">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38916">
                                            <p:txEl>
                                              <p:pRg st="4" end="4"/>
                                            </p:txEl>
                                          </p:spTgt>
                                        </p:tgtEl>
                                        <p:attrNameLst>
                                          <p:attrName>style.visibility</p:attrName>
                                        </p:attrNameLst>
                                      </p:cBhvr>
                                      <p:to>
                                        <p:strVal val="visible"/>
                                      </p:to>
                                    </p:set>
                                    <p:animEffect transition="in" filter="wipe(left)">
                                      <p:cBhvr>
                                        <p:cTn id="36" dur="500"/>
                                        <p:tgtEl>
                                          <p:spTgt spid="38916">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8916">
                                            <p:txEl>
                                              <p:pRg st="5" end="5"/>
                                            </p:txEl>
                                          </p:spTgt>
                                        </p:tgtEl>
                                        <p:attrNameLst>
                                          <p:attrName>style.visibility</p:attrName>
                                        </p:attrNameLst>
                                      </p:cBhvr>
                                      <p:to>
                                        <p:strVal val="visible"/>
                                      </p:to>
                                    </p:set>
                                    <p:animEffect transition="in" filter="wipe(left)">
                                      <p:cBhvr>
                                        <p:cTn id="41" dur="500"/>
                                        <p:tgtEl>
                                          <p:spTgt spid="38916">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38916">
                                            <p:txEl>
                                              <p:pRg st="6" end="6"/>
                                            </p:txEl>
                                          </p:spTgt>
                                        </p:tgtEl>
                                        <p:attrNameLst>
                                          <p:attrName>style.visibility</p:attrName>
                                        </p:attrNameLst>
                                      </p:cBhvr>
                                      <p:to>
                                        <p:strVal val="visible"/>
                                      </p:to>
                                    </p:set>
                                    <p:animEffect transition="in" filter="wipe(left)">
                                      <p:cBhvr>
                                        <p:cTn id="46" dur="500"/>
                                        <p:tgtEl>
                                          <p:spTgt spid="3891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38916"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68611" name="Rectangle 3"/>
          <p:cNvSpPr>
            <a:spLocks noGrp="1" noChangeArrowheads="1"/>
          </p:cNvSpPr>
          <p:nvPr>
            <p:ph type="body" idx="4294967295"/>
          </p:nvPr>
        </p:nvSpPr>
        <p:spPr>
          <a:xfrm>
            <a:off x="184731" y="1495325"/>
            <a:ext cx="8635741" cy="5246043"/>
          </a:xfrm>
        </p:spPr>
        <p:txBody>
          <a:bodyPr/>
          <a:lstStyle/>
          <a:p>
            <a:pPr marL="0" indent="0" algn="just" rtl="1">
              <a:buNone/>
            </a:pPr>
            <a:r>
              <a:rPr lang="ar-KW" sz="2800" b="1" dirty="0" smtClean="0">
                <a:latin typeface="Traditional Arabic" panose="02020603050405020304" pitchFamily="18" charset="-78"/>
                <a:cs typeface="Traditional Arabic" panose="02020603050405020304" pitchFamily="18" charset="-78"/>
              </a:rPr>
              <a:t>1- </a:t>
            </a:r>
            <a:r>
              <a:rPr lang="ar-SA" sz="2800" b="1" dirty="0" smtClean="0">
                <a:latin typeface="Traditional Arabic" panose="02020603050405020304" pitchFamily="18" charset="-78"/>
                <a:cs typeface="Traditional Arabic" panose="02020603050405020304" pitchFamily="18" charset="-78"/>
              </a:rPr>
              <a:t>الكربوهيدرات أحادية </a:t>
            </a:r>
            <a:r>
              <a:rPr lang="ar-SA" sz="2800" b="1" dirty="0" err="1" smtClean="0">
                <a:latin typeface="Traditional Arabic" panose="02020603050405020304" pitchFamily="18" charset="-78"/>
                <a:cs typeface="Traditional Arabic" panose="02020603050405020304" pitchFamily="18" charset="-78"/>
              </a:rPr>
              <a:t>التسكر</a:t>
            </a:r>
            <a:r>
              <a:rPr lang="ar-SA" sz="2800" b="1" dirty="0" smtClean="0">
                <a:latin typeface="Traditional Arabic" panose="02020603050405020304" pitchFamily="18" charset="-78"/>
                <a:cs typeface="Traditional Arabic" panose="02020603050405020304" pitchFamily="18" charset="-78"/>
              </a:rPr>
              <a:t> </a:t>
            </a:r>
            <a:r>
              <a:rPr lang="en-US" sz="2800" b="1" dirty="0" err="1" smtClean="0">
                <a:latin typeface="Traditional Arabic" panose="02020603050405020304" pitchFamily="18" charset="-78"/>
                <a:cs typeface="Traditional Arabic" panose="02020603050405020304" pitchFamily="18" charset="-78"/>
              </a:rPr>
              <a:t>Monosaccharid</a:t>
            </a:r>
            <a:endParaRPr lang="en-US" sz="2800" b="1" dirty="0" smtClean="0">
              <a:latin typeface="Traditional Arabic" panose="02020603050405020304" pitchFamily="18" charset="-78"/>
              <a:cs typeface="Traditional Arabic" panose="02020603050405020304" pitchFamily="18" charset="-78"/>
            </a:endParaRPr>
          </a:p>
          <a:p>
            <a:pPr marL="0" indent="0" algn="just" rtl="1">
              <a:buNone/>
            </a:pP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ي</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تكون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كل منها من وحدة سكرية واحدة. منها ما هو ثلاثي الكربون مثل </a:t>
            </a:r>
            <a:r>
              <a:rPr lang="ar-SA" sz="2800" dirty="0" err="1">
                <a:latin typeface="Traditional Arabic" panose="02020603050405020304" pitchFamily="18" charset="-78"/>
                <a:ea typeface="Times New Roman" panose="02020603050405020304" pitchFamily="18" charset="0"/>
                <a:cs typeface="Traditional Arabic" panose="02020603050405020304" pitchFamily="18" charset="-78"/>
              </a:rPr>
              <a:t>الترايوز</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 أو رباعي الكربون مثل </a:t>
            </a:r>
            <a:r>
              <a:rPr lang="ar-SA" sz="2800" dirty="0" err="1">
                <a:latin typeface="Traditional Arabic" panose="02020603050405020304" pitchFamily="18" charset="-78"/>
                <a:ea typeface="Times New Roman" panose="02020603050405020304" pitchFamily="18" charset="0"/>
                <a:cs typeface="Traditional Arabic" panose="02020603050405020304" pitchFamily="18" charset="-78"/>
              </a:rPr>
              <a:t>التتروز</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 أو خماسي الكربون مثل سكر </a:t>
            </a:r>
            <a:r>
              <a:rPr lang="ar-SA" sz="2800" dirty="0" err="1">
                <a:latin typeface="Traditional Arabic" panose="02020603050405020304" pitchFamily="18" charset="-78"/>
                <a:ea typeface="Times New Roman" panose="02020603050405020304" pitchFamily="18" charset="0"/>
                <a:cs typeface="Traditional Arabic" panose="02020603050405020304" pitchFamily="18" charset="-78"/>
              </a:rPr>
              <a:t>الرايبوز</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 أو سداسي الكربون مثل </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الجلوكوز.</a:t>
            </a:r>
            <a:endParaRPr lang="en-US" sz="2800" dirty="0" smtClean="0">
              <a:latin typeface="Traditional Arabic" panose="02020603050405020304" pitchFamily="18" charset="-78"/>
              <a:ea typeface="Times New Roman" panose="02020603050405020304" pitchFamily="18" charset="0"/>
              <a:cs typeface="Traditional Arabic" panose="02020603050405020304" pitchFamily="18" charset="-78"/>
            </a:endParaRPr>
          </a:p>
          <a:p>
            <a:pPr marL="0" indent="0" algn="just" rtl="1">
              <a:buNone/>
            </a:pPr>
            <a:r>
              <a:rPr lang="ar-KW" sz="2800" b="1" dirty="0" smtClean="0">
                <a:latin typeface="Traditional Arabic" panose="02020603050405020304" pitchFamily="18" charset="-78"/>
                <a:cs typeface="Traditional Arabic" panose="02020603050405020304" pitchFamily="18" charset="-78"/>
              </a:rPr>
              <a:t>2- </a:t>
            </a:r>
            <a:r>
              <a:rPr lang="ar-SA" sz="2800" b="1" dirty="0" err="1" smtClean="0">
                <a:latin typeface="Traditional Arabic" panose="02020603050405020304" pitchFamily="18" charset="-78"/>
                <a:cs typeface="Traditional Arabic" panose="02020603050405020304" pitchFamily="18" charset="-78"/>
              </a:rPr>
              <a:t>الأوليجوسكريات</a:t>
            </a:r>
            <a:r>
              <a:rPr lang="ar-SA" sz="2800" b="1" dirty="0" smtClean="0">
                <a:latin typeface="Traditional Arabic" panose="02020603050405020304" pitchFamily="18" charset="-78"/>
                <a:cs typeface="Traditional Arabic" panose="02020603050405020304" pitchFamily="18" charset="-78"/>
              </a:rPr>
              <a:t>  </a:t>
            </a:r>
            <a:r>
              <a:rPr lang="en-US" sz="2800" b="1" dirty="0" smtClean="0">
                <a:latin typeface="Traditional Arabic" panose="02020603050405020304" pitchFamily="18" charset="-78"/>
                <a:cs typeface="Traditional Arabic" panose="02020603050405020304" pitchFamily="18" charset="-78"/>
              </a:rPr>
              <a:t>Oligosaccharides</a:t>
            </a:r>
          </a:p>
          <a:p>
            <a:pPr marL="0" lvl="0" indent="0" algn="just" rtl="1">
              <a:buNone/>
            </a:pP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تتكون من </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2 إلى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12 جزئ من سكر أحادي </a:t>
            </a:r>
            <a:r>
              <a:rPr lang="ar-SA" sz="2800" dirty="0" err="1">
                <a:latin typeface="Traditional Arabic" panose="02020603050405020304" pitchFamily="18" charset="-78"/>
                <a:ea typeface="Times New Roman" panose="02020603050405020304" pitchFamily="18" charset="0"/>
                <a:cs typeface="Traditional Arabic" panose="02020603050405020304" pitchFamily="18" charset="-78"/>
              </a:rPr>
              <a:t>التسكر</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 </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مرتبطين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معا بروابط </a:t>
            </a:r>
            <a:r>
              <a:rPr lang="ar-SA" sz="2800" dirty="0" err="1" smtClean="0">
                <a:latin typeface="Traditional Arabic" panose="02020603050405020304" pitchFamily="18" charset="-78"/>
                <a:ea typeface="Times New Roman" panose="02020603050405020304" pitchFamily="18" charset="0"/>
                <a:cs typeface="Traditional Arabic" panose="02020603050405020304" pitchFamily="18" charset="-78"/>
              </a:rPr>
              <a:t>جلايكوزيدية</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إذا تكون من جزيئين من سكر أحادي </a:t>
            </a:r>
            <a:r>
              <a:rPr lang="ar-SA" sz="2800" dirty="0" err="1">
                <a:latin typeface="Traditional Arabic" panose="02020603050405020304" pitchFamily="18" charset="-78"/>
                <a:ea typeface="Times New Roman" panose="02020603050405020304" pitchFamily="18" charset="0"/>
                <a:cs typeface="Traditional Arabic" panose="02020603050405020304" pitchFamily="18" charset="-78"/>
              </a:rPr>
              <a:t>التسكر</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 </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يسمى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ثنائي </a:t>
            </a:r>
            <a:r>
              <a:rPr lang="ar-SA" sz="2800" dirty="0" err="1">
                <a:latin typeface="Traditional Arabic" panose="02020603050405020304" pitchFamily="18" charset="-78"/>
                <a:ea typeface="Times New Roman" panose="02020603050405020304" pitchFamily="18" charset="0"/>
                <a:cs typeface="Traditional Arabic" panose="02020603050405020304" pitchFamily="18" charset="-78"/>
              </a:rPr>
              <a:t>التسكر</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 </a:t>
            </a:r>
            <a:r>
              <a:rPr lang="en-US" sz="2800" dirty="0">
                <a:latin typeface="Traditional Arabic" panose="02020603050405020304" pitchFamily="18" charset="-78"/>
                <a:ea typeface="Times New Roman" panose="02020603050405020304" pitchFamily="18" charset="0"/>
                <a:cs typeface="Traditional Arabic" panose="02020603050405020304" pitchFamily="18" charset="-78"/>
              </a:rPr>
              <a:t>Disaccharide</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 </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ومثال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ذلك سكر السكروز والمالتوز. </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ويسمى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ثلاثي </a:t>
            </a:r>
            <a:r>
              <a:rPr lang="ar-SA" sz="2800" dirty="0" err="1">
                <a:latin typeface="Traditional Arabic" panose="02020603050405020304" pitchFamily="18" charset="-78"/>
                <a:ea typeface="Times New Roman" panose="02020603050405020304" pitchFamily="18" charset="0"/>
                <a:cs typeface="Traditional Arabic" panose="02020603050405020304" pitchFamily="18" charset="-78"/>
              </a:rPr>
              <a:t>التسكر</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 </a:t>
            </a:r>
            <a:r>
              <a:rPr lang="en-US" sz="2800" dirty="0" err="1">
                <a:latin typeface="Traditional Arabic" panose="02020603050405020304" pitchFamily="18" charset="-78"/>
                <a:ea typeface="Times New Roman" panose="02020603050405020304" pitchFamily="18" charset="0"/>
                <a:cs typeface="Traditional Arabic" panose="02020603050405020304" pitchFamily="18" charset="-78"/>
              </a:rPr>
              <a:t>Trisaccharide</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 إذا أحتوى على ثلاثة جزيئات من سكر أحادي ومثال ذلك سكر </a:t>
            </a:r>
            <a:r>
              <a:rPr lang="ar-SA" sz="2800" dirty="0" err="1">
                <a:latin typeface="Traditional Arabic" panose="02020603050405020304" pitchFamily="18" charset="-78"/>
                <a:ea typeface="Times New Roman" panose="02020603050405020304" pitchFamily="18" charset="0"/>
                <a:cs typeface="Traditional Arabic" panose="02020603050405020304" pitchFamily="18" charset="-78"/>
              </a:rPr>
              <a:t>الرافينوز</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a:t>
            </a:r>
            <a:endParaRPr lang="ar-KW" sz="2800" dirty="0" smtClean="0">
              <a:latin typeface="Traditional Arabic" panose="02020603050405020304" pitchFamily="18" charset="-78"/>
              <a:cs typeface="Traditional Arabic" panose="02020603050405020304" pitchFamily="18" charset="-78"/>
            </a:endParaRPr>
          </a:p>
          <a:p>
            <a:pPr marL="0" indent="0" algn="just" rtl="1">
              <a:buNone/>
            </a:pPr>
            <a:r>
              <a:rPr lang="ar-KW" sz="2800" b="1" dirty="0" smtClean="0">
                <a:latin typeface="Traditional Arabic" panose="02020603050405020304" pitchFamily="18" charset="-78"/>
                <a:cs typeface="Traditional Arabic" panose="02020603050405020304" pitchFamily="18" charset="-78"/>
              </a:rPr>
              <a:t>3- </a:t>
            </a:r>
            <a:r>
              <a:rPr lang="ar-SA" sz="2800" b="1" dirty="0" smtClean="0">
                <a:latin typeface="Traditional Arabic" panose="02020603050405020304" pitchFamily="18" charset="-78"/>
                <a:cs typeface="Traditional Arabic" panose="02020603050405020304" pitchFamily="18" charset="-78"/>
              </a:rPr>
              <a:t>الكربوهيدرات عديدة </a:t>
            </a:r>
            <a:r>
              <a:rPr lang="ar-SA" sz="2800" b="1" dirty="0" err="1" smtClean="0">
                <a:latin typeface="Traditional Arabic" panose="02020603050405020304" pitchFamily="18" charset="-78"/>
                <a:cs typeface="Traditional Arabic" panose="02020603050405020304" pitchFamily="18" charset="-78"/>
              </a:rPr>
              <a:t>التسكر</a:t>
            </a:r>
            <a:r>
              <a:rPr lang="ar-SA" sz="2800" b="1" dirty="0" smtClean="0">
                <a:latin typeface="Traditional Arabic" panose="02020603050405020304" pitchFamily="18" charset="-78"/>
                <a:cs typeface="Traditional Arabic" panose="02020603050405020304" pitchFamily="18" charset="-78"/>
              </a:rPr>
              <a:t> </a:t>
            </a:r>
            <a:r>
              <a:rPr lang="en-US" sz="2800" b="1" dirty="0" smtClean="0">
                <a:latin typeface="Traditional Arabic" panose="02020603050405020304" pitchFamily="18" charset="-78"/>
                <a:cs typeface="Traditional Arabic" panose="02020603050405020304" pitchFamily="18" charset="-78"/>
              </a:rPr>
              <a:t>Polysaccharides</a:t>
            </a:r>
          </a:p>
          <a:p>
            <a:pPr marL="0" indent="0" algn="just" rtl="1">
              <a:buNone/>
            </a:pPr>
            <a:r>
              <a:rPr lang="ar-SA" sz="2800" dirty="0">
                <a:latin typeface="Traditional Arabic" panose="02020603050405020304" pitchFamily="18" charset="-78"/>
                <a:cs typeface="Traditional Arabic" panose="02020603050405020304" pitchFamily="18" charset="-78"/>
              </a:rPr>
              <a:t>تحتوي على أكثر من 12 وحدة من سكر أحادي مرتبطة </a:t>
            </a:r>
            <a:r>
              <a:rPr lang="ar-SA" sz="2800" dirty="0" smtClean="0">
                <a:latin typeface="Traditional Arabic" panose="02020603050405020304" pitchFamily="18" charset="-78"/>
                <a:cs typeface="Traditional Arabic" panose="02020603050405020304" pitchFamily="18" charset="-78"/>
              </a:rPr>
              <a:t>بروابط </a:t>
            </a:r>
            <a:r>
              <a:rPr lang="ar-SA" sz="2800" dirty="0" err="1">
                <a:latin typeface="Traditional Arabic" panose="02020603050405020304" pitchFamily="18" charset="-78"/>
                <a:cs typeface="Traditional Arabic" panose="02020603050405020304" pitchFamily="18" charset="-78"/>
              </a:rPr>
              <a:t>جلايكوزيدية</a:t>
            </a:r>
            <a:r>
              <a:rPr lang="ar-SA" sz="2800" dirty="0">
                <a:latin typeface="Traditional Arabic" panose="02020603050405020304" pitchFamily="18" charset="-78"/>
                <a:cs typeface="Traditional Arabic" panose="02020603050405020304" pitchFamily="18" charset="-78"/>
              </a:rPr>
              <a:t>  ومن أمثلتها النشا </a:t>
            </a:r>
            <a:r>
              <a:rPr lang="ar-SA" sz="2800" dirty="0" err="1">
                <a:latin typeface="Traditional Arabic" panose="02020603050405020304" pitchFamily="18" charset="-78"/>
                <a:cs typeface="Traditional Arabic" panose="02020603050405020304" pitchFamily="18" charset="-78"/>
              </a:rPr>
              <a:t>والسليولوز</a:t>
            </a:r>
            <a:r>
              <a:rPr lang="ar-SA" sz="2800" dirty="0">
                <a:latin typeface="Traditional Arabic" panose="02020603050405020304" pitchFamily="18" charset="-78"/>
                <a:cs typeface="Traditional Arabic" panose="02020603050405020304" pitchFamily="18" charset="-78"/>
              </a:rPr>
              <a:t> في النبات والجلايكوجين في الحيوان.</a:t>
            </a:r>
            <a:r>
              <a:rPr lang="en-US" sz="2800" dirty="0" smtClean="0">
                <a:latin typeface="Traditional Arabic" panose="02020603050405020304" pitchFamily="18" charset="-78"/>
                <a:cs typeface="Traditional Arabic" panose="02020603050405020304" pitchFamily="18" charset="-78"/>
              </a:rPr>
              <a:t> </a:t>
            </a:r>
            <a:endParaRPr lang="en-US" sz="2800" dirty="0">
              <a:latin typeface="Traditional Arabic" panose="02020603050405020304" pitchFamily="18" charset="-78"/>
              <a:cs typeface="Traditional Arabic" panose="02020603050405020304" pitchFamily="18" charset="-78"/>
            </a:endParaRPr>
          </a:p>
        </p:txBody>
      </p:sp>
      <p:sp>
        <p:nvSpPr>
          <p:cNvPr id="68612" name="AutoShape 4"/>
          <p:cNvSpPr>
            <a:spLocks noChangeArrowheads="1"/>
          </p:cNvSpPr>
          <p:nvPr/>
        </p:nvSpPr>
        <p:spPr bwMode="auto">
          <a:xfrm>
            <a:off x="446375" y="211582"/>
            <a:ext cx="8458200" cy="968152"/>
          </a:xfrm>
          <a:prstGeom prst="flowChartAlternateProcess">
            <a:avLst/>
          </a:prstGeom>
          <a:solidFill>
            <a:srgbClr val="FFFF99"/>
          </a:solidFill>
          <a:ln w="9525">
            <a:solidFill>
              <a:srgbClr val="FF0000"/>
            </a:solid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latin typeface="Traditional Arabic" panose="02020603050405020304" pitchFamily="18" charset="-78"/>
              <a:cs typeface="Traditional Arabic" panose="02020603050405020304" pitchFamily="18" charset="-78"/>
            </a:endParaRPr>
          </a:p>
        </p:txBody>
      </p:sp>
      <p:sp>
        <p:nvSpPr>
          <p:cNvPr id="5" name="Title 4"/>
          <p:cNvSpPr>
            <a:spLocks noGrp="1"/>
          </p:cNvSpPr>
          <p:nvPr>
            <p:ph type="title"/>
          </p:nvPr>
        </p:nvSpPr>
        <p:spPr>
          <a:xfrm>
            <a:off x="446375" y="116632"/>
            <a:ext cx="8229600" cy="1143000"/>
          </a:xfrm>
        </p:spPr>
        <p:txBody>
          <a:bodyPr/>
          <a:lstStyle/>
          <a:p>
            <a:r>
              <a:rPr lang="ar-SA" b="1" dirty="0">
                <a:solidFill>
                  <a:srgbClr val="006600"/>
                </a:solidFill>
                <a:latin typeface="Traditional Arabic" panose="02020603050405020304" pitchFamily="18" charset="-78"/>
                <a:cs typeface="Traditional Arabic" panose="02020603050405020304" pitchFamily="18" charset="-78"/>
              </a:rPr>
              <a:t>تقسيم </a:t>
            </a:r>
            <a:r>
              <a:rPr lang="ar-SA" b="1" dirty="0" smtClean="0">
                <a:solidFill>
                  <a:srgbClr val="006600"/>
                </a:solidFill>
                <a:latin typeface="Traditional Arabic" panose="02020603050405020304" pitchFamily="18" charset="-78"/>
                <a:cs typeface="Traditional Arabic" panose="02020603050405020304" pitchFamily="18" charset="-78"/>
              </a:rPr>
              <a:t>الكربوهيدرات</a:t>
            </a:r>
            <a:endParaRPr lang="en-US"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86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86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86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86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86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807" name="Rectangle 55"/>
          <p:cNvSpPr>
            <a:spLocks noGrp="1" noChangeArrowheads="1"/>
          </p:cNvSpPr>
          <p:nvPr>
            <p:ph type="title"/>
          </p:nvPr>
        </p:nvSpPr>
        <p:spPr>
          <a:xfrm>
            <a:off x="395536" y="332656"/>
            <a:ext cx="8229600" cy="1512168"/>
          </a:xfrm>
        </p:spPr>
        <p:txBody>
          <a:bodyPr/>
          <a:lstStyle/>
          <a:p>
            <a:r>
              <a:rPr lang="ar-SA" sz="6000" dirty="0">
                <a:solidFill>
                  <a:srgbClr val="FF0000"/>
                </a:solidFill>
                <a:effectLst>
                  <a:outerShdw blurRad="38100" dist="38100" dir="2700000" algn="tl">
                    <a:srgbClr val="000000"/>
                  </a:outerShdw>
                </a:effectLst>
                <a:latin typeface="Traditional Arabic" panose="02020603050405020304" pitchFamily="18" charset="-78"/>
                <a:cs typeface="Traditional Arabic" panose="02020603050405020304" pitchFamily="18" charset="-78"/>
              </a:rPr>
              <a:t>التركيب </a:t>
            </a:r>
            <a:r>
              <a:rPr lang="ar-SA" sz="6000" dirty="0" smtClean="0">
                <a:solidFill>
                  <a:srgbClr val="FF0000"/>
                </a:solidFill>
                <a:effectLst>
                  <a:outerShdw blurRad="38100" dist="38100" dir="2700000" algn="tl">
                    <a:srgbClr val="000000"/>
                  </a:outerShdw>
                </a:effectLst>
                <a:latin typeface="Traditional Arabic" panose="02020603050405020304" pitchFamily="18" charset="-78"/>
                <a:cs typeface="Traditional Arabic" panose="02020603050405020304" pitchFamily="18" charset="-78"/>
              </a:rPr>
              <a:t>الكيميائي</a:t>
            </a:r>
            <a:r>
              <a:rPr lang="ar-SA" sz="6000" b="1" dirty="0" smtClean="0">
                <a:solidFill>
                  <a:srgbClr val="006600"/>
                </a:solidFill>
                <a:latin typeface="Traditional Arabic" panose="02020603050405020304" pitchFamily="18" charset="-78"/>
                <a:cs typeface="Traditional Arabic" panose="02020603050405020304" pitchFamily="18" charset="-78"/>
              </a:rPr>
              <a:t/>
            </a:r>
            <a:br>
              <a:rPr lang="ar-SA" sz="6000" b="1" dirty="0" smtClean="0">
                <a:solidFill>
                  <a:srgbClr val="006600"/>
                </a:solidFill>
                <a:latin typeface="Traditional Arabic" panose="02020603050405020304" pitchFamily="18" charset="-78"/>
                <a:cs typeface="Traditional Arabic" panose="02020603050405020304" pitchFamily="18" charset="-78"/>
              </a:rPr>
            </a:br>
            <a:r>
              <a:rPr lang="ar-SA" sz="6000" b="1" dirty="0" err="1" smtClean="0">
                <a:solidFill>
                  <a:srgbClr val="006600"/>
                </a:solidFill>
                <a:latin typeface="Traditional Arabic" panose="02020603050405020304" pitchFamily="18" charset="-78"/>
                <a:cs typeface="Traditional Arabic" panose="02020603050405020304" pitchFamily="18" charset="-78"/>
              </a:rPr>
              <a:t>الألدهيد</a:t>
            </a:r>
            <a:r>
              <a:rPr lang="ar-SA" sz="6000" b="1" dirty="0" smtClean="0">
                <a:solidFill>
                  <a:srgbClr val="006600"/>
                </a:solidFill>
                <a:latin typeface="Traditional Arabic" panose="02020603050405020304" pitchFamily="18" charset="-78"/>
                <a:cs typeface="Traditional Arabic" panose="02020603050405020304" pitchFamily="18" charset="-78"/>
              </a:rPr>
              <a:t> </a:t>
            </a:r>
            <a:r>
              <a:rPr lang="ar-SA" sz="6000" b="1" dirty="0">
                <a:solidFill>
                  <a:srgbClr val="006600"/>
                </a:solidFill>
                <a:latin typeface="Traditional Arabic" panose="02020603050405020304" pitchFamily="18" charset="-78"/>
                <a:cs typeface="Traditional Arabic" panose="02020603050405020304" pitchFamily="18" charset="-78"/>
              </a:rPr>
              <a:t>و </a:t>
            </a:r>
            <a:r>
              <a:rPr lang="ar-SA" sz="6000" b="1" dirty="0" err="1">
                <a:solidFill>
                  <a:srgbClr val="006600"/>
                </a:solidFill>
                <a:latin typeface="Traditional Arabic" panose="02020603050405020304" pitchFamily="18" charset="-78"/>
                <a:cs typeface="Traditional Arabic" panose="02020603050405020304" pitchFamily="18" charset="-78"/>
              </a:rPr>
              <a:t>الكيتون</a:t>
            </a:r>
            <a:endParaRPr lang="en-US" sz="6000" b="1" dirty="0">
              <a:solidFill>
                <a:srgbClr val="006600"/>
              </a:solidFill>
              <a:latin typeface="Traditional Arabic" panose="02020603050405020304" pitchFamily="18" charset="-78"/>
              <a:cs typeface="Traditional Arabic" panose="02020603050405020304" pitchFamily="18" charset="-78"/>
            </a:endParaRPr>
          </a:p>
        </p:txBody>
      </p:sp>
      <p:sp>
        <p:nvSpPr>
          <p:cNvPr id="18" name="Rectangle 2"/>
          <p:cNvSpPr txBox="1">
            <a:spLocks noChangeArrowheads="1"/>
          </p:cNvSpPr>
          <p:nvPr/>
        </p:nvSpPr>
        <p:spPr bwMode="auto">
          <a:xfrm>
            <a:off x="128192" y="2058154"/>
            <a:ext cx="8496944"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a:lstStyle>
          <a:p>
            <a:r>
              <a:rPr lang="ar-SA" sz="3200" b="1" i="0" kern="0" dirty="0" smtClean="0">
                <a:solidFill>
                  <a:srgbClr val="006600"/>
                </a:solidFill>
                <a:latin typeface="Traditional Arabic" panose="02020603050405020304" pitchFamily="18" charset="-78"/>
                <a:cs typeface="Traditional Arabic" panose="02020603050405020304" pitchFamily="18" charset="-78"/>
              </a:rPr>
              <a:t>توجد السكريات علي شكل </a:t>
            </a:r>
            <a:r>
              <a:rPr lang="ar-SA" sz="3200" b="1" i="0" kern="0" dirty="0" err="1" smtClean="0">
                <a:solidFill>
                  <a:srgbClr val="006600"/>
                </a:solidFill>
                <a:latin typeface="Traditional Arabic" panose="02020603050405020304" pitchFamily="18" charset="-78"/>
                <a:cs typeface="Traditional Arabic" panose="02020603050405020304" pitchFamily="18" charset="-78"/>
              </a:rPr>
              <a:t>ألدهيدي</a:t>
            </a:r>
            <a:r>
              <a:rPr lang="ar-SA" sz="3200" b="1" i="0" kern="0" dirty="0" smtClean="0">
                <a:solidFill>
                  <a:srgbClr val="006600"/>
                </a:solidFill>
                <a:latin typeface="Traditional Arabic" panose="02020603050405020304" pitchFamily="18" charset="-78"/>
                <a:cs typeface="Traditional Arabic" panose="02020603050405020304" pitchFamily="18" charset="-78"/>
              </a:rPr>
              <a:t> أو </a:t>
            </a:r>
            <a:r>
              <a:rPr lang="ar-SA" sz="3200" b="1" i="0" kern="0" dirty="0" err="1" smtClean="0">
                <a:solidFill>
                  <a:srgbClr val="006600"/>
                </a:solidFill>
                <a:latin typeface="Traditional Arabic" panose="02020603050405020304" pitchFamily="18" charset="-78"/>
                <a:cs typeface="Traditional Arabic" panose="02020603050405020304" pitchFamily="18" charset="-78"/>
              </a:rPr>
              <a:t>كيتوني</a:t>
            </a:r>
            <a:r>
              <a:rPr lang="ar-SA" sz="3200" b="1" i="0" kern="0" dirty="0" smtClean="0">
                <a:solidFill>
                  <a:srgbClr val="006600"/>
                </a:solidFill>
                <a:latin typeface="Traditional Arabic" panose="02020603050405020304" pitchFamily="18" charset="-78"/>
                <a:cs typeface="Traditional Arabic" panose="02020603050405020304" pitchFamily="18" charset="-78"/>
              </a:rPr>
              <a:t> عديد </a:t>
            </a:r>
            <a:r>
              <a:rPr lang="ar-SA" sz="3200" b="1" i="0" kern="0" dirty="0" err="1" smtClean="0">
                <a:solidFill>
                  <a:srgbClr val="006600"/>
                </a:solidFill>
                <a:latin typeface="Traditional Arabic" panose="02020603050405020304" pitchFamily="18" charset="-78"/>
                <a:cs typeface="Traditional Arabic" panose="02020603050405020304" pitchFamily="18" charset="-78"/>
              </a:rPr>
              <a:t>الهيدروكسيل</a:t>
            </a:r>
            <a:endParaRPr lang="en-US" sz="3200" b="1" i="0" kern="0" dirty="0">
              <a:solidFill>
                <a:srgbClr val="006600"/>
              </a:solidFill>
              <a:latin typeface="Traditional Arabic" panose="02020603050405020304" pitchFamily="18" charset="-78"/>
              <a:cs typeface="Traditional Arabic" panose="02020603050405020304" pitchFamily="18" charset="-78"/>
            </a:endParaRPr>
          </a:p>
        </p:txBody>
      </p:sp>
      <p:sp>
        <p:nvSpPr>
          <p:cNvPr id="19" name="Text Box 3"/>
          <p:cNvSpPr txBox="1">
            <a:spLocks noChangeArrowheads="1"/>
          </p:cNvSpPr>
          <p:nvPr/>
        </p:nvSpPr>
        <p:spPr bwMode="auto">
          <a:xfrm>
            <a:off x="1462088" y="5171708"/>
            <a:ext cx="2182008" cy="1569660"/>
          </a:xfrm>
          <a:prstGeom prst="rect">
            <a:avLst/>
          </a:prstGeom>
          <a:noFill/>
          <a:ln w="9525">
            <a:noFill/>
            <a:miter lim="800000"/>
            <a:headEnd/>
            <a:tailEnd/>
          </a:ln>
          <a:effectLst/>
        </p:spPr>
        <p:txBody>
          <a:bodyPr wrap="none">
            <a:spAutoFit/>
          </a:bodyPr>
          <a:lstStyle/>
          <a:p>
            <a:pPr algn="ctr"/>
            <a:r>
              <a:rPr lang="ar-SA" sz="3200" i="0" dirty="0" err="1">
                <a:latin typeface="Traditional Arabic" panose="02020603050405020304" pitchFamily="18" charset="-78"/>
                <a:cs typeface="Traditional Arabic" panose="02020603050405020304" pitchFamily="18" charset="-78"/>
              </a:rPr>
              <a:t>جليسرالدهيد</a:t>
            </a:r>
            <a:endParaRPr lang="ar-SA" sz="3200" i="0" dirty="0">
              <a:latin typeface="Traditional Arabic" panose="02020603050405020304" pitchFamily="18" charset="-78"/>
              <a:cs typeface="Traditional Arabic" panose="02020603050405020304" pitchFamily="18" charset="-78"/>
            </a:endParaRPr>
          </a:p>
          <a:p>
            <a:pPr algn="ctr"/>
            <a:r>
              <a:rPr lang="ar-SA" sz="3200" i="0" dirty="0">
                <a:latin typeface="Traditional Arabic" panose="02020603050405020304" pitchFamily="18" charset="-78"/>
                <a:cs typeface="Traditional Arabic" panose="02020603050405020304" pitchFamily="18" charset="-78"/>
              </a:rPr>
              <a:t>(</a:t>
            </a:r>
            <a:r>
              <a:rPr lang="ar-SA" sz="3200" i="0" dirty="0" err="1">
                <a:latin typeface="Traditional Arabic" panose="02020603050405020304" pitchFamily="18" charset="-78"/>
                <a:cs typeface="Traditional Arabic" panose="02020603050405020304" pitchFamily="18" charset="-78"/>
              </a:rPr>
              <a:t>ألدوترايوز</a:t>
            </a:r>
            <a:r>
              <a:rPr lang="ar-SA" sz="3200" i="0" dirty="0" smtClean="0">
                <a:latin typeface="Traditional Arabic" panose="02020603050405020304" pitchFamily="18" charset="-78"/>
                <a:cs typeface="Traditional Arabic" panose="02020603050405020304" pitchFamily="18" charset="-78"/>
              </a:rPr>
              <a:t>)</a:t>
            </a:r>
            <a:endParaRPr lang="en-US" sz="3200" i="0" dirty="0" smtClean="0">
              <a:latin typeface="Traditional Arabic" panose="02020603050405020304" pitchFamily="18" charset="-78"/>
              <a:cs typeface="Traditional Arabic" panose="02020603050405020304" pitchFamily="18" charset="-78"/>
            </a:endParaRPr>
          </a:p>
          <a:p>
            <a:pPr algn="ctr"/>
            <a:r>
              <a:rPr lang="ar-SA" sz="3200" i="0" dirty="0" smtClean="0">
                <a:latin typeface="Traditional Arabic" panose="02020603050405020304" pitchFamily="18" charset="-78"/>
                <a:cs typeface="Traditional Arabic" panose="02020603050405020304" pitchFamily="18" charset="-78"/>
              </a:rPr>
              <a:t> </a:t>
            </a:r>
            <a:r>
              <a:rPr lang="en-US" sz="3200" i="0" dirty="0" err="1" smtClean="0">
                <a:latin typeface="Traditional Arabic" panose="02020603050405020304" pitchFamily="18" charset="-78"/>
                <a:cs typeface="Traditional Arabic" panose="02020603050405020304" pitchFamily="18" charset="-78"/>
              </a:rPr>
              <a:t>Aldotriose</a:t>
            </a:r>
            <a:endParaRPr lang="en-US" sz="3200" i="0" dirty="0">
              <a:latin typeface="Traditional Arabic" panose="02020603050405020304" pitchFamily="18" charset="-78"/>
              <a:cs typeface="Traditional Arabic" panose="02020603050405020304" pitchFamily="18" charset="-78"/>
            </a:endParaRPr>
          </a:p>
        </p:txBody>
      </p:sp>
      <p:sp>
        <p:nvSpPr>
          <p:cNvPr id="20" name="Text Box 16"/>
          <p:cNvSpPr txBox="1">
            <a:spLocks noChangeArrowheads="1"/>
          </p:cNvSpPr>
          <p:nvPr/>
        </p:nvSpPr>
        <p:spPr bwMode="auto">
          <a:xfrm>
            <a:off x="5323341" y="5132020"/>
            <a:ext cx="2828017" cy="1569660"/>
          </a:xfrm>
          <a:prstGeom prst="rect">
            <a:avLst/>
          </a:prstGeom>
          <a:noFill/>
          <a:ln w="9525">
            <a:noFill/>
            <a:miter lim="800000"/>
            <a:headEnd/>
            <a:tailEnd/>
          </a:ln>
          <a:effectLst/>
        </p:spPr>
        <p:txBody>
          <a:bodyPr wrap="none">
            <a:spAutoFit/>
          </a:bodyPr>
          <a:lstStyle/>
          <a:p>
            <a:pPr algn="ctr"/>
            <a:r>
              <a:rPr lang="ar-SA" sz="3200" i="0" dirty="0">
                <a:latin typeface="Traditional Arabic" panose="02020603050405020304" pitchFamily="18" charset="-78"/>
                <a:cs typeface="Traditional Arabic" panose="02020603050405020304" pitchFamily="18" charset="-78"/>
              </a:rPr>
              <a:t>ثنائي هيدروكسي أسيتون</a:t>
            </a:r>
          </a:p>
          <a:p>
            <a:pPr algn="ctr"/>
            <a:r>
              <a:rPr lang="ar-SA" sz="3200" i="0" dirty="0">
                <a:latin typeface="Traditional Arabic" panose="02020603050405020304" pitchFamily="18" charset="-78"/>
                <a:cs typeface="Traditional Arabic" panose="02020603050405020304" pitchFamily="18" charset="-78"/>
              </a:rPr>
              <a:t>(</a:t>
            </a:r>
            <a:r>
              <a:rPr lang="ar-SA" sz="3200" i="0" dirty="0" err="1">
                <a:latin typeface="Traditional Arabic" panose="02020603050405020304" pitchFamily="18" charset="-78"/>
                <a:cs typeface="Traditional Arabic" panose="02020603050405020304" pitchFamily="18" charset="-78"/>
              </a:rPr>
              <a:t>كيتوترايوز</a:t>
            </a:r>
            <a:r>
              <a:rPr lang="ar-SA" sz="3200" i="0" dirty="0">
                <a:latin typeface="Traditional Arabic" panose="02020603050405020304" pitchFamily="18" charset="-78"/>
                <a:cs typeface="Traditional Arabic" panose="02020603050405020304" pitchFamily="18" charset="-78"/>
              </a:rPr>
              <a:t>)</a:t>
            </a:r>
            <a:endParaRPr lang="en-US" sz="3200" i="0" dirty="0">
              <a:latin typeface="Traditional Arabic" panose="02020603050405020304" pitchFamily="18" charset="-78"/>
              <a:cs typeface="Traditional Arabic" panose="02020603050405020304" pitchFamily="18" charset="-78"/>
            </a:endParaRPr>
          </a:p>
          <a:p>
            <a:pPr algn="ctr"/>
            <a:r>
              <a:rPr lang="en-US" sz="3200" i="0" dirty="0" err="1">
                <a:latin typeface="Traditional Arabic" panose="02020603050405020304" pitchFamily="18" charset="-78"/>
                <a:cs typeface="Traditional Arabic" panose="02020603050405020304" pitchFamily="18" charset="-78"/>
              </a:rPr>
              <a:t>Ketotriose</a:t>
            </a:r>
            <a:endParaRPr lang="en-US" sz="3200" i="0" dirty="0">
              <a:latin typeface="Traditional Arabic" panose="02020603050405020304" pitchFamily="18" charset="-78"/>
              <a:cs typeface="Traditional Arabic" panose="02020603050405020304" pitchFamily="18" charset="-78"/>
            </a:endParaRPr>
          </a:p>
        </p:txBody>
      </p:sp>
      <p:pic>
        <p:nvPicPr>
          <p:cNvPr id="21" name="Picture 20"/>
          <p:cNvPicPr>
            <a:picLocks noChangeAspect="1"/>
          </p:cNvPicPr>
          <p:nvPr/>
        </p:nvPicPr>
        <p:blipFill>
          <a:blip r:embed="rId2"/>
          <a:stretch>
            <a:fillRect/>
          </a:stretch>
        </p:blipFill>
        <p:spPr>
          <a:xfrm>
            <a:off x="1470380" y="3369895"/>
            <a:ext cx="2173716" cy="1762125"/>
          </a:xfrm>
          <a:prstGeom prst="rect">
            <a:avLst/>
          </a:prstGeom>
        </p:spPr>
      </p:pic>
      <p:pic>
        <p:nvPicPr>
          <p:cNvPr id="22" name="Picture 21"/>
          <p:cNvPicPr>
            <a:picLocks noChangeAspect="1"/>
          </p:cNvPicPr>
          <p:nvPr/>
        </p:nvPicPr>
        <p:blipFill>
          <a:blip r:embed="rId3"/>
          <a:stretch>
            <a:fillRect/>
          </a:stretch>
        </p:blipFill>
        <p:spPr>
          <a:xfrm>
            <a:off x="5340792" y="3323039"/>
            <a:ext cx="2284334" cy="1808981"/>
          </a:xfrm>
          <a:prstGeom prst="rect">
            <a:avLst/>
          </a:prstGeom>
        </p:spPr>
      </p:pic>
      <p:sp>
        <p:nvSpPr>
          <p:cNvPr id="3" name="TextBox 2"/>
          <p:cNvSpPr txBox="1"/>
          <p:nvPr/>
        </p:nvSpPr>
        <p:spPr>
          <a:xfrm>
            <a:off x="237721" y="3217194"/>
            <a:ext cx="815956" cy="461665"/>
          </a:xfrm>
          <a:prstGeom prst="rect">
            <a:avLst/>
          </a:prstGeom>
          <a:noFill/>
        </p:spPr>
        <p:txBody>
          <a:bodyPr wrap="square" rtlCol="0">
            <a:spAutoFit/>
          </a:bodyPr>
          <a:lstStyle/>
          <a:p>
            <a:pPr algn="ctr"/>
            <a:r>
              <a:rPr lang="ar-SA" sz="2400" dirty="0" err="1" smtClean="0"/>
              <a:t>ألدهيد</a:t>
            </a:r>
            <a:endParaRPr lang="en-US" sz="2400" dirty="0"/>
          </a:p>
        </p:txBody>
      </p:sp>
      <p:cxnSp>
        <p:nvCxnSpPr>
          <p:cNvPr id="5" name="Straight Arrow Connector 4"/>
          <p:cNvCxnSpPr/>
          <p:nvPr/>
        </p:nvCxnSpPr>
        <p:spPr bwMode="auto">
          <a:xfrm>
            <a:off x="1315001" y="3448026"/>
            <a:ext cx="448687" cy="12499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2" name="TextBox 31"/>
          <p:cNvSpPr txBox="1"/>
          <p:nvPr/>
        </p:nvSpPr>
        <p:spPr>
          <a:xfrm>
            <a:off x="7654545" y="3212976"/>
            <a:ext cx="815956" cy="461665"/>
          </a:xfrm>
          <a:prstGeom prst="rect">
            <a:avLst/>
          </a:prstGeom>
          <a:noFill/>
        </p:spPr>
        <p:txBody>
          <a:bodyPr wrap="square" rtlCol="0">
            <a:spAutoFit/>
          </a:bodyPr>
          <a:lstStyle/>
          <a:p>
            <a:pPr algn="ctr"/>
            <a:r>
              <a:rPr lang="ar-SA" sz="2400" dirty="0" err="1" smtClean="0"/>
              <a:t>كيتون</a:t>
            </a:r>
            <a:endParaRPr lang="en-US" sz="2400" dirty="0"/>
          </a:p>
        </p:txBody>
      </p:sp>
      <p:cxnSp>
        <p:nvCxnSpPr>
          <p:cNvPr id="33" name="Straight Arrow Connector 32"/>
          <p:cNvCxnSpPr/>
          <p:nvPr/>
        </p:nvCxnSpPr>
        <p:spPr bwMode="auto">
          <a:xfrm flipH="1">
            <a:off x="6952138" y="3775690"/>
            <a:ext cx="722016" cy="36075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linds(horizont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blinds(horizontal)">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154626" name="AutoShape 2"/>
          <p:cNvSpPr>
            <a:spLocks noChangeArrowheads="1"/>
          </p:cNvSpPr>
          <p:nvPr/>
        </p:nvSpPr>
        <p:spPr bwMode="auto">
          <a:xfrm>
            <a:off x="2195512" y="216026"/>
            <a:ext cx="4896767" cy="1340766"/>
          </a:xfrm>
          <a:prstGeom prst="flowChartAlternateProcess">
            <a:avLst/>
          </a:prstGeom>
          <a:solidFill>
            <a:srgbClr val="FFFF99"/>
          </a:solidFill>
          <a:ln w="9525">
            <a:no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latin typeface="Traditional Arabic" panose="02020603050405020304" pitchFamily="18" charset="-78"/>
              <a:cs typeface="Traditional Arabic" panose="02020603050405020304" pitchFamily="18" charset="-78"/>
            </a:endParaRPr>
          </a:p>
        </p:txBody>
      </p:sp>
      <p:sp>
        <p:nvSpPr>
          <p:cNvPr id="154627" name="Rectangle 3"/>
          <p:cNvSpPr>
            <a:spLocks noGrp="1" noChangeArrowheads="1"/>
          </p:cNvSpPr>
          <p:nvPr>
            <p:ph type="title"/>
          </p:nvPr>
        </p:nvSpPr>
        <p:spPr>
          <a:xfrm>
            <a:off x="1187624" y="404664"/>
            <a:ext cx="6984776" cy="1512167"/>
          </a:xfrm>
        </p:spPr>
        <p:txBody>
          <a:bodyPr/>
          <a:lstStyle/>
          <a:p>
            <a:pPr rtl="1"/>
            <a:r>
              <a:rPr lang="ar-KW" b="1" dirty="0">
                <a:solidFill>
                  <a:srgbClr val="FF0000"/>
                </a:solidFill>
                <a:latin typeface="Traditional Arabic" panose="02020603050405020304" pitchFamily="18" charset="-78"/>
                <a:cs typeface="Traditional Arabic" panose="02020603050405020304" pitchFamily="18" charset="-78"/>
              </a:rPr>
              <a:t>بعض التعريفات </a:t>
            </a:r>
            <a:r>
              <a:rPr lang="ar-KW" b="1" dirty="0" smtClean="0">
                <a:solidFill>
                  <a:srgbClr val="FF0000"/>
                </a:solidFill>
                <a:latin typeface="Traditional Arabic" panose="02020603050405020304" pitchFamily="18" charset="-78"/>
                <a:cs typeface="Traditional Arabic" panose="02020603050405020304" pitchFamily="18" charset="-78"/>
              </a:rPr>
              <a:t>المهمة</a:t>
            </a:r>
            <a:r>
              <a:rPr lang="ar-SA" b="1" dirty="0" smtClean="0">
                <a:solidFill>
                  <a:srgbClr val="FF0000"/>
                </a:solidFill>
                <a:latin typeface="Traditional Arabic" panose="02020603050405020304" pitchFamily="18" charset="-78"/>
                <a:cs typeface="Traditional Arabic" panose="02020603050405020304" pitchFamily="18" charset="-78"/>
              </a:rPr>
              <a:t/>
            </a:r>
            <a:br>
              <a:rPr lang="ar-SA" b="1" dirty="0" smtClean="0">
                <a:solidFill>
                  <a:srgbClr val="FF0000"/>
                </a:solidFill>
                <a:latin typeface="Traditional Arabic" panose="02020603050405020304" pitchFamily="18" charset="-78"/>
                <a:cs typeface="Traditional Arabic" panose="02020603050405020304" pitchFamily="18" charset="-78"/>
              </a:rPr>
            </a:br>
            <a:r>
              <a:rPr lang="ar-SA" b="1" dirty="0" smtClean="0">
                <a:solidFill>
                  <a:srgbClr val="FF0000"/>
                </a:solidFill>
                <a:latin typeface="Traditional Arabic" panose="02020603050405020304" pitchFamily="18" charset="-78"/>
                <a:cs typeface="Traditional Arabic" panose="02020603050405020304" pitchFamily="18" charset="-78"/>
              </a:rPr>
              <a:t>أ-إنانشيومرات </a:t>
            </a:r>
            <a:br>
              <a:rPr lang="ar-SA" b="1" dirty="0" smtClean="0">
                <a:solidFill>
                  <a:srgbClr val="FF0000"/>
                </a:solidFill>
                <a:latin typeface="Traditional Arabic" panose="02020603050405020304" pitchFamily="18" charset="-78"/>
                <a:cs typeface="Traditional Arabic" panose="02020603050405020304" pitchFamily="18" charset="-78"/>
              </a:rPr>
            </a:br>
            <a:r>
              <a:rPr lang="en-US" b="1" dirty="0" smtClean="0">
                <a:solidFill>
                  <a:srgbClr val="FF0000"/>
                </a:solidFill>
                <a:latin typeface="Traditional Arabic" panose="02020603050405020304" pitchFamily="18" charset="-78"/>
                <a:cs typeface="Traditional Arabic" panose="02020603050405020304" pitchFamily="18" charset="-78"/>
              </a:rPr>
              <a:t>Enantiomers</a:t>
            </a:r>
            <a:r>
              <a:rPr lang="ar-SA" b="1" dirty="0" smtClean="0">
                <a:solidFill>
                  <a:srgbClr val="FF0000"/>
                </a:solidFill>
                <a:latin typeface="Traditional Arabic" panose="02020603050405020304" pitchFamily="18" charset="-78"/>
                <a:cs typeface="Traditional Arabic" panose="02020603050405020304" pitchFamily="18" charset="-78"/>
              </a:rPr>
              <a:t/>
            </a:r>
            <a:br>
              <a:rPr lang="ar-SA" b="1" dirty="0" smtClean="0">
                <a:solidFill>
                  <a:srgbClr val="FF0000"/>
                </a:solidFill>
                <a:latin typeface="Traditional Arabic" panose="02020603050405020304" pitchFamily="18" charset="-78"/>
                <a:cs typeface="Traditional Arabic" panose="02020603050405020304" pitchFamily="18" charset="-78"/>
              </a:rPr>
            </a:br>
            <a:endParaRPr lang="en-US" sz="3600" b="1" dirty="0">
              <a:solidFill>
                <a:srgbClr val="FF0000"/>
              </a:solidFill>
              <a:latin typeface="Traditional Arabic" panose="02020603050405020304" pitchFamily="18" charset="-78"/>
              <a:cs typeface="Traditional Arabic" panose="02020603050405020304" pitchFamily="18" charset="-78"/>
            </a:endParaRPr>
          </a:p>
        </p:txBody>
      </p:sp>
      <p:pic>
        <p:nvPicPr>
          <p:cNvPr id="17203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1700808"/>
            <a:ext cx="8229600" cy="1630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20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3140968"/>
            <a:ext cx="4870450" cy="313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546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AutoShape 2"/>
          <p:cNvSpPr>
            <a:spLocks noChangeArrowheads="1"/>
          </p:cNvSpPr>
          <p:nvPr/>
        </p:nvSpPr>
        <p:spPr bwMode="auto">
          <a:xfrm>
            <a:off x="1691680" y="189359"/>
            <a:ext cx="5328592" cy="1439441"/>
          </a:xfrm>
          <a:prstGeom prst="flowChartAlternateProcess">
            <a:avLst/>
          </a:prstGeom>
          <a:solidFill>
            <a:srgbClr val="FFFF99"/>
          </a:solidFill>
          <a:ln w="9525">
            <a:no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latin typeface="Traditional Arabic" panose="02020603050405020304" pitchFamily="18" charset="-78"/>
              <a:cs typeface="Traditional Arabic" panose="02020603050405020304" pitchFamily="18" charset="-78"/>
            </a:endParaRPr>
          </a:p>
        </p:txBody>
      </p:sp>
      <p:sp>
        <p:nvSpPr>
          <p:cNvPr id="3" name="Title 2"/>
          <p:cNvSpPr>
            <a:spLocks noGrp="1"/>
          </p:cNvSpPr>
          <p:nvPr>
            <p:ph type="title"/>
          </p:nvPr>
        </p:nvSpPr>
        <p:spPr>
          <a:xfrm>
            <a:off x="323528" y="620688"/>
            <a:ext cx="8229600" cy="1143000"/>
          </a:xfrm>
        </p:spPr>
        <p:txBody>
          <a:bodyPr/>
          <a:lstStyle/>
          <a:p>
            <a:pPr rtl="1"/>
            <a:r>
              <a:rPr lang="ar-KW" b="1" dirty="0">
                <a:solidFill>
                  <a:srgbClr val="FF0000"/>
                </a:solidFill>
                <a:latin typeface="Traditional Arabic" panose="02020603050405020304" pitchFamily="18" charset="-78"/>
                <a:cs typeface="Traditional Arabic" panose="02020603050405020304" pitchFamily="18" charset="-78"/>
              </a:rPr>
              <a:t>بعض التعريفات المهمة</a:t>
            </a:r>
            <a:r>
              <a:rPr lang="ar-SA" b="1" dirty="0">
                <a:solidFill>
                  <a:srgbClr val="FF0000"/>
                </a:solidFill>
                <a:latin typeface="Traditional Arabic" panose="02020603050405020304" pitchFamily="18" charset="-78"/>
                <a:cs typeface="Traditional Arabic" panose="02020603050405020304" pitchFamily="18" charset="-78"/>
              </a:rPr>
              <a:t> </a:t>
            </a:r>
            <a:r>
              <a:rPr lang="en-US" b="1" dirty="0" smtClean="0">
                <a:solidFill>
                  <a:srgbClr val="FF0000"/>
                </a:solidFill>
                <a:latin typeface="Traditional Arabic" panose="02020603050405020304" pitchFamily="18" charset="-78"/>
                <a:cs typeface="Traditional Arabic" panose="02020603050405020304" pitchFamily="18" charset="-78"/>
              </a:rPr>
              <a:t/>
            </a:r>
            <a:br>
              <a:rPr lang="en-US" b="1" dirty="0" smtClean="0">
                <a:solidFill>
                  <a:srgbClr val="FF0000"/>
                </a:solidFill>
                <a:latin typeface="Traditional Arabic" panose="02020603050405020304" pitchFamily="18" charset="-78"/>
                <a:cs typeface="Traditional Arabic" panose="02020603050405020304" pitchFamily="18" charset="-78"/>
              </a:rPr>
            </a:br>
            <a:r>
              <a:rPr lang="ar-SA" b="1" dirty="0" smtClean="0">
                <a:solidFill>
                  <a:srgbClr val="FF0000"/>
                </a:solidFill>
                <a:latin typeface="Traditional Arabic" panose="02020603050405020304" pitchFamily="18" charset="-78"/>
                <a:cs typeface="Traditional Arabic" panose="02020603050405020304" pitchFamily="18" charset="-78"/>
              </a:rPr>
              <a:t>ب-الإبيمرات </a:t>
            </a:r>
            <a:r>
              <a:rPr lang="en-US" b="1" dirty="0" err="1">
                <a:solidFill>
                  <a:srgbClr val="FF0000"/>
                </a:solidFill>
                <a:latin typeface="Traditional Arabic" panose="02020603050405020304" pitchFamily="18" charset="-78"/>
                <a:cs typeface="Traditional Arabic" panose="02020603050405020304" pitchFamily="18" charset="-78"/>
              </a:rPr>
              <a:t>Epimers</a:t>
            </a:r>
            <a:r>
              <a:rPr lang="en-US" b="1" dirty="0">
                <a:solidFill>
                  <a:srgbClr val="FF0000"/>
                </a:solidFill>
                <a:latin typeface="Traditional Arabic" panose="02020603050405020304" pitchFamily="18" charset="-78"/>
                <a:cs typeface="Traditional Arabic" panose="02020603050405020304" pitchFamily="18" charset="-78"/>
              </a:rPr>
              <a:t> </a:t>
            </a:r>
            <a:r>
              <a:rPr lang="ar-SA" b="1" dirty="0" smtClean="0">
                <a:solidFill>
                  <a:srgbClr val="FF0000"/>
                </a:solidFill>
                <a:latin typeface="Traditional Arabic" panose="02020603050405020304" pitchFamily="18" charset="-78"/>
                <a:cs typeface="Traditional Arabic" panose="02020603050405020304" pitchFamily="18" charset="-78"/>
              </a:rPr>
              <a:t/>
            </a:r>
            <a:br>
              <a:rPr lang="ar-SA" b="1" dirty="0" smtClean="0">
                <a:solidFill>
                  <a:srgbClr val="FF0000"/>
                </a:solidFill>
                <a:latin typeface="Traditional Arabic" panose="02020603050405020304" pitchFamily="18" charset="-78"/>
                <a:cs typeface="Traditional Arabic" panose="02020603050405020304" pitchFamily="18" charset="-78"/>
              </a:rPr>
            </a:br>
            <a:endParaRPr lang="ar-SA" b="1" dirty="0">
              <a:solidFill>
                <a:srgbClr val="FF0000"/>
              </a:solidFill>
              <a:latin typeface="Traditional Arabic" panose="02020603050405020304" pitchFamily="18" charset="-78"/>
              <a:cs typeface="Traditional Arabic" panose="02020603050405020304" pitchFamily="18" charset="-78"/>
            </a:endParaRPr>
          </a:p>
        </p:txBody>
      </p:sp>
      <p:sp>
        <p:nvSpPr>
          <p:cNvPr id="8" name="Rectangle 4"/>
          <p:cNvSpPr txBox="1">
            <a:spLocks noChangeArrowheads="1"/>
          </p:cNvSpPr>
          <p:nvPr/>
        </p:nvSpPr>
        <p:spPr>
          <a:xfrm>
            <a:off x="323528" y="1700808"/>
            <a:ext cx="8640638" cy="3240360"/>
          </a:xfrm>
          <a:prstGeom prst="rect">
            <a:avLst/>
          </a:prstGeom>
        </p:spPr>
        <p:txBody>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lgn="r" rtl="1"/>
            <a:r>
              <a:rPr lang="ar-KW" b="1" i="0" kern="0" dirty="0" smtClean="0">
                <a:latin typeface="Traditional Arabic" panose="02020603050405020304" pitchFamily="18" charset="-78"/>
                <a:cs typeface="Traditional Arabic" panose="02020603050405020304" pitchFamily="18" charset="-78"/>
              </a:rPr>
              <a:t>هي سكريات أحادية مختلفة لها نفس عدد ذرات الكربون ونفس التماكب إن كان </a:t>
            </a:r>
            <a:r>
              <a:rPr lang="en-US" b="1" i="0" kern="0" dirty="0" smtClean="0">
                <a:latin typeface="Traditional Arabic" panose="02020603050405020304" pitchFamily="18" charset="-78"/>
                <a:cs typeface="Traditional Arabic" panose="02020603050405020304" pitchFamily="18" charset="-78"/>
              </a:rPr>
              <a:t>D</a:t>
            </a:r>
            <a:r>
              <a:rPr lang="ar-SA" b="1" i="0" kern="0" dirty="0" smtClean="0">
                <a:latin typeface="Traditional Arabic" panose="02020603050405020304" pitchFamily="18" charset="-78"/>
                <a:cs typeface="Traditional Arabic" panose="02020603050405020304" pitchFamily="18" charset="-78"/>
              </a:rPr>
              <a:t> أو </a:t>
            </a:r>
            <a:r>
              <a:rPr lang="en-US" b="1" i="0" kern="0" dirty="0" smtClean="0">
                <a:latin typeface="Traditional Arabic" panose="02020603050405020304" pitchFamily="18" charset="-78"/>
                <a:cs typeface="Traditional Arabic" panose="02020603050405020304" pitchFamily="18" charset="-78"/>
              </a:rPr>
              <a:t>L</a:t>
            </a:r>
            <a:r>
              <a:rPr lang="ar-SA" b="1" i="0" kern="0" dirty="0" smtClean="0">
                <a:latin typeface="Traditional Arabic" panose="02020603050405020304" pitchFamily="18" charset="-78"/>
                <a:cs typeface="Traditional Arabic" panose="02020603050405020304" pitchFamily="18" charset="-78"/>
              </a:rPr>
              <a:t> ولكن تختلف في التوزيع الفراغي لمجموعة الهيدروكسيل حول ذرة كربون غير متناسقة.</a:t>
            </a:r>
          </a:p>
          <a:p>
            <a:pPr algn="just" rtl="1">
              <a:buFontTx/>
              <a:buNone/>
            </a:pPr>
            <a:r>
              <a:rPr lang="ar-SA" b="1" i="0" kern="0" dirty="0" smtClean="0">
                <a:latin typeface="Traditional Arabic" panose="02020603050405020304" pitchFamily="18" charset="-78"/>
                <a:cs typeface="Traditional Arabic" panose="02020603050405020304" pitchFamily="18" charset="-78"/>
              </a:rPr>
              <a:t>ومثال ذلك سكر الإرثروز والثرايوز كلاهما سكر رباعي ولكن أحدهما يوجد به مجموعة هيدروكسيل في اليمين والآخر في اليسار مرتبطة بالكريون رقم 2  </a:t>
            </a:r>
            <a:endParaRPr lang="en-US" b="1" i="0" kern="0" dirty="0">
              <a:latin typeface="Traditional Arabic" panose="02020603050405020304" pitchFamily="18" charset="-78"/>
              <a:cs typeface="Traditional Arabic" panose="02020603050405020304" pitchFamily="18" charset="-78"/>
            </a:endParaRPr>
          </a:p>
        </p:txBody>
      </p:sp>
      <p:pic>
        <p:nvPicPr>
          <p:cNvPr id="17101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4221088"/>
            <a:ext cx="3567113" cy="234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wipe(left)">
                                      <p:cBhvr>
                                        <p:cTn id="12"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8722" name="Rectangle 2"/>
          <p:cNvSpPr>
            <a:spLocks noChangeArrowheads="1"/>
          </p:cNvSpPr>
          <p:nvPr/>
        </p:nvSpPr>
        <p:spPr bwMode="auto">
          <a:xfrm>
            <a:off x="276720" y="1700808"/>
            <a:ext cx="8759776" cy="2045443"/>
          </a:xfrm>
          <a:prstGeom prst="rect">
            <a:avLst/>
          </a:prstGeom>
          <a:noFill/>
          <a:ln w="9525">
            <a:noFill/>
            <a:miter lim="800000"/>
            <a:headEnd/>
            <a:tailEnd/>
          </a:ln>
          <a:effectLst/>
        </p:spPr>
        <p:txBody>
          <a:bodyPr lIns="46800"/>
          <a:lstStyle/>
          <a:p>
            <a:pPr marL="342900" indent="-342900" algn="just" rtl="1">
              <a:spcBef>
                <a:spcPct val="20000"/>
              </a:spcBef>
              <a:buFontTx/>
              <a:buChar char="•"/>
            </a:pPr>
            <a:r>
              <a:rPr lang="ar-SA" sz="3200" b="0" i="0" dirty="0" smtClean="0">
                <a:latin typeface="Traditional Arabic" panose="02020603050405020304" pitchFamily="18" charset="-78"/>
                <a:cs typeface="Traditional Arabic" panose="02020603050405020304" pitchFamily="18" charset="-78"/>
              </a:rPr>
              <a:t>يتكون </a:t>
            </a:r>
            <a:r>
              <a:rPr lang="ar-SA" sz="3200" b="0" i="0" dirty="0">
                <a:latin typeface="Traditional Arabic" panose="02020603050405020304" pitchFamily="18" charset="-78"/>
                <a:cs typeface="Traditional Arabic" panose="02020603050405020304" pitchFamily="18" charset="-78"/>
              </a:rPr>
              <a:t>نتيجة التركيب الحلقي للسكريات ونشوء رابطة </a:t>
            </a:r>
            <a:r>
              <a:rPr lang="ar-SA" sz="3200" b="0" i="0" dirty="0" err="1">
                <a:latin typeface="Traditional Arabic" panose="02020603050405020304" pitchFamily="18" charset="-78"/>
                <a:cs typeface="Traditional Arabic" panose="02020603050405020304" pitchFamily="18" charset="-78"/>
              </a:rPr>
              <a:t>الهيمي</a:t>
            </a:r>
            <a:r>
              <a:rPr lang="ar-SA" sz="3200" b="0" i="0" dirty="0">
                <a:latin typeface="Traditional Arabic" panose="02020603050405020304" pitchFamily="18" charset="-78"/>
                <a:cs typeface="Traditional Arabic" panose="02020603050405020304" pitchFamily="18" charset="-78"/>
              </a:rPr>
              <a:t> أسيتال حيث تصبح ذرة الكربون </a:t>
            </a:r>
            <a:r>
              <a:rPr lang="ar-SA" sz="3200" b="0" i="0" dirty="0" err="1">
                <a:latin typeface="Traditional Arabic" panose="02020603050405020304" pitchFamily="18" charset="-78"/>
                <a:cs typeface="Traditional Arabic" panose="02020603050405020304" pitchFamily="18" charset="-78"/>
              </a:rPr>
              <a:t>الألدهيدية</a:t>
            </a:r>
            <a:r>
              <a:rPr lang="ar-SA" sz="3200" b="0" i="0" dirty="0">
                <a:latin typeface="Traditional Arabic" panose="02020603050405020304" pitchFamily="18" charset="-78"/>
                <a:cs typeface="Traditional Arabic" panose="02020603050405020304" pitchFamily="18" charset="-78"/>
              </a:rPr>
              <a:t> (رقم 1) أو الكيتونية (رقم 2) ذرة غير متناسقة فينشأ </a:t>
            </a:r>
            <a:r>
              <a:rPr lang="ar-SA" sz="3200" b="0" i="0" dirty="0" err="1">
                <a:latin typeface="Traditional Arabic" panose="02020603050405020304" pitchFamily="18" charset="-78"/>
                <a:cs typeface="Traditional Arabic" panose="02020603050405020304" pitchFamily="18" charset="-78"/>
              </a:rPr>
              <a:t>مماكب</a:t>
            </a:r>
            <a:r>
              <a:rPr lang="ar-SA" sz="3200" b="0" i="0" dirty="0">
                <a:latin typeface="Traditional Arabic" panose="02020603050405020304" pitchFamily="18" charset="-78"/>
                <a:cs typeface="Traditional Arabic" panose="02020603050405020304" pitchFamily="18" charset="-78"/>
              </a:rPr>
              <a:t> جديد. </a:t>
            </a:r>
            <a:endParaRPr lang="ar-SA" sz="3200" b="0" i="0" dirty="0" smtClean="0">
              <a:latin typeface="Traditional Arabic" panose="02020603050405020304" pitchFamily="18" charset="-78"/>
              <a:cs typeface="Traditional Arabic" panose="02020603050405020304" pitchFamily="18" charset="-78"/>
            </a:endParaRPr>
          </a:p>
          <a:p>
            <a:pPr marL="342900" indent="-342900" algn="just" rtl="1">
              <a:spcBef>
                <a:spcPct val="20000"/>
              </a:spcBef>
              <a:buFontTx/>
              <a:buChar char="•"/>
            </a:pPr>
            <a:r>
              <a:rPr lang="ar-SA" sz="3200" b="0" i="0" dirty="0" smtClean="0">
                <a:latin typeface="Traditional Arabic" panose="02020603050405020304" pitchFamily="18" charset="-78"/>
                <a:cs typeface="Traditional Arabic" panose="02020603050405020304" pitchFamily="18" charset="-78"/>
              </a:rPr>
              <a:t>توجد طريقتين لرسم السكر الحلقي: صيغة </a:t>
            </a:r>
            <a:r>
              <a:rPr lang="ar-SA" sz="3200" b="0" i="0" dirty="0" err="1" smtClean="0">
                <a:latin typeface="Traditional Arabic" panose="02020603050405020304" pitchFamily="18" charset="-78"/>
                <a:cs typeface="Traditional Arabic" panose="02020603050405020304" pitchFamily="18" charset="-78"/>
              </a:rPr>
              <a:t>هاورث</a:t>
            </a:r>
            <a:r>
              <a:rPr lang="ar-SA" sz="3200" b="0" i="0" dirty="0" smtClean="0">
                <a:latin typeface="Traditional Arabic" panose="02020603050405020304" pitchFamily="18" charset="-78"/>
                <a:cs typeface="Traditional Arabic" panose="02020603050405020304" pitchFamily="18" charset="-78"/>
              </a:rPr>
              <a:t> وصيغة فيشر</a:t>
            </a:r>
            <a:endParaRPr lang="en-US" sz="3200" b="0" i="0" dirty="0">
              <a:latin typeface="Traditional Arabic" panose="02020603050405020304" pitchFamily="18" charset="-78"/>
              <a:cs typeface="Traditional Arabic" panose="02020603050405020304" pitchFamily="18" charset="-78"/>
            </a:endParaRPr>
          </a:p>
        </p:txBody>
      </p:sp>
      <p:pic>
        <p:nvPicPr>
          <p:cNvPr id="3" name="Picture 2"/>
          <p:cNvPicPr>
            <a:picLocks noChangeAspect="1"/>
          </p:cNvPicPr>
          <p:nvPr/>
        </p:nvPicPr>
        <p:blipFill rotWithShape="1">
          <a:blip r:embed="rId2"/>
          <a:srcRect b="40756"/>
          <a:stretch/>
        </p:blipFill>
        <p:spPr>
          <a:xfrm>
            <a:off x="2915816" y="3957413"/>
            <a:ext cx="4176906" cy="1703835"/>
          </a:xfrm>
          <a:prstGeom prst="rect">
            <a:avLst/>
          </a:prstGeom>
        </p:spPr>
      </p:pic>
      <p:sp>
        <p:nvSpPr>
          <p:cNvPr id="5" name="AutoShape 2"/>
          <p:cNvSpPr>
            <a:spLocks noChangeArrowheads="1"/>
          </p:cNvSpPr>
          <p:nvPr/>
        </p:nvSpPr>
        <p:spPr bwMode="auto">
          <a:xfrm>
            <a:off x="1691680" y="189359"/>
            <a:ext cx="5328592" cy="1439441"/>
          </a:xfrm>
          <a:prstGeom prst="flowChartAlternateProcess">
            <a:avLst/>
          </a:prstGeom>
          <a:solidFill>
            <a:srgbClr val="FFFF99"/>
          </a:solidFill>
          <a:ln w="9525">
            <a:noFill/>
            <a:miter lim="800000"/>
            <a:headEnd/>
            <a:tailEnd/>
          </a:ln>
          <a:effectLst>
            <a:outerShdw dist="107763" dir="18900000" algn="ctr" rotWithShape="0">
              <a:srgbClr val="CC6600">
                <a:alpha val="50000"/>
              </a:srgbClr>
            </a:outerShdw>
          </a:effectLst>
        </p:spPr>
        <p:txBody>
          <a:bodyPr wrap="none" anchor="ctr"/>
          <a:lstStyle/>
          <a:p>
            <a:pPr algn="ctr"/>
            <a:endParaRPr lang="ar-SA" sz="1800" i="0">
              <a:solidFill>
                <a:srgbClr val="FFFF99"/>
              </a:solidFill>
              <a:latin typeface="Traditional Arabic" panose="02020603050405020304" pitchFamily="18" charset="-78"/>
              <a:cs typeface="Traditional Arabic" panose="02020603050405020304" pitchFamily="18" charset="-78"/>
            </a:endParaRPr>
          </a:p>
        </p:txBody>
      </p:sp>
      <p:sp>
        <p:nvSpPr>
          <p:cNvPr id="2" name="Title 1"/>
          <p:cNvSpPr>
            <a:spLocks noGrp="1"/>
          </p:cNvSpPr>
          <p:nvPr>
            <p:ph type="title"/>
          </p:nvPr>
        </p:nvSpPr>
        <p:spPr/>
        <p:txBody>
          <a:bodyPr/>
          <a:lstStyle/>
          <a:p>
            <a:pPr rtl="1"/>
            <a:r>
              <a:rPr lang="ar-KW" b="1" dirty="0">
                <a:solidFill>
                  <a:srgbClr val="CC6600"/>
                </a:solidFill>
                <a:latin typeface="Traditional Arabic" panose="02020603050405020304" pitchFamily="18" charset="-78"/>
                <a:cs typeface="Traditional Arabic" panose="02020603050405020304" pitchFamily="18" charset="-78"/>
              </a:rPr>
              <a:t>بعض التعريفات المهمة</a:t>
            </a:r>
            <a:r>
              <a:rPr lang="ar-SA" b="1" dirty="0">
                <a:solidFill>
                  <a:srgbClr val="CC6600"/>
                </a:solidFill>
                <a:latin typeface="Traditional Arabic" panose="02020603050405020304" pitchFamily="18" charset="-78"/>
                <a:cs typeface="Traditional Arabic" panose="02020603050405020304" pitchFamily="18" charset="-78"/>
              </a:rPr>
              <a:t> </a:t>
            </a:r>
            <a:br>
              <a:rPr lang="ar-SA" b="1" dirty="0">
                <a:solidFill>
                  <a:srgbClr val="CC6600"/>
                </a:solidFill>
                <a:latin typeface="Traditional Arabic" panose="02020603050405020304" pitchFamily="18" charset="-78"/>
                <a:cs typeface="Traditional Arabic" panose="02020603050405020304" pitchFamily="18" charset="-78"/>
              </a:rPr>
            </a:br>
            <a:r>
              <a:rPr lang="ar-SA" b="1" dirty="0">
                <a:solidFill>
                  <a:srgbClr val="FF0000"/>
                </a:solidFill>
                <a:latin typeface="Traditional Arabic" panose="02020603050405020304" pitchFamily="18" charset="-78"/>
                <a:cs typeface="Traditional Arabic" panose="02020603050405020304" pitchFamily="18" charset="-78"/>
              </a:rPr>
              <a:t>ج- </a:t>
            </a:r>
            <a:r>
              <a:rPr lang="ar-KW" b="1" dirty="0" err="1">
                <a:solidFill>
                  <a:srgbClr val="FF0000"/>
                </a:solidFill>
                <a:latin typeface="Traditional Arabic" panose="02020603050405020304" pitchFamily="18" charset="-78"/>
                <a:cs typeface="Traditional Arabic" panose="02020603050405020304" pitchFamily="18" charset="-78"/>
              </a:rPr>
              <a:t>الأنومر</a:t>
            </a:r>
            <a:r>
              <a:rPr lang="ar-KW" b="1" dirty="0">
                <a:solidFill>
                  <a:srgbClr val="FF0000"/>
                </a:solidFill>
                <a:latin typeface="Traditional Arabic" panose="02020603050405020304" pitchFamily="18" charset="-78"/>
                <a:cs typeface="Traditional Arabic" panose="02020603050405020304" pitchFamily="18" charset="-78"/>
              </a:rPr>
              <a:t> </a:t>
            </a:r>
            <a:r>
              <a:rPr lang="en-US" sz="3600" b="1" dirty="0" err="1" smtClean="0">
                <a:solidFill>
                  <a:srgbClr val="FF0000"/>
                </a:solidFill>
                <a:latin typeface="Traditional Arabic" panose="02020603050405020304" pitchFamily="18" charset="-78"/>
                <a:cs typeface="Traditional Arabic" panose="02020603050405020304" pitchFamily="18" charset="-78"/>
              </a:rPr>
              <a:t>Anomer</a:t>
            </a:r>
            <a:endParaRPr lang="en-US" sz="3600" b="1" dirty="0"/>
          </a:p>
        </p:txBody>
      </p:sp>
      <p:pic>
        <p:nvPicPr>
          <p:cNvPr id="8" name="Picture 7"/>
          <p:cNvPicPr>
            <a:picLocks noChangeAspect="1"/>
          </p:cNvPicPr>
          <p:nvPr/>
        </p:nvPicPr>
        <p:blipFill rotWithShape="1">
          <a:blip r:embed="rId3"/>
          <a:srcRect b="41898"/>
          <a:stretch/>
        </p:blipFill>
        <p:spPr>
          <a:xfrm>
            <a:off x="2697968" y="5692444"/>
            <a:ext cx="3748063" cy="1048924"/>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8722">
                                            <p:txEl>
                                              <p:pRg st="0" end="0"/>
                                            </p:txEl>
                                          </p:spTgt>
                                        </p:tgtEl>
                                        <p:attrNameLst>
                                          <p:attrName>style.visibility</p:attrName>
                                        </p:attrNameLst>
                                      </p:cBhvr>
                                      <p:to>
                                        <p:strVal val="visible"/>
                                      </p:to>
                                    </p:set>
                                    <p:animEffect transition="in" filter="wipe(left)">
                                      <p:cBhvr>
                                        <p:cTn id="7" dur="500"/>
                                        <p:tgtEl>
                                          <p:spTgt spid="1587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8722">
                                            <p:txEl>
                                              <p:pRg st="1" end="1"/>
                                            </p:txEl>
                                          </p:spTgt>
                                        </p:tgtEl>
                                        <p:attrNameLst>
                                          <p:attrName>style.visibility</p:attrName>
                                        </p:attrNameLst>
                                      </p:cBhvr>
                                      <p:to>
                                        <p:strVal val="visible"/>
                                      </p:to>
                                    </p:set>
                                    <p:animEffect transition="in" filter="wipe(left)">
                                      <p:cBhvr>
                                        <p:cTn id="12" dur="500"/>
                                        <p:tgtEl>
                                          <p:spTgt spid="1587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2" grpId="0" build="p"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LOCK_SLIDE" val="0"/>
  <p:tag name="AUDIO_ID" val="257"/>
  <p:tag name="ARTICULATE_USED_LAYOUT" val="1"/>
</p:tagLst>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000" b="1" i="1"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000" b="1" i="1"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3667</TotalTime>
  <Words>1471</Words>
  <Application>Microsoft Office PowerPoint</Application>
  <PresentationFormat>On-screen Show (4:3)</PresentationFormat>
  <Paragraphs>231</Paragraphs>
  <Slides>30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تصميم افتراضي</vt:lpstr>
      <vt:lpstr>ISIS/Draw Sketch</vt:lpstr>
      <vt:lpstr>Slide</vt:lpstr>
      <vt:lpstr>الكربوهيدراتCarbohydrate </vt:lpstr>
      <vt:lpstr>تسمية الكربوهيدرات</vt:lpstr>
      <vt:lpstr>الأهمية البيولوجية والصناعية </vt:lpstr>
      <vt:lpstr>تقسيم الكربوهيدرات</vt:lpstr>
      <vt:lpstr>التركيب الكيميائي الألدهيد و الكيتون</vt:lpstr>
      <vt:lpstr>بعض التعريفات المهمة أ-إنانشيومرات  Enantiomers </vt:lpstr>
      <vt:lpstr>بعض التعريفات المهمة  ب-الإبيمرات Epimers  </vt:lpstr>
      <vt:lpstr>بعض التعريفات المهمة  ج- الأنومر Anomer</vt:lpstr>
      <vt:lpstr>بعض التعريفات المهمة  ج- الأنومر Anomer (مستمر)</vt:lpstr>
      <vt:lpstr>التغير الدوراني Mutarotation</vt:lpstr>
      <vt:lpstr>أهم السكريات الأحادية</vt:lpstr>
      <vt:lpstr>الجلوكوزGlucose </vt:lpstr>
      <vt:lpstr>الفركتوز Fructose</vt:lpstr>
      <vt:lpstr>الجالاكتوز Galactose </vt:lpstr>
      <vt:lpstr>المانوز Mannose </vt:lpstr>
      <vt:lpstr>الرايبوز Ribose</vt:lpstr>
      <vt:lpstr>أهم السكريات القليلة</vt:lpstr>
      <vt:lpstr>السكروز Sucrose </vt:lpstr>
      <vt:lpstr>اللاكتوز Lactose </vt:lpstr>
      <vt:lpstr>المالتوز Maltose</vt:lpstr>
      <vt:lpstr>آيزومالتوزIsomaltose </vt:lpstr>
      <vt:lpstr>السيلوبيوزCellobiose </vt:lpstr>
      <vt:lpstr>أهم السكريات العديدة</vt:lpstr>
      <vt:lpstr>النشا Starch </vt:lpstr>
      <vt:lpstr>النشا (مستمر)</vt:lpstr>
      <vt:lpstr>النشا (مستمر) 1- الأميلوز </vt:lpstr>
      <vt:lpstr>النشا (مستمر) 2- الأميلوبكتين</vt:lpstr>
      <vt:lpstr>الجلايكوجين Glycogen</vt:lpstr>
      <vt:lpstr>السيليولوز Cellulose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الليبيدات LIPIDS  </dc:title>
  <dc:creator>pc</dc:creator>
  <cp:lastModifiedBy>user</cp:lastModifiedBy>
  <cp:revision>501</cp:revision>
  <dcterms:created xsi:type="dcterms:W3CDTF">2003-11-04T06:13:52Z</dcterms:created>
  <dcterms:modified xsi:type="dcterms:W3CDTF">2015-09-13T06:57:18Z</dcterms:modified>
</cp:coreProperties>
</file>