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2"/>
  </p:notesMasterIdLst>
  <p:sldIdLst>
    <p:sldId id="256" r:id="rId2"/>
    <p:sldId id="296" r:id="rId3"/>
    <p:sldId id="298" r:id="rId4"/>
    <p:sldId id="258" r:id="rId5"/>
    <p:sldId id="259" r:id="rId6"/>
    <p:sldId id="277" r:id="rId7"/>
    <p:sldId id="313" r:id="rId8"/>
    <p:sldId id="314" r:id="rId9"/>
    <p:sldId id="315" r:id="rId10"/>
    <p:sldId id="318" r:id="rId11"/>
    <p:sldId id="317" r:id="rId12"/>
    <p:sldId id="316" r:id="rId13"/>
    <p:sldId id="278" r:id="rId14"/>
    <p:sldId id="279" r:id="rId15"/>
    <p:sldId id="280" r:id="rId16"/>
    <p:sldId id="281" r:id="rId17"/>
    <p:sldId id="282" r:id="rId18"/>
    <p:sldId id="283" r:id="rId19"/>
    <p:sldId id="284" r:id="rId20"/>
    <p:sldId id="285" r:id="rId21"/>
    <p:sldId id="286" r:id="rId22"/>
    <p:sldId id="321" r:id="rId23"/>
    <p:sldId id="287" r:id="rId24"/>
    <p:sldId id="319" r:id="rId25"/>
    <p:sldId id="288" r:id="rId26"/>
    <p:sldId id="289" r:id="rId27"/>
    <p:sldId id="290" r:id="rId28"/>
    <p:sldId id="292" r:id="rId29"/>
    <p:sldId id="291" r:id="rId30"/>
    <p:sldId id="294" r:id="rId31"/>
    <p:sldId id="324" r:id="rId32"/>
    <p:sldId id="257" r:id="rId33"/>
    <p:sldId id="264" r:id="rId34"/>
    <p:sldId id="265" r:id="rId35"/>
    <p:sldId id="266" r:id="rId36"/>
    <p:sldId id="267" r:id="rId37"/>
    <p:sldId id="268" r:id="rId38"/>
    <p:sldId id="322" r:id="rId39"/>
    <p:sldId id="323" r:id="rId40"/>
    <p:sldId id="325" r:id="rId41"/>
  </p:sldIdLst>
  <p:sldSz cx="9144000" cy="6858000" type="screen4x3"/>
  <p:notesSz cx="6858000" cy="9144000"/>
  <p:defaultText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7937" autoAdjust="0"/>
    <p:restoredTop sz="94660"/>
  </p:normalViewPr>
  <p:slideViewPr>
    <p:cSldViewPr>
      <p:cViewPr varScale="1">
        <p:scale>
          <a:sx n="109" d="100"/>
          <a:sy n="109" d="100"/>
        </p:scale>
        <p:origin x="-93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x-none"/>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A4CE451-E384-42EB-A0F5-A5949105F017}" type="datetimeFigureOut">
              <a:rPr lang="x-none" smtClean="0"/>
              <a:pPr/>
              <a:t>29/09/15</a:t>
            </a:fld>
            <a:endParaRPr lang="x-non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x-non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x-none"/>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0E0B5D0-F7D8-420B-90B6-8A52F67D80DF}" type="slidenum">
              <a:rPr lang="x-none" smtClean="0"/>
              <a:pPr/>
              <a:t>‹#›</a:t>
            </a:fld>
            <a:endParaRPr lang="x-none"/>
          </a:p>
        </p:txBody>
      </p:sp>
    </p:spTree>
    <p:extLst>
      <p:ext uri="{BB962C8B-B14F-4D97-AF65-F5344CB8AC3E}">
        <p14:creationId xmlns="" xmlns:p14="http://schemas.microsoft.com/office/powerpoint/2010/main" val="28830382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a:t>
            </a:fld>
            <a:endParaRPr lang="x-non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10</a:t>
            </a:fld>
            <a:endParaRPr lang="x-non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11</a:t>
            </a:fld>
            <a:endParaRPr lang="x-non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12</a:t>
            </a:fld>
            <a:endParaRPr lang="x-non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C5BCE3A-3C1A-4523-96E6-CB61EFDD7F93}" type="slidenum">
              <a:rPr lang="en-US"/>
              <a:pPr/>
              <a:t>13</a:t>
            </a:fld>
            <a:endParaRPr lang="en-US"/>
          </a:p>
        </p:txBody>
      </p:sp>
      <p:sp>
        <p:nvSpPr>
          <p:cNvPr id="52227" name="Rectangle 1026"/>
          <p:cNvSpPr>
            <a:spLocks noGrp="1" noRot="1" noChangeAspect="1" noChangeArrowheads="1" noTextEdit="1"/>
          </p:cNvSpPr>
          <p:nvPr>
            <p:ph type="sldImg"/>
          </p:nvPr>
        </p:nvSpPr>
        <p:spPr>
          <a:ln/>
        </p:spPr>
      </p:sp>
      <p:sp>
        <p:nvSpPr>
          <p:cNvPr id="52228" name="Rectangle 1027"/>
          <p:cNvSpPr>
            <a:spLocks noGrp="1" noChangeArrowheads="1"/>
          </p:cNvSpPr>
          <p:nvPr>
            <p:ph type="body" idx="1"/>
          </p:nvPr>
        </p:nvSpPr>
        <p:spPr>
          <a:noFill/>
          <a:ln/>
        </p:spPr>
        <p:txBody>
          <a:bodyPr/>
          <a:lstStyle/>
          <a:p>
            <a:pPr eaLnBrk="1" hangingPunct="1"/>
            <a:endParaRPr lang="x-none" sz="14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DCC1D5F3-982F-4F0A-B070-1A0E54110EF3}" type="slidenum">
              <a:rPr lang="en-US"/>
              <a:pPr/>
              <a:t>14</a:t>
            </a:fld>
            <a:endParaRPr lang="en-US"/>
          </a:p>
        </p:txBody>
      </p:sp>
      <p:sp>
        <p:nvSpPr>
          <p:cNvPr id="53251" name="Rectangle 1026"/>
          <p:cNvSpPr>
            <a:spLocks noGrp="1" noRot="1" noChangeAspect="1" noChangeArrowheads="1" noTextEdit="1"/>
          </p:cNvSpPr>
          <p:nvPr>
            <p:ph type="sldImg"/>
          </p:nvPr>
        </p:nvSpPr>
        <p:spPr>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D34A2134-7C0C-465E-B36F-5989282C8674}" type="slidenum">
              <a:rPr lang="en-US"/>
              <a:pPr/>
              <a:t>15</a:t>
            </a:fld>
            <a:endParaRPr lang="en-US"/>
          </a:p>
        </p:txBody>
      </p:sp>
      <p:sp>
        <p:nvSpPr>
          <p:cNvPr id="54275" name="Rectangle 2"/>
          <p:cNvSpPr>
            <a:spLocks noGrp="1" noRot="1" noChangeAspect="1" noChangeArrowheads="1" noTextEdit="1"/>
          </p:cNvSpPr>
          <p:nvPr>
            <p:ph type="sldImg"/>
          </p:nvPr>
        </p:nvSpPr>
        <p:spPr>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7D33E197-4759-4BC9-ACF5-476BBE3DA468}" type="slidenum">
              <a:rPr lang="en-US"/>
              <a:pPr/>
              <a:t>16</a:t>
            </a:fld>
            <a:endParaRPr lang="en-US"/>
          </a:p>
        </p:txBody>
      </p:sp>
      <p:sp>
        <p:nvSpPr>
          <p:cNvPr id="55299" name="Rectangle 2"/>
          <p:cNvSpPr>
            <a:spLocks noGrp="1" noRot="1" noChangeAspect="1" noChangeArrowheads="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1E03896-B867-41CB-8D63-B5BEC46F7BAB}" type="slidenum">
              <a:rPr lang="en-US"/>
              <a:pPr/>
              <a:t>17</a:t>
            </a:fld>
            <a:endParaRPr lang="en-US"/>
          </a:p>
        </p:txBody>
      </p:sp>
      <p:sp>
        <p:nvSpPr>
          <p:cNvPr id="56323" name="Rectangle 2"/>
          <p:cNvSpPr>
            <a:spLocks noGrp="1" noRot="1" noChangeAspect="1" noChangeArrowheads="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1B22EDF-551E-4201-BADB-CCCA65ED14F0}" type="slidenum">
              <a:rPr lang="en-US"/>
              <a:pPr/>
              <a:t>18</a:t>
            </a:fld>
            <a:endParaRPr lang="en-US"/>
          </a:p>
        </p:txBody>
      </p:sp>
      <p:sp>
        <p:nvSpPr>
          <p:cNvPr id="57347" name="Rectangle 2"/>
          <p:cNvSpPr>
            <a:spLocks noGrp="1" noRot="1" noChangeAspect="1" noChangeArrowheads="1" noTextEdit="1"/>
          </p:cNvSpPr>
          <p:nvPr>
            <p:ph type="sldImg"/>
          </p:nvPr>
        </p:nvSpPr>
        <p:spPr>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E24E8E1B-059F-487C-A643-DC1C63D75756}" type="slidenum">
              <a:rPr lang="en-US"/>
              <a:pPr/>
              <a:t>19</a:t>
            </a:fld>
            <a:endParaRPr lang="en-US"/>
          </a:p>
        </p:txBody>
      </p:sp>
      <p:sp>
        <p:nvSpPr>
          <p:cNvPr id="58371" name="Rectangle 2"/>
          <p:cNvSpPr>
            <a:spLocks noGrp="1" noRot="1" noChangeAspect="1"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5478E8E-2C52-4C9B-B4A0-2537F99DB0BE}" type="slidenum">
              <a:rPr lang="en-US"/>
              <a:pPr/>
              <a:t>2</a:t>
            </a:fld>
            <a:endParaRPr lang="en-US"/>
          </a:p>
        </p:txBody>
      </p:sp>
      <p:sp>
        <p:nvSpPr>
          <p:cNvPr id="36867" name="Rectangle 2"/>
          <p:cNvSpPr>
            <a:spLocks noChangeArrowheads="1"/>
          </p:cNvSpPr>
          <p:nvPr/>
        </p:nvSpPr>
        <p:spPr bwMode="auto">
          <a:xfrm>
            <a:off x="4164013" y="0"/>
            <a:ext cx="3184525" cy="457200"/>
          </a:xfrm>
          <a:prstGeom prst="rect">
            <a:avLst/>
          </a:prstGeom>
          <a:noFill/>
          <a:ln w="12700">
            <a:noFill/>
            <a:miter lim="800000"/>
            <a:headEnd/>
            <a:tailEnd/>
          </a:ln>
        </p:spPr>
        <p:txBody>
          <a:bodyPr/>
          <a:lstStyle/>
          <a:p>
            <a:endParaRPr lang="x-none"/>
          </a:p>
        </p:txBody>
      </p:sp>
      <p:sp>
        <p:nvSpPr>
          <p:cNvPr id="36868" name="Rectangle 3"/>
          <p:cNvSpPr>
            <a:spLocks noChangeArrowheads="1"/>
          </p:cNvSpPr>
          <p:nvPr/>
        </p:nvSpPr>
        <p:spPr bwMode="auto">
          <a:xfrm>
            <a:off x="4164013" y="8686800"/>
            <a:ext cx="3184525" cy="457200"/>
          </a:xfrm>
          <a:prstGeom prst="rect">
            <a:avLst/>
          </a:prstGeom>
          <a:noFill/>
          <a:ln w="12700">
            <a:noFill/>
            <a:miter lim="800000"/>
            <a:headEnd/>
            <a:tailEnd/>
          </a:ln>
        </p:spPr>
        <p:txBody>
          <a:bodyPr lIns="90488" tIns="44450" rIns="90488" bIns="44450" anchor="b"/>
          <a:lstStyle/>
          <a:p>
            <a:pPr algn="r"/>
            <a:r>
              <a:rPr lang="en-US" sz="1200"/>
              <a:t>1</a:t>
            </a:r>
          </a:p>
        </p:txBody>
      </p:sp>
      <p:sp>
        <p:nvSpPr>
          <p:cNvPr id="36869" name="Rectangle 4"/>
          <p:cNvSpPr>
            <a:spLocks noChangeArrowheads="1"/>
          </p:cNvSpPr>
          <p:nvPr/>
        </p:nvSpPr>
        <p:spPr bwMode="auto">
          <a:xfrm>
            <a:off x="0" y="8686800"/>
            <a:ext cx="3184525" cy="457200"/>
          </a:xfrm>
          <a:prstGeom prst="rect">
            <a:avLst/>
          </a:prstGeom>
          <a:noFill/>
          <a:ln w="12700">
            <a:noFill/>
            <a:miter lim="800000"/>
            <a:headEnd/>
            <a:tailEnd/>
          </a:ln>
        </p:spPr>
        <p:txBody>
          <a:bodyPr/>
          <a:lstStyle/>
          <a:p>
            <a:endParaRPr lang="x-none"/>
          </a:p>
        </p:txBody>
      </p:sp>
      <p:sp>
        <p:nvSpPr>
          <p:cNvPr id="36870" name="Rectangle 5"/>
          <p:cNvSpPr>
            <a:spLocks noChangeArrowheads="1"/>
          </p:cNvSpPr>
          <p:nvPr/>
        </p:nvSpPr>
        <p:spPr bwMode="auto">
          <a:xfrm>
            <a:off x="0" y="0"/>
            <a:ext cx="3184525" cy="457200"/>
          </a:xfrm>
          <a:prstGeom prst="rect">
            <a:avLst/>
          </a:prstGeom>
          <a:noFill/>
          <a:ln w="12700">
            <a:noFill/>
            <a:miter lim="800000"/>
            <a:headEnd/>
            <a:tailEnd/>
          </a:ln>
        </p:spPr>
        <p:txBody>
          <a:bodyPr/>
          <a:lstStyle/>
          <a:p>
            <a:endParaRPr lang="x-none"/>
          </a:p>
        </p:txBody>
      </p:sp>
      <p:sp>
        <p:nvSpPr>
          <p:cNvPr id="36871" name="Rectangle 6"/>
          <p:cNvSpPr>
            <a:spLocks noGrp="1" noRot="1" noChangeAspect="1" noChangeArrowheads="1" noTextEdit="1"/>
          </p:cNvSpPr>
          <p:nvPr>
            <p:ph type="sldImg"/>
          </p:nvPr>
        </p:nvSpPr>
        <p:spPr>
          <a:solidFill>
            <a:srgbClr val="FFFFFF"/>
          </a:solidFill>
          <a:ln w="12700"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6E8659F-B187-4688-8DE5-774A1CF40855}" type="slidenum">
              <a:rPr lang="en-US"/>
              <a:pPr/>
              <a:t>20</a:t>
            </a:fld>
            <a:endParaRPr lang="en-US"/>
          </a:p>
        </p:txBody>
      </p:sp>
      <p:sp>
        <p:nvSpPr>
          <p:cNvPr id="59395" name="Rectangle 2"/>
          <p:cNvSpPr>
            <a:spLocks noGrp="1" noRot="1" noChangeAspect="1" noChangeArrowheads="1" noTextEdit="1"/>
          </p:cNvSpPr>
          <p:nvPr>
            <p:ph type="sldImg"/>
          </p:nvPr>
        </p:nvSpPr>
        <p:spPr>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31428FE4-A03D-4192-8608-EC869609AEA1}" type="slidenum">
              <a:rPr lang="en-US"/>
              <a:pPr/>
              <a:t>21</a:t>
            </a:fld>
            <a:endParaRPr lang="en-US"/>
          </a:p>
        </p:txBody>
      </p:sp>
      <p:sp>
        <p:nvSpPr>
          <p:cNvPr id="60419" name="Rectangle 2"/>
          <p:cNvSpPr>
            <a:spLocks noGrp="1" noRot="1" noChangeAspect="1" noChangeArrowheads="1" noTextEdit="1"/>
          </p:cNvSpPr>
          <p:nvPr>
            <p:ph type="sldImg"/>
          </p:nvPr>
        </p:nvSpPr>
        <p:spPr>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526557F-B8DE-4533-A690-23E8EC655E1F}" type="slidenum">
              <a:rPr lang="en-US"/>
              <a:pPr/>
              <a:t>23</a:t>
            </a:fld>
            <a:endParaRPr lang="en-US"/>
          </a:p>
        </p:txBody>
      </p:sp>
      <p:sp>
        <p:nvSpPr>
          <p:cNvPr id="61443" name="Rectangle 2"/>
          <p:cNvSpPr>
            <a:spLocks noGrp="1" noRot="1" noChangeAspect="1" noChangeArrowheads="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24</a:t>
            </a:fld>
            <a:endParaRPr lang="x-non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CDE350C5-6D52-4288-9F0F-7018406BEBCC}" type="slidenum">
              <a:rPr lang="en-US"/>
              <a:pPr/>
              <a:t>25</a:t>
            </a:fld>
            <a:endParaRPr lang="en-US"/>
          </a:p>
        </p:txBody>
      </p:sp>
      <p:sp>
        <p:nvSpPr>
          <p:cNvPr id="62467" name="Rectangle 2"/>
          <p:cNvSpPr>
            <a:spLocks noGrp="1" noRot="1" noChangeAspect="1" noChangeArrowheads="1" noTextEdit="1"/>
          </p:cNvSpPr>
          <p:nvPr>
            <p:ph type="sldImg"/>
          </p:nvPr>
        </p:nvSpPr>
        <p:spPr>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13D5E8ED-6E39-48D7-84F4-981856726E91}" type="slidenum">
              <a:rPr lang="en-US"/>
              <a:pPr/>
              <a:t>26</a:t>
            </a:fld>
            <a:endParaRPr lang="en-US"/>
          </a:p>
        </p:txBody>
      </p:sp>
      <p:sp>
        <p:nvSpPr>
          <p:cNvPr id="63491" name="Rectangle 2"/>
          <p:cNvSpPr>
            <a:spLocks noGrp="1" noRot="1" noChangeAspect="1" noChangeArrowheads="1" noTextEdit="1"/>
          </p:cNvSpPr>
          <p:nvPr>
            <p:ph type="sldImg"/>
          </p:nvPr>
        </p:nvSpPr>
        <p:spPr>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23CB78F-0290-4111-BC6B-1C6620AF4E65}" type="slidenum">
              <a:rPr lang="en-US"/>
              <a:pPr/>
              <a:t>27</a:t>
            </a:fld>
            <a:endParaRPr lang="en-US"/>
          </a:p>
        </p:txBody>
      </p:sp>
      <p:sp>
        <p:nvSpPr>
          <p:cNvPr id="64515" name="Rectangle 2"/>
          <p:cNvSpPr>
            <a:spLocks noGrp="1" noRot="1" noChangeAspect="1" noChangeArrowheads="1" noTextEdit="1"/>
          </p:cNvSpPr>
          <p:nvPr>
            <p:ph type="sldImg"/>
          </p:nvPr>
        </p:nvSpPr>
        <p:spPr>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B99F6D0-64C2-453C-8017-4D59C734F8B4}" type="slidenum">
              <a:rPr lang="en-US"/>
              <a:pPr/>
              <a:t>28</a:t>
            </a:fld>
            <a:endParaRPr lang="en-US"/>
          </a:p>
        </p:txBody>
      </p:sp>
      <p:sp>
        <p:nvSpPr>
          <p:cNvPr id="66563" name="Rectangle 2"/>
          <p:cNvSpPr>
            <a:spLocks noGrp="1" noRot="1" noChangeAspect="1" noChangeArrowheads="1" noTextEdit="1"/>
          </p:cNvSpPr>
          <p:nvPr>
            <p:ph type="sldImg"/>
          </p:nvPr>
        </p:nvSpPr>
        <p:spPr>
          <a:solidFill>
            <a:srgbClr val="FFFFFF"/>
          </a:solid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786FDFC-66C9-4A9A-B098-7844C57CEC0A}" type="slidenum">
              <a:rPr lang="en-US"/>
              <a:pPr/>
              <a:t>29</a:t>
            </a:fld>
            <a:endParaRPr lang="en-US"/>
          </a:p>
        </p:txBody>
      </p:sp>
      <p:sp>
        <p:nvSpPr>
          <p:cNvPr id="65539" name="Rectangle 2"/>
          <p:cNvSpPr>
            <a:spLocks noGrp="1" noRot="1" noChangeAspect="1" noChangeArrowheads="1" noTextEdit="1"/>
          </p:cNvSpPr>
          <p:nvPr>
            <p:ph type="sldImg"/>
          </p:nvPr>
        </p:nvSpPr>
        <p:spPr>
          <a:solidFill>
            <a:srgbClr val="FFFFFF"/>
          </a:solid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44E65375-4A9B-42E3-AC35-6DBB978F8A77}" type="slidenum">
              <a:rPr lang="en-US"/>
              <a:pPr/>
              <a:t>30</a:t>
            </a:fld>
            <a:endParaRPr lang="en-US"/>
          </a:p>
        </p:txBody>
      </p:sp>
      <p:sp>
        <p:nvSpPr>
          <p:cNvPr id="68611" name="Rectangle 2"/>
          <p:cNvSpPr>
            <a:spLocks noGrp="1" noRot="1" noChangeAspect="1" noChangeArrowheads="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a:t>
            </a:fld>
            <a:endParaRPr lang="x-non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31</a:t>
            </a:fld>
            <a:endParaRPr lang="x-non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32</a:t>
            </a:fld>
            <a:endParaRPr lang="x-non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33</a:t>
            </a:fld>
            <a:endParaRPr lang="x-non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34</a:t>
            </a:fld>
            <a:endParaRPr lang="x-non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35</a:t>
            </a:fld>
            <a:endParaRPr lang="x-non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36</a:t>
            </a:fld>
            <a:endParaRPr lang="x-non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37</a:t>
            </a:fld>
            <a:endParaRPr lang="x-non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4</a:t>
            </a:fld>
            <a:endParaRPr lang="x-non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5</a:t>
            </a:fld>
            <a:endParaRPr lang="x-non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71117F9-2034-4A68-B496-0FE4B5DBEADC}" type="slidenum">
              <a:rPr lang="en-US"/>
              <a:pPr/>
              <a:t>6</a:t>
            </a:fld>
            <a:endParaRPr lang="en-US"/>
          </a:p>
        </p:txBody>
      </p:sp>
      <p:sp>
        <p:nvSpPr>
          <p:cNvPr id="48131" name="Rectangle 2"/>
          <p:cNvSpPr>
            <a:spLocks noChangeArrowheads="1"/>
          </p:cNvSpPr>
          <p:nvPr/>
        </p:nvSpPr>
        <p:spPr bwMode="auto">
          <a:xfrm>
            <a:off x="4164013" y="0"/>
            <a:ext cx="3184525" cy="457200"/>
          </a:xfrm>
          <a:prstGeom prst="rect">
            <a:avLst/>
          </a:prstGeom>
          <a:noFill/>
          <a:ln w="12700">
            <a:noFill/>
            <a:miter lim="800000"/>
            <a:headEnd/>
            <a:tailEnd/>
          </a:ln>
        </p:spPr>
        <p:txBody>
          <a:bodyPr/>
          <a:lstStyle/>
          <a:p>
            <a:endParaRPr lang="x-none"/>
          </a:p>
        </p:txBody>
      </p:sp>
      <p:sp>
        <p:nvSpPr>
          <p:cNvPr id="48132" name="Rectangle 3"/>
          <p:cNvSpPr>
            <a:spLocks noChangeArrowheads="1"/>
          </p:cNvSpPr>
          <p:nvPr/>
        </p:nvSpPr>
        <p:spPr bwMode="auto">
          <a:xfrm>
            <a:off x="4164013" y="8686800"/>
            <a:ext cx="3184525" cy="457200"/>
          </a:xfrm>
          <a:prstGeom prst="rect">
            <a:avLst/>
          </a:prstGeom>
          <a:noFill/>
          <a:ln w="12700">
            <a:noFill/>
            <a:miter lim="800000"/>
            <a:headEnd/>
            <a:tailEnd/>
          </a:ln>
        </p:spPr>
        <p:txBody>
          <a:bodyPr lIns="90488" tIns="44450" rIns="90488" bIns="44450" anchor="b"/>
          <a:lstStyle/>
          <a:p>
            <a:pPr algn="r"/>
            <a:r>
              <a:rPr lang="en-US" sz="1200"/>
              <a:t>4</a:t>
            </a:r>
          </a:p>
        </p:txBody>
      </p:sp>
      <p:sp>
        <p:nvSpPr>
          <p:cNvPr id="48133" name="Rectangle 4"/>
          <p:cNvSpPr>
            <a:spLocks noChangeArrowheads="1"/>
          </p:cNvSpPr>
          <p:nvPr/>
        </p:nvSpPr>
        <p:spPr bwMode="auto">
          <a:xfrm>
            <a:off x="0" y="8686800"/>
            <a:ext cx="3184525" cy="457200"/>
          </a:xfrm>
          <a:prstGeom prst="rect">
            <a:avLst/>
          </a:prstGeom>
          <a:noFill/>
          <a:ln w="12700">
            <a:noFill/>
            <a:miter lim="800000"/>
            <a:headEnd/>
            <a:tailEnd/>
          </a:ln>
        </p:spPr>
        <p:txBody>
          <a:bodyPr/>
          <a:lstStyle/>
          <a:p>
            <a:endParaRPr lang="x-none"/>
          </a:p>
        </p:txBody>
      </p:sp>
      <p:sp>
        <p:nvSpPr>
          <p:cNvPr id="48134" name="Rectangle 5"/>
          <p:cNvSpPr>
            <a:spLocks noChangeArrowheads="1"/>
          </p:cNvSpPr>
          <p:nvPr/>
        </p:nvSpPr>
        <p:spPr bwMode="auto">
          <a:xfrm>
            <a:off x="0" y="0"/>
            <a:ext cx="3184525" cy="457200"/>
          </a:xfrm>
          <a:prstGeom prst="rect">
            <a:avLst/>
          </a:prstGeom>
          <a:noFill/>
          <a:ln w="12700">
            <a:noFill/>
            <a:miter lim="800000"/>
            <a:headEnd/>
            <a:tailEnd/>
          </a:ln>
        </p:spPr>
        <p:txBody>
          <a:bodyPr/>
          <a:lstStyle/>
          <a:p>
            <a:endParaRPr lang="x-none"/>
          </a:p>
        </p:txBody>
      </p:sp>
      <p:sp>
        <p:nvSpPr>
          <p:cNvPr id="48135" name="Rectangle 6"/>
          <p:cNvSpPr>
            <a:spLocks noGrp="1" noRot="1" noChangeAspect="1" noChangeArrowheads="1" noTextEdit="1"/>
          </p:cNvSpPr>
          <p:nvPr>
            <p:ph type="sldImg"/>
          </p:nvPr>
        </p:nvSpPr>
        <p:spPr>
          <a:solidFill>
            <a:srgbClr val="FFFFFF"/>
          </a:solidFill>
          <a:ln w="12700"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7</a:t>
            </a:fld>
            <a:endParaRPr lang="x-non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8</a:t>
            </a:fld>
            <a:endParaRPr lang="x-non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9</a:t>
            </a:fld>
            <a:endParaRPr lang="x-non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smtClean="0"/>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8" name="Footer Placeholder 7"/>
          <p:cNvSpPr>
            <a:spLocks noGrp="1"/>
          </p:cNvSpPr>
          <p:nvPr>
            <p:ph type="ftr" sz="quarter" idx="11"/>
          </p:nvPr>
        </p:nvSpPr>
        <p:spPr>
          <a:xfrm>
            <a:off x="1120588" y="188259"/>
            <a:ext cx="2895600" cy="365125"/>
          </a:xfrm>
        </p:spPr>
        <p:txBody>
          <a:bodyPr/>
          <a:lstStyle/>
          <a:p>
            <a:endParaRPr lang="x-none"/>
          </a:p>
        </p:txBody>
      </p:sp>
      <p:sp>
        <p:nvSpPr>
          <p:cNvPr id="9" name="Slide Number Placeholder 8"/>
          <p:cNvSpPr>
            <a:spLocks noGrp="1"/>
          </p:cNvSpPr>
          <p:nvPr>
            <p:ph type="sldNum" sz="quarter" idx="12"/>
          </p:nvPr>
        </p:nvSpPr>
        <p:spPr/>
        <p:txBody>
          <a:bodyPr/>
          <a:lstStyle/>
          <a:p>
            <a:fld id="{73C9AF34-61CE-4EE9-B38B-78441C4B5287}" type="slidenum">
              <a:rPr lang="x-none" smtClean="0"/>
              <a:pPr/>
              <a:t>‹#›</a:t>
            </a:fld>
            <a:endParaRPr lang="x-none"/>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6DC3A1-D680-4A06-B185-65CC154CDD6E}" type="datetimeFigureOut">
              <a:rPr lang="x-none" smtClean="0"/>
              <a:pPr/>
              <a:t>29/09/15</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29/09/15</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946DC3A1-D680-4A06-B185-65CC154CDD6E}" type="datetimeFigureOut">
              <a:rPr lang="x-none" smtClean="0"/>
              <a:pPr/>
              <a:t>29/09/15</a:t>
            </a:fld>
            <a:endParaRPr lang="x-none"/>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x-none"/>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73C9AF34-61CE-4EE9-B38B-78441C4B5287}" type="slidenum">
              <a:rPr lang="x-none" smtClean="0"/>
              <a:pPr/>
              <a:t>‹#›</a:t>
            </a:fld>
            <a:endParaRPr lang="x-none"/>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alpha val="59000"/>
              </a:schemeClr>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12160" y="2636912"/>
            <a:ext cx="1904256" cy="936104"/>
          </a:xfrm>
        </p:spPr>
        <p:txBody>
          <a:bodyPr>
            <a:normAutofit lnSpcReduction="10000"/>
          </a:bodyPr>
          <a:lstStyle/>
          <a:p>
            <a:pPr algn="ctr"/>
            <a:r>
              <a:rPr lang="en-US" b="1" dirty="0" smtClean="0">
                <a:solidFill>
                  <a:schemeClr val="accent2">
                    <a:lumMod val="75000"/>
                  </a:schemeClr>
                </a:solidFill>
              </a:rPr>
              <a:t>Lecture 3</a:t>
            </a:r>
          </a:p>
          <a:p>
            <a:pPr algn="ctr"/>
            <a:r>
              <a:rPr lang="en-US" b="1" dirty="0" smtClean="0">
                <a:solidFill>
                  <a:schemeClr val="accent2">
                    <a:lumMod val="75000"/>
                  </a:schemeClr>
                </a:solidFill>
              </a:rPr>
              <a:t>CHS 485 </a:t>
            </a:r>
          </a:p>
        </p:txBody>
      </p:sp>
      <p:pic>
        <p:nvPicPr>
          <p:cNvPr id="4" name="Picture 6"/>
          <p:cNvPicPr>
            <a:picLocks noChangeAspect="1" noChangeArrowheads="1"/>
          </p:cNvPicPr>
          <p:nvPr/>
        </p:nvPicPr>
        <p:blipFill>
          <a:blip r:embed="rId3" cstate="print"/>
          <a:srcRect/>
          <a:stretch>
            <a:fillRect/>
          </a:stretch>
        </p:blipFill>
        <p:spPr bwMode="auto">
          <a:xfrm rot="21016780">
            <a:off x="754126" y="2748939"/>
            <a:ext cx="4929222" cy="3429000"/>
          </a:xfrm>
          <a:prstGeom prst="rect">
            <a:avLst/>
          </a:prstGeom>
          <a:noFill/>
          <a:ln w="9525">
            <a:noFill/>
            <a:miter lim="800000"/>
            <a:headEnd/>
            <a:tailEnd/>
          </a:ln>
        </p:spPr>
      </p:pic>
      <p:sp>
        <p:nvSpPr>
          <p:cNvPr id="5" name="Rectangle 4"/>
          <p:cNvSpPr/>
          <p:nvPr/>
        </p:nvSpPr>
        <p:spPr>
          <a:xfrm>
            <a:off x="1071538" y="571480"/>
            <a:ext cx="7315079"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Comprehensive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chool Health Education </a:t>
            </a:r>
            <a:endParaRPr lang="x-none"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solidFill>
                  <a:srgbClr val="FF0000"/>
                </a:solidFill>
              </a:rPr>
              <a:t>Practice builds strong connections</a:t>
            </a:r>
            <a:endParaRPr lang="x-none" sz="3400" b="1" dirty="0">
              <a:solidFill>
                <a:srgbClr val="FF0000"/>
              </a:solidFill>
            </a:endParaRPr>
          </a:p>
        </p:txBody>
      </p:sp>
      <p:sp>
        <p:nvSpPr>
          <p:cNvPr id="6" name="Rectangle 11"/>
          <p:cNvSpPr txBox="1">
            <a:spLocks noChangeArrowheads="1"/>
          </p:cNvSpPr>
          <p:nvPr/>
        </p:nvSpPr>
        <p:spPr>
          <a:xfrm>
            <a:off x="457200" y="2295227"/>
            <a:ext cx="4690864" cy="4302125"/>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When practicing something, the dendrites grow thicker with a fatty coating of </a:t>
            </a:r>
            <a:r>
              <a:rPr kumimoji="0" lang="en-US" sz="2800" b="1" i="0" u="none" strike="noStrike" kern="1200" cap="none" spc="0" normalizeH="0" baseline="0" noProof="0" dirty="0" smtClean="0">
                <a:ln>
                  <a:noFill/>
                </a:ln>
                <a:solidFill>
                  <a:srgbClr val="000099"/>
                </a:solidFill>
                <a:effectLst/>
                <a:uLnTx/>
                <a:uFillTx/>
                <a:latin typeface="+mn-lt"/>
                <a:ea typeface="+mn-ea"/>
                <a:cs typeface="+mn-cs"/>
              </a:rPr>
              <a:t>myelin</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thicker the dendrites, the faster the signals travel.  The myelin coating also reduces interference.</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p:cNvPicPr>
            <a:picLocks noChangeAspect="1"/>
          </p:cNvPicPr>
          <p:nvPr/>
        </p:nvPicPr>
        <p:blipFill>
          <a:blip r:embed="rId3" cstate="print"/>
          <a:stretch>
            <a:fillRect/>
          </a:stretch>
        </p:blipFill>
        <p:spPr>
          <a:xfrm rot="5400000">
            <a:off x="4672060" y="2952996"/>
            <a:ext cx="4564303" cy="30124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solidFill>
                  <a:srgbClr val="FF0000"/>
                </a:solidFill>
              </a:rPr>
              <a:t>Practice builds strong connections</a:t>
            </a:r>
            <a:endParaRPr lang="x-none" sz="3400" b="1" dirty="0">
              <a:solidFill>
                <a:srgbClr val="FF0000"/>
              </a:solidFill>
            </a:endParaRPr>
          </a:p>
        </p:txBody>
      </p:sp>
      <p:sp>
        <p:nvSpPr>
          <p:cNvPr id="4" name="Rectangle 4"/>
          <p:cNvSpPr txBox="1">
            <a:spLocks noChangeArrowheads="1"/>
          </p:cNvSpPr>
          <p:nvPr/>
        </p:nvSpPr>
        <p:spPr>
          <a:xfrm>
            <a:off x="457200" y="2420888"/>
            <a:ext cx="4330824" cy="3960440"/>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 enough practice, the dendrites build a </a:t>
            </a:r>
            <a:r>
              <a:rPr kumimoji="0" lang="en-US" sz="2800" b="0" i="1" u="none" strike="noStrike" kern="1200" cap="none" spc="0" normalizeH="0" baseline="0" noProof="0" dirty="0" smtClean="0">
                <a:ln>
                  <a:noFill/>
                </a:ln>
                <a:solidFill>
                  <a:srgbClr val="FF0000"/>
                </a:solidFill>
                <a:effectLst/>
                <a:uLnTx/>
                <a:uFillTx/>
                <a:latin typeface="+mn-lt"/>
                <a:ea typeface="+mn-ea"/>
                <a:cs typeface="+mn-cs"/>
              </a:rPr>
              <a:t>double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connection.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Faster, stronger, double connections last a very long time.  You remember what you learned!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6"/>
          <p:cNvPicPr>
            <a:picLocks noChangeAspect="1"/>
          </p:cNvPicPr>
          <p:nvPr/>
        </p:nvPicPr>
        <p:blipFill>
          <a:blip r:embed="rId3" cstate="print"/>
          <a:stretch>
            <a:fillRect/>
          </a:stretch>
        </p:blipFill>
        <p:spPr>
          <a:xfrm>
            <a:off x="4788024" y="2492896"/>
            <a:ext cx="3620120" cy="38554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Short term memory is very short</a:t>
            </a:r>
            <a:endParaRPr lang="x-none" b="1" dirty="0">
              <a:solidFill>
                <a:srgbClr val="FF0000"/>
              </a:solidFill>
            </a:endParaRPr>
          </a:p>
        </p:txBody>
      </p:sp>
      <p:sp>
        <p:nvSpPr>
          <p:cNvPr id="4" name="Rectangle 3"/>
          <p:cNvSpPr txBox="1">
            <a:spLocks noChangeArrowheads="1"/>
          </p:cNvSpPr>
          <p:nvPr/>
        </p:nvSpPr>
        <p:spPr>
          <a:xfrm>
            <a:off x="457200" y="2295227"/>
            <a:ext cx="8229600" cy="4302125"/>
          </a:xfrm>
          <a:prstGeom prst="rect">
            <a:avLst/>
          </a:prstGeom>
        </p:spPr>
        <p:txBody>
          <a:bodyPr vert="horz" lIns="91440" tIns="45720" rIns="91440" bIns="45720" rtlCol="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you learn something new and do it only once or twice, the dendrite connection is very fragile and can disappear within hours.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Within 20 minutes, you remember </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only 60%.</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Within 24 hours, you remember </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only 30%.</a:t>
            </a: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3200" b="0" i="0" u="none" strike="noStrike" kern="1200" cap="none" spc="0" normalizeH="0" baseline="0" noProof="0" dirty="0" smtClean="0">
              <a:ln>
                <a:noFill/>
              </a:ln>
              <a:solidFill>
                <a:schemeClr val="bg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3500" b="0" i="0" u="none" strike="noStrike" kern="1200" cap="none" spc="0" normalizeH="0" baseline="0" noProof="0" dirty="0" smtClean="0">
                <a:ln>
                  <a:noFill/>
                </a:ln>
                <a:solidFill>
                  <a:srgbClr val="008000"/>
                </a:solidFill>
                <a:effectLst/>
                <a:uLnTx/>
                <a:uFillTx/>
                <a:latin typeface="+mn-lt"/>
                <a:ea typeface="+mn-ea"/>
                <a:cs typeface="+mn-cs"/>
              </a:rPr>
              <a:t>But if you practice within 24 hours, and then practice again later, you </a:t>
            </a:r>
            <a:r>
              <a:rPr kumimoji="0" lang="en-US" sz="3500" b="1" i="0" u="none" strike="noStrike" kern="1200" cap="none" spc="0" normalizeH="0" baseline="0" noProof="0" dirty="0" smtClean="0">
                <a:ln>
                  <a:noFill/>
                </a:ln>
                <a:solidFill>
                  <a:srgbClr val="008000"/>
                </a:solidFill>
                <a:effectLst/>
                <a:uLnTx/>
                <a:uFillTx/>
                <a:latin typeface="+mn-lt"/>
                <a:ea typeface="+mn-ea"/>
                <a:cs typeface="+mn-cs"/>
              </a:rPr>
              <a:t>remember 80%.</a:t>
            </a:r>
            <a:endParaRPr kumimoji="0" lang="en-US" sz="3500" b="1" i="0" u="none" strike="noStrike" kern="1200" cap="none" spc="0" normalizeH="0" baseline="0" noProof="0" dirty="0">
              <a:ln>
                <a:noFill/>
              </a:ln>
              <a:solidFill>
                <a:srgbClr val="008000"/>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pPr eaLnBrk="1" hangingPunct="1"/>
            <a:r>
              <a:rPr lang="en-US" b="1" dirty="0" smtClean="0">
                <a:solidFill>
                  <a:srgbClr val="FF0000"/>
                </a:solidFill>
              </a:rPr>
              <a:t>Twelve Basic Principles Related to Learning</a:t>
            </a:r>
            <a:endParaRPr lang="en-US" dirty="0" smtClean="0">
              <a:solidFill>
                <a:srgbClr val="FF0000"/>
              </a:solidFill>
            </a:endParaRPr>
          </a:p>
        </p:txBody>
      </p:sp>
      <p:sp>
        <p:nvSpPr>
          <p:cNvPr id="17411" name="Rectangle 3"/>
          <p:cNvSpPr>
            <a:spLocks noGrp="1" noChangeArrowheads="1"/>
          </p:cNvSpPr>
          <p:nvPr>
            <p:ph idx="1"/>
          </p:nvPr>
        </p:nvSpPr>
        <p:spPr/>
        <p:txBody>
          <a:bodyPr>
            <a:normAutofit fontScale="92500" lnSpcReduction="20000"/>
          </a:bodyPr>
          <a:lstStyle/>
          <a:p>
            <a:pPr marL="609600" indent="-609600" algn="l" rtl="0" eaLnBrk="1" hangingPunct="1">
              <a:lnSpc>
                <a:spcPct val="90000"/>
              </a:lnSpc>
              <a:buFont typeface="Times" charset="0"/>
              <a:buAutoNum type="arabicPeriod"/>
            </a:pPr>
            <a:r>
              <a:rPr lang="en-US" sz="2800" dirty="0" smtClean="0"/>
              <a:t>Brain is a parallel processor</a:t>
            </a:r>
          </a:p>
          <a:p>
            <a:pPr marL="609600" indent="-609600" algn="l" rtl="0" eaLnBrk="1" hangingPunct="1">
              <a:lnSpc>
                <a:spcPct val="90000"/>
              </a:lnSpc>
              <a:buFont typeface="Times" charset="0"/>
              <a:buAutoNum type="arabicPeriod"/>
            </a:pPr>
            <a:r>
              <a:rPr lang="en-US" sz="2800" dirty="0" smtClean="0"/>
              <a:t>Learning engages the entire physiology</a:t>
            </a:r>
          </a:p>
          <a:p>
            <a:pPr marL="609600" indent="-609600" algn="l" rtl="0" eaLnBrk="1" hangingPunct="1">
              <a:lnSpc>
                <a:spcPct val="90000"/>
              </a:lnSpc>
              <a:buFont typeface="Times" charset="0"/>
              <a:buAutoNum type="arabicPeriod"/>
            </a:pPr>
            <a:r>
              <a:rPr lang="en-US" sz="2800" dirty="0" smtClean="0"/>
              <a:t>Learning is developmental</a:t>
            </a:r>
          </a:p>
          <a:p>
            <a:pPr marL="609600" indent="-609600" algn="l" rtl="0" eaLnBrk="1" hangingPunct="1">
              <a:lnSpc>
                <a:spcPct val="90000"/>
              </a:lnSpc>
              <a:buFont typeface="Times" charset="0"/>
              <a:buAutoNum type="arabicPeriod"/>
            </a:pPr>
            <a:r>
              <a:rPr lang="en-US" sz="2800" dirty="0" smtClean="0"/>
              <a:t>Each brain is unique</a:t>
            </a:r>
          </a:p>
          <a:p>
            <a:pPr marL="609600" indent="-609600" algn="l" rtl="0" eaLnBrk="1" hangingPunct="1">
              <a:lnSpc>
                <a:spcPct val="90000"/>
              </a:lnSpc>
              <a:buFont typeface="Times" charset="0"/>
              <a:buAutoNum type="arabicPeriod"/>
            </a:pPr>
            <a:r>
              <a:rPr lang="en-US" sz="2800" dirty="0" smtClean="0"/>
              <a:t>Every brain perceives and creates parts and wholes simultaneously</a:t>
            </a:r>
          </a:p>
          <a:p>
            <a:pPr marL="609600" indent="-609600" algn="l" rtl="0" eaLnBrk="1" hangingPunct="1">
              <a:lnSpc>
                <a:spcPct val="90000"/>
              </a:lnSpc>
              <a:buFont typeface="Times" charset="0"/>
              <a:buAutoNum type="arabicPeriod"/>
            </a:pPr>
            <a:r>
              <a:rPr lang="en-US" sz="2800" dirty="0" smtClean="0"/>
              <a:t>Learning always involves conscious and unconscious processes</a:t>
            </a:r>
          </a:p>
          <a:p>
            <a:pPr marL="609600" indent="-609600" algn="l" rtl="0" eaLnBrk="1" hangingPunct="1">
              <a:lnSpc>
                <a:spcPct val="90000"/>
              </a:lnSpc>
              <a:buFont typeface="Times" charset="0"/>
              <a:buAutoNum type="arabicPeriod"/>
            </a:pPr>
            <a:endParaRPr lang="en-US" sz="28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Autofit/>
          </a:bodyPr>
          <a:lstStyle/>
          <a:p>
            <a:pPr eaLnBrk="1" hangingPunct="1"/>
            <a:r>
              <a:rPr lang="en-US" b="1" dirty="0" smtClean="0">
                <a:solidFill>
                  <a:srgbClr val="FF0000"/>
                </a:solidFill>
              </a:rPr>
              <a:t>Twelve Basic Principles Related to Learning</a:t>
            </a:r>
            <a:endParaRPr lang="en-US" dirty="0" smtClean="0">
              <a:solidFill>
                <a:srgbClr val="FF0000"/>
              </a:solidFill>
            </a:endParaRPr>
          </a:p>
        </p:txBody>
      </p:sp>
      <p:sp>
        <p:nvSpPr>
          <p:cNvPr id="18434" name="Rectangle 3"/>
          <p:cNvSpPr>
            <a:spLocks noGrp="1" noChangeArrowheads="1"/>
          </p:cNvSpPr>
          <p:nvPr>
            <p:ph idx="1"/>
          </p:nvPr>
        </p:nvSpPr>
        <p:spPr>
          <a:xfrm>
            <a:off x="571472" y="2196230"/>
            <a:ext cx="8001056" cy="4329114"/>
          </a:xfrm>
        </p:spPr>
        <p:txBody>
          <a:bodyPr>
            <a:normAutofit fontScale="92500" lnSpcReduction="20000"/>
          </a:bodyPr>
          <a:lstStyle/>
          <a:p>
            <a:pPr marL="609600" indent="-609600" algn="l" rtl="0" eaLnBrk="1" hangingPunct="1">
              <a:buFont typeface="Times" charset="0"/>
              <a:buAutoNum type="arabicPeriod" startAt="7"/>
            </a:pPr>
            <a:r>
              <a:rPr lang="en-US" sz="2800" dirty="0" smtClean="0"/>
              <a:t>The search for meaning is natural and intrinsic </a:t>
            </a:r>
          </a:p>
          <a:p>
            <a:pPr marL="609600" indent="-609600" algn="l" rtl="0" eaLnBrk="1" hangingPunct="1">
              <a:buFont typeface="Times" charset="0"/>
              <a:buAutoNum type="arabicPeriod" startAt="7"/>
            </a:pPr>
            <a:r>
              <a:rPr lang="en-US" sz="2800" dirty="0" smtClean="0"/>
              <a:t>Emotions are critical to learning</a:t>
            </a:r>
          </a:p>
          <a:p>
            <a:pPr marL="609600" indent="-609600" algn="l" rtl="0" eaLnBrk="1" hangingPunct="1">
              <a:buFont typeface="Times" charset="0"/>
              <a:buAutoNum type="arabicPeriod" startAt="7"/>
            </a:pPr>
            <a:r>
              <a:rPr lang="en-US" sz="2800" dirty="0" smtClean="0"/>
              <a:t>Learning is enhanced by challenge and inhibited by threat</a:t>
            </a:r>
          </a:p>
          <a:p>
            <a:pPr marL="609600" indent="-609600" algn="l" rtl="0" eaLnBrk="1" hangingPunct="1">
              <a:buFont typeface="Times" charset="0"/>
              <a:buAutoNum type="arabicPeriod" startAt="7"/>
            </a:pPr>
            <a:r>
              <a:rPr lang="en-US" sz="2800" dirty="0" smtClean="0"/>
              <a:t>The search for meaning occurs through patterning</a:t>
            </a:r>
          </a:p>
          <a:p>
            <a:pPr marL="609600" indent="-609600" algn="l" rtl="0" eaLnBrk="1" hangingPunct="1">
              <a:buFont typeface="Times" charset="0"/>
              <a:buAutoNum type="arabicPeriod" startAt="7"/>
            </a:pPr>
            <a:r>
              <a:rPr lang="en-US" sz="2800" dirty="0" smtClean="0"/>
              <a:t>We can organize memory in different ways</a:t>
            </a:r>
          </a:p>
          <a:p>
            <a:pPr marL="609600" indent="-609600" algn="l" rtl="0" eaLnBrk="1" hangingPunct="1">
              <a:buFont typeface="Times" charset="0"/>
              <a:buAutoNum type="arabicPeriod" startAt="7"/>
            </a:pPr>
            <a:r>
              <a:rPr lang="en-US" sz="2800" dirty="0" smtClean="0"/>
              <a:t>The brain is a social organ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928936"/>
            <a:ext cx="8458200" cy="1131912"/>
          </a:xfrm>
        </p:spPr>
        <p:txBody>
          <a:bodyPr/>
          <a:lstStyle/>
          <a:p>
            <a:pPr eaLnBrk="1" hangingPunct="1"/>
            <a:r>
              <a:rPr lang="en-US" b="1" dirty="0" smtClean="0">
                <a:solidFill>
                  <a:srgbClr val="FF0000"/>
                </a:solidFill>
              </a:rPr>
              <a:t>The Brain is a Parallel Processor</a:t>
            </a:r>
            <a:endParaRPr lang="en-US" sz="2800" b="1" dirty="0" smtClean="0">
              <a:solidFill>
                <a:srgbClr val="FF0000"/>
              </a:solidFill>
            </a:endParaRPr>
          </a:p>
        </p:txBody>
      </p:sp>
      <p:sp>
        <p:nvSpPr>
          <p:cNvPr id="19459" name="Rectangle 3"/>
          <p:cNvSpPr>
            <a:spLocks noGrp="1" noChangeArrowheads="1"/>
          </p:cNvSpPr>
          <p:nvPr>
            <p:ph idx="1"/>
          </p:nvPr>
        </p:nvSpPr>
        <p:spPr>
          <a:xfrm>
            <a:off x="395536" y="2348880"/>
            <a:ext cx="5256584" cy="4186808"/>
          </a:xfrm>
        </p:spPr>
        <p:txBody>
          <a:bodyPr>
            <a:normAutofit lnSpcReduction="10000"/>
          </a:bodyPr>
          <a:lstStyle/>
          <a:p>
            <a:pPr algn="l" rtl="0" eaLnBrk="1" hangingPunct="1"/>
            <a:r>
              <a:rPr lang="en-US" dirty="0" smtClean="0"/>
              <a:t>Both hemispheres work together</a:t>
            </a:r>
          </a:p>
          <a:p>
            <a:pPr algn="l" rtl="0" eaLnBrk="1" hangingPunct="1"/>
            <a:r>
              <a:rPr lang="en-US" dirty="0" smtClean="0"/>
              <a:t>Many functions occur simultaneously</a:t>
            </a:r>
          </a:p>
          <a:p>
            <a:pPr algn="l" rtl="0"/>
            <a:r>
              <a:rPr lang="en-US" dirty="0" smtClean="0"/>
              <a:t>Thoughts, intuitions, pre-dispositions, and emotions operate simultaneously and interact with other modes of information. Good teaching takes this into consideration.</a:t>
            </a:r>
          </a:p>
          <a:p>
            <a:pPr algn="l" rtl="0" eaLnBrk="1" hangingPunct="1"/>
            <a:r>
              <a:rPr lang="en-US" dirty="0" smtClean="0"/>
              <a:t>Edelman(1994) found when more neurons in the brain were firing at the same time, learning, meaning, and retention were greater for the learner.</a:t>
            </a:r>
          </a:p>
        </p:txBody>
      </p:sp>
      <p:pic>
        <p:nvPicPr>
          <p:cNvPr id="3" name="Picture 2"/>
          <p:cNvPicPr>
            <a:picLocks noChangeAspect="1"/>
          </p:cNvPicPr>
          <p:nvPr/>
        </p:nvPicPr>
        <p:blipFill>
          <a:blip r:embed="rId3" cstate="print"/>
          <a:stretch>
            <a:fillRect/>
          </a:stretch>
        </p:blipFill>
        <p:spPr>
          <a:xfrm>
            <a:off x="5823520" y="2924944"/>
            <a:ext cx="2852936" cy="285293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pPr eaLnBrk="1" hangingPunct="1"/>
            <a:r>
              <a:rPr lang="en-US" b="1" dirty="0" smtClean="0">
                <a:solidFill>
                  <a:srgbClr val="FF0000"/>
                </a:solidFill>
              </a:rPr>
              <a:t>Learning Engages the Entire Physiology</a:t>
            </a:r>
            <a:endParaRPr lang="en-US" dirty="0" smtClean="0">
              <a:solidFill>
                <a:srgbClr val="FF0000"/>
              </a:solidFill>
            </a:endParaRPr>
          </a:p>
        </p:txBody>
      </p:sp>
      <p:sp>
        <p:nvSpPr>
          <p:cNvPr id="20483" name="Rectangle 3"/>
          <p:cNvSpPr>
            <a:spLocks noGrp="1" noChangeArrowheads="1"/>
          </p:cNvSpPr>
          <p:nvPr>
            <p:ph idx="1"/>
          </p:nvPr>
        </p:nvSpPr>
        <p:spPr>
          <a:xfrm>
            <a:off x="500034" y="2249760"/>
            <a:ext cx="8392446" cy="4419600"/>
          </a:xfrm>
        </p:spPr>
        <p:txBody>
          <a:bodyPr>
            <a:noAutofit/>
          </a:bodyPr>
          <a:lstStyle/>
          <a:p>
            <a:pPr algn="l" rtl="0"/>
            <a:r>
              <a:rPr lang="en-US" sz="2200" dirty="0" smtClean="0"/>
              <a:t>This means that the physical health of the child -- the amount of sleep, the nutrition -- affects the brain. So do moods. </a:t>
            </a:r>
          </a:p>
          <a:p>
            <a:pPr algn="l" rtl="0"/>
            <a:r>
              <a:rPr lang="en-US" sz="2200" dirty="0" smtClean="0"/>
              <a:t>An adolescent who does not get enough sleep one night will not absorb much new information the next day.</a:t>
            </a:r>
          </a:p>
          <a:p>
            <a:pPr algn="l" rtl="0"/>
            <a:r>
              <a:rPr lang="en-US" sz="2200" dirty="0" smtClean="0"/>
              <a:t> Fatigue will affect the brain's memory.</a:t>
            </a:r>
          </a:p>
          <a:p>
            <a:pPr algn="l" rtl="0"/>
            <a:r>
              <a:rPr lang="en-US" sz="2200" dirty="0" smtClean="0"/>
              <a:t>Food, water, and nutrition are critical components of thinking.</a:t>
            </a:r>
          </a:p>
          <a:p>
            <a:pPr algn="l" rtl="0" eaLnBrk="1" hangingPunct="1"/>
            <a:r>
              <a:rPr lang="en-US" sz="2200" dirty="0" smtClean="0"/>
              <a:t>We are “holistic” learners - the body and mind interact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dirty="0" smtClean="0">
                <a:solidFill>
                  <a:srgbClr val="FF0000"/>
                </a:solidFill>
              </a:rPr>
              <a:t>Learning is Developmental</a:t>
            </a:r>
          </a:p>
        </p:txBody>
      </p:sp>
      <p:sp>
        <p:nvSpPr>
          <p:cNvPr id="21507" name="Rectangle 3"/>
          <p:cNvSpPr>
            <a:spLocks noGrp="1" noChangeArrowheads="1"/>
          </p:cNvSpPr>
          <p:nvPr>
            <p:ph idx="1"/>
          </p:nvPr>
        </p:nvSpPr>
        <p:spPr>
          <a:xfrm>
            <a:off x="395536" y="2253952"/>
            <a:ext cx="4824536" cy="4343400"/>
          </a:xfrm>
        </p:spPr>
        <p:txBody>
          <a:bodyPr>
            <a:normAutofit fontScale="92500" lnSpcReduction="20000"/>
          </a:bodyPr>
          <a:lstStyle/>
          <a:p>
            <a:pPr algn="l" rtl="0" eaLnBrk="1" hangingPunct="1"/>
            <a:r>
              <a:rPr lang="en-US" sz="2800" dirty="0" smtClean="0"/>
              <a:t>Depending upon the topic some students can think abstractly, while others have a limited background and are still thinking on a concrete level.</a:t>
            </a:r>
          </a:p>
          <a:p>
            <a:pPr algn="l" rtl="0" eaLnBrk="1" hangingPunct="1"/>
            <a:r>
              <a:rPr lang="en-US" sz="2800" dirty="0" smtClean="0"/>
              <a:t>Building the necessary neural connections by exposure, repetition, and practice is important to the student.</a:t>
            </a:r>
          </a:p>
        </p:txBody>
      </p:sp>
      <p:pic>
        <p:nvPicPr>
          <p:cNvPr id="2" name="Picture 1"/>
          <p:cNvPicPr>
            <a:picLocks noChangeAspect="1"/>
          </p:cNvPicPr>
          <p:nvPr/>
        </p:nvPicPr>
        <p:blipFill>
          <a:blip r:embed="rId3" cstate="print"/>
          <a:stretch>
            <a:fillRect/>
          </a:stretch>
        </p:blipFill>
        <p:spPr>
          <a:xfrm>
            <a:off x="5076056" y="2780928"/>
            <a:ext cx="3873500" cy="2857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5868144" y="2492896"/>
            <a:ext cx="3131495" cy="3440960"/>
          </a:xfrm>
          <a:prstGeom prst="rect">
            <a:avLst/>
          </a:prstGeom>
        </p:spPr>
      </p:pic>
      <p:sp>
        <p:nvSpPr>
          <p:cNvPr id="22530" name="Rectangle 2"/>
          <p:cNvSpPr>
            <a:spLocks noGrp="1" noChangeArrowheads="1"/>
          </p:cNvSpPr>
          <p:nvPr>
            <p:ph type="title"/>
          </p:nvPr>
        </p:nvSpPr>
        <p:spPr/>
        <p:txBody>
          <a:bodyPr/>
          <a:lstStyle/>
          <a:p>
            <a:pPr eaLnBrk="1" hangingPunct="1"/>
            <a:r>
              <a:rPr lang="en-US" sz="4000" b="1" dirty="0" smtClean="0">
                <a:solidFill>
                  <a:srgbClr val="FF0000"/>
                </a:solidFill>
              </a:rPr>
              <a:t>Each Brain is Unique</a:t>
            </a:r>
          </a:p>
        </p:txBody>
      </p:sp>
      <p:sp>
        <p:nvSpPr>
          <p:cNvPr id="22531" name="Rectangle 3"/>
          <p:cNvSpPr>
            <a:spLocks noGrp="1" noChangeArrowheads="1"/>
          </p:cNvSpPr>
          <p:nvPr>
            <p:ph idx="1"/>
          </p:nvPr>
        </p:nvSpPr>
        <p:spPr>
          <a:xfrm>
            <a:off x="395536" y="2276872"/>
            <a:ext cx="5904656" cy="4464496"/>
          </a:xfrm>
        </p:spPr>
        <p:txBody>
          <a:bodyPr>
            <a:normAutofit fontScale="85000" lnSpcReduction="20000"/>
          </a:bodyPr>
          <a:lstStyle/>
          <a:p>
            <a:pPr algn="l" rtl="0" eaLnBrk="1" hangingPunct="1">
              <a:buFont typeface="Courier New"/>
              <a:buChar char="o"/>
            </a:pPr>
            <a:r>
              <a:rPr lang="en-US" sz="2800" dirty="0" smtClean="0"/>
              <a:t>We are products of genetics and experience</a:t>
            </a:r>
          </a:p>
          <a:p>
            <a:pPr algn="l" rtl="0" eaLnBrk="1" hangingPunct="1">
              <a:buFont typeface="Courier New"/>
              <a:buChar char="o"/>
            </a:pPr>
            <a:r>
              <a:rPr lang="en-US" sz="2800" dirty="0" smtClean="0"/>
              <a:t>This looks at learning styles and unique ways of patterning. </a:t>
            </a:r>
          </a:p>
          <a:p>
            <a:pPr algn="l" rtl="0" eaLnBrk="1" hangingPunct="1">
              <a:buFont typeface="Courier New"/>
              <a:buChar char="o"/>
            </a:pPr>
            <a:r>
              <a:rPr lang="en-US" sz="2800" dirty="0" smtClean="0"/>
              <a:t>We have many things in common, but we also are very, very different. We need to understand how we learn and how we perceive the world.</a:t>
            </a:r>
          </a:p>
          <a:p>
            <a:pPr algn="l" rtl="0" eaLnBrk="1" hangingPunct="1">
              <a:buFont typeface="Courier New"/>
              <a:buChar char="o"/>
            </a:pPr>
            <a:r>
              <a:rPr lang="en-US" sz="2800" dirty="0" smtClean="0"/>
              <a:t>The brain works better when facts and skills are embedded in real experiences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106" y="836712"/>
            <a:ext cx="8599341" cy="1143000"/>
          </a:xfrm>
        </p:spPr>
        <p:txBody>
          <a:bodyPr>
            <a:normAutofit fontScale="90000"/>
          </a:bodyPr>
          <a:lstStyle/>
          <a:p>
            <a:pPr eaLnBrk="1" hangingPunct="1"/>
            <a:r>
              <a:rPr lang="en-US" b="1" dirty="0" smtClean="0">
                <a:solidFill>
                  <a:srgbClr val="FF0000"/>
                </a:solidFill>
              </a:rPr>
              <a:t>Each Brain Perceives and Creates Parts and Wholes Simultaneously</a:t>
            </a:r>
            <a:endParaRPr lang="en-US" dirty="0" smtClean="0">
              <a:solidFill>
                <a:srgbClr val="FF0000"/>
              </a:solidFill>
            </a:endParaRPr>
          </a:p>
        </p:txBody>
      </p:sp>
      <p:sp>
        <p:nvSpPr>
          <p:cNvPr id="23555" name="Rectangle 3"/>
          <p:cNvSpPr>
            <a:spLocks noGrp="1" noChangeArrowheads="1"/>
          </p:cNvSpPr>
          <p:nvPr>
            <p:ph idx="1"/>
          </p:nvPr>
        </p:nvSpPr>
        <p:spPr>
          <a:xfrm>
            <a:off x="251520" y="2276872"/>
            <a:ext cx="8424936" cy="4125923"/>
          </a:xfrm>
        </p:spPr>
        <p:txBody>
          <a:bodyPr>
            <a:normAutofit/>
          </a:bodyPr>
          <a:lstStyle/>
          <a:p>
            <a:pPr algn="l" rtl="0" eaLnBrk="1" hangingPunct="1">
              <a:lnSpc>
                <a:spcPct val="90000"/>
              </a:lnSpc>
            </a:pPr>
            <a:r>
              <a:rPr lang="en-US" sz="2800" dirty="0" smtClean="0"/>
              <a:t>Some think more easily inductively while others find deductive thinking more comfortable - use both</a:t>
            </a:r>
          </a:p>
          <a:p>
            <a:pPr algn="l" rtl="0" eaLnBrk="1" hangingPunct="1">
              <a:lnSpc>
                <a:spcPct val="90000"/>
              </a:lnSpc>
            </a:pPr>
            <a:r>
              <a:rPr lang="en-US" sz="2800" dirty="0" smtClean="0"/>
              <a:t>Shank (1990) Telling stories is one of the most influential techniques because you give the information, ground the meaning in structure, provide for emotion, and make the content meaningful.  Our brain loves storytelling.</a:t>
            </a:r>
          </a:p>
          <a:p>
            <a:pPr lvl="1" algn="l" rtl="0" eaLnBrk="1" hangingPunct="1">
              <a:lnSpc>
                <a:spcPct val="90000"/>
              </a:lnSpc>
            </a:pPr>
            <a:r>
              <a:rPr lang="en-US" sz="2400" dirty="0" smtClean="0"/>
              <a:t>How might you make use of this?</a:t>
            </a:r>
          </a:p>
          <a:p>
            <a:pPr algn="l" rtl="0" eaLnBrk="1" hangingPunct="1">
              <a:lnSpc>
                <a:spcPct val="90000"/>
              </a:lnSpc>
            </a:pPr>
            <a:endParaRPr lang="en-US" sz="28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685800" y="6248400"/>
            <a:ext cx="1905000" cy="457200"/>
          </a:xfrm>
          <a:prstGeom prst="rect">
            <a:avLst/>
          </a:prstGeom>
          <a:noFill/>
          <a:ln w="12700">
            <a:noFill/>
            <a:miter lim="800000"/>
            <a:headEnd/>
            <a:tailEnd/>
          </a:ln>
        </p:spPr>
        <p:txBody>
          <a:bodyPr/>
          <a:lstStyle/>
          <a:p>
            <a:endParaRPr lang="x-none"/>
          </a:p>
        </p:txBody>
      </p:sp>
      <p:sp>
        <p:nvSpPr>
          <p:cNvPr id="2051" name="Rectangle 3"/>
          <p:cNvSpPr>
            <a:spLocks noChangeArrowheads="1"/>
          </p:cNvSpPr>
          <p:nvPr/>
        </p:nvSpPr>
        <p:spPr bwMode="auto">
          <a:xfrm>
            <a:off x="3124200" y="6248400"/>
            <a:ext cx="2895600" cy="457200"/>
          </a:xfrm>
          <a:prstGeom prst="rect">
            <a:avLst/>
          </a:prstGeom>
          <a:noFill/>
          <a:ln w="12700">
            <a:noFill/>
            <a:miter lim="800000"/>
            <a:headEnd/>
            <a:tailEnd/>
          </a:ln>
        </p:spPr>
        <p:txBody>
          <a:bodyPr/>
          <a:lstStyle/>
          <a:p>
            <a:endParaRPr lang="x-none"/>
          </a:p>
        </p:txBody>
      </p:sp>
      <p:sp>
        <p:nvSpPr>
          <p:cNvPr id="2052" name="Rectangle 4"/>
          <p:cNvSpPr>
            <a:spLocks noGrp="1" noChangeArrowheads="1"/>
          </p:cNvSpPr>
          <p:nvPr>
            <p:ph type="ctrTitle"/>
          </p:nvPr>
        </p:nvSpPr>
        <p:spPr>
          <a:xfrm>
            <a:off x="685800" y="990600"/>
            <a:ext cx="8134672" cy="4742656"/>
          </a:xfrm>
          <a:noFill/>
        </p:spPr>
        <p:txBody>
          <a:bodyPr lIns="90488" tIns="44450" rIns="90488" bIns="44450">
            <a:normAutofit/>
          </a:bodyPr>
          <a:lstStyle/>
          <a:p>
            <a:pPr eaLnBrk="1" hangingPunct="1"/>
            <a:r>
              <a:rPr lang="en-US" b="1" u="sng" dirty="0" smtClean="0">
                <a:solidFill>
                  <a:srgbClr val="000000"/>
                </a:solidFill>
              </a:rPr>
              <a:t>Contents</a:t>
            </a:r>
            <a:r>
              <a:rPr lang="en-US" dirty="0" smtClean="0">
                <a:solidFill>
                  <a:srgbClr val="000000"/>
                </a:solidFill>
              </a:rPr>
              <a:t/>
            </a:r>
            <a:br>
              <a:rPr lang="en-US" dirty="0" smtClean="0">
                <a:solidFill>
                  <a:srgbClr val="000000"/>
                </a:solidFill>
              </a:rPr>
            </a:br>
            <a:r>
              <a:rPr lang="en-US" dirty="0" smtClean="0">
                <a:solidFill>
                  <a:srgbClr val="000000"/>
                </a:solidFill>
              </a:rPr>
              <a:t>Brain research </a:t>
            </a:r>
            <a:br>
              <a:rPr lang="en-US" dirty="0" smtClean="0">
                <a:solidFill>
                  <a:srgbClr val="000000"/>
                </a:solidFill>
              </a:rPr>
            </a:br>
            <a:r>
              <a:rPr lang="en-US" dirty="0" smtClean="0">
                <a:solidFill>
                  <a:srgbClr val="000000"/>
                </a:solidFill>
              </a:rPr>
              <a:t>basic principles related to learning. </a:t>
            </a:r>
            <a:br>
              <a:rPr lang="en-US" dirty="0" smtClean="0">
                <a:solidFill>
                  <a:srgbClr val="000000"/>
                </a:solidFill>
              </a:rPr>
            </a:br>
            <a:r>
              <a:rPr lang="en-US" dirty="0" smtClean="0">
                <a:solidFill>
                  <a:srgbClr val="000000"/>
                </a:solidFill>
              </a:rPr>
              <a:t>Authentic learning </a:t>
            </a:r>
            <a:br>
              <a:rPr lang="en-US" dirty="0" smtClean="0">
                <a:solidFill>
                  <a:srgbClr val="000000"/>
                </a:solidFill>
              </a:rPr>
            </a:br>
            <a:r>
              <a:rPr lang="en-US" dirty="0" smtClean="0">
                <a:solidFill>
                  <a:srgbClr val="000000"/>
                </a:solidFill>
              </a:rPr>
              <a:t>Characteristics of school health education program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533400"/>
            <a:ext cx="8458200" cy="1143000"/>
          </a:xfrm>
        </p:spPr>
        <p:txBody>
          <a:bodyPr>
            <a:normAutofit fontScale="90000"/>
          </a:bodyPr>
          <a:lstStyle/>
          <a:p>
            <a:pPr eaLnBrk="1" hangingPunct="1"/>
            <a:r>
              <a:rPr lang="en-US" b="1" dirty="0" smtClean="0">
                <a:solidFill>
                  <a:srgbClr val="FF0000"/>
                </a:solidFill>
              </a:rPr>
              <a:t>Learning Involves Conscious and Unconscious Processes</a:t>
            </a:r>
            <a:endParaRPr lang="en-US" dirty="0" smtClean="0">
              <a:solidFill>
                <a:srgbClr val="FF0000"/>
              </a:solidFill>
            </a:endParaRPr>
          </a:p>
        </p:txBody>
      </p:sp>
      <p:sp>
        <p:nvSpPr>
          <p:cNvPr id="24579" name="Rectangle 3"/>
          <p:cNvSpPr>
            <a:spLocks noGrp="1" noChangeArrowheads="1"/>
          </p:cNvSpPr>
          <p:nvPr>
            <p:ph idx="1"/>
          </p:nvPr>
        </p:nvSpPr>
        <p:spPr>
          <a:xfrm>
            <a:off x="285720" y="1828800"/>
            <a:ext cx="8501122" cy="4624536"/>
          </a:xfrm>
        </p:spPr>
        <p:txBody>
          <a:bodyPr>
            <a:noAutofit/>
          </a:bodyPr>
          <a:lstStyle/>
          <a:p>
            <a:pPr algn="l" rtl="0">
              <a:lnSpc>
                <a:spcPct val="90000"/>
              </a:lnSpc>
            </a:pPr>
            <a:r>
              <a:rPr lang="en-US" sz="2400" dirty="0" smtClean="0"/>
              <a:t>We learn much more than we ever consciously understand. Most of the signals that are peripherally perceived enter the brain without our awareness and interact on unconscious levels. </a:t>
            </a:r>
          </a:p>
          <a:p>
            <a:pPr algn="l" rtl="0">
              <a:lnSpc>
                <a:spcPct val="90000"/>
              </a:lnSpc>
            </a:pPr>
            <a:r>
              <a:rPr lang="en-US" sz="2400" dirty="0" smtClean="0"/>
              <a:t>This is why we say that learners remember what they experience, not just what they are told.</a:t>
            </a:r>
          </a:p>
          <a:p>
            <a:pPr algn="l" rtl="0">
              <a:lnSpc>
                <a:spcPct val="90000"/>
              </a:lnSpc>
            </a:pPr>
            <a:r>
              <a:rPr lang="en-US" sz="2400" dirty="0" smtClean="0"/>
              <a:t> The brain and body learn physically, mentally, and affectively</a:t>
            </a:r>
          </a:p>
          <a:p>
            <a:pPr algn="l" rtl="0" eaLnBrk="1" hangingPunct="1">
              <a:lnSpc>
                <a:spcPct val="90000"/>
              </a:lnSpc>
            </a:pPr>
            <a:r>
              <a:rPr lang="en-US" sz="2400" dirty="0" smtClean="0"/>
              <a:t>Body language as well as actual language communicate</a:t>
            </a:r>
          </a:p>
          <a:p>
            <a:pPr algn="l" rtl="0" eaLnBrk="1" hangingPunct="1">
              <a:lnSpc>
                <a:spcPct val="90000"/>
              </a:lnSpc>
            </a:pPr>
            <a:endParaRPr lang="en-US" sz="24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404664"/>
            <a:ext cx="8748464" cy="1143000"/>
          </a:xfrm>
        </p:spPr>
        <p:txBody>
          <a:bodyPr>
            <a:normAutofit fontScale="90000"/>
          </a:bodyPr>
          <a:lstStyle/>
          <a:p>
            <a:pPr eaLnBrk="1" hangingPunct="1"/>
            <a:r>
              <a:rPr lang="en-US" b="1" dirty="0" smtClean="0">
                <a:solidFill>
                  <a:srgbClr val="FF0000"/>
                </a:solidFill>
              </a:rPr>
              <a:t>The Search for Meaning Is natural</a:t>
            </a:r>
            <a:endParaRPr lang="en-US" dirty="0" smtClean="0">
              <a:solidFill>
                <a:srgbClr val="FF0000"/>
              </a:solidFill>
            </a:endParaRPr>
          </a:p>
        </p:txBody>
      </p:sp>
      <p:sp>
        <p:nvSpPr>
          <p:cNvPr id="25603" name="Rectangle 3"/>
          <p:cNvSpPr>
            <a:spLocks noGrp="1" noChangeArrowheads="1"/>
          </p:cNvSpPr>
          <p:nvPr>
            <p:ph idx="1"/>
          </p:nvPr>
        </p:nvSpPr>
        <p:spPr>
          <a:xfrm>
            <a:off x="609600" y="1772816"/>
            <a:ext cx="7772400" cy="6408712"/>
          </a:xfrm>
        </p:spPr>
        <p:txBody>
          <a:bodyPr>
            <a:noAutofit/>
          </a:bodyPr>
          <a:lstStyle/>
          <a:p>
            <a:pPr algn="l" rtl="0"/>
            <a:r>
              <a:rPr lang="en-US" sz="2000" dirty="0" smtClean="0"/>
              <a:t>This means that we are naturally programmed to search for meaning. </a:t>
            </a:r>
          </a:p>
          <a:p>
            <a:pPr algn="l" rtl="0"/>
            <a:r>
              <a:rPr lang="en-US" sz="2000" dirty="0" smtClean="0"/>
              <a:t> The brain needs and automatically registers the familiar while simultaneously searching for and responding to additional stimuli. </a:t>
            </a:r>
          </a:p>
          <a:p>
            <a:pPr algn="l" rtl="0"/>
            <a:r>
              <a:rPr lang="en-US" sz="2000" dirty="0" smtClean="0"/>
              <a:t>What does this mean for education? </a:t>
            </a:r>
          </a:p>
          <a:p>
            <a:pPr algn="l" rtl="0"/>
            <a:r>
              <a:rPr lang="en-US" sz="2000" dirty="0" smtClean="0"/>
              <a:t>Provision must be made to satisfy the hunger for novelty, discovery, and challenge. At the same time lessons need to be exciting and meaningful and offer students an abundance of choices. </a:t>
            </a:r>
          </a:p>
        </p:txBody>
      </p:sp>
      <p:pic>
        <p:nvPicPr>
          <p:cNvPr id="25605" name="Picture 5"/>
          <p:cNvPicPr>
            <a:picLocks noChangeAspect="1" noChangeArrowheads="1"/>
          </p:cNvPicPr>
          <p:nvPr/>
        </p:nvPicPr>
        <p:blipFill>
          <a:blip r:embed="rId3" cstate="print"/>
          <a:srcRect/>
          <a:stretch>
            <a:fillRect/>
          </a:stretch>
        </p:blipFill>
        <p:spPr bwMode="auto">
          <a:xfrm>
            <a:off x="7884368" y="3212976"/>
            <a:ext cx="1259632" cy="3057377"/>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The Search for Meaning Is Innate</a:t>
            </a:r>
            <a:endParaRPr lang="en-US" dirty="0"/>
          </a:p>
        </p:txBody>
      </p:sp>
      <p:sp>
        <p:nvSpPr>
          <p:cNvPr id="3" name="Content Placeholder 2"/>
          <p:cNvSpPr>
            <a:spLocks noGrp="1"/>
          </p:cNvSpPr>
          <p:nvPr>
            <p:ph idx="1"/>
          </p:nvPr>
        </p:nvSpPr>
        <p:spPr/>
        <p:txBody>
          <a:bodyPr/>
          <a:lstStyle/>
          <a:p>
            <a:r>
              <a:rPr lang="en-US" dirty="0"/>
              <a:t>Capitalize on this quality!</a:t>
            </a:r>
          </a:p>
          <a:p>
            <a:pPr lvl="1"/>
            <a:r>
              <a:rPr lang="en-US" sz="2000" dirty="0"/>
              <a:t>Present ideas, experiences that may NOT follow what one expects:</a:t>
            </a:r>
          </a:p>
          <a:p>
            <a:pPr lvl="2"/>
            <a:r>
              <a:rPr lang="en-US" sz="2000" dirty="0"/>
              <a:t>Speculate		</a:t>
            </a:r>
          </a:p>
          <a:p>
            <a:pPr lvl="2"/>
            <a:r>
              <a:rPr lang="en-US" sz="2000" dirty="0" smtClean="0"/>
              <a:t>Question</a:t>
            </a:r>
            <a:endParaRPr lang="en-US" sz="2000" dirty="0"/>
          </a:p>
          <a:p>
            <a:pPr lvl="2"/>
            <a:r>
              <a:rPr lang="en-US" sz="2000" dirty="0"/>
              <a:t>Experiment		</a:t>
            </a:r>
          </a:p>
          <a:p>
            <a:pPr lvl="2"/>
            <a:r>
              <a:rPr lang="en-US" sz="2000" dirty="0" smtClean="0"/>
              <a:t>Hypothesize</a:t>
            </a:r>
            <a:endParaRPr lang="en-US" sz="2000" dirty="0"/>
          </a:p>
          <a:p>
            <a:pPr marL="0" indent="0">
              <a:buNone/>
            </a:pPr>
            <a:endParaRPr lang="en-US" dirty="0"/>
          </a:p>
        </p:txBody>
      </p:sp>
      <p:pic>
        <p:nvPicPr>
          <p:cNvPr id="4" name="Picture 3"/>
          <p:cNvPicPr>
            <a:picLocks noChangeAspect="1"/>
          </p:cNvPicPr>
          <p:nvPr/>
        </p:nvPicPr>
        <p:blipFill>
          <a:blip r:embed="rId2" cstate="print"/>
          <a:stretch>
            <a:fillRect/>
          </a:stretch>
        </p:blipFill>
        <p:spPr>
          <a:xfrm>
            <a:off x="5004048" y="3429000"/>
            <a:ext cx="3692128" cy="2769096"/>
          </a:xfrm>
          <a:prstGeom prst="rect">
            <a:avLst/>
          </a:prstGeom>
        </p:spPr>
      </p:pic>
    </p:spTree>
    <p:extLst>
      <p:ext uri="{BB962C8B-B14F-4D97-AF65-F5344CB8AC3E}">
        <p14:creationId xmlns="" xmlns:p14="http://schemas.microsoft.com/office/powerpoint/2010/main" val="128013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609600"/>
            <a:ext cx="8748464" cy="1143000"/>
          </a:xfrm>
        </p:spPr>
        <p:txBody>
          <a:bodyPr>
            <a:normAutofit fontScale="90000"/>
          </a:bodyPr>
          <a:lstStyle/>
          <a:p>
            <a:pPr eaLnBrk="1" hangingPunct="1"/>
            <a:r>
              <a:rPr lang="en-US" sz="4000" b="1" dirty="0" smtClean="0">
                <a:solidFill>
                  <a:srgbClr val="FF0000"/>
                </a:solidFill>
              </a:rPr>
              <a:t>Emotions Are Critical to Learning</a:t>
            </a:r>
            <a:endParaRPr lang="en-US" sz="4000" b="1" dirty="0" smtClean="0">
              <a:solidFill>
                <a:schemeClr val="accent2">
                  <a:lumMod val="75000"/>
                </a:schemeClr>
              </a:solidFill>
            </a:endParaRPr>
          </a:p>
        </p:txBody>
      </p:sp>
      <p:sp>
        <p:nvSpPr>
          <p:cNvPr id="26627" name="Text Box 4"/>
          <p:cNvSpPr txBox="1">
            <a:spLocks noChangeArrowheads="1"/>
          </p:cNvSpPr>
          <p:nvPr/>
        </p:nvSpPr>
        <p:spPr bwMode="auto">
          <a:xfrm>
            <a:off x="428596" y="1877455"/>
            <a:ext cx="8286808" cy="4081117"/>
          </a:xfrm>
          <a:prstGeom prst="rect">
            <a:avLst/>
          </a:prstGeom>
          <a:noFill/>
          <a:ln w="9525">
            <a:noFill/>
            <a:miter lim="800000"/>
            <a:headEnd/>
            <a:tailEnd/>
          </a:ln>
        </p:spPr>
        <p:txBody>
          <a:bodyPr wrap="square">
            <a:spAutoFit/>
          </a:bodyPr>
          <a:lstStyle/>
          <a:p>
            <a:pPr algn="l" rtl="0">
              <a:spcBef>
                <a:spcPct val="50000"/>
              </a:spcBef>
            </a:pPr>
            <a:r>
              <a:rPr lang="en-US" sz="2400" dirty="0" smtClean="0"/>
              <a:t>In the brain you can't separate out emotion from cognition. Emotions </a:t>
            </a:r>
            <a:r>
              <a:rPr lang="en-US" sz="2400" dirty="0"/>
              <a:t>trigger the chemicals active in the </a:t>
            </a:r>
            <a:r>
              <a:rPr lang="en-US" sz="2400" dirty="0" smtClean="0"/>
              <a:t>brain cells.  </a:t>
            </a:r>
            <a:r>
              <a:rPr lang="en-US" sz="2400" dirty="0"/>
              <a:t>This permits or inhibits communication between the cells</a:t>
            </a:r>
            <a:r>
              <a:rPr lang="en-US" sz="2400" dirty="0" smtClean="0"/>
              <a:t>.</a:t>
            </a:r>
          </a:p>
          <a:p>
            <a:pPr marL="342900" lvl="0" indent="-342900" algn="l" rtl="0">
              <a:spcBef>
                <a:spcPct val="20000"/>
              </a:spcBef>
              <a:buFont typeface="Arial" pitchFamily="34" charset="0"/>
              <a:buChar char="•"/>
              <a:defRPr/>
            </a:pPr>
            <a:r>
              <a:rPr lang="en-US" sz="2400" dirty="0" smtClean="0"/>
              <a:t>Anxiety floods your body with </a:t>
            </a:r>
            <a:r>
              <a:rPr lang="en-US" sz="2400" b="1" dirty="0" smtClean="0">
                <a:solidFill>
                  <a:srgbClr val="000099"/>
                </a:solidFill>
              </a:rPr>
              <a:t>adrenaline</a:t>
            </a:r>
            <a:r>
              <a:rPr lang="en-US" sz="2400" dirty="0" smtClean="0"/>
              <a:t> “fight or flight”.</a:t>
            </a:r>
          </a:p>
          <a:p>
            <a:pPr marL="342900" lvl="0" indent="-342900" algn="l" rtl="0">
              <a:spcBef>
                <a:spcPct val="20000"/>
              </a:spcBef>
              <a:buFont typeface="Arial" pitchFamily="34" charset="0"/>
              <a:buChar char="•"/>
              <a:defRPr/>
            </a:pPr>
            <a:r>
              <a:rPr lang="en-US" sz="2400" dirty="0" smtClean="0"/>
              <a:t>Adrenaline makes it hard for the neurotransmitters to carry messages across the synapses in your brain</a:t>
            </a:r>
          </a:p>
          <a:p>
            <a:pPr marL="342900" indent="-342900" algn="l" rtl="0">
              <a:spcBef>
                <a:spcPct val="20000"/>
              </a:spcBef>
              <a:buFont typeface="Arial" pitchFamily="34" charset="0"/>
              <a:buChar char="•"/>
              <a:defRPr/>
            </a:pPr>
            <a:r>
              <a:rPr lang="en-US" sz="2400" dirty="0" smtClean="0"/>
              <a:t>That causes “blanking out” on a test.</a:t>
            </a:r>
          </a:p>
          <a:p>
            <a:pPr marL="342900" lvl="0" indent="-342900" algn="l" rtl="0">
              <a:spcBef>
                <a:spcPct val="20000"/>
              </a:spcBef>
              <a:buFont typeface="Arial" pitchFamily="34" charset="0"/>
              <a:buChar char="•"/>
              <a:defRPr/>
            </a:pP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Emotions affect learning</a:t>
            </a:r>
            <a:endParaRPr lang="x-none" b="1" dirty="0">
              <a:solidFill>
                <a:srgbClr val="FF0000"/>
              </a:solidFill>
            </a:endParaRPr>
          </a:p>
        </p:txBody>
      </p:sp>
      <p:sp>
        <p:nvSpPr>
          <p:cNvPr id="4" name="Rectangle 3"/>
          <p:cNvSpPr txBox="1">
            <a:spLocks noChangeArrowheads="1"/>
          </p:cNvSpPr>
          <p:nvPr/>
        </p:nvSpPr>
        <p:spPr>
          <a:xfrm>
            <a:off x="457200" y="2348880"/>
            <a:ext cx="4546848" cy="4248472"/>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0099"/>
                </a:solidFill>
                <a:effectLst/>
                <a:uLnTx/>
                <a:uFillTx/>
                <a:latin typeface="+mn-lt"/>
                <a:ea typeface="+mn-ea"/>
                <a:cs typeface="+mn-cs"/>
              </a:rPr>
              <a:t>Endorphins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make you feel calm.</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Your body produces endorphins when you relax, exercise, laugh, or learn new things.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If you practice producing calming hormones, it will help when you are under stress.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p:cNvPicPr>
            <a:picLocks noChangeAspect="1"/>
          </p:cNvPicPr>
          <p:nvPr/>
        </p:nvPicPr>
        <p:blipFill>
          <a:blip r:embed="rId3" cstate="print"/>
          <a:stretch>
            <a:fillRect/>
          </a:stretch>
        </p:blipFill>
        <p:spPr>
          <a:xfrm>
            <a:off x="5220072" y="2547818"/>
            <a:ext cx="3162424" cy="368949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6512" y="609600"/>
            <a:ext cx="8839200" cy="1143000"/>
          </a:xfrm>
        </p:spPr>
        <p:txBody>
          <a:bodyPr>
            <a:normAutofit fontScale="90000"/>
          </a:bodyPr>
          <a:lstStyle/>
          <a:p>
            <a:pPr eaLnBrk="1" hangingPunct="1"/>
            <a:r>
              <a:rPr lang="en-US" b="1" dirty="0" smtClean="0">
                <a:solidFill>
                  <a:srgbClr val="FF0000"/>
                </a:solidFill>
              </a:rPr>
              <a:t>Learning is Enhanced by </a:t>
            </a:r>
            <a:br>
              <a:rPr lang="en-US" b="1" dirty="0" smtClean="0">
                <a:solidFill>
                  <a:srgbClr val="FF0000"/>
                </a:solidFill>
              </a:rPr>
            </a:br>
            <a:r>
              <a:rPr lang="en-US" b="1" dirty="0" smtClean="0">
                <a:solidFill>
                  <a:srgbClr val="FF0000"/>
                </a:solidFill>
              </a:rPr>
              <a:t>Challenge and Inhibited by Threat</a:t>
            </a:r>
            <a:endParaRPr lang="en-US" dirty="0" smtClean="0">
              <a:solidFill>
                <a:srgbClr val="FF0000"/>
              </a:solidFill>
            </a:endParaRPr>
          </a:p>
        </p:txBody>
      </p:sp>
      <p:sp>
        <p:nvSpPr>
          <p:cNvPr id="27651" name="Rectangle 3"/>
          <p:cNvSpPr>
            <a:spLocks noGrp="1" noChangeArrowheads="1"/>
          </p:cNvSpPr>
          <p:nvPr>
            <p:ph idx="1"/>
          </p:nvPr>
        </p:nvSpPr>
        <p:spPr>
          <a:xfrm>
            <a:off x="467544" y="1988840"/>
            <a:ext cx="8229600" cy="4525673"/>
          </a:xfrm>
        </p:spPr>
        <p:txBody>
          <a:bodyPr>
            <a:normAutofit/>
          </a:bodyPr>
          <a:lstStyle/>
          <a:p>
            <a:r>
              <a:rPr lang="en-US" sz="2400" dirty="0" smtClean="0"/>
              <a:t>When the learner is empowered and challenged, you begin to get the maximum possibility for connections. That is why the brain needs stability as well as challenge.</a:t>
            </a:r>
          </a:p>
          <a:p>
            <a:pPr algn="l" rtl="0" eaLnBrk="1" hangingPunct="1"/>
            <a:r>
              <a:rPr lang="en-US" sz="2400" dirty="0" smtClean="0"/>
              <a:t>Excess adrenaline can suppress learning </a:t>
            </a:r>
          </a:p>
          <a:p>
            <a:pPr algn="l" rtl="0" eaLnBrk="1" hangingPunct="1"/>
            <a:r>
              <a:rPr lang="en-US" sz="2400" dirty="0" smtClean="0"/>
              <a:t>Stress should be kept to a manageable level</a:t>
            </a:r>
          </a:p>
          <a:p>
            <a:pPr algn="l" rtl="0" eaLnBrk="1" hangingPunct="1"/>
            <a:r>
              <a:rPr lang="en-US" sz="2400" dirty="0" smtClean="0"/>
              <a:t>Provide challenge opportunities to “grow” and to make changes</a:t>
            </a:r>
          </a:p>
          <a:p>
            <a:pPr algn="l" rtl="0" eaLnBrk="1" hangingPunct="1"/>
            <a:r>
              <a:rPr lang="en-US" sz="2400" dirty="0" smtClean="0"/>
              <a:t>Have high, but reasonable expectations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764704"/>
            <a:ext cx="8913813" cy="914400"/>
          </a:xfrm>
        </p:spPr>
        <p:txBody>
          <a:bodyPr>
            <a:normAutofit fontScale="90000"/>
          </a:bodyPr>
          <a:lstStyle/>
          <a:p>
            <a:pPr algn="l" eaLnBrk="1" hangingPunct="1"/>
            <a:r>
              <a:rPr lang="en-US" b="1" dirty="0" smtClean="0">
                <a:solidFill>
                  <a:srgbClr val="FF0000"/>
                </a:solidFill>
              </a:rPr>
              <a:t>The Search for Meaning Comes Through Patterning</a:t>
            </a:r>
          </a:p>
        </p:txBody>
      </p:sp>
      <p:sp>
        <p:nvSpPr>
          <p:cNvPr id="28675" name="Rectangle 3"/>
          <p:cNvSpPr>
            <a:spLocks noGrp="1" noChangeArrowheads="1"/>
          </p:cNvSpPr>
          <p:nvPr>
            <p:ph idx="1"/>
          </p:nvPr>
        </p:nvSpPr>
        <p:spPr>
          <a:xfrm>
            <a:off x="428596" y="1988840"/>
            <a:ext cx="8229600" cy="4525963"/>
          </a:xfrm>
        </p:spPr>
        <p:txBody>
          <a:bodyPr>
            <a:normAutofit fontScale="92500" lnSpcReduction="10000"/>
          </a:bodyPr>
          <a:lstStyle/>
          <a:p>
            <a:pPr algn="l" rtl="0"/>
            <a:r>
              <a:rPr lang="en-US" b="1" dirty="0" smtClean="0"/>
              <a:t>Patterning</a:t>
            </a:r>
            <a:r>
              <a:rPr lang="en-US" dirty="0" smtClean="0"/>
              <a:t> refers to the organization and categorization of information. </a:t>
            </a:r>
          </a:p>
          <a:p>
            <a:pPr algn="l" rtl="0"/>
            <a:r>
              <a:rPr lang="en-US" dirty="0" smtClean="0"/>
              <a:t>The brain resists having meaningless patterns imposed upon it. By "meaningless" we mean isolated and unrelated pieces of information. </a:t>
            </a:r>
          </a:p>
          <a:p>
            <a:pPr algn="l" rtl="0"/>
            <a:r>
              <a:rPr lang="en-US" dirty="0" smtClean="0"/>
              <a:t>When the brain's natural capacity to integrate information is evoked in teaching, vast amounts of seemingly unrelated or random information and activities can be presented and assimilated. The brain tries to make sense of the information by reducing it to familiar patterns. </a:t>
            </a:r>
          </a:p>
          <a:p>
            <a:pPr algn="l" rtl="0"/>
            <a:r>
              <a:rPr lang="en-US" dirty="0" smtClean="0"/>
              <a:t>The brain is capable of taking in enormous amounts of information when that information is related in a way so the brain can pattern appropriately. </a:t>
            </a:r>
          </a:p>
        </p:txBody>
      </p:sp>
      <p:pic>
        <p:nvPicPr>
          <p:cNvPr id="28677" name="Picture 5"/>
          <p:cNvPicPr>
            <a:picLocks noChangeAspect="1" noChangeArrowheads="1"/>
          </p:cNvPicPr>
          <p:nvPr/>
        </p:nvPicPr>
        <p:blipFill>
          <a:blip r:embed="rId3" cstate="print"/>
          <a:srcRect/>
          <a:stretch>
            <a:fillRect/>
          </a:stretch>
        </p:blipFill>
        <p:spPr bwMode="auto">
          <a:xfrm>
            <a:off x="6715213" y="188640"/>
            <a:ext cx="2428787" cy="164476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476672"/>
            <a:ext cx="8532440" cy="1143000"/>
          </a:xfrm>
        </p:spPr>
        <p:txBody>
          <a:bodyPr>
            <a:normAutofit fontScale="90000"/>
          </a:bodyPr>
          <a:lstStyle/>
          <a:p>
            <a:pPr eaLnBrk="1" hangingPunct="1"/>
            <a:r>
              <a:rPr lang="en-US" b="1" dirty="0" smtClean="0">
                <a:solidFill>
                  <a:srgbClr val="FF0000"/>
                </a:solidFill>
              </a:rPr>
              <a:t>Brain Organizes Memory In Different Ways</a:t>
            </a:r>
            <a:endParaRPr lang="en-US" dirty="0" smtClean="0">
              <a:solidFill>
                <a:srgbClr val="FF0000"/>
              </a:solidFill>
            </a:endParaRPr>
          </a:p>
        </p:txBody>
      </p:sp>
      <p:sp>
        <p:nvSpPr>
          <p:cNvPr id="29699" name="Rectangle 3"/>
          <p:cNvSpPr>
            <a:spLocks noGrp="1" noChangeArrowheads="1"/>
          </p:cNvSpPr>
          <p:nvPr>
            <p:ph idx="1"/>
          </p:nvPr>
        </p:nvSpPr>
        <p:spPr>
          <a:xfrm>
            <a:off x="467544" y="2050504"/>
            <a:ext cx="8029604" cy="4114800"/>
          </a:xfrm>
        </p:spPr>
        <p:txBody>
          <a:bodyPr>
            <a:normAutofit/>
          </a:bodyPr>
          <a:lstStyle/>
          <a:p>
            <a:pPr algn="l" rtl="0" eaLnBrk="1" hangingPunct="1">
              <a:lnSpc>
                <a:spcPct val="90000"/>
              </a:lnSpc>
            </a:pPr>
            <a:r>
              <a:rPr lang="en-US" sz="2800" dirty="0" smtClean="0"/>
              <a:t>Retrieval often depends upon how the information was stored.</a:t>
            </a:r>
          </a:p>
          <a:p>
            <a:pPr algn="l" rtl="0" eaLnBrk="1" hangingPunct="1">
              <a:lnSpc>
                <a:spcPct val="90000"/>
              </a:lnSpc>
            </a:pPr>
            <a:r>
              <a:rPr lang="en-US" sz="2800" dirty="0" smtClean="0"/>
              <a:t>Relevancy is one key to both storage and retrieval</a:t>
            </a:r>
          </a:p>
          <a:p>
            <a:pPr algn="l" rtl="0" eaLnBrk="1" hangingPunct="1">
              <a:lnSpc>
                <a:spcPct val="90000"/>
              </a:lnSpc>
            </a:pPr>
            <a:r>
              <a:rPr lang="en-US" sz="2800" dirty="0" smtClean="0"/>
              <a:t>Connect to what students know, what they are interested in</a:t>
            </a:r>
          </a:p>
          <a:p>
            <a:pPr algn="l" rtl="0" eaLnBrk="1" hangingPunct="1">
              <a:lnSpc>
                <a:spcPct val="90000"/>
              </a:lnSpc>
            </a:pPr>
            <a:r>
              <a:rPr lang="en-US" sz="2800" dirty="0" smtClean="0"/>
              <a:t>Provide and get examples</a:t>
            </a:r>
          </a:p>
          <a:p>
            <a:pPr algn="l" rtl="0" eaLnBrk="1" hangingPunct="1">
              <a:lnSpc>
                <a:spcPct val="90000"/>
              </a:lnSpc>
            </a:pPr>
            <a:endParaRPr lang="en-US" sz="2800" dirty="0" smtClean="0"/>
          </a:p>
        </p:txBody>
      </p:sp>
      <p:pic>
        <p:nvPicPr>
          <p:cNvPr id="29701" name="Picture 5"/>
          <p:cNvPicPr>
            <a:picLocks noChangeAspect="1" noChangeArrowheads="1"/>
          </p:cNvPicPr>
          <p:nvPr/>
        </p:nvPicPr>
        <p:blipFill>
          <a:blip r:embed="rId3" cstate="print"/>
          <a:srcRect/>
          <a:stretch>
            <a:fillRect/>
          </a:stretch>
        </p:blipFill>
        <p:spPr bwMode="auto">
          <a:xfrm>
            <a:off x="6324600" y="4572000"/>
            <a:ext cx="1308100" cy="19653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548680"/>
            <a:ext cx="8382000" cy="899120"/>
          </a:xfrm>
        </p:spPr>
        <p:txBody>
          <a:bodyPr/>
          <a:lstStyle/>
          <a:p>
            <a:pPr eaLnBrk="1" hangingPunct="1"/>
            <a:r>
              <a:rPr lang="en-US" b="1" dirty="0" smtClean="0">
                <a:solidFill>
                  <a:srgbClr val="FF0000"/>
                </a:solidFill>
              </a:rPr>
              <a:t>Memory</a:t>
            </a:r>
            <a:endParaRPr lang="en-US" dirty="0" smtClean="0">
              <a:solidFill>
                <a:srgbClr val="FF0000"/>
              </a:solidFill>
            </a:endParaRPr>
          </a:p>
        </p:txBody>
      </p:sp>
      <p:sp>
        <p:nvSpPr>
          <p:cNvPr id="31747" name="Rectangle 3"/>
          <p:cNvSpPr>
            <a:spLocks noGrp="1" noChangeArrowheads="1"/>
          </p:cNvSpPr>
          <p:nvPr>
            <p:ph idx="1"/>
          </p:nvPr>
        </p:nvSpPr>
        <p:spPr>
          <a:xfrm>
            <a:off x="395536" y="1798648"/>
            <a:ext cx="8280920" cy="4438664"/>
          </a:xfrm>
        </p:spPr>
        <p:txBody>
          <a:bodyPr>
            <a:normAutofit lnSpcReduction="10000"/>
          </a:bodyPr>
          <a:lstStyle/>
          <a:p>
            <a:pPr algn="l" rtl="0" eaLnBrk="1" hangingPunct="1">
              <a:lnSpc>
                <a:spcPct val="90000"/>
              </a:lnSpc>
            </a:pPr>
            <a:r>
              <a:rPr lang="en-US" sz="2400" dirty="0" smtClean="0">
                <a:solidFill>
                  <a:srgbClr val="000000"/>
                </a:solidFill>
              </a:rPr>
              <a:t>When objects and events are registered by several senses, they can be stored in several interrelated memory networks.</a:t>
            </a:r>
          </a:p>
          <a:p>
            <a:pPr algn="l" rtl="0" eaLnBrk="1" hangingPunct="1">
              <a:lnSpc>
                <a:spcPct val="90000"/>
              </a:lnSpc>
            </a:pPr>
            <a:r>
              <a:rPr lang="en-US" sz="2400" dirty="0" smtClean="0">
                <a:solidFill>
                  <a:srgbClr val="000000"/>
                </a:solidFill>
              </a:rPr>
              <a:t>This type of memory becomes more accessible and powerful.</a:t>
            </a:r>
          </a:p>
          <a:p>
            <a:pPr algn="l" rtl="0" eaLnBrk="1" hangingPunct="1">
              <a:lnSpc>
                <a:spcPct val="90000"/>
              </a:lnSpc>
            </a:pPr>
            <a:r>
              <a:rPr lang="en-US" sz="2400" dirty="0" smtClean="0">
                <a:solidFill>
                  <a:srgbClr val="000000"/>
                </a:solidFill>
              </a:rPr>
              <a:t>Conversation helps us link ideas/thoughts to our own related memories. Students need time for this to happen!!</a:t>
            </a:r>
          </a:p>
          <a:p>
            <a:pPr lvl="1" algn="l" rtl="0" eaLnBrk="1" hangingPunct="1">
              <a:lnSpc>
                <a:spcPct val="90000"/>
              </a:lnSpc>
            </a:pPr>
            <a:r>
              <a:rPr lang="en-US" sz="2000" dirty="0" smtClean="0">
                <a:solidFill>
                  <a:srgbClr val="000000"/>
                </a:solidFill>
              </a:rPr>
              <a:t>Storytelling	- Conversations</a:t>
            </a:r>
          </a:p>
          <a:p>
            <a:pPr lvl="1" algn="l" rtl="0" eaLnBrk="1" hangingPunct="1">
              <a:lnSpc>
                <a:spcPct val="90000"/>
              </a:lnSpc>
            </a:pPr>
            <a:r>
              <a:rPr lang="en-US" sz="2000" dirty="0" smtClean="0">
                <a:solidFill>
                  <a:srgbClr val="000000"/>
                </a:solidFill>
              </a:rPr>
              <a:t>Debates		- Role playing</a:t>
            </a:r>
          </a:p>
          <a:p>
            <a:pPr lvl="1" algn="l" rtl="0" eaLnBrk="1" hangingPunct="1">
              <a:lnSpc>
                <a:spcPct val="90000"/>
              </a:lnSpc>
            </a:pPr>
            <a:r>
              <a:rPr lang="en-US" sz="2000" dirty="0" smtClean="0">
                <a:solidFill>
                  <a:srgbClr val="000000"/>
                </a:solidFill>
              </a:rPr>
              <a:t>Simulations 	- Songs</a:t>
            </a:r>
          </a:p>
          <a:p>
            <a:pPr lvl="1" algn="l" rtl="0" eaLnBrk="1" hangingPunct="1">
              <a:lnSpc>
                <a:spcPct val="90000"/>
              </a:lnSpc>
            </a:pPr>
            <a:r>
              <a:rPr lang="en-US" sz="2000" dirty="0" smtClean="0">
                <a:solidFill>
                  <a:srgbClr val="000000"/>
                </a:solidFill>
              </a:rPr>
              <a:t>Games		- Films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1932" y="548680"/>
            <a:ext cx="8592515" cy="1143000"/>
          </a:xfrm>
        </p:spPr>
        <p:txBody>
          <a:bodyPr>
            <a:normAutofit fontScale="90000"/>
          </a:bodyPr>
          <a:lstStyle/>
          <a:p>
            <a:pPr eaLnBrk="1" hangingPunct="1"/>
            <a:r>
              <a:rPr lang="en-US" b="1" dirty="0" smtClean="0">
                <a:solidFill>
                  <a:srgbClr val="FF0000"/>
                </a:solidFill>
              </a:rPr>
              <a:t>Brain Friendly techniques to improve Memory </a:t>
            </a:r>
            <a:endParaRPr lang="en-US" dirty="0" smtClean="0">
              <a:solidFill>
                <a:srgbClr val="FF0000"/>
              </a:solidFill>
            </a:endParaRPr>
          </a:p>
        </p:txBody>
      </p:sp>
      <p:sp>
        <p:nvSpPr>
          <p:cNvPr id="30723" name="Rectangle 3"/>
          <p:cNvSpPr>
            <a:spLocks noGrp="1" noChangeArrowheads="1"/>
          </p:cNvSpPr>
          <p:nvPr>
            <p:ph idx="1"/>
          </p:nvPr>
        </p:nvSpPr>
        <p:spPr>
          <a:xfrm>
            <a:off x="395536" y="1941524"/>
            <a:ext cx="8253442" cy="3863740"/>
          </a:xfrm>
        </p:spPr>
        <p:txBody>
          <a:bodyPr>
            <a:normAutofit fontScale="92500" lnSpcReduction="20000"/>
          </a:bodyPr>
          <a:lstStyle/>
          <a:p>
            <a:r>
              <a:rPr lang="en-US" sz="2800" b="1" dirty="0" smtClean="0">
                <a:solidFill>
                  <a:srgbClr val="000000"/>
                </a:solidFill>
              </a:rPr>
              <a:t>Connect to prior knowledge experience, or skill (</a:t>
            </a:r>
            <a:r>
              <a:rPr lang="en-US" sz="2800" dirty="0" smtClean="0">
                <a:solidFill>
                  <a:srgbClr val="000000"/>
                </a:solidFill>
              </a:rPr>
              <a:t>discuss common experience)</a:t>
            </a:r>
          </a:p>
          <a:p>
            <a:pPr algn="l" rtl="0" eaLnBrk="1" hangingPunct="1"/>
            <a:r>
              <a:rPr lang="en-US" sz="2800" b="1" dirty="0" smtClean="0">
                <a:solidFill>
                  <a:srgbClr val="000000"/>
                </a:solidFill>
              </a:rPr>
              <a:t>Develop personal relevance (</a:t>
            </a:r>
            <a:r>
              <a:rPr lang="en-US" sz="2800" dirty="0" smtClean="0">
                <a:solidFill>
                  <a:srgbClr val="000000"/>
                </a:solidFill>
              </a:rPr>
              <a:t>create real life situations)</a:t>
            </a:r>
          </a:p>
          <a:p>
            <a:pPr algn="l" rtl="0" eaLnBrk="1" hangingPunct="1"/>
            <a:r>
              <a:rPr lang="en-US" sz="2800" b="1" dirty="0" smtClean="0">
                <a:solidFill>
                  <a:srgbClr val="000000"/>
                </a:solidFill>
              </a:rPr>
              <a:t>To go from short to long term memory, information must make sense (</a:t>
            </a:r>
            <a:r>
              <a:rPr lang="en-US" sz="2800" dirty="0" smtClean="0">
                <a:solidFill>
                  <a:srgbClr val="000000"/>
                </a:solidFill>
              </a:rPr>
              <a:t>map concepts visually)</a:t>
            </a:r>
          </a:p>
          <a:p>
            <a:pPr algn="l" rtl="0" eaLnBrk="1" hangingPunct="1"/>
            <a:r>
              <a:rPr lang="en-US" sz="2800" b="1" dirty="0" smtClean="0">
                <a:solidFill>
                  <a:srgbClr val="000000"/>
                </a:solidFill>
              </a:rPr>
              <a:t>Elaborate and extend key concepts ( </a:t>
            </a:r>
            <a:r>
              <a:rPr lang="en-US" sz="2800" dirty="0" smtClean="0">
                <a:solidFill>
                  <a:srgbClr val="000000"/>
                </a:solidFill>
              </a:rPr>
              <a:t>stimulate concepts with gross motor activities)</a:t>
            </a:r>
          </a:p>
        </p:txBody>
      </p:sp>
      <p:pic>
        <p:nvPicPr>
          <p:cNvPr id="30724" name="Picture 4"/>
          <p:cNvPicPr>
            <a:picLocks noChangeAspect="1" noChangeArrowheads="1"/>
          </p:cNvPicPr>
          <p:nvPr/>
        </p:nvPicPr>
        <p:blipFill>
          <a:blip r:embed="rId3" cstate="print"/>
          <a:srcRect/>
          <a:stretch>
            <a:fillRect/>
          </a:stretch>
        </p:blipFill>
        <p:spPr bwMode="auto">
          <a:xfrm>
            <a:off x="5419849" y="5589240"/>
            <a:ext cx="3400623" cy="1184214"/>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rgbClr val="FF0000"/>
                </a:solidFill>
              </a:rPr>
              <a:t>New and traditional teaching </a:t>
            </a:r>
            <a:endParaRPr lang="en-US" b="1" dirty="0">
              <a:solidFill>
                <a:srgbClr val="FF0000"/>
              </a:solidFill>
            </a:endParaRPr>
          </a:p>
        </p:txBody>
      </p:sp>
      <p:sp>
        <p:nvSpPr>
          <p:cNvPr id="3" name="Content Placeholder 2"/>
          <p:cNvSpPr>
            <a:spLocks noGrp="1"/>
          </p:cNvSpPr>
          <p:nvPr>
            <p:ph idx="1"/>
          </p:nvPr>
        </p:nvSpPr>
        <p:spPr>
          <a:xfrm>
            <a:off x="395536" y="2132856"/>
            <a:ext cx="8424936" cy="4176464"/>
          </a:xfrm>
        </p:spPr>
        <p:txBody>
          <a:bodyPr>
            <a:noAutofit/>
          </a:bodyPr>
          <a:lstStyle/>
          <a:p>
            <a:pPr algn="l" rtl="0">
              <a:buNone/>
            </a:pPr>
            <a:r>
              <a:rPr lang="en-US" sz="2400" b="1" dirty="0" smtClean="0"/>
              <a:t>* Today’s state-of-the-art health education curricula reflect the growing body of research that emphasizes</a:t>
            </a:r>
          </a:p>
          <a:p>
            <a:pPr lvl="1" algn="l" rtl="0"/>
            <a:r>
              <a:rPr lang="en-US" sz="2000" b="1" dirty="0" smtClean="0">
                <a:solidFill>
                  <a:schemeClr val="accent2">
                    <a:lumMod val="75000"/>
                  </a:schemeClr>
                </a:solidFill>
              </a:rPr>
              <a:t>Teaching functional health information (essential knowledge)</a:t>
            </a:r>
          </a:p>
          <a:p>
            <a:pPr lvl="1" algn="l" rtl="0"/>
            <a:r>
              <a:rPr lang="en-US" sz="2000" b="1" dirty="0" smtClean="0">
                <a:solidFill>
                  <a:schemeClr val="accent2">
                    <a:lumMod val="75000"/>
                  </a:schemeClr>
                </a:solidFill>
              </a:rPr>
              <a:t>Shaping personal values and beliefs that support healthy behaviors</a:t>
            </a:r>
          </a:p>
          <a:p>
            <a:pPr lvl="1" algn="l" rtl="0"/>
            <a:r>
              <a:rPr lang="en-US" sz="2000" b="1" dirty="0" smtClean="0">
                <a:solidFill>
                  <a:schemeClr val="accent2">
                    <a:lumMod val="75000"/>
                  </a:schemeClr>
                </a:solidFill>
              </a:rPr>
              <a:t>Shaping group norms that value a healthy lifestyle</a:t>
            </a:r>
          </a:p>
          <a:p>
            <a:pPr lvl="1" algn="l" rtl="0"/>
            <a:r>
              <a:rPr lang="en-US" sz="2000" b="1" dirty="0" smtClean="0">
                <a:solidFill>
                  <a:schemeClr val="accent2">
                    <a:lumMod val="75000"/>
                  </a:schemeClr>
                </a:solidFill>
              </a:rPr>
              <a:t>Developing the essential health skills necessary to adopt, practice, and maintain health-enhancing behaviors. </a:t>
            </a:r>
          </a:p>
          <a:p>
            <a:pPr algn="l" rtl="0"/>
            <a:r>
              <a:rPr lang="en-US" sz="2400" b="1" dirty="0" smtClean="0"/>
              <a:t>Less effective curricula often overemphasize teaching scientific facts and increasing student knowledge.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5940152" y="3614421"/>
            <a:ext cx="3016121" cy="2478875"/>
          </a:xfrm>
          <a:prstGeom prst="rect">
            <a:avLst/>
          </a:prstGeom>
        </p:spPr>
      </p:pic>
      <p:sp>
        <p:nvSpPr>
          <p:cNvPr id="33794" name="Rectangle 2"/>
          <p:cNvSpPr>
            <a:spLocks noGrp="1" noChangeArrowheads="1"/>
          </p:cNvSpPr>
          <p:nvPr>
            <p:ph type="title"/>
          </p:nvPr>
        </p:nvSpPr>
        <p:spPr>
          <a:xfrm>
            <a:off x="0" y="836712"/>
            <a:ext cx="8913813" cy="914400"/>
          </a:xfrm>
        </p:spPr>
        <p:txBody>
          <a:bodyPr/>
          <a:lstStyle/>
          <a:p>
            <a:pPr eaLnBrk="1" hangingPunct="1"/>
            <a:r>
              <a:rPr lang="en-US" b="1" dirty="0" smtClean="0">
                <a:solidFill>
                  <a:srgbClr val="FF0000"/>
                </a:solidFill>
              </a:rPr>
              <a:t>The Brain is a Social Brain</a:t>
            </a:r>
            <a:endParaRPr lang="en-US" dirty="0" smtClean="0">
              <a:solidFill>
                <a:srgbClr val="FF0000"/>
              </a:solidFill>
            </a:endParaRPr>
          </a:p>
        </p:txBody>
      </p:sp>
      <p:sp>
        <p:nvSpPr>
          <p:cNvPr id="33797" name="Text Box 6"/>
          <p:cNvSpPr txBox="1">
            <a:spLocks noChangeArrowheads="1"/>
          </p:cNvSpPr>
          <p:nvPr/>
        </p:nvSpPr>
        <p:spPr bwMode="auto">
          <a:xfrm>
            <a:off x="107504" y="1988840"/>
            <a:ext cx="7416824" cy="4401205"/>
          </a:xfrm>
          <a:prstGeom prst="rect">
            <a:avLst/>
          </a:prstGeom>
          <a:noFill/>
          <a:ln w="9525">
            <a:noFill/>
            <a:miter lim="800000"/>
            <a:headEnd/>
            <a:tailEnd/>
          </a:ln>
        </p:spPr>
        <p:txBody>
          <a:bodyPr wrap="square">
            <a:spAutoFit/>
          </a:bodyPr>
          <a:lstStyle/>
          <a:p>
            <a:pPr algn="l" rtl="0">
              <a:spcBef>
                <a:spcPct val="50000"/>
              </a:spcBef>
            </a:pPr>
            <a:r>
              <a:rPr lang="en-US" sz="2800" b="1" dirty="0" smtClean="0"/>
              <a:t>The </a:t>
            </a:r>
            <a:r>
              <a:rPr lang="en-US" sz="2800" b="1" dirty="0"/>
              <a:t>brain develops better </a:t>
            </a:r>
            <a:r>
              <a:rPr lang="en-US" sz="2800" b="1" dirty="0" smtClean="0"/>
              <a:t>understanding when learning is shared with </a:t>
            </a:r>
            <a:r>
              <a:rPr lang="en-US" sz="2800" b="1" dirty="0"/>
              <a:t>others</a:t>
            </a:r>
          </a:p>
          <a:p>
            <a:pPr lvl="1" algn="l" rtl="0">
              <a:spcBef>
                <a:spcPct val="50000"/>
              </a:spcBef>
              <a:buFont typeface="Wingdings" pitchFamily="2" charset="2"/>
              <a:buChar char="Ø"/>
            </a:pPr>
            <a:r>
              <a:rPr lang="en-US" sz="2800" dirty="0"/>
              <a:t>  When students have to talk to others about information, they retain the information longer </a:t>
            </a:r>
            <a:r>
              <a:rPr lang="en-US" sz="2800" dirty="0" smtClean="0"/>
              <a:t> and </a:t>
            </a:r>
            <a:r>
              <a:rPr lang="en-US" sz="2800" dirty="0"/>
              <a:t>more </a:t>
            </a:r>
            <a:r>
              <a:rPr lang="en-US" sz="2800" dirty="0" smtClean="0"/>
              <a:t>efficiently.</a:t>
            </a:r>
          </a:p>
          <a:p>
            <a:pPr lvl="1" algn="l" rtl="0">
              <a:spcBef>
                <a:spcPct val="50000"/>
              </a:spcBef>
              <a:buFont typeface="Wingdings" pitchFamily="2" charset="2"/>
              <a:buChar char="Ø"/>
            </a:pPr>
            <a:r>
              <a:rPr lang="en-US" sz="2800" dirty="0"/>
              <a:t> Make use of small groups, discussions, teams, pairings, and question and answer </a:t>
            </a:r>
            <a:r>
              <a:rPr lang="en-US" sz="2800" dirty="0" smtClean="0"/>
              <a:t>situations</a:t>
            </a:r>
            <a:r>
              <a:rPr lang="en-US" sz="2800" dirty="0"/>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http://www.itdl.org/journal/sep_05/article03_files/image001.gif"/>
          <p:cNvSpPr>
            <a:spLocks noChangeAspect="1" noChangeArrowheads="1"/>
          </p:cNvSpPr>
          <p:nvPr/>
        </p:nvSpPr>
        <p:spPr bwMode="auto">
          <a:xfrm>
            <a:off x="8181975" y="-1744663"/>
            <a:ext cx="4857750" cy="3648076"/>
          </a:xfrm>
          <a:prstGeom prst="rect">
            <a:avLst/>
          </a:prstGeom>
          <a:noFill/>
        </p:spPr>
        <p:txBody>
          <a:bodyPr vert="horz" wrap="square" lIns="91440" tIns="45720" rIns="91440" bIns="45720" numCol="1" anchor="t" anchorCtr="0" compatLnSpc="1">
            <a:prstTxWarp prst="textNoShape">
              <a:avLst/>
            </a:prstTxWarp>
          </a:bodyPr>
          <a:lstStyle/>
          <a:p>
            <a:endParaRPr lang="x-none"/>
          </a:p>
        </p:txBody>
      </p:sp>
      <p:pic>
        <p:nvPicPr>
          <p:cNvPr id="6" name="Picture 9" descr="learning pyramid 001"/>
          <p:cNvPicPr>
            <a:picLocks noChangeAspect="1" noChangeArrowheads="1"/>
          </p:cNvPicPr>
          <p:nvPr/>
        </p:nvPicPr>
        <p:blipFill>
          <a:blip r:embed="rId3" cstate="print"/>
          <a:srcRect t="13963"/>
          <a:stretch>
            <a:fillRect/>
          </a:stretch>
        </p:blipFill>
        <p:spPr>
          <a:xfrm>
            <a:off x="395535" y="512940"/>
            <a:ext cx="8424937" cy="6017812"/>
          </a:xfrm>
          <a:prstGeom prst="rect">
            <a:avLst/>
          </a:prstGeom>
          <a:noFill/>
          <a:ln/>
        </p:spPr>
      </p:pic>
    </p:spTree>
    <p:extLst>
      <p:ext uri="{BB962C8B-B14F-4D97-AF65-F5344CB8AC3E}">
        <p14:creationId xmlns="" xmlns:p14="http://schemas.microsoft.com/office/powerpoint/2010/main" val="39783286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Authentic learning </a:t>
            </a:r>
            <a:endParaRPr lang="x-none" b="1" dirty="0">
              <a:solidFill>
                <a:srgbClr val="FF0000"/>
              </a:solidFill>
            </a:endParaRPr>
          </a:p>
        </p:txBody>
      </p:sp>
      <p:sp>
        <p:nvSpPr>
          <p:cNvPr id="3" name="Content Placeholder 2"/>
          <p:cNvSpPr>
            <a:spLocks noGrp="1"/>
          </p:cNvSpPr>
          <p:nvPr>
            <p:ph idx="1"/>
          </p:nvPr>
        </p:nvSpPr>
        <p:spPr>
          <a:xfrm>
            <a:off x="611560" y="2348880"/>
            <a:ext cx="5112568" cy="4509120"/>
          </a:xfrm>
        </p:spPr>
        <p:txBody>
          <a:bodyPr>
            <a:normAutofit/>
          </a:bodyPr>
          <a:lstStyle/>
          <a:p>
            <a:pPr algn="l" rtl="0"/>
            <a:r>
              <a:rPr lang="en-US" dirty="0" smtClean="0">
                <a:solidFill>
                  <a:schemeClr val="tx1"/>
                </a:solidFill>
              </a:rPr>
              <a:t>Authentic learning is real life learning. It is a style of learning that encourages students to create a tangible, useful product to be shared with their world.</a:t>
            </a:r>
          </a:p>
          <a:p>
            <a:pPr algn="l" rtl="0"/>
            <a:r>
              <a:rPr lang="en-US" dirty="0" smtClean="0">
                <a:solidFill>
                  <a:schemeClr val="tx1"/>
                </a:solidFill>
              </a:rPr>
              <a:t>Authentic learning engages all the senses allowing students to create a meaningful, useful, shared outcome. They are real life tasks, or simulated tasks that provide the learner with opportunities to connect with the real world.</a:t>
            </a:r>
            <a:endParaRPr lang="x-none" dirty="0">
              <a:solidFill>
                <a:schemeClr val="tx1"/>
              </a:solidFill>
            </a:endParaRPr>
          </a:p>
        </p:txBody>
      </p:sp>
      <p:pic>
        <p:nvPicPr>
          <p:cNvPr id="4" name="Picture 3"/>
          <p:cNvPicPr>
            <a:picLocks noChangeAspect="1"/>
          </p:cNvPicPr>
          <p:nvPr/>
        </p:nvPicPr>
        <p:blipFill>
          <a:blip r:embed="rId3" cstate="print"/>
          <a:stretch>
            <a:fillRect/>
          </a:stretch>
        </p:blipFill>
        <p:spPr>
          <a:xfrm>
            <a:off x="5724128" y="2780928"/>
            <a:ext cx="3217748" cy="301118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6712"/>
            <a:ext cx="8913813" cy="914400"/>
          </a:xfrm>
        </p:spPr>
        <p:txBody>
          <a:bodyPr/>
          <a:lstStyle/>
          <a:p>
            <a:r>
              <a:rPr lang="en-US" b="1" dirty="0" smtClean="0">
                <a:solidFill>
                  <a:srgbClr val="FF0000"/>
                </a:solidFill>
              </a:rPr>
              <a:t>What is Authentic Learning?</a:t>
            </a:r>
            <a:endParaRPr lang="x-none" b="1" dirty="0">
              <a:solidFill>
                <a:srgbClr val="FF0000"/>
              </a:solidFill>
            </a:endParaRPr>
          </a:p>
        </p:txBody>
      </p:sp>
      <p:sp>
        <p:nvSpPr>
          <p:cNvPr id="3" name="Content Placeholder 2"/>
          <p:cNvSpPr>
            <a:spLocks noGrp="1"/>
          </p:cNvSpPr>
          <p:nvPr>
            <p:ph idx="1"/>
          </p:nvPr>
        </p:nvSpPr>
        <p:spPr>
          <a:xfrm>
            <a:off x="323528" y="1988840"/>
            <a:ext cx="5760640" cy="4869160"/>
          </a:xfrm>
        </p:spPr>
        <p:txBody>
          <a:bodyPr>
            <a:normAutofit lnSpcReduction="10000"/>
          </a:bodyPr>
          <a:lstStyle/>
          <a:p>
            <a:pPr algn="l" rtl="0"/>
            <a:r>
              <a:rPr lang="en-US" sz="2400" dirty="0" smtClean="0">
                <a:solidFill>
                  <a:schemeClr val="tx1"/>
                </a:solidFill>
              </a:rPr>
              <a:t>Authentic Learning is an approach to teaching in which the students work on realistic problems, participate in activities that solve real life problems, and create products that have real life meaning. </a:t>
            </a:r>
          </a:p>
          <a:p>
            <a:pPr algn="l" rtl="0"/>
            <a:r>
              <a:rPr lang="en-US" sz="2400" dirty="0" smtClean="0">
                <a:solidFill>
                  <a:srgbClr val="000000"/>
                </a:solidFill>
              </a:rPr>
              <a:t>The learning environments are multidisciplinary, similar to a real world application (managing a city, building a house, flying an airplane, setting a budget, solving a crime).</a:t>
            </a:r>
          </a:p>
          <a:p>
            <a:pPr algn="l" rtl="0"/>
            <a:endParaRPr lang="x-none" dirty="0"/>
          </a:p>
        </p:txBody>
      </p:sp>
      <p:pic>
        <p:nvPicPr>
          <p:cNvPr id="4" name="Picture 3"/>
          <p:cNvPicPr>
            <a:picLocks noChangeAspect="1"/>
          </p:cNvPicPr>
          <p:nvPr/>
        </p:nvPicPr>
        <p:blipFill>
          <a:blip r:embed="rId3" cstate="print"/>
          <a:stretch>
            <a:fillRect/>
          </a:stretch>
        </p:blipFill>
        <p:spPr>
          <a:xfrm>
            <a:off x="5652120" y="3212976"/>
            <a:ext cx="3213404" cy="2397302"/>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Authentic Approach</a:t>
            </a:r>
            <a:endParaRPr lang="x-none" b="1" dirty="0">
              <a:solidFill>
                <a:srgbClr val="FF0000"/>
              </a:solidFill>
            </a:endParaRPr>
          </a:p>
        </p:txBody>
      </p:sp>
      <p:sp>
        <p:nvSpPr>
          <p:cNvPr id="4" name="Text Box 10"/>
          <p:cNvSpPr txBox="1">
            <a:spLocks noGrp="1" noChangeArrowheads="1"/>
          </p:cNvSpPr>
          <p:nvPr>
            <p:ph idx="1"/>
          </p:nvPr>
        </p:nvSpPr>
        <p:spPr bwMode="auto">
          <a:xfrm>
            <a:off x="457200" y="2444690"/>
            <a:ext cx="5050904" cy="4031873"/>
          </a:xfrm>
          <a:prstGeom prst="rect">
            <a:avLst/>
          </a:prstGeom>
          <a:noFill/>
          <a:ln w="9525">
            <a:noFill/>
            <a:miter lim="800000"/>
            <a:headEnd/>
            <a:tailEnd/>
          </a:ln>
        </p:spPr>
        <p:txBody>
          <a:bodyPr wrap="square">
            <a:spAutoFit/>
          </a:bodyPr>
          <a:lstStyle/>
          <a:p>
            <a:pPr algn="l" rtl="0">
              <a:spcBef>
                <a:spcPct val="50000"/>
              </a:spcBef>
              <a:buClrTx/>
            </a:pPr>
            <a:r>
              <a:rPr lang="en-US" sz="2400" b="1" dirty="0">
                <a:solidFill>
                  <a:srgbClr val="0099FF"/>
                </a:solidFill>
              </a:rPr>
              <a:t>Hands On</a:t>
            </a:r>
            <a:r>
              <a:rPr lang="en-US" dirty="0">
                <a:solidFill>
                  <a:srgbClr val="0099FF"/>
                </a:solidFill>
              </a:rPr>
              <a:t>- Students are allowed to perform as they construct meaning and acquire understanding.</a:t>
            </a:r>
          </a:p>
          <a:p>
            <a:pPr algn="l" rtl="0">
              <a:spcBef>
                <a:spcPct val="50000"/>
              </a:spcBef>
              <a:buClrTx/>
            </a:pPr>
            <a:r>
              <a:rPr lang="en-US" sz="2400" b="1" dirty="0">
                <a:solidFill>
                  <a:srgbClr val="660066"/>
                </a:solidFill>
              </a:rPr>
              <a:t>Minds On</a:t>
            </a:r>
            <a:r>
              <a:rPr lang="en-US" dirty="0">
                <a:solidFill>
                  <a:srgbClr val="660066"/>
                </a:solidFill>
              </a:rPr>
              <a:t>- Activities allow students to develop thinking processes and encourage them to answer questions.</a:t>
            </a:r>
          </a:p>
          <a:p>
            <a:pPr algn="l" rtl="0">
              <a:spcBef>
                <a:spcPct val="50000"/>
              </a:spcBef>
              <a:buClrTx/>
            </a:pPr>
            <a:r>
              <a:rPr lang="en-US" sz="2400" b="1" dirty="0">
                <a:solidFill>
                  <a:srgbClr val="33CC33"/>
                </a:solidFill>
              </a:rPr>
              <a:t>Authentic</a:t>
            </a:r>
            <a:r>
              <a:rPr lang="en-US" dirty="0">
                <a:solidFill>
                  <a:srgbClr val="33CC33"/>
                </a:solidFill>
              </a:rPr>
              <a:t>- Students are presented with problem solving activities that incorporate authentic real life questions and issues.</a:t>
            </a:r>
            <a:r>
              <a:rPr lang="en-US" dirty="0"/>
              <a:t> </a:t>
            </a:r>
          </a:p>
        </p:txBody>
      </p:sp>
      <p:pic>
        <p:nvPicPr>
          <p:cNvPr id="3" name="Picture 2"/>
          <p:cNvPicPr>
            <a:picLocks noChangeAspect="1"/>
          </p:cNvPicPr>
          <p:nvPr/>
        </p:nvPicPr>
        <p:blipFill>
          <a:blip r:embed="rId3" cstate="print"/>
          <a:stretch>
            <a:fillRect/>
          </a:stretch>
        </p:blipFill>
        <p:spPr>
          <a:xfrm>
            <a:off x="5364088" y="3140968"/>
            <a:ext cx="3399780" cy="2786043"/>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8913813" cy="914400"/>
          </a:xfrm>
        </p:spPr>
        <p:txBody>
          <a:bodyPr>
            <a:normAutofit fontScale="90000"/>
          </a:bodyPr>
          <a:lstStyle/>
          <a:p>
            <a:r>
              <a:rPr lang="en-US" b="1" dirty="0" smtClean="0">
                <a:solidFill>
                  <a:srgbClr val="FF0000"/>
                </a:solidFill>
              </a:rPr>
              <a:t>Is It Happening in Your Classroom?</a:t>
            </a:r>
            <a:br>
              <a:rPr lang="en-US" b="1" dirty="0" smtClean="0">
                <a:solidFill>
                  <a:srgbClr val="FF0000"/>
                </a:solidFill>
              </a:rPr>
            </a:br>
            <a:r>
              <a:rPr lang="en-US" sz="3200" b="1" dirty="0" smtClean="0">
                <a:solidFill>
                  <a:srgbClr val="FF0000"/>
                </a:solidFill>
              </a:rPr>
              <a:t>Authentic Characteristics</a:t>
            </a:r>
            <a:endParaRPr lang="x-none" b="1" dirty="0">
              <a:solidFill>
                <a:srgbClr val="FF0000"/>
              </a:solidFill>
            </a:endParaRPr>
          </a:p>
        </p:txBody>
      </p:sp>
      <p:sp>
        <p:nvSpPr>
          <p:cNvPr id="4" name="Text Box 7"/>
          <p:cNvSpPr txBox="1">
            <a:spLocks noGrp="1" noChangeArrowheads="1"/>
          </p:cNvSpPr>
          <p:nvPr>
            <p:ph idx="1"/>
          </p:nvPr>
        </p:nvSpPr>
        <p:spPr bwMode="auto">
          <a:xfrm>
            <a:off x="457200" y="2204864"/>
            <a:ext cx="8229600" cy="3785652"/>
          </a:xfrm>
          <a:prstGeom prst="rect">
            <a:avLst/>
          </a:prstGeom>
          <a:noFill/>
          <a:ln w="9525">
            <a:noFill/>
            <a:miter lim="800000"/>
            <a:headEnd/>
            <a:tailEnd/>
          </a:ln>
        </p:spPr>
        <p:txBody>
          <a:bodyPr>
            <a:spAutoFit/>
          </a:bodyPr>
          <a:lstStyle/>
          <a:p>
            <a:pPr algn="l" rtl="0">
              <a:spcBef>
                <a:spcPct val="50000"/>
              </a:spcBef>
              <a:buFontTx/>
              <a:buChar char="•"/>
            </a:pPr>
            <a:r>
              <a:rPr lang="en-US" sz="2400" dirty="0">
                <a:solidFill>
                  <a:schemeClr val="tx1"/>
                </a:solidFill>
              </a:rPr>
              <a:t>Learning is real world oriented and has meaning beyond the school setting.</a:t>
            </a:r>
          </a:p>
          <a:p>
            <a:pPr algn="l" rtl="0">
              <a:spcBef>
                <a:spcPct val="50000"/>
              </a:spcBef>
              <a:buFontTx/>
              <a:buChar char="•"/>
            </a:pPr>
            <a:r>
              <a:rPr lang="en-US" sz="2400" dirty="0">
                <a:solidFill>
                  <a:schemeClr val="tx1"/>
                </a:solidFill>
              </a:rPr>
              <a:t>Students use higher order thinking skills and learn concepts as well as basic facts.</a:t>
            </a:r>
          </a:p>
          <a:p>
            <a:pPr algn="l" rtl="0">
              <a:spcBef>
                <a:spcPct val="50000"/>
              </a:spcBef>
              <a:buFontTx/>
              <a:buChar char="•"/>
            </a:pPr>
            <a:r>
              <a:rPr lang="en-US" sz="2400" dirty="0">
                <a:solidFill>
                  <a:schemeClr val="tx1"/>
                </a:solidFill>
              </a:rPr>
              <a:t>The classroom is learner centered and allows for a variety of learning styles.</a:t>
            </a:r>
          </a:p>
          <a:p>
            <a:pPr algn="l" rtl="0">
              <a:spcBef>
                <a:spcPct val="50000"/>
              </a:spcBef>
              <a:buFontTx/>
              <a:buChar char="•"/>
            </a:pPr>
            <a:r>
              <a:rPr lang="en-US" sz="2400" dirty="0">
                <a:solidFill>
                  <a:schemeClr val="tx1"/>
                </a:solidFill>
              </a:rPr>
              <a:t>Students have ownership of their learning.</a:t>
            </a:r>
          </a:p>
          <a:p>
            <a:pPr algn="l" rtl="0">
              <a:spcBef>
                <a:spcPct val="50000"/>
              </a:spcBef>
              <a:buFontTx/>
              <a:buChar char="•"/>
            </a:pPr>
            <a:r>
              <a:rPr lang="en-US" sz="2400" dirty="0">
                <a:solidFill>
                  <a:schemeClr val="tx1"/>
                </a:solidFill>
              </a:rPr>
              <a:t>Instruction uses hands on approaches</a:t>
            </a:r>
            <a:r>
              <a:rPr lang="en-US" sz="2400" dirty="0" smtClean="0">
                <a:solidFill>
                  <a:schemeClr val="tx1"/>
                </a:solidFill>
              </a:rPr>
              <a:t>.</a:t>
            </a:r>
            <a:endParaRPr lang="en-US" sz="2400" dirty="0">
              <a:solidFill>
                <a:schemeClr val="tx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92696"/>
            <a:ext cx="8913813" cy="914400"/>
          </a:xfrm>
        </p:spPr>
        <p:txBody>
          <a:bodyPr>
            <a:normAutofit fontScale="90000"/>
          </a:bodyPr>
          <a:lstStyle/>
          <a:p>
            <a:r>
              <a:rPr lang="en-US" b="1" dirty="0" smtClean="0">
                <a:solidFill>
                  <a:srgbClr val="FF0000"/>
                </a:solidFill>
              </a:rPr>
              <a:t>Is It Happening in Your Classroom?</a:t>
            </a:r>
            <a:br>
              <a:rPr lang="en-US" b="1" dirty="0" smtClean="0">
                <a:solidFill>
                  <a:srgbClr val="FF0000"/>
                </a:solidFill>
              </a:rPr>
            </a:br>
            <a:r>
              <a:rPr lang="en-US" sz="3200" b="1" dirty="0" smtClean="0">
                <a:solidFill>
                  <a:srgbClr val="FF0000"/>
                </a:solidFill>
              </a:rPr>
              <a:t>Authentic Characteristics</a:t>
            </a:r>
            <a:endParaRPr lang="x-none" b="1" dirty="0">
              <a:solidFill>
                <a:srgbClr val="FF0000"/>
              </a:solidFill>
            </a:endParaRPr>
          </a:p>
        </p:txBody>
      </p:sp>
      <p:sp>
        <p:nvSpPr>
          <p:cNvPr id="5" name="Content Placeholder 2"/>
          <p:cNvSpPr txBox="1">
            <a:spLocks/>
          </p:cNvSpPr>
          <p:nvPr/>
        </p:nvSpPr>
        <p:spPr>
          <a:xfrm>
            <a:off x="683568" y="2001380"/>
            <a:ext cx="7858180" cy="4595972"/>
          </a:xfrm>
          <a:prstGeom prst="rect">
            <a:avLst/>
          </a:prstGeom>
        </p:spPr>
        <p:txBody>
          <a:bodyPr vert="horz" lIns="91440" tIns="45720" rIns="91440" bIns="45720" rtlCol="1">
            <a:noAutofit/>
          </a:bodyPr>
          <a:lstStyle/>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Learning is active and student driven.</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Teachers act as coaches or learning facilitators.</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Allows students to receive help if they need it and work independently when they can accomplish a task on their own.</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Students often work together and have opportunities for discussions.</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Students produce a product that is directed towards a real audience.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42392"/>
            <a:ext cx="8913813" cy="914400"/>
          </a:xfrm>
        </p:spPr>
        <p:txBody>
          <a:bodyPr/>
          <a:lstStyle/>
          <a:p>
            <a:r>
              <a:rPr lang="en-US" b="1" dirty="0" smtClean="0">
                <a:solidFill>
                  <a:srgbClr val="FF0000"/>
                </a:solidFill>
              </a:rPr>
              <a:t>Ready Set Action!</a:t>
            </a:r>
            <a:endParaRPr lang="x-none" b="1" dirty="0">
              <a:solidFill>
                <a:srgbClr val="FF0000"/>
              </a:solidFill>
            </a:endParaRPr>
          </a:p>
        </p:txBody>
      </p:sp>
      <p:sp>
        <p:nvSpPr>
          <p:cNvPr id="4" name="Text Box 8"/>
          <p:cNvSpPr txBox="1">
            <a:spLocks noGrp="1" noChangeArrowheads="1"/>
          </p:cNvSpPr>
          <p:nvPr>
            <p:ph idx="1"/>
          </p:nvPr>
        </p:nvSpPr>
        <p:spPr bwMode="auto">
          <a:xfrm>
            <a:off x="323528" y="2132856"/>
            <a:ext cx="8401080" cy="3416320"/>
          </a:xfrm>
          <a:prstGeom prst="rect">
            <a:avLst/>
          </a:prstGeom>
          <a:noFill/>
          <a:ln w="9525">
            <a:noFill/>
            <a:miter lim="800000"/>
            <a:headEnd/>
            <a:tailEnd/>
          </a:ln>
        </p:spPr>
        <p:txBody>
          <a:bodyPr wrap="square">
            <a:spAutoFit/>
          </a:bodyPr>
          <a:lstStyle/>
          <a:p>
            <a:pPr marL="0" indent="0" algn="ctr" rtl="0">
              <a:spcBef>
                <a:spcPct val="50000"/>
              </a:spcBef>
              <a:buNone/>
            </a:pPr>
            <a:r>
              <a:rPr lang="en-US" sz="2400" dirty="0">
                <a:solidFill>
                  <a:srgbClr val="0066FF"/>
                </a:solidFill>
              </a:rPr>
              <a:t>Students</a:t>
            </a:r>
          </a:p>
          <a:p>
            <a:pPr algn="l" rtl="0">
              <a:spcBef>
                <a:spcPct val="50000"/>
              </a:spcBef>
              <a:buFontTx/>
              <a:buChar char="•"/>
            </a:pPr>
            <a:r>
              <a:rPr lang="en-US" sz="2400" dirty="0">
                <a:solidFill>
                  <a:srgbClr val="0066FF"/>
                </a:solidFill>
              </a:rPr>
              <a:t>Take advantage of every opportunity to learn</a:t>
            </a:r>
          </a:p>
          <a:p>
            <a:pPr algn="l" rtl="0">
              <a:spcBef>
                <a:spcPct val="50000"/>
              </a:spcBef>
              <a:buFontTx/>
              <a:buChar char="•"/>
            </a:pPr>
            <a:r>
              <a:rPr lang="en-US" sz="2400" dirty="0">
                <a:solidFill>
                  <a:srgbClr val="0066FF"/>
                </a:solidFill>
              </a:rPr>
              <a:t>Develop skills needed to seek information and solve problems</a:t>
            </a:r>
          </a:p>
          <a:p>
            <a:pPr algn="l" rtl="0">
              <a:spcBef>
                <a:spcPct val="50000"/>
              </a:spcBef>
              <a:buFontTx/>
              <a:buChar char="•"/>
            </a:pPr>
            <a:r>
              <a:rPr lang="en-US" sz="2400" dirty="0">
                <a:solidFill>
                  <a:srgbClr val="0066FF"/>
                </a:solidFill>
              </a:rPr>
              <a:t>Keep an open and questioning mind</a:t>
            </a:r>
          </a:p>
          <a:p>
            <a:pPr algn="l" rtl="0">
              <a:spcBef>
                <a:spcPct val="50000"/>
              </a:spcBef>
              <a:buFontTx/>
              <a:buChar char="•"/>
            </a:pPr>
            <a:r>
              <a:rPr lang="en-US" sz="2400" dirty="0">
                <a:solidFill>
                  <a:srgbClr val="0066FF"/>
                </a:solidFill>
              </a:rPr>
              <a:t>Learn to work with others, share responsibilities, and value new </a:t>
            </a:r>
            <a:r>
              <a:rPr lang="en-US" sz="2400" dirty="0" smtClean="0">
                <a:solidFill>
                  <a:srgbClr val="0066FF"/>
                </a:solidFill>
              </a:rPr>
              <a:t>experiences</a:t>
            </a:r>
            <a:endParaRPr 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6712"/>
            <a:ext cx="8913813" cy="914400"/>
          </a:xfrm>
        </p:spPr>
        <p:txBody>
          <a:bodyPr/>
          <a:lstStyle/>
          <a:p>
            <a:r>
              <a:rPr lang="en-US" b="1" dirty="0">
                <a:solidFill>
                  <a:srgbClr val="FF0000"/>
                </a:solidFill>
              </a:rPr>
              <a:t>Ready Set Action!</a:t>
            </a:r>
            <a:endParaRPr lang="en-US" dirty="0"/>
          </a:p>
        </p:txBody>
      </p:sp>
      <p:sp>
        <p:nvSpPr>
          <p:cNvPr id="4" name="Rectangle 10"/>
          <p:cNvSpPr>
            <a:spLocks noGrp="1" noChangeArrowheads="1"/>
          </p:cNvSpPr>
          <p:nvPr>
            <p:ph idx="1"/>
          </p:nvPr>
        </p:nvSpPr>
        <p:spPr bwMode="auto">
          <a:xfrm>
            <a:off x="633932" y="1556792"/>
            <a:ext cx="8042524" cy="4985980"/>
          </a:xfrm>
          <a:prstGeom prst="rect">
            <a:avLst/>
          </a:prstGeom>
          <a:noFill/>
          <a:ln w="9525">
            <a:noFill/>
            <a:miter lim="800000"/>
            <a:headEnd/>
            <a:tailEnd/>
          </a:ln>
        </p:spPr>
        <p:txBody>
          <a:bodyPr wrap="square">
            <a:spAutoFit/>
          </a:bodyPr>
          <a:lstStyle/>
          <a:p>
            <a:pPr marL="0" indent="0" algn="l" rtl="0">
              <a:spcBef>
                <a:spcPct val="50000"/>
              </a:spcBef>
              <a:buNone/>
            </a:pPr>
            <a:endParaRPr lang="en-US" sz="2400" dirty="0" smtClean="0">
              <a:solidFill>
                <a:srgbClr val="002060"/>
              </a:solidFill>
            </a:endParaRPr>
          </a:p>
          <a:p>
            <a:pPr marL="0" indent="0" algn="l" rtl="0">
              <a:spcBef>
                <a:spcPct val="50000"/>
              </a:spcBef>
              <a:buNone/>
            </a:pPr>
            <a:r>
              <a:rPr lang="en-US" sz="2400" dirty="0">
                <a:solidFill>
                  <a:srgbClr val="002060"/>
                </a:solidFill>
              </a:rPr>
              <a:t>		Parents and Communities</a:t>
            </a:r>
          </a:p>
          <a:p>
            <a:pPr algn="l" rtl="0">
              <a:spcBef>
                <a:spcPct val="50000"/>
              </a:spcBef>
              <a:buFontTx/>
              <a:buChar char="•"/>
            </a:pPr>
            <a:r>
              <a:rPr lang="en-US" sz="2400" dirty="0">
                <a:solidFill>
                  <a:srgbClr val="002060"/>
                </a:solidFill>
              </a:rPr>
              <a:t> Support teachers by establishing high expectations</a:t>
            </a:r>
          </a:p>
          <a:p>
            <a:pPr algn="l" rtl="0">
              <a:spcBef>
                <a:spcPct val="50000"/>
              </a:spcBef>
              <a:buFontTx/>
              <a:buChar char="•"/>
            </a:pPr>
            <a:r>
              <a:rPr lang="en-US" sz="2400" dirty="0">
                <a:solidFill>
                  <a:srgbClr val="002060"/>
                </a:solidFill>
              </a:rPr>
              <a:t>Encourage the curiosity of children</a:t>
            </a:r>
          </a:p>
          <a:p>
            <a:pPr algn="l" rtl="0">
              <a:spcBef>
                <a:spcPct val="50000"/>
              </a:spcBef>
              <a:buFontTx/>
              <a:buChar char="•"/>
            </a:pPr>
            <a:r>
              <a:rPr lang="en-US" sz="2400" dirty="0">
                <a:solidFill>
                  <a:srgbClr val="002060"/>
                </a:solidFill>
              </a:rPr>
              <a:t>Provide opportunities for learning in the home</a:t>
            </a:r>
          </a:p>
          <a:p>
            <a:pPr algn="l" rtl="0">
              <a:spcBef>
                <a:spcPct val="50000"/>
              </a:spcBef>
              <a:buFontTx/>
              <a:buChar char="•"/>
            </a:pPr>
            <a:r>
              <a:rPr lang="en-US" sz="2400" dirty="0">
                <a:solidFill>
                  <a:srgbClr val="002060"/>
                </a:solidFill>
              </a:rPr>
              <a:t>Make sure all homework is completed</a:t>
            </a:r>
          </a:p>
          <a:p>
            <a:pPr algn="l" rtl="0">
              <a:spcBef>
                <a:spcPct val="50000"/>
              </a:spcBef>
              <a:buFontTx/>
              <a:buChar char="•"/>
            </a:pPr>
            <a:r>
              <a:rPr lang="en-US" sz="2400" dirty="0">
                <a:solidFill>
                  <a:srgbClr val="002060"/>
                </a:solidFill>
              </a:rPr>
              <a:t>Create partnerships between schools and community places</a:t>
            </a:r>
          </a:p>
          <a:p>
            <a:pPr algn="l" rtl="0">
              <a:lnSpc>
                <a:spcPct val="35000"/>
              </a:lnSpc>
              <a:spcBef>
                <a:spcPct val="50000"/>
              </a:spcBef>
              <a:buFontTx/>
              <a:buChar char="•"/>
            </a:pPr>
            <a:endParaRPr lang="en-US" dirty="0">
              <a:solidFill>
                <a:srgbClr val="002060"/>
              </a:solidFill>
            </a:endParaRPr>
          </a:p>
        </p:txBody>
      </p:sp>
    </p:spTree>
    <p:extLst>
      <p:ext uri="{BB962C8B-B14F-4D97-AF65-F5344CB8AC3E}">
        <p14:creationId xmlns="" xmlns:p14="http://schemas.microsoft.com/office/powerpoint/2010/main" val="1915846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Ready Set Action!</a:t>
            </a:r>
            <a:endParaRPr lang="en-US" dirty="0"/>
          </a:p>
        </p:txBody>
      </p:sp>
      <p:sp>
        <p:nvSpPr>
          <p:cNvPr id="4" name="Rectangle 9"/>
          <p:cNvSpPr>
            <a:spLocks noGrp="1" noChangeArrowheads="1"/>
          </p:cNvSpPr>
          <p:nvPr>
            <p:ph idx="1"/>
          </p:nvPr>
        </p:nvSpPr>
        <p:spPr bwMode="auto">
          <a:xfrm>
            <a:off x="467544" y="2091282"/>
            <a:ext cx="8280920" cy="4203715"/>
          </a:xfrm>
          <a:prstGeom prst="rect">
            <a:avLst/>
          </a:prstGeom>
          <a:noFill/>
          <a:ln w="9525">
            <a:noFill/>
            <a:miter lim="800000"/>
            <a:headEnd/>
            <a:tailEnd/>
          </a:ln>
        </p:spPr>
        <p:txBody>
          <a:bodyPr wrap="square">
            <a:spAutoFit/>
          </a:bodyPr>
          <a:lstStyle/>
          <a:p>
            <a:pPr marL="0" indent="0" algn="ctr" rtl="0">
              <a:spcBef>
                <a:spcPct val="50000"/>
              </a:spcBef>
              <a:buNone/>
            </a:pPr>
            <a:endParaRPr lang="en-US" dirty="0">
              <a:solidFill>
                <a:srgbClr val="CC0000"/>
              </a:solidFill>
            </a:endParaRPr>
          </a:p>
          <a:p>
            <a:pPr marL="0" indent="0" algn="ctr" rtl="0">
              <a:spcBef>
                <a:spcPct val="50000"/>
              </a:spcBef>
              <a:buNone/>
            </a:pPr>
            <a:r>
              <a:rPr lang="en-US" sz="2400" dirty="0" smtClean="0">
                <a:solidFill>
                  <a:srgbClr val="CC0000"/>
                </a:solidFill>
              </a:rPr>
              <a:t>Teachers</a:t>
            </a:r>
            <a:endParaRPr lang="en-US" sz="2400" dirty="0">
              <a:solidFill>
                <a:srgbClr val="CC0000"/>
              </a:solidFill>
            </a:endParaRPr>
          </a:p>
          <a:p>
            <a:pPr algn="l" rtl="0">
              <a:spcBef>
                <a:spcPct val="50000"/>
              </a:spcBef>
              <a:buFontTx/>
              <a:buChar char="•"/>
            </a:pPr>
            <a:r>
              <a:rPr lang="en-US" sz="2400" dirty="0">
                <a:solidFill>
                  <a:srgbClr val="CC0000"/>
                </a:solidFill>
              </a:rPr>
              <a:t> Commit to professional development to learn new strategies</a:t>
            </a:r>
          </a:p>
          <a:p>
            <a:pPr algn="l" rtl="0">
              <a:spcBef>
                <a:spcPct val="50000"/>
              </a:spcBef>
              <a:buFontTx/>
              <a:buChar char="•"/>
            </a:pPr>
            <a:r>
              <a:rPr lang="en-US" sz="2400" dirty="0">
                <a:solidFill>
                  <a:srgbClr val="CC0000"/>
                </a:solidFill>
              </a:rPr>
              <a:t>Establish high achievement standards for ALL students</a:t>
            </a:r>
          </a:p>
          <a:p>
            <a:pPr algn="l" rtl="0">
              <a:spcBef>
                <a:spcPct val="50000"/>
              </a:spcBef>
              <a:buFontTx/>
              <a:buChar char="•"/>
            </a:pPr>
            <a:r>
              <a:rPr lang="en-US" sz="2400" dirty="0">
                <a:solidFill>
                  <a:srgbClr val="CC0000"/>
                </a:solidFill>
              </a:rPr>
              <a:t>Model good learning habits</a:t>
            </a:r>
          </a:p>
          <a:p>
            <a:pPr algn="l" rtl="0">
              <a:spcBef>
                <a:spcPct val="50000"/>
              </a:spcBef>
              <a:buFontTx/>
              <a:buChar char="•"/>
            </a:pPr>
            <a:r>
              <a:rPr lang="en-US" sz="2400" dirty="0">
                <a:solidFill>
                  <a:srgbClr val="CC0000"/>
                </a:solidFill>
              </a:rPr>
              <a:t>Use technology to enhance classroom experiences</a:t>
            </a:r>
          </a:p>
          <a:p>
            <a:pPr algn="l" rtl="0">
              <a:lnSpc>
                <a:spcPct val="35000"/>
              </a:lnSpc>
              <a:spcBef>
                <a:spcPct val="50000"/>
              </a:spcBef>
              <a:buFontTx/>
              <a:buChar char="•"/>
            </a:pPr>
            <a:endParaRPr lang="en-US" dirty="0"/>
          </a:p>
        </p:txBody>
      </p:sp>
    </p:spTree>
    <p:extLst>
      <p:ext uri="{BB962C8B-B14F-4D97-AF65-F5344CB8AC3E}">
        <p14:creationId xmlns="" xmlns:p14="http://schemas.microsoft.com/office/powerpoint/2010/main" val="1159958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scene3d>
              <a:camera prst="orthographicFront"/>
              <a:lightRig rig="balanced" dir="t">
                <a:rot lat="0" lon="0" rev="2100000"/>
              </a:lightRig>
            </a:scene3d>
            <a:sp3d extrusionH="57150" prstMaterial="metal">
              <a:bevelT w="38100" h="25400"/>
              <a:contourClr>
                <a:schemeClr val="bg2"/>
              </a:contourClr>
            </a:sp3d>
          </a:bodyPr>
          <a:lstStyle/>
          <a:p>
            <a:r>
              <a:rPr lang="en-US" sz="3800" b="1" dirty="0">
                <a:ln w="50800"/>
                <a:solidFill>
                  <a:srgbClr val="FF0000"/>
                </a:solidFill>
                <a:latin typeface="Times"/>
                <a:cs typeface="Times"/>
              </a:rPr>
              <a:t>Brain Based Learning and </a:t>
            </a:r>
            <a:r>
              <a:rPr lang="en-US" sz="3800" b="1" dirty="0" smtClean="0">
                <a:ln w="50800"/>
                <a:solidFill>
                  <a:srgbClr val="FF0000"/>
                </a:solidFill>
                <a:latin typeface="Times"/>
                <a:cs typeface="Times"/>
              </a:rPr>
              <a:t>Teaching</a:t>
            </a:r>
            <a:endParaRPr lang="en-US" sz="3800" b="1" dirty="0">
              <a:ln w="50800"/>
              <a:solidFill>
                <a:srgbClr val="FF0000"/>
              </a:solidFill>
              <a:latin typeface="Times"/>
              <a:cs typeface="Times"/>
            </a:endParaRPr>
          </a:p>
        </p:txBody>
      </p:sp>
      <p:sp>
        <p:nvSpPr>
          <p:cNvPr id="3" name="Content Placeholder 2"/>
          <p:cNvSpPr>
            <a:spLocks noGrp="1"/>
          </p:cNvSpPr>
          <p:nvPr>
            <p:ph idx="1"/>
          </p:nvPr>
        </p:nvSpPr>
        <p:spPr>
          <a:xfrm>
            <a:off x="395536" y="2535887"/>
            <a:ext cx="8329364" cy="3989457"/>
          </a:xfrm>
        </p:spPr>
        <p:txBody>
          <a:bodyPr>
            <a:normAutofit/>
          </a:bodyPr>
          <a:lstStyle/>
          <a:p>
            <a:pPr algn="l" rtl="0"/>
            <a:r>
              <a:rPr lang="en-US" dirty="0" smtClean="0"/>
              <a:t>Our greatest short coming in education these past few years has been to ignore the brain research.</a:t>
            </a:r>
          </a:p>
          <a:p>
            <a:pPr algn="l" rtl="0"/>
            <a:r>
              <a:rPr lang="en-US" dirty="0" smtClean="0"/>
              <a:t>Brain research is richly available to us that affirms that implementing multi-sensory activities, pursuing meaningful tasks, exploring a variety of skills with real world applications is optimal learning and that it needs to be practiced regularly.</a:t>
            </a:r>
          </a:p>
          <a:p>
            <a:pPr algn="l" rtl="0"/>
            <a:r>
              <a:rPr lang="en-US" dirty="0" smtClean="0"/>
              <a:t>A student sitting at a desk, taking notes and regurgitating curriculum content uses approximately 3% of their brain's capacity. </a:t>
            </a:r>
            <a:br>
              <a:rPr lang="en-US" dirty="0" smtClean="0"/>
            </a:br>
            <a:endParaRPr lang="x-none"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 </a:t>
            </a:r>
            <a:endParaRPr lang="en-US" dirty="0"/>
          </a:p>
        </p:txBody>
      </p:sp>
    </p:spTree>
    <p:extLst>
      <p:ext uri="{BB962C8B-B14F-4D97-AF65-F5344CB8AC3E}">
        <p14:creationId xmlns="" xmlns:p14="http://schemas.microsoft.com/office/powerpoint/2010/main" val="982554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165558"/>
            <a:ext cx="8913813" cy="830997"/>
          </a:xfrm>
          <a:prstGeom prst="rect">
            <a:avLst/>
          </a:prstGeom>
          <a:solidFill>
            <a:schemeClr val="tx1">
              <a:lumMod val="75000"/>
              <a:lumOff val="25000"/>
            </a:schemeClr>
          </a:solidFill>
        </p:spPr>
        <p:style>
          <a:lnRef idx="1">
            <a:schemeClr val="dk1"/>
          </a:lnRef>
          <a:fillRef idx="2">
            <a:schemeClr val="dk1"/>
          </a:fillRef>
          <a:effectRef idx="1">
            <a:schemeClr val="dk1"/>
          </a:effectRef>
          <a:fontRef idx="minor">
            <a:schemeClr val="dk1"/>
          </a:fontRef>
        </p:style>
        <p:txBody>
          <a:bodyPr wrap="square" lIns="91440" tIns="45720" rIns="91440" bIns="45720">
            <a:spAutoFit/>
          </a:bodyPr>
          <a:lstStyle/>
          <a:p>
            <a:pPr algn="ctr"/>
            <a:r>
              <a:rPr lang="en-US" sz="4800" b="1" spc="50" dirty="0" smtClean="0">
                <a:ln w="13500">
                  <a:solidFill>
                    <a:schemeClr val="accent1">
                      <a:shade val="2500"/>
                      <a:alpha val="6500"/>
                    </a:schemeClr>
                  </a:solidFill>
                  <a:prstDash val="solid"/>
                </a:ln>
                <a:solidFill>
                  <a:srgbClr val="FF0000">
                    <a:alpha val="95000"/>
                  </a:srgbClr>
                </a:solidFill>
                <a:effectLst>
                  <a:innerShdw blurRad="50900" dist="38500" dir="13500000">
                    <a:srgbClr val="000000">
                      <a:alpha val="60000"/>
                    </a:srgbClr>
                  </a:innerShdw>
                </a:effectLst>
                <a:latin typeface="Times"/>
                <a:cs typeface="Times"/>
              </a:rPr>
              <a:t>Brain Based Research </a:t>
            </a:r>
            <a:endParaRPr lang="x-none" sz="4800" b="1" spc="50" dirty="0">
              <a:ln w="13500">
                <a:solidFill>
                  <a:schemeClr val="accent1">
                    <a:shade val="2500"/>
                    <a:alpha val="6500"/>
                  </a:schemeClr>
                </a:solidFill>
                <a:prstDash val="solid"/>
              </a:ln>
              <a:solidFill>
                <a:srgbClr val="FF0000">
                  <a:alpha val="95000"/>
                </a:srgbClr>
              </a:solidFill>
              <a:effectLst>
                <a:innerShdw blurRad="50900" dist="38500" dir="13500000">
                  <a:srgbClr val="000000">
                    <a:alpha val="60000"/>
                  </a:srgbClr>
                </a:innerShdw>
              </a:effectLst>
              <a:latin typeface="Times"/>
              <a:cs typeface="Times"/>
            </a:endParaRPr>
          </a:p>
        </p:txBody>
      </p:sp>
      <p:sp>
        <p:nvSpPr>
          <p:cNvPr id="3" name="Content Placeholder 2"/>
          <p:cNvSpPr>
            <a:spLocks noGrp="1"/>
          </p:cNvSpPr>
          <p:nvPr>
            <p:ph idx="1"/>
          </p:nvPr>
        </p:nvSpPr>
        <p:spPr>
          <a:xfrm>
            <a:off x="395536" y="2595562"/>
            <a:ext cx="4465688" cy="3670767"/>
          </a:xfrm>
        </p:spPr>
        <p:txBody>
          <a:bodyPr/>
          <a:lstStyle/>
          <a:p>
            <a:pPr algn="l" rtl="0"/>
            <a:r>
              <a:rPr lang="en-US" dirty="0" smtClean="0"/>
              <a:t>Brain-based research shows that using all senses maximizes the learning experience. </a:t>
            </a:r>
          </a:p>
          <a:p>
            <a:pPr algn="l" rtl="0"/>
            <a:r>
              <a:rPr lang="en-US" dirty="0" smtClean="0"/>
              <a:t>Interacting, manipulating, exploring, collaborating, discussing openly and sharing for meaningful reasons while having ample time to nurture a greater depth of reasoning and creativity is optimal learning.</a:t>
            </a:r>
            <a:endParaRPr lang="x-none" dirty="0"/>
          </a:p>
        </p:txBody>
      </p:sp>
      <p:pic>
        <p:nvPicPr>
          <p:cNvPr id="2" name="Picture 1"/>
          <p:cNvPicPr>
            <a:picLocks noChangeAspect="1"/>
          </p:cNvPicPr>
          <p:nvPr/>
        </p:nvPicPr>
        <p:blipFill>
          <a:blip r:embed="rId3" cstate="print"/>
          <a:stretch>
            <a:fillRect/>
          </a:stretch>
        </p:blipFill>
        <p:spPr>
          <a:xfrm>
            <a:off x="4970936" y="2780928"/>
            <a:ext cx="3989363" cy="28803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685800" y="6248400"/>
            <a:ext cx="1905000" cy="457200"/>
          </a:xfrm>
          <a:prstGeom prst="rect">
            <a:avLst/>
          </a:prstGeom>
          <a:noFill/>
          <a:ln w="12700">
            <a:noFill/>
            <a:miter lim="800000"/>
            <a:headEnd/>
            <a:tailEnd/>
          </a:ln>
        </p:spPr>
        <p:txBody>
          <a:bodyPr/>
          <a:lstStyle/>
          <a:p>
            <a:endParaRPr lang="x-none"/>
          </a:p>
        </p:txBody>
      </p:sp>
      <p:sp>
        <p:nvSpPr>
          <p:cNvPr id="13315" name="Rectangle 3"/>
          <p:cNvSpPr>
            <a:spLocks noChangeArrowheads="1"/>
          </p:cNvSpPr>
          <p:nvPr/>
        </p:nvSpPr>
        <p:spPr bwMode="auto">
          <a:xfrm>
            <a:off x="3124200" y="6248400"/>
            <a:ext cx="2895600" cy="457200"/>
          </a:xfrm>
          <a:prstGeom prst="rect">
            <a:avLst/>
          </a:prstGeom>
          <a:noFill/>
          <a:ln w="12700">
            <a:noFill/>
            <a:miter lim="800000"/>
            <a:headEnd/>
            <a:tailEnd/>
          </a:ln>
        </p:spPr>
        <p:txBody>
          <a:bodyPr/>
          <a:lstStyle/>
          <a:p>
            <a:endParaRPr lang="x-none"/>
          </a:p>
        </p:txBody>
      </p:sp>
      <p:sp>
        <p:nvSpPr>
          <p:cNvPr id="2" name="Title 1"/>
          <p:cNvSpPr>
            <a:spLocks noGrp="1"/>
          </p:cNvSpPr>
          <p:nvPr>
            <p:ph type="title"/>
          </p:nvPr>
        </p:nvSpPr>
        <p:spPr>
          <a:xfrm>
            <a:off x="0" y="620688"/>
            <a:ext cx="8913813" cy="1417568"/>
          </a:xfrm>
        </p:spPr>
        <p:txBody>
          <a:bodyPr>
            <a:normAutofit/>
          </a:bodyPr>
          <a:lstStyle/>
          <a:p>
            <a:r>
              <a:rPr lang="en-US" sz="4000" b="1" dirty="0">
                <a:solidFill>
                  <a:srgbClr val="FF0000"/>
                </a:solidFill>
                <a:latin typeface="Times"/>
                <a:cs typeface="Times"/>
              </a:rPr>
              <a:t>What happens inside your brain when you learn something new</a:t>
            </a:r>
            <a:r>
              <a:rPr lang="en-US" sz="4000" b="1" dirty="0" smtClean="0">
                <a:solidFill>
                  <a:srgbClr val="FF0000"/>
                </a:solidFill>
                <a:latin typeface="Times"/>
                <a:cs typeface="Times"/>
              </a:rPr>
              <a:t>?</a:t>
            </a:r>
            <a:endParaRPr lang="en-US" dirty="0">
              <a:solidFill>
                <a:srgbClr val="FF0000"/>
              </a:solidFill>
              <a:latin typeface="Times"/>
              <a:cs typeface="Times"/>
            </a:endParaRPr>
          </a:p>
        </p:txBody>
      </p:sp>
      <p:sp>
        <p:nvSpPr>
          <p:cNvPr id="7" name="Rectangle 3"/>
          <p:cNvSpPr txBox="1">
            <a:spLocks noChangeArrowheads="1"/>
          </p:cNvSpPr>
          <p:nvPr/>
        </p:nvSpPr>
        <p:spPr>
          <a:xfrm>
            <a:off x="395536" y="2780928"/>
            <a:ext cx="5328592" cy="3384376"/>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Brain cells are called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neurons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You are born with at least 100 billion neurons.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rgbClr val="000099"/>
                </a:solidFill>
                <a:effectLst/>
                <a:uLnTx/>
                <a:uFillTx/>
                <a:latin typeface="+mn-lt"/>
                <a:ea typeface="+mn-ea"/>
                <a:cs typeface="+mn-cs"/>
              </a:rPr>
              <a:t>Dendrites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(fibers) grow out of the neurons when you listen to/write about/talk about/ practice something.</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cstate="print"/>
          <a:stretch>
            <a:fillRect/>
          </a:stretch>
        </p:blipFill>
        <p:spPr>
          <a:xfrm>
            <a:off x="5724128" y="2985659"/>
            <a:ext cx="3183409" cy="2387557"/>
          </a:xfrm>
          <a:prstGeom prst="rect">
            <a:avLst/>
          </a:prstGeom>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Learning is natural</a:t>
            </a:r>
            <a:endParaRPr lang="x-none" b="1" dirty="0"/>
          </a:p>
        </p:txBody>
      </p:sp>
      <p:sp>
        <p:nvSpPr>
          <p:cNvPr id="4" name="Rectangle 4"/>
          <p:cNvSpPr txBox="1">
            <a:spLocks noChangeArrowheads="1"/>
          </p:cNvSpPr>
          <p:nvPr/>
        </p:nvSpPr>
        <p:spPr>
          <a:xfrm>
            <a:off x="4355976" y="2348880"/>
            <a:ext cx="38100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Neurons know how to grow dendrites.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FF0000"/>
                </a:solidFill>
                <a:effectLst/>
                <a:uLnTx/>
                <a:uFillTx/>
                <a:latin typeface="+mn-lt"/>
                <a:ea typeface="+mn-ea"/>
                <a:cs typeface="+mn-cs"/>
              </a:rPr>
              <a:t>Learning = Growth of dendrites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New dendrites take time to grow; it takes a lot of practice for them to grow.</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cstate="print"/>
          <a:stretch>
            <a:fillRect/>
          </a:stretch>
        </p:blipFill>
        <p:spPr>
          <a:xfrm rot="5400000">
            <a:off x="107736" y="3357224"/>
            <a:ext cx="4392023" cy="20882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2736"/>
            <a:ext cx="8913813" cy="914400"/>
          </a:xfrm>
        </p:spPr>
        <p:txBody>
          <a:bodyPr>
            <a:normAutofit fontScale="90000"/>
          </a:bodyPr>
          <a:lstStyle/>
          <a:p>
            <a:r>
              <a:rPr lang="en-US" b="1" dirty="0" smtClean="0">
                <a:solidFill>
                  <a:srgbClr val="FF0000"/>
                </a:solidFill>
              </a:rPr>
              <a:t>Connection form between dendrites</a:t>
            </a:r>
            <a:endParaRPr lang="x-none" b="1" dirty="0">
              <a:solidFill>
                <a:srgbClr val="FF0000"/>
              </a:solidFill>
            </a:endParaRPr>
          </a:p>
        </p:txBody>
      </p:sp>
      <p:sp>
        <p:nvSpPr>
          <p:cNvPr id="4" name="Rectangle 3"/>
          <p:cNvSpPr txBox="1">
            <a:spLocks noChangeArrowheads="1"/>
          </p:cNvSpPr>
          <p:nvPr/>
        </p:nvSpPr>
        <p:spPr>
          <a:xfrm>
            <a:off x="457200" y="2079203"/>
            <a:ext cx="4038600" cy="4302125"/>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When two dendrites grow close together, a contact point is formed.  A small gap at the contact point is called the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synapse</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Messages are sent from one neuron to another as electrical signals travel across the synapse.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cstate="print"/>
          <a:stretch>
            <a:fillRect/>
          </a:stretch>
        </p:blipFill>
        <p:spPr>
          <a:xfrm>
            <a:off x="5004048" y="2348880"/>
            <a:ext cx="3240360" cy="42082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Practice builds strong connections</a:t>
            </a:r>
            <a:endParaRPr lang="x-none" dirty="0"/>
          </a:p>
        </p:txBody>
      </p:sp>
      <p:sp>
        <p:nvSpPr>
          <p:cNvPr id="4" name="Rectangle 5"/>
          <p:cNvSpPr txBox="1">
            <a:spLocks noChangeArrowheads="1"/>
          </p:cNvSpPr>
          <p:nvPr/>
        </p:nvSpPr>
        <p:spPr>
          <a:xfrm>
            <a:off x="457200" y="2223219"/>
            <a:ext cx="4402832" cy="4302125"/>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Special chemicals called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neurotransmitters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carry the electrical signals across the synapse.</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When you practice something, it gets easier for the signals to cross the synapse.  That’s because the contact area becomes wider and more neurotransmitters are stored there.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p:cNvPicPr>
            <a:picLocks noChangeAspect="1"/>
          </p:cNvPicPr>
          <p:nvPr/>
        </p:nvPicPr>
        <p:blipFill>
          <a:blip r:embed="rId3" cstate="print"/>
          <a:stretch>
            <a:fillRect/>
          </a:stretch>
        </p:blipFill>
        <p:spPr>
          <a:xfrm>
            <a:off x="5436096" y="2348880"/>
            <a:ext cx="3264272" cy="4001110"/>
          </a:xfrm>
          <a:prstGeom prst="rect">
            <a:avLst/>
          </a:prstGeom>
        </p:spPr>
      </p:pic>
    </p:spTree>
  </p:cSld>
  <p:clrMapOvr>
    <a:masterClrMapping/>
  </p:clrMapOvr>
</p:sld>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Perception.thmx</Template>
  <TotalTime>1811</TotalTime>
  <Words>1988</Words>
  <Application>Microsoft Office PowerPoint</Application>
  <PresentationFormat>On-screen Show (4:3)</PresentationFormat>
  <Paragraphs>225</Paragraphs>
  <Slides>40</Slides>
  <Notes>36</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Perception</vt:lpstr>
      <vt:lpstr>Slide 1</vt:lpstr>
      <vt:lpstr>Contents Brain research  basic principles related to learning.  Authentic learning  Characteristics of school health education program </vt:lpstr>
      <vt:lpstr>New and traditional teaching </vt:lpstr>
      <vt:lpstr>Brain Based Learning and Teaching</vt:lpstr>
      <vt:lpstr>Brain Based Research </vt:lpstr>
      <vt:lpstr>What happens inside your brain when you learn something new?</vt:lpstr>
      <vt:lpstr>Learning is natural</vt:lpstr>
      <vt:lpstr>Connection form between dendrites</vt:lpstr>
      <vt:lpstr>Practice builds strong connections</vt:lpstr>
      <vt:lpstr>Practice builds strong connections</vt:lpstr>
      <vt:lpstr>Practice builds strong connections</vt:lpstr>
      <vt:lpstr>Short term memory is very short</vt:lpstr>
      <vt:lpstr>Twelve Basic Principles Related to Learning</vt:lpstr>
      <vt:lpstr>Twelve Basic Principles Related to Learning</vt:lpstr>
      <vt:lpstr>The Brain is a Parallel Processor</vt:lpstr>
      <vt:lpstr>Learning Engages the Entire Physiology</vt:lpstr>
      <vt:lpstr>Learning is Developmental</vt:lpstr>
      <vt:lpstr>Each Brain is Unique</vt:lpstr>
      <vt:lpstr>Each Brain Perceives and Creates Parts and Wholes Simultaneously</vt:lpstr>
      <vt:lpstr>Learning Involves Conscious and Unconscious Processes</vt:lpstr>
      <vt:lpstr>The Search for Meaning Is natural</vt:lpstr>
      <vt:lpstr>The Search for Meaning Is Innate</vt:lpstr>
      <vt:lpstr>Emotions Are Critical to Learning</vt:lpstr>
      <vt:lpstr>Emotions affect learning</vt:lpstr>
      <vt:lpstr>Learning is Enhanced by  Challenge and Inhibited by Threat</vt:lpstr>
      <vt:lpstr>The Search for Meaning Comes Through Patterning</vt:lpstr>
      <vt:lpstr>Brain Organizes Memory In Different Ways</vt:lpstr>
      <vt:lpstr>Memory</vt:lpstr>
      <vt:lpstr>Brain Friendly techniques to improve Memory </vt:lpstr>
      <vt:lpstr>The Brain is a Social Brain</vt:lpstr>
      <vt:lpstr>Slide 31</vt:lpstr>
      <vt:lpstr>Authentic learning </vt:lpstr>
      <vt:lpstr>What is Authentic Learning?</vt:lpstr>
      <vt:lpstr>Authentic Approach</vt:lpstr>
      <vt:lpstr>Is It Happening in Your Classroom? Authentic Characteristics</vt:lpstr>
      <vt:lpstr>Is It Happening in Your Classroom? Authentic Characteristics</vt:lpstr>
      <vt:lpstr>Ready Set Action!</vt:lpstr>
      <vt:lpstr>Ready Set Action!</vt:lpstr>
      <vt:lpstr>Ready Set Action!</vt:lpstr>
      <vt:lpstr>Thank you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Comprehensive school health education</dc:title>
  <dc:creator>win7</dc:creator>
  <cp:lastModifiedBy>mama</cp:lastModifiedBy>
  <cp:revision>72</cp:revision>
  <dcterms:created xsi:type="dcterms:W3CDTF">2013-02-22T22:15:27Z</dcterms:created>
  <dcterms:modified xsi:type="dcterms:W3CDTF">2015-09-29T16:13:48Z</dcterms:modified>
</cp:coreProperties>
</file>