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9" r:id="rId2"/>
    <p:sldId id="264" r:id="rId3"/>
    <p:sldId id="275" r:id="rId4"/>
    <p:sldId id="265" r:id="rId5"/>
    <p:sldId id="266" r:id="rId6"/>
    <p:sldId id="267" r:id="rId7"/>
    <p:sldId id="261" r:id="rId8"/>
    <p:sldId id="262" r:id="rId9"/>
    <p:sldId id="263" r:id="rId10"/>
    <p:sldId id="276" r:id="rId11"/>
    <p:sldId id="281" r:id="rId12"/>
    <p:sldId id="282" r:id="rId13"/>
    <p:sldId id="279" r:id="rId14"/>
    <p:sldId id="268" r:id="rId15"/>
    <p:sldId id="269" r:id="rId16"/>
    <p:sldId id="277" r:id="rId17"/>
    <p:sldId id="280" r:id="rId18"/>
    <p:sldId id="278" r:id="rId19"/>
    <p:sldId id="273" r:id="rId20"/>
    <p:sldId id="283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C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5B8D0EF-761D-4FAD-9B8E-EDE76D3A62CE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2ECCEC5-F8A5-4135-8182-AB33E309C4D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993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E23B316-42FC-4712-A5F6-1330A186157F}" type="datetimeFigureOut">
              <a:rPr lang="ar-SA" smtClean="0"/>
              <a:t>21/12/35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7543800" cy="259397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+mn-lt"/>
              </a:rPr>
              <a:t>Enzyme-Linked </a:t>
            </a:r>
            <a:r>
              <a:rPr lang="en-US" sz="3600" b="1" dirty="0" err="1">
                <a:solidFill>
                  <a:schemeClr val="tx1"/>
                </a:solidFill>
                <a:latin typeface="+mn-lt"/>
              </a:rPr>
              <a:t>Immunosorbent</a:t>
            </a:r>
            <a:r>
              <a:rPr lang="en-US" sz="3600" b="1" dirty="0">
                <a:solidFill>
                  <a:schemeClr val="tx1"/>
                </a:solidFill>
                <a:latin typeface="+mn-lt"/>
              </a:rPr>
              <a:t> Assay </a:t>
            </a:r>
            <a:r>
              <a:rPr lang="en-US" sz="3600" b="1" dirty="0" smtClean="0">
                <a:solidFill>
                  <a:schemeClr val="tx1"/>
                </a:solidFill>
                <a:latin typeface="+mn-lt"/>
              </a:rPr>
              <a:t>[</a:t>
            </a:r>
            <a:r>
              <a:rPr lang="en-US" sz="3600" b="1" dirty="0">
                <a:solidFill>
                  <a:schemeClr val="tx1"/>
                </a:solidFill>
                <a:latin typeface="+mn-lt"/>
              </a:rPr>
              <a:t>ELISA</a:t>
            </a:r>
            <a:r>
              <a:rPr lang="en-US" sz="3600" b="1" dirty="0" smtClean="0">
                <a:solidFill>
                  <a:schemeClr val="tx1"/>
                </a:solidFill>
                <a:latin typeface="+mn-lt"/>
              </a:rPr>
              <a:t>]</a:t>
            </a:r>
            <a:endParaRPr lang="ar-SA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Calibri" pitchFamily="34" charset="0"/>
              </a:rPr>
              <a:t>BCH </a:t>
            </a:r>
            <a:r>
              <a:rPr lang="en-GB" b="1" dirty="0" smtClean="0">
                <a:solidFill>
                  <a:schemeClr val="tx1"/>
                </a:solidFill>
                <a:latin typeface="Calibri" pitchFamily="34" charset="0"/>
              </a:rPr>
              <a:t>462[practical</a:t>
            </a:r>
            <a:r>
              <a:rPr lang="en-GB" b="1" dirty="0">
                <a:solidFill>
                  <a:schemeClr val="tx1"/>
                </a:solidFill>
                <a:latin typeface="Calibri" pitchFamily="34" charset="0"/>
              </a:rPr>
              <a:t>] </a:t>
            </a:r>
            <a:endParaRPr lang="ar-SA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8971" y="404664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Lab#5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2464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463" y="227738"/>
            <a:ext cx="763291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Direct ELISA:</a:t>
            </a:r>
          </a:p>
          <a:p>
            <a:pPr algn="l" rtl="0"/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2008" y="764704"/>
            <a:ext cx="8388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-It is used to detect the presence and the concentration of specific antigen in </a:t>
            </a:r>
            <a:r>
              <a:rPr lang="en-US" dirty="0" smtClean="0"/>
              <a:t>the sample</a:t>
            </a:r>
            <a:r>
              <a:rPr lang="en-US" dirty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-Test </a:t>
            </a:r>
            <a:r>
              <a:rPr lang="en-US" dirty="0"/>
              <a:t>which is considered to be the simplest type of </a:t>
            </a:r>
            <a:r>
              <a:rPr lang="en-US" dirty="0" smtClean="0"/>
              <a:t>ELISA.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 -The antigen “of interest” </a:t>
            </a:r>
            <a:r>
              <a:rPr lang="en-US" dirty="0"/>
              <a:t>is adsorbed  </a:t>
            </a:r>
            <a:r>
              <a:rPr lang="en-US" dirty="0" smtClean="0"/>
              <a:t>or fixed to </a:t>
            </a:r>
            <a:r>
              <a:rPr lang="en-US" dirty="0"/>
              <a:t>a </a:t>
            </a:r>
            <a:r>
              <a:rPr lang="en-US" dirty="0" err="1" smtClean="0"/>
              <a:t>microtiter</a:t>
            </a:r>
            <a:r>
              <a:rPr lang="en-US" dirty="0" smtClean="0"/>
              <a:t> plate , an </a:t>
            </a:r>
            <a:r>
              <a:rPr lang="en-US" dirty="0"/>
              <a:t>enzyme is linked to an antibody </a:t>
            </a:r>
            <a:r>
              <a:rPr lang="en-US" dirty="0" smtClean="0"/>
              <a:t> applied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/>
              <a:t>antigen. </a:t>
            </a:r>
            <a:r>
              <a:rPr lang="en-US" dirty="0" smtClean="0"/>
              <a:t> The enzyme-antibody, will bound </a:t>
            </a:r>
            <a:r>
              <a:rPr lang="en-US" dirty="0"/>
              <a:t>to antigen </a:t>
            </a:r>
            <a:r>
              <a:rPr lang="en-US" dirty="0" smtClean="0"/>
              <a:t> of interest.  By </a:t>
            </a:r>
            <a:r>
              <a:rPr lang="en-US" dirty="0"/>
              <a:t>adding in the enzyme's substrate, the enzyme </a:t>
            </a:r>
            <a:r>
              <a:rPr lang="en-US" dirty="0" smtClean="0"/>
              <a:t>will convert colorless substrate to colored product. The color produced is  proportional the amount of the antigen of interest .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-The name “direct ELISA” due to, that the antibody linked to the enzyme is </a:t>
            </a:r>
            <a:r>
              <a:rPr lang="en-US" u="sng" dirty="0" smtClean="0"/>
              <a:t>directly bind </a:t>
            </a:r>
            <a:r>
              <a:rPr lang="en-US" dirty="0" smtClean="0"/>
              <a:t>to the protein of interest “antigen”.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28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1" t="27149" r="24012" b="15820"/>
          <a:stretch/>
        </p:blipFill>
        <p:spPr bwMode="auto">
          <a:xfrm>
            <a:off x="839927" y="980728"/>
            <a:ext cx="6972300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641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44" r="46084" b="14063"/>
          <a:stretch/>
        </p:blipFill>
        <p:spPr bwMode="auto">
          <a:xfrm>
            <a:off x="797197" y="1052736"/>
            <a:ext cx="701516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809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4" y="908720"/>
            <a:ext cx="8009852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275856" y="4869160"/>
            <a:ext cx="1457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/>
              <a:t>Direct </a:t>
            </a:r>
            <a:r>
              <a:rPr lang="en-US" sz="2000" b="1" dirty="0" smtClean="0"/>
              <a:t>ELISA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1870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11560" y="447055"/>
            <a:ext cx="179485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Direct ELISA: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1800225"/>
            <a:ext cx="376237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203848" y="2564904"/>
            <a:ext cx="2016224" cy="21602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Adding the sample and incubate for 1 or 2 hr.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5292080" y="342900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6588224" y="3212976"/>
            <a:ext cx="201622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err="1"/>
              <a:t>microtitre</a:t>
            </a:r>
            <a:r>
              <a:rPr lang="en-US" b="1" dirty="0"/>
              <a:t> </a:t>
            </a:r>
            <a:r>
              <a:rPr lang="en-US" b="1" dirty="0" smtClean="0"/>
              <a:t>plate</a:t>
            </a:r>
          </a:p>
          <a:p>
            <a:pPr algn="ctr" rtl="0"/>
            <a:r>
              <a:rPr lang="en-US" dirty="0"/>
              <a:t>solid </a:t>
            </a:r>
            <a:r>
              <a:rPr lang="en-US" dirty="0" smtClean="0"/>
              <a:t>support used to immobilized antigen or antibody  </a:t>
            </a:r>
            <a:r>
              <a:rPr lang="en-US" b="1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067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150" y="1700808"/>
            <a:ext cx="5337573" cy="462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مثلث متساوي الساقين 25"/>
          <p:cNvSpPr/>
          <p:nvPr/>
        </p:nvSpPr>
        <p:spPr>
          <a:xfrm rot="19558885">
            <a:off x="1721881" y="3826533"/>
            <a:ext cx="881530" cy="634289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Ag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7" name="مثلث متساوي الساقين 26"/>
          <p:cNvSpPr/>
          <p:nvPr/>
        </p:nvSpPr>
        <p:spPr>
          <a:xfrm rot="1913259">
            <a:off x="4329547" y="3787061"/>
            <a:ext cx="842210" cy="6961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Ag</a:t>
            </a:r>
            <a:endParaRPr lang="ar-SA" sz="1600" dirty="0">
              <a:solidFill>
                <a:schemeClr val="bg1"/>
              </a:solidFill>
            </a:endParaRPr>
          </a:p>
          <a:p>
            <a:pPr algn="ctr"/>
            <a:endParaRPr lang="ar-SA" sz="1600" dirty="0">
              <a:solidFill>
                <a:schemeClr val="bg1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1979712" y="4691487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1979712" y="3467351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4685298" y="4653136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>
            <a:off x="4685298" y="5085184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24245">
            <a:off x="3343089" y="4339939"/>
            <a:ext cx="952084" cy="102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مستطيل 32"/>
          <p:cNvSpPr/>
          <p:nvPr/>
        </p:nvSpPr>
        <p:spPr>
          <a:xfrm>
            <a:off x="4685298" y="5483575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8" name="مثلث متساوي الساقين 27"/>
          <p:cNvSpPr/>
          <p:nvPr/>
        </p:nvSpPr>
        <p:spPr>
          <a:xfrm>
            <a:off x="2958329" y="5301208"/>
            <a:ext cx="975608" cy="61488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Ag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34" name="مستطيل 33"/>
          <p:cNvSpPr/>
          <p:nvPr/>
        </p:nvSpPr>
        <p:spPr>
          <a:xfrm>
            <a:off x="1979712" y="5517232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1979712" y="5123535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1979712" y="3035303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4685298" y="3035303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8" name="مستطيل 37"/>
          <p:cNvSpPr/>
          <p:nvPr/>
        </p:nvSpPr>
        <p:spPr>
          <a:xfrm>
            <a:off x="4685298" y="3429000"/>
            <a:ext cx="174734" cy="393697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9" name="مستطيل 38"/>
          <p:cNvSpPr/>
          <p:nvPr/>
        </p:nvSpPr>
        <p:spPr>
          <a:xfrm>
            <a:off x="4082444" y="5680424"/>
            <a:ext cx="489556" cy="196848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2354252" y="5680424"/>
            <a:ext cx="489556" cy="196848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2" name="شكل بيضاوي 41"/>
          <p:cNvSpPr/>
          <p:nvPr/>
        </p:nvSpPr>
        <p:spPr>
          <a:xfrm>
            <a:off x="3511807" y="4135137"/>
            <a:ext cx="307324" cy="37962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سداسي 43"/>
          <p:cNvSpPr/>
          <p:nvPr/>
        </p:nvSpPr>
        <p:spPr>
          <a:xfrm>
            <a:off x="2584535" y="3742481"/>
            <a:ext cx="478954" cy="262583"/>
          </a:xfrm>
          <a:prstGeom prst="hexagon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5" name="رابط منحني 44"/>
          <p:cNvCxnSpPr/>
          <p:nvPr/>
        </p:nvCxnSpPr>
        <p:spPr>
          <a:xfrm flipV="1">
            <a:off x="2915816" y="3539358"/>
            <a:ext cx="1124390" cy="60972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سداسي 45"/>
          <p:cNvSpPr/>
          <p:nvPr/>
        </p:nvSpPr>
        <p:spPr>
          <a:xfrm>
            <a:off x="3779912" y="3140968"/>
            <a:ext cx="547773" cy="360040"/>
          </a:xfrm>
          <a:prstGeom prst="hex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مثلث متساوي الساقين 47"/>
          <p:cNvSpPr/>
          <p:nvPr/>
        </p:nvSpPr>
        <p:spPr>
          <a:xfrm>
            <a:off x="4205298" y="213591"/>
            <a:ext cx="963736" cy="518652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Ag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68036" y="336368"/>
            <a:ext cx="282333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 under investigation </a:t>
            </a:r>
            <a:endParaRPr lang="ar-SA" dirty="0"/>
          </a:p>
        </p:txBody>
      </p:sp>
      <p:sp>
        <p:nvSpPr>
          <p:cNvPr id="50" name="مثلث متساوي الساقين 49"/>
          <p:cNvSpPr/>
          <p:nvPr/>
        </p:nvSpPr>
        <p:spPr>
          <a:xfrm>
            <a:off x="4331932" y="933096"/>
            <a:ext cx="835899" cy="66522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Ag</a:t>
            </a:r>
            <a:endParaRPr lang="ar-SA" sz="1600" dirty="0">
              <a:solidFill>
                <a:schemeClr val="bg1"/>
              </a:solidFill>
            </a:endParaRPr>
          </a:p>
          <a:p>
            <a:pPr algn="ctr"/>
            <a:endParaRPr lang="ar-SA" sz="1600" dirty="0">
              <a:solidFill>
                <a:schemeClr val="bg1"/>
              </a:solidFill>
            </a:endParaRPr>
          </a:p>
        </p:txBody>
      </p:sp>
      <p:sp>
        <p:nvSpPr>
          <p:cNvPr id="51" name="مثلث متساوي الساقين 50"/>
          <p:cNvSpPr/>
          <p:nvPr/>
        </p:nvSpPr>
        <p:spPr>
          <a:xfrm>
            <a:off x="3378394" y="933096"/>
            <a:ext cx="881530" cy="634289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Ag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5292080" y="1196752"/>
            <a:ext cx="20568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Untargeted antigen.</a:t>
            </a:r>
            <a:endParaRPr lang="ar-SA" dirty="0"/>
          </a:p>
        </p:txBody>
      </p:sp>
      <p:sp>
        <p:nvSpPr>
          <p:cNvPr id="62" name="مستطيل 61"/>
          <p:cNvSpPr/>
          <p:nvPr/>
        </p:nvSpPr>
        <p:spPr>
          <a:xfrm>
            <a:off x="3241036" y="181256"/>
            <a:ext cx="4714875" cy="1503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63" name="مربع نص 55"/>
          <p:cNvSpPr txBox="1"/>
          <p:nvPr/>
        </p:nvSpPr>
        <p:spPr>
          <a:xfrm>
            <a:off x="1172841" y="268382"/>
            <a:ext cx="6783070" cy="9283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Note that we should add the blocking buffer, which contains a non –reactive protein, To block all unbound sites in the well to prevent false positive results  or non specific binding.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4" name="مستطيل 63"/>
          <p:cNvSpPr/>
          <p:nvPr/>
        </p:nvSpPr>
        <p:spPr>
          <a:xfrm>
            <a:off x="661031" y="533177"/>
            <a:ext cx="174625" cy="39306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65" name="مستطيل 64"/>
          <p:cNvSpPr/>
          <p:nvPr/>
        </p:nvSpPr>
        <p:spPr>
          <a:xfrm>
            <a:off x="228936" y="224870"/>
            <a:ext cx="7622540" cy="1221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66" name="مربع نص 2"/>
          <p:cNvSpPr txBox="1"/>
          <p:nvPr/>
        </p:nvSpPr>
        <p:spPr>
          <a:xfrm>
            <a:off x="1480185" y="283491"/>
            <a:ext cx="6924040" cy="6496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kern="120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directly enzyme linked antibodies added to react with target antigens (fixed to microtiter plate). 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pic>
        <p:nvPicPr>
          <p:cNvPr id="67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" y="284761"/>
            <a:ext cx="951865" cy="101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شكل بيضاوي 67"/>
          <p:cNvSpPr/>
          <p:nvPr/>
        </p:nvSpPr>
        <p:spPr>
          <a:xfrm rot="10800000">
            <a:off x="608330" y="1163601"/>
            <a:ext cx="346075" cy="31369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69" name="مستطيل 68"/>
          <p:cNvSpPr/>
          <p:nvPr/>
        </p:nvSpPr>
        <p:spPr>
          <a:xfrm>
            <a:off x="144098" y="222964"/>
            <a:ext cx="8260127" cy="1344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70" name="سداسي 69"/>
          <p:cNvSpPr/>
          <p:nvPr/>
        </p:nvSpPr>
        <p:spPr>
          <a:xfrm>
            <a:off x="397714" y="614498"/>
            <a:ext cx="478790" cy="262255"/>
          </a:xfrm>
          <a:prstGeom prst="hexagon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/>
          </a:p>
        </p:txBody>
      </p:sp>
      <p:sp>
        <p:nvSpPr>
          <p:cNvPr id="71" name="مربع نص 4"/>
          <p:cNvSpPr txBox="1"/>
          <p:nvPr/>
        </p:nvSpPr>
        <p:spPr>
          <a:xfrm>
            <a:off x="1172841" y="336368"/>
            <a:ext cx="691853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The substrate is added.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The color or the signal produced as a result of the reaction between 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the substrate and the enzyme conjugated with the antibody.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 the color produced is  proportional to </a:t>
            </a:r>
            <a:r>
              <a:rPr lang="en-US" sz="1800" kern="1200" dirty="0" smtClean="0">
                <a:effectLst/>
                <a:latin typeface="Calibri"/>
                <a:ea typeface="Times New Roman"/>
                <a:cs typeface="Arial"/>
              </a:rPr>
              <a:t>antigen of </a:t>
            </a:r>
            <a:r>
              <a:rPr lang="en-US" dirty="0">
                <a:latin typeface="Calibri"/>
                <a:ea typeface="Times New Roman"/>
                <a:cs typeface="Arial"/>
              </a:rPr>
              <a:t> </a:t>
            </a:r>
            <a:r>
              <a:rPr lang="en-US" dirty="0" err="1" smtClean="0">
                <a:latin typeface="Calibri"/>
                <a:ea typeface="Times New Roman"/>
                <a:cs typeface="Arial"/>
              </a:rPr>
              <a:t>intrest</a:t>
            </a:r>
            <a:r>
              <a:rPr lang="en-US" dirty="0" smtClean="0">
                <a:latin typeface="Calibri"/>
                <a:ea typeface="Times New Roman"/>
                <a:cs typeface="Arial"/>
              </a:rPr>
              <a:t> </a:t>
            </a:r>
            <a:r>
              <a:rPr lang="en-US" sz="1800" kern="1200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in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the sample.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214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8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49" grpId="0"/>
      <p:bldP spid="50" grpId="0" animBg="1"/>
      <p:bldP spid="51" grpId="0" animBg="1"/>
      <p:bldP spid="52" grpId="0"/>
      <p:bldP spid="62" grpId="0" animBg="1"/>
      <p:bldP spid="63" grpId="0"/>
      <p:bldP spid="64" grpId="0" animBg="1"/>
      <p:bldP spid="65" grpId="0" animBg="1"/>
      <p:bldP spid="66" grpId="0"/>
      <p:bldP spid="68" grpId="0" animBg="1"/>
      <p:bldP spid="69" grpId="0" animBg="1"/>
      <p:bldP spid="70" grpId="0" animBg="1"/>
      <p:bldP spid="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54868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-Is used to detect the presence and the concentration of  specific antibody.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This method differs than direct ELISA in that one more labeled secondary antibody is added in the reaction. The primary </a:t>
            </a:r>
            <a:r>
              <a:rPr lang="en-US" dirty="0" smtClean="0"/>
              <a:t>antibody </a:t>
            </a:r>
            <a:r>
              <a:rPr lang="en-US" dirty="0"/>
              <a:t>added to the fixed antigen. Then labeled secondary antibody added that recognizes the primary antibody. The color or the signal produced as a result of addition of substrate is proportional to antibodies in the sample.</a:t>
            </a:r>
          </a:p>
          <a:p>
            <a:pPr algn="l" rtl="0"/>
            <a:r>
              <a:rPr lang="en-US" dirty="0" smtClean="0"/>
              <a:t> “antibody of interest “in </a:t>
            </a:r>
            <a:r>
              <a:rPr lang="en-US" dirty="0"/>
              <a:t>the </a:t>
            </a:r>
            <a:r>
              <a:rPr lang="en-US" dirty="0" smtClean="0"/>
              <a:t>sample.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Do not forget:</a:t>
            </a:r>
          </a:p>
          <a:p>
            <a:pPr algn="l" rtl="0"/>
            <a:r>
              <a:rPr lang="en-US" dirty="0" smtClean="0"/>
              <a:t> 1.</a:t>
            </a:r>
            <a:r>
              <a:rPr lang="en-US" dirty="0"/>
              <a:t> The primary antibody </a:t>
            </a:r>
            <a:r>
              <a:rPr lang="en-US" dirty="0" smtClean="0"/>
              <a:t> [1ry antibody]: is not linked to an enzyme. And it is the antibody of interest.  it is specific to the antigen.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2. The </a:t>
            </a:r>
            <a:r>
              <a:rPr lang="en-US" dirty="0"/>
              <a:t>secondary antibody </a:t>
            </a:r>
            <a:r>
              <a:rPr lang="en-US" dirty="0" smtClean="0"/>
              <a:t>[2ry antibody]: is conjugated with an enzyme , and it is specific to 1ry antibody.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66169" y="148570"/>
            <a:ext cx="17111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Indirect ELISA:</a:t>
            </a:r>
            <a:endParaRPr lang="ar-SA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2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764704"/>
            <a:ext cx="7005019" cy="32659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971600" y="4230691"/>
            <a:ext cx="7416824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Indirect ELISA</a:t>
            </a:r>
          </a:p>
          <a:p>
            <a:pPr algn="l" rtl="0"/>
            <a:endParaRPr lang="en-US" sz="1600" dirty="0" smtClean="0"/>
          </a:p>
          <a:p>
            <a:pPr algn="l" rtl="0"/>
            <a:endParaRPr lang="en-US" sz="1600" dirty="0"/>
          </a:p>
          <a:p>
            <a:pPr algn="l" rtl="0"/>
            <a:r>
              <a:rPr lang="en-US" sz="1600" dirty="0" smtClean="0"/>
              <a:t>The name </a:t>
            </a:r>
            <a:r>
              <a:rPr lang="en-US" sz="1600" dirty="0"/>
              <a:t>Indirect </a:t>
            </a:r>
            <a:r>
              <a:rPr lang="en-US" sz="1600" dirty="0" smtClean="0"/>
              <a:t>ELISA, is due to that 2ry antibody bind indirectly to the antigen.</a:t>
            </a:r>
          </a:p>
          <a:p>
            <a:pPr algn="l" rtl="0"/>
            <a:endParaRPr lang="en-US" sz="2000" b="1" dirty="0" smtClean="0"/>
          </a:p>
          <a:p>
            <a:endParaRPr lang="en-US" sz="2000" b="1" dirty="0"/>
          </a:p>
          <a:p>
            <a:pPr algn="l" rtl="0"/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5159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268760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The sandwich ELISA quantify antigens between two layers of antibodies (i.e. capture and detection </a:t>
            </a:r>
            <a:r>
              <a:rPr lang="en-US" dirty="0" smtClean="0"/>
              <a:t>antibody </a:t>
            </a:r>
            <a:r>
              <a:rPr lang="en-US" dirty="0"/>
              <a:t>just like a sandwich</a:t>
            </a:r>
            <a:r>
              <a:rPr lang="en-US" dirty="0" smtClean="0"/>
              <a:t>). </a:t>
            </a:r>
            <a:r>
              <a:rPr lang="en-US" dirty="0"/>
              <a:t>The antigen to be measured must contain at least two antigenic epitope since at least two antibodies bind to antigen</a:t>
            </a:r>
            <a:r>
              <a:rPr lang="en-US" dirty="0" smtClean="0"/>
              <a:t>. </a:t>
            </a:r>
            <a:r>
              <a:rPr lang="en-US" dirty="0"/>
              <a:t>The color or the signal produced as a result of addition of substrate is proportional to antigen.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52595" y="439054"/>
            <a:ext cx="1842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Sandwich ELISA</a:t>
            </a:r>
            <a:endParaRPr lang="ar-SA" sz="2000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8" y="3068960"/>
            <a:ext cx="8388744" cy="3638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74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7966" y="188640"/>
            <a:ext cx="224689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Competitive ELISA: </a:t>
            </a:r>
            <a:endParaRPr lang="ar-SA" sz="2000" b="1" dirty="0">
              <a:solidFill>
                <a:schemeClr val="accent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836712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It measures the amount of antigen in a sample.  In this type of ELISA, the antigen is labeled instead of the antibody. Unlabeled </a:t>
            </a:r>
            <a:r>
              <a:rPr lang="en-US" dirty="0" smtClean="0"/>
              <a:t>antigen “your interest” </a:t>
            </a:r>
            <a:r>
              <a:rPr lang="en-US" dirty="0"/>
              <a:t>and the labeled antigen compete for binding to the capture antibody. The color or the signal produced as a result of addition of substrate is inversely proportional to antigens in the sample.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For </a:t>
            </a:r>
            <a:r>
              <a:rPr lang="en-US" dirty="0"/>
              <a:t>example, the absence of the antigen in the sample will result in a dark color, whereas the presence of the antigen will result in a light color or no color as the concentration of the antigen increases.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10" y="3647173"/>
            <a:ext cx="7297090" cy="314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10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509923"/>
            <a:ext cx="8820472" cy="57861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Antigens [Ag</a:t>
            </a:r>
            <a:r>
              <a:rPr lang="en-US" sz="2000" b="1" dirty="0" smtClean="0">
                <a:solidFill>
                  <a:schemeClr val="accent1"/>
                </a:solidFill>
              </a:rPr>
              <a:t>]:</a:t>
            </a:r>
          </a:p>
          <a:p>
            <a:pPr algn="l" rtl="0"/>
            <a:r>
              <a:rPr lang="en-US" dirty="0" smtClean="0"/>
              <a:t> A </a:t>
            </a:r>
            <a:r>
              <a:rPr lang="en-US" dirty="0"/>
              <a:t>substance that when introduced into the body stimulates the production of an antibody. Antigens include toxins, bacteria, foreign blood cells, and the cells of transplanted organs.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Antibody [</a:t>
            </a:r>
            <a:r>
              <a:rPr lang="en-US" sz="2000" b="1" dirty="0" err="1" smtClean="0">
                <a:solidFill>
                  <a:schemeClr val="accent1"/>
                </a:solidFill>
              </a:rPr>
              <a:t>Ab</a:t>
            </a:r>
            <a:r>
              <a:rPr lang="en-US" sz="2000" b="1" dirty="0" smtClean="0">
                <a:solidFill>
                  <a:schemeClr val="accent1"/>
                </a:solidFill>
              </a:rPr>
              <a:t>]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</a:p>
          <a:p>
            <a:pPr algn="l" rtl="0"/>
            <a:r>
              <a:rPr lang="en-US" dirty="0"/>
              <a:t>Antibodies are large Y-shaped </a:t>
            </a:r>
            <a:r>
              <a:rPr lang="en-US" dirty="0" smtClean="0"/>
              <a:t>glycoproteins. </a:t>
            </a:r>
            <a:r>
              <a:rPr lang="en-US" dirty="0"/>
              <a:t>They are </a:t>
            </a:r>
            <a:r>
              <a:rPr lang="en-US" dirty="0" smtClean="0"/>
              <a:t>produced by </a:t>
            </a:r>
            <a:r>
              <a:rPr lang="en-US" dirty="0"/>
              <a:t>the immune system to identify and neutralize foreign objects like bacteria and </a:t>
            </a:r>
            <a:r>
              <a:rPr lang="en-US" dirty="0" smtClean="0"/>
              <a:t>viruses or antigens in general.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-The </a:t>
            </a:r>
            <a:r>
              <a:rPr lang="en-US" dirty="0"/>
              <a:t>antibody recognizes a unique </a:t>
            </a:r>
            <a:r>
              <a:rPr lang="en-US" dirty="0" smtClean="0"/>
              <a:t>foreign target</a:t>
            </a:r>
            <a:r>
              <a:rPr lang="en-US" dirty="0"/>
              <a:t>, called an </a:t>
            </a:r>
            <a:r>
              <a:rPr lang="en-US" dirty="0" smtClean="0"/>
              <a:t>antigen[ </a:t>
            </a:r>
            <a:r>
              <a:rPr lang="en-US" dirty="0"/>
              <a:t>not normally found in the </a:t>
            </a:r>
            <a:r>
              <a:rPr lang="en-US" dirty="0" smtClean="0"/>
              <a:t>body] 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So, each antibody recognize specific antigen.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Immunoassay </a:t>
            </a:r>
            <a:r>
              <a:rPr lang="en-US" dirty="0" smtClean="0"/>
              <a:t>is : a test that uses antibody and antigen complexes[</a:t>
            </a:r>
            <a:r>
              <a:rPr lang="en-US" dirty="0" err="1" smtClean="0"/>
              <a:t>immuno</a:t>
            </a:r>
            <a:r>
              <a:rPr lang="en-US" dirty="0" smtClean="0"/>
              <a:t>-complexes]</a:t>
            </a:r>
          </a:p>
          <a:p>
            <a:pPr algn="l" rtl="0"/>
            <a:r>
              <a:rPr lang="en-US" dirty="0" smtClean="0"/>
              <a:t> as a means of generating measurable results.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88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31640" y="2132857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http://www.youtube.com/watch?v=Tp61S-2F2B4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476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1783796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ELISA: </a:t>
            </a:r>
            <a:r>
              <a:rPr lang="en-US" dirty="0"/>
              <a:t>method used in immunology and other scientific field, designed for detecting and quantitating substances such </a:t>
            </a:r>
            <a:r>
              <a:rPr lang="en-US" dirty="0" smtClean="0"/>
              <a:t>as: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peptides</a:t>
            </a:r>
            <a:r>
              <a:rPr lang="en-US" dirty="0"/>
              <a:t>, proteins, hormones  </a:t>
            </a:r>
            <a:r>
              <a:rPr lang="en-US" dirty="0">
                <a:solidFill>
                  <a:schemeClr val="accent1"/>
                </a:solidFill>
              </a:rPr>
              <a:t>“</a:t>
            </a:r>
            <a:r>
              <a:rPr lang="en-US" dirty="0" smtClean="0">
                <a:solidFill>
                  <a:schemeClr val="accent1"/>
                </a:solidFill>
              </a:rPr>
              <a:t>antigens in general” </a:t>
            </a:r>
            <a:r>
              <a:rPr lang="en-US" dirty="0" smtClean="0"/>
              <a:t>.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antibodies</a:t>
            </a:r>
            <a:r>
              <a:rPr lang="en-US" dirty="0"/>
              <a:t>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400" b="1" dirty="0">
                <a:solidFill>
                  <a:schemeClr val="accent1"/>
                </a:solidFill>
              </a:rPr>
              <a:t>Principle:</a:t>
            </a:r>
          </a:p>
          <a:p>
            <a:pPr algn="l" rtl="0"/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 rtl="0"/>
            <a:r>
              <a:rPr lang="en-US" dirty="0" smtClean="0"/>
              <a:t>The basic  principle of ELISA is  to  detect a specific antibody- antigen reaction by using an enzyme which can convert  a colorless  substrate  to a color product indicating the  presence of the antibody - antigen [</a:t>
            </a:r>
            <a:r>
              <a:rPr lang="en-US" dirty="0" err="1" smtClean="0"/>
              <a:t>Ab</a:t>
            </a:r>
            <a:r>
              <a:rPr lang="en-US" dirty="0" smtClean="0"/>
              <a:t>-Ag] binding.</a:t>
            </a:r>
            <a:endParaRPr lang="ar-SA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548680"/>
            <a:ext cx="8280920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Propose of ELISA: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 smtClean="0"/>
              <a:t>-To  </a:t>
            </a:r>
            <a:r>
              <a:rPr lang="en-US" dirty="0"/>
              <a:t>determine the presence and the concentration of a particular Ag or </a:t>
            </a:r>
            <a:r>
              <a:rPr lang="en-US" dirty="0" err="1"/>
              <a:t>Ab</a:t>
            </a:r>
            <a:r>
              <a:rPr lang="en-US" dirty="0"/>
              <a:t> in a sample. Thus it can be run in a qualitative </a:t>
            </a:r>
            <a:r>
              <a:rPr lang="en-US" dirty="0" smtClean="0"/>
              <a:t> and quantitative format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/>
              <a:t>-</a:t>
            </a:r>
            <a:r>
              <a:rPr lang="en-US" b="1" dirty="0" smtClean="0"/>
              <a:t>In </a:t>
            </a:r>
            <a:r>
              <a:rPr lang="en-US" b="1" dirty="0"/>
              <a:t>qualitative ELISA</a:t>
            </a:r>
            <a:r>
              <a:rPr lang="en-US" dirty="0"/>
              <a:t>, results provide a positive or negative result for a  sample.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 smtClean="0"/>
              <a:t>-</a:t>
            </a:r>
            <a:r>
              <a:rPr lang="en-US" b="1" dirty="0" smtClean="0"/>
              <a:t>In </a:t>
            </a:r>
            <a:r>
              <a:rPr lang="en-US" b="1" dirty="0"/>
              <a:t>quantitative ELISA</a:t>
            </a:r>
            <a:r>
              <a:rPr lang="en-US" dirty="0"/>
              <a:t>, the optical density or  </a:t>
            </a:r>
            <a:r>
              <a:rPr lang="en-US" dirty="0" err="1"/>
              <a:t>flurescent</a:t>
            </a:r>
            <a:r>
              <a:rPr lang="en-US" dirty="0"/>
              <a:t> units of the sample is interpolated into a standard curve  (obtained from serial dilutions of a </a:t>
            </a:r>
            <a:r>
              <a:rPr lang="en-US" dirty="0" smtClean="0"/>
              <a:t>standard).</a:t>
            </a:r>
            <a:endParaRPr lang="en-US" dirty="0"/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09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93968"/>
            <a:ext cx="846043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Application of ELISA: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ELISA </a:t>
            </a:r>
            <a:r>
              <a:rPr lang="en-US" dirty="0"/>
              <a:t>can be used in the field of medicine, food industry and in toxicology labs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evaluate the presence of a specific Ag  or </a:t>
            </a:r>
            <a:r>
              <a:rPr lang="en-US" dirty="0" err="1"/>
              <a:t>Ab</a:t>
            </a:r>
            <a:r>
              <a:rPr lang="en-US" dirty="0"/>
              <a:t> in a sample.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They </a:t>
            </a:r>
            <a:r>
              <a:rPr lang="en-US" dirty="0"/>
              <a:t>can be used for: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/>
              <a:t>-screening donated blood for evidence of viral contamination.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measuring hormones level.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it can measure autoantibody in autoimmune disease  Such as rheumatoid </a:t>
            </a:r>
            <a:r>
              <a:rPr lang="en-US" dirty="0" smtClean="0"/>
              <a:t>arthritis. </a:t>
            </a:r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869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441" y="116632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Types of ELISA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l" rtl="0"/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/>
              <a:t>Direct ELISA .</a:t>
            </a:r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/>
              <a:t>Indirect ELISA.</a:t>
            </a:r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/>
              <a:t>Sandwich ELISA.</a:t>
            </a:r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/>
              <a:t>Competitive ELISA.</a:t>
            </a:r>
          </a:p>
        </p:txBody>
      </p:sp>
    </p:spTree>
    <p:extLst>
      <p:ext uri="{BB962C8B-B14F-4D97-AF65-F5344CB8AC3E}">
        <p14:creationId xmlns:p14="http://schemas.microsoft.com/office/powerpoint/2010/main" val="126778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810000"/>
            <a:ext cx="3518693" cy="496756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646646" y="5580529"/>
            <a:ext cx="38985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/>
              <a:t>*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12664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552982" cy="54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6712804" y="2348880"/>
            <a:ext cx="889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49277" y="5908630"/>
            <a:ext cx="1014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antibody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143944" y="170080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ستقيم 9"/>
          <p:cNvCxnSpPr>
            <a:stCxn id="4" idx="1"/>
          </p:cNvCxnSpPr>
          <p:nvPr/>
        </p:nvCxnSpPr>
        <p:spPr>
          <a:xfrm flipH="1" flipV="1">
            <a:off x="5796136" y="1340768"/>
            <a:ext cx="432171" cy="433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004048" y="971436"/>
            <a:ext cx="908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epitope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646646" y="5580529"/>
            <a:ext cx="38985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/>
              <a:t>*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5397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3401" y="4030775"/>
            <a:ext cx="383104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Primary antibody</a:t>
            </a:r>
          </a:p>
          <a:p>
            <a:pPr algn="ctr" rtl="0"/>
            <a:r>
              <a:rPr lang="en-US" dirty="0" smtClean="0"/>
              <a:t>“antibody specified to specific antigen”</a:t>
            </a:r>
          </a:p>
          <a:p>
            <a:pPr algn="ctr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4499992" y="548680"/>
            <a:ext cx="0" cy="59766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>
            <a:off x="5551727" y="645806"/>
            <a:ext cx="2634932" cy="2538046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6411993" y="2852936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283968" y="4077072"/>
            <a:ext cx="44256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Secondary antibody</a:t>
            </a:r>
          </a:p>
          <a:p>
            <a:pPr algn="ctr" rtl="0"/>
            <a:r>
              <a:rPr lang="en-US" dirty="0" smtClean="0"/>
              <a:t>“antibody specified to Primary antibody”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326393" y="3121321"/>
            <a:ext cx="9151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enzyme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5336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4518963" y="4968356"/>
            <a:ext cx="39604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enzyme linked: will convert colorless substrate to colored product, </a:t>
            </a:r>
          </a:p>
          <a:p>
            <a:pPr algn="l" rtl="0"/>
            <a:r>
              <a:rPr lang="en-US" dirty="0" smtClean="0"/>
              <a:t>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362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5314</TotalTime>
  <Words>916</Words>
  <Application>Microsoft Office PowerPoint</Application>
  <PresentationFormat>عرض على الشاشة (3:4)‏</PresentationFormat>
  <Paragraphs>122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تجاور</vt:lpstr>
      <vt:lpstr>Enzyme-Linked Immunosorbent Assay [ELISA]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84</cp:revision>
  <dcterms:created xsi:type="dcterms:W3CDTF">2013-10-10T13:44:05Z</dcterms:created>
  <dcterms:modified xsi:type="dcterms:W3CDTF">2014-10-15T08:54:45Z</dcterms:modified>
</cp:coreProperties>
</file>