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9" r:id="rId3"/>
    <p:sldId id="294" r:id="rId4"/>
    <p:sldId id="295" r:id="rId5"/>
    <p:sldId id="302" r:id="rId6"/>
    <p:sldId id="303" r:id="rId7"/>
    <p:sldId id="304" r:id="rId8"/>
    <p:sldId id="305" r:id="rId9"/>
    <p:sldId id="306" r:id="rId10"/>
    <p:sldId id="307" r:id="rId11"/>
    <p:sldId id="301" r:id="rId12"/>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1511" autoAdjust="0"/>
  </p:normalViewPr>
  <p:slideViewPr>
    <p:cSldViewPr snapToGrid="0">
      <p:cViewPr varScale="1">
        <p:scale>
          <a:sx n="80" d="100"/>
          <a:sy n="80" d="100"/>
        </p:scale>
        <p:origin x="-44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18/9/2017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Arial" charset="0"/>
                <a:ea typeface="+mn-ea"/>
                <a:cs typeface="+mn-cs"/>
              </a:rPr>
              <a:t>Fertility Rate: </a:t>
            </a:r>
            <a:r>
              <a:rPr lang="en-US" sz="1200" b="0" i="0" kern="1200" dirty="0" smtClean="0">
                <a:solidFill>
                  <a:schemeClr val="tx1"/>
                </a:solidFill>
                <a:effectLst/>
                <a:latin typeface="Arial" charset="0"/>
                <a:ea typeface="+mn-ea"/>
                <a:cs typeface="+mn-cs"/>
              </a:rPr>
              <a:t> is a measure of fertility in a defined population over a specified period of time, usually one year</a:t>
            </a:r>
          </a:p>
          <a:p>
            <a:endParaRPr lang="en-US" sz="1200" b="0" i="0" kern="1200" dirty="0" smtClean="0">
              <a:solidFill>
                <a:schemeClr val="tx1"/>
              </a:solidFill>
              <a:effectLst/>
              <a:latin typeface="Arial" charset="0"/>
              <a:ea typeface="+mn-ea"/>
              <a:cs typeface="+mn-cs"/>
            </a:endParaRPr>
          </a:p>
          <a:p>
            <a:r>
              <a:rPr lang="en-US" b="1" dirty="0" smtClean="0">
                <a:latin typeface="Times New Roman" pitchFamily="18" charset="0"/>
                <a:cs typeface="Times New Roman" pitchFamily="18" charset="0"/>
              </a:rPr>
              <a:t>Morbidity Rate: </a:t>
            </a:r>
            <a:r>
              <a:rPr lang="en-US" sz="1200" b="0" i="0" kern="1200" dirty="0" smtClean="0">
                <a:solidFill>
                  <a:schemeClr val="tx1"/>
                </a:solidFill>
                <a:effectLst/>
                <a:latin typeface="Arial" charset="0"/>
                <a:ea typeface="+mn-ea"/>
                <a:cs typeface="+mn-cs"/>
              </a:rPr>
              <a:t>is the proportion of patients with a particular disease during a given year per given unit of population.</a:t>
            </a:r>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2</a:t>
            </a:fld>
            <a:endParaRPr lang="en-US"/>
          </a:p>
        </p:txBody>
      </p:sp>
    </p:spTree>
    <p:extLst>
      <p:ext uri="{BB962C8B-B14F-4D97-AF65-F5344CB8AC3E}">
        <p14:creationId xmlns:p14="http://schemas.microsoft.com/office/powerpoint/2010/main" val="1362252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Arial" charset="0"/>
                <a:ea typeface="+mn-ea"/>
                <a:cs typeface="+mn-cs"/>
              </a:rPr>
              <a:t>The Mortality Rate (MR):</a:t>
            </a:r>
            <a:r>
              <a:rPr lang="en-US" sz="1200" b="0" i="0" kern="1200" dirty="0" smtClean="0">
                <a:solidFill>
                  <a:schemeClr val="tx1"/>
                </a:solidFill>
                <a:effectLst/>
                <a:latin typeface="Arial" charset="0"/>
                <a:ea typeface="+mn-ea"/>
                <a:cs typeface="+mn-cs"/>
              </a:rPr>
              <a:t> is the number of deaths within a given population in a given time period. The mortality rate is typically expressed in number of deaths per 1,000 or 100,000 individuals per year.</a:t>
            </a:r>
            <a:endParaRPr lang="en-US" dirty="0" smtClean="0"/>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3</a:t>
            </a:fld>
            <a:endParaRPr lang="en-US"/>
          </a:p>
        </p:txBody>
      </p:sp>
    </p:spTree>
    <p:extLst>
      <p:ext uri="{BB962C8B-B14F-4D97-AF65-F5344CB8AC3E}">
        <p14:creationId xmlns:p14="http://schemas.microsoft.com/office/powerpoint/2010/main" val="311277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Arial" charset="0"/>
                <a:ea typeface="+mn-ea"/>
                <a:cs typeface="+mn-cs"/>
              </a:rPr>
              <a:t>Crude Birth Rate (CBR): </a:t>
            </a:r>
            <a:r>
              <a:rPr lang="en-US" sz="1200" b="0" i="0" kern="1200" dirty="0" smtClean="0">
                <a:solidFill>
                  <a:schemeClr val="tx1"/>
                </a:solidFill>
                <a:effectLst/>
                <a:latin typeface="Arial" charset="0"/>
                <a:ea typeface="+mn-ea"/>
                <a:cs typeface="+mn-cs"/>
              </a:rPr>
              <a:t>is the number of live births occurring among the population of a given geographical area during a given year, per 1,000 mid-year total population of the given geographical area during the same year.</a:t>
            </a:r>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Arial" charset="0"/>
                <a:ea typeface="+mn-ea"/>
                <a:cs typeface="+mn-cs"/>
              </a:rPr>
              <a:t>Incidence:</a:t>
            </a:r>
            <a:r>
              <a:rPr lang="en-US" sz="1200" b="0" i="0" kern="1200" dirty="0" smtClean="0">
                <a:solidFill>
                  <a:schemeClr val="tx1"/>
                </a:solidFill>
                <a:effectLst/>
                <a:latin typeface="Arial" charset="0"/>
                <a:ea typeface="+mn-ea"/>
                <a:cs typeface="+mn-cs"/>
              </a:rPr>
              <a:t> is a measure of the </a:t>
            </a:r>
            <a:r>
              <a:rPr lang="en-US" sz="1200" b="1" i="0" kern="1200" dirty="0" smtClean="0">
                <a:solidFill>
                  <a:schemeClr val="tx1"/>
                </a:solidFill>
                <a:effectLst/>
                <a:latin typeface="Arial" charset="0"/>
                <a:ea typeface="+mn-ea"/>
                <a:cs typeface="+mn-cs"/>
              </a:rPr>
              <a:t>risk</a:t>
            </a:r>
            <a:r>
              <a:rPr lang="en-US" sz="1200" b="0" i="0" kern="1200" dirty="0" smtClean="0">
                <a:solidFill>
                  <a:schemeClr val="tx1"/>
                </a:solidFill>
                <a:effectLst/>
                <a:latin typeface="Arial" charset="0"/>
                <a:ea typeface="+mn-ea"/>
                <a:cs typeface="+mn-cs"/>
              </a:rPr>
              <a:t> of developing some new condition within a specified period of time.</a:t>
            </a:r>
            <a:endParaRPr lang="en-US" dirty="0" smtClean="0"/>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Arial" charset="0"/>
                <a:ea typeface="+mn-ea"/>
                <a:cs typeface="+mn-cs"/>
              </a:rPr>
              <a:t>prevalence rate</a:t>
            </a:r>
            <a:r>
              <a:rPr lang="en-US" sz="1200" b="0" i="0" kern="1200" dirty="0" smtClean="0">
                <a:solidFill>
                  <a:schemeClr val="tx1"/>
                </a:solidFill>
                <a:effectLst/>
                <a:latin typeface="Arial" charset="0"/>
                <a:ea typeface="+mn-ea"/>
                <a:cs typeface="+mn-cs"/>
              </a:rPr>
              <a:t>  the number of people in a population who have a disease at a given time: the numerator is the number of existing cases of disease at a specified time and the denominator is the total population.</a:t>
            </a:r>
            <a:endParaRPr lang="en-US" dirty="0" smtClean="0"/>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imes New Roman" pitchFamily="18" charset="0"/>
                <a:cs typeface="Times New Roman" pitchFamily="18" charset="0"/>
              </a:rPr>
              <a:t>Crude Death Rate:</a:t>
            </a:r>
            <a:r>
              <a:rPr lang="en-US" baseline="0" dirty="0" smtClean="0">
                <a:latin typeface="Times New Roman" pitchFamily="18" charset="0"/>
                <a:cs typeface="Times New Roman" pitchFamily="18" charset="0"/>
              </a:rPr>
              <a:t> </a:t>
            </a:r>
            <a:r>
              <a:rPr lang="en-US" sz="1200" b="0" i="0" kern="1200" dirty="0" smtClean="0">
                <a:solidFill>
                  <a:schemeClr val="tx1"/>
                </a:solidFill>
                <a:effectLst/>
                <a:latin typeface="Arial" charset="0"/>
                <a:ea typeface="+mn-ea"/>
                <a:cs typeface="+mn-cs"/>
              </a:rPr>
              <a:t>The ratio of total deaths to total population in a specified community or area over a specified period of time. The death rate is often expressed as the number of deaths per 1,000 of the population per year.</a:t>
            </a:r>
            <a:endParaRPr lang="en-US" dirty="0" smtClean="0"/>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Arial" charset="0"/>
                <a:ea typeface="+mn-ea"/>
                <a:cs typeface="+mn-cs"/>
              </a:rPr>
              <a:t>Maternal death</a:t>
            </a:r>
            <a:r>
              <a:rPr lang="en-US" sz="1200" b="0" i="0" kern="1200" dirty="0" smtClean="0">
                <a:solidFill>
                  <a:schemeClr val="tx1"/>
                </a:solidFill>
                <a:effectLst/>
                <a:latin typeface="Arial" charset="0"/>
                <a:ea typeface="+mn-ea"/>
                <a:cs typeface="+mn-cs"/>
              </a:rPr>
              <a:t> is a rate in which the numerator is the number of maternal deaths ascribed to puerperal causes in one year. </a:t>
            </a:r>
          </a:p>
          <a:p>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The death of a woman while pregnant or within 42 days of termination of pregnancy, irrespective of the duration and site of the pregnancy, from any cause related to or aggravated by the pregnancy or its management but not from accidental or incidental causes. To facilitate the identification of maternal deaths in circumstances in which cause of death attribution is inadequate, a new category has been introduced: Pregnancy-related death is defined as the death of a woman while pregnant or within 42 days of termination of pregnancy, irrespective of the cause of death.</a:t>
            </a:r>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8</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Arial" charset="0"/>
                <a:ea typeface="+mn-ea"/>
                <a:cs typeface="+mn-cs"/>
              </a:rPr>
              <a:t>Infant Mortality Rate</a:t>
            </a:r>
            <a:r>
              <a:rPr lang="en-US" sz="1200" b="0" i="0" kern="1200" dirty="0" smtClean="0">
                <a:solidFill>
                  <a:schemeClr val="tx1"/>
                </a:solidFill>
                <a:effectLst/>
                <a:latin typeface="Arial" charset="0"/>
                <a:ea typeface="+mn-ea"/>
                <a:cs typeface="+mn-cs"/>
              </a:rPr>
              <a:t> the ratio of the number of deaths in one year of children less than one year of age to the number of live births in that year.</a:t>
            </a:r>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9</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smtClean="0">
                <a:solidFill>
                  <a:schemeClr val="tx1"/>
                </a:solidFill>
                <a:effectLst/>
                <a:latin typeface="Arial" charset="0"/>
                <a:ea typeface="+mn-ea"/>
                <a:cs typeface="+mn-cs"/>
              </a:rPr>
              <a:t>Neonatal Mortality Rate</a:t>
            </a:r>
            <a:r>
              <a:rPr lang="en-US" sz="1200" b="0" i="0" kern="1200" smtClean="0">
                <a:solidFill>
                  <a:schemeClr val="tx1"/>
                </a:solidFill>
                <a:effectLst/>
                <a:latin typeface="Arial" charset="0"/>
                <a:ea typeface="+mn-ea"/>
                <a:cs typeface="+mn-cs"/>
              </a:rPr>
              <a:t> the ratio of the number of deaths in one year of children less than 28 days of age to the number of live births in that year</a:t>
            </a:r>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10</a:t>
            </a:fld>
            <a:endParaRPr lang="en-US"/>
          </a:p>
        </p:txBody>
      </p:sp>
    </p:spTree>
    <p:extLst>
      <p:ext uri="{BB962C8B-B14F-4D97-AF65-F5344CB8AC3E}">
        <p14:creationId xmlns:p14="http://schemas.microsoft.com/office/powerpoint/2010/main" val="325363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27/12/1438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27/12/1438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27/12/1438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27/12/1438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fontScale="90000"/>
          </a:bodyPr>
          <a:lstStyle/>
          <a:p>
            <a:r>
              <a:rPr lang="en-US" sz="4800" dirty="0">
                <a:latin typeface="Times New Roman" pitchFamily="18" charset="0"/>
                <a:cs typeface="Times New Roman" pitchFamily="18" charset="0"/>
              </a:rPr>
              <a:t>Epidemiology and Statistics in Public; Health Indicators</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a:bodyPr>
          <a:lstStyle/>
          <a:p>
            <a:pPr algn="ctr"/>
            <a:r>
              <a:rPr lang="en-US" sz="3600" b="1" dirty="0">
                <a:solidFill>
                  <a:schemeClr val="bg1"/>
                </a:solidFill>
                <a:latin typeface="Times New Roman" pitchFamily="18" charset="0"/>
                <a:cs typeface="Times New Roman" pitchFamily="18" charset="0"/>
              </a:rPr>
              <a:t>Neonatal Mortality Rate (IMR)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5" name="Content Placeholder 2"/>
              <p:cNvSpPr>
                <a:spLocks noGrp="1"/>
              </p:cNvSpPr>
              <p:nvPr>
                <p:ph sz="half" idx="4294967295"/>
              </p:nvPr>
            </p:nvSpPr>
            <p:spPr>
              <a:xfrm>
                <a:off x="599704" y="1629887"/>
                <a:ext cx="10978738" cy="4557157"/>
              </a:xfrm>
              <a:prstGeom prst="rect">
                <a:avLst/>
              </a:prstGeo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𝑁𝑀</m:t>
                      </m:r>
                      <m:r>
                        <a:rPr lang="en-US" sz="2800" i="1">
                          <a:latin typeface="Cambria Math"/>
                          <a:cs typeface="Times New Roman" pitchFamily="18" charset="0"/>
                        </a:rPr>
                        <m:t>𝑅</m:t>
                      </m:r>
                      <m:r>
                        <a:rPr lang="en-US" sz="2800" i="1">
                          <a:latin typeface="Cambria Math"/>
                          <a:cs typeface="Times New Roman" pitchFamily="18" charset="0"/>
                        </a:rPr>
                        <m:t>=</m:t>
                      </m:r>
                      <m:f>
                        <m:fPr>
                          <m:ctrlPr>
                            <a:rPr lang="en-US" sz="2800" i="1">
                              <a:latin typeface="Cambria Math"/>
                              <a:cs typeface="Times New Roman" pitchFamily="18" charset="0"/>
                            </a:rPr>
                          </m:ctrlPr>
                        </m:fPr>
                        <m:num>
                          <m:r>
                            <m:rPr>
                              <m:nor/>
                            </m:rPr>
                            <a:rPr lang="en-US" sz="2800" b="0" i="1" smtClean="0">
                              <a:latin typeface="Cambria Math"/>
                              <a:cs typeface="Times New Roman" pitchFamily="18" charset="0"/>
                            </a:rPr>
                            <m:t>No</m:t>
                          </m:r>
                          <m:r>
                            <m:rPr>
                              <m:nor/>
                            </m:rPr>
                            <a:rPr lang="en-US" sz="2800" b="0" i="1" smtClean="0">
                              <a:latin typeface="Cambria Math"/>
                              <a:cs typeface="Times New Roman" pitchFamily="18" charset="0"/>
                            </a:rPr>
                            <m:t>. </m:t>
                          </m:r>
                          <m:r>
                            <m:rPr>
                              <m:nor/>
                            </m:rPr>
                            <a:rPr lang="en-US" sz="2800" i="1">
                              <a:latin typeface="Cambria Math"/>
                              <a:cs typeface="Times New Roman" pitchFamily="18" charset="0"/>
                            </a:rPr>
                            <m:t>of</m:t>
                          </m:r>
                          <m:r>
                            <m:rPr>
                              <m:nor/>
                            </m:rPr>
                            <a:rPr lang="en-US" sz="2800" b="0" i="1" smtClean="0">
                              <a:latin typeface="Cambria Math"/>
                              <a:cs typeface="Times New Roman" pitchFamily="18" charset="0"/>
                            </a:rPr>
                            <m:t> </m:t>
                          </m:r>
                          <m:r>
                            <m:rPr>
                              <m:nor/>
                            </m:rPr>
                            <a:rPr lang="en-US" sz="2800" b="0" i="1" smtClean="0">
                              <a:latin typeface="Cambria Math"/>
                              <a:cs typeface="Times New Roman" pitchFamily="18" charset="0"/>
                            </a:rPr>
                            <m:t>Neonatal</m:t>
                          </m:r>
                          <m:r>
                            <m:rPr>
                              <m:nor/>
                            </m:rPr>
                            <a:rPr lang="en-US" sz="2800" b="0" i="1" smtClean="0">
                              <a:latin typeface="Cambria Math"/>
                              <a:cs typeface="Times New Roman" pitchFamily="18" charset="0"/>
                            </a:rPr>
                            <m:t> </m:t>
                          </m:r>
                          <m:r>
                            <m:rPr>
                              <m:nor/>
                            </m:rPr>
                            <a:rPr lang="en-US" sz="2800" b="0" i="1" smtClean="0">
                              <a:latin typeface="Cambria Math"/>
                              <a:cs typeface="Times New Roman" pitchFamily="18" charset="0"/>
                            </a:rPr>
                            <m:t>Deaths</m:t>
                          </m:r>
                        </m:num>
                        <m:den>
                          <m:r>
                            <m:rPr>
                              <m:nor/>
                            </m:rPr>
                            <a:rPr lang="en-US" sz="2800" b="0" i="1" dirty="0" smtClean="0">
                              <a:latin typeface="Times New Roman" pitchFamily="18" charset="0"/>
                              <a:cs typeface="Times New Roman" pitchFamily="18" charset="0"/>
                            </a:rPr>
                            <m:t>No</m:t>
                          </m:r>
                          <m:r>
                            <m:rPr>
                              <m:nor/>
                            </m:rPr>
                            <a:rPr lang="en-US" sz="2800" b="0" i="1" dirty="0" smtClean="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of</m:t>
                          </m:r>
                          <m:r>
                            <m:rPr>
                              <m:nor/>
                            </m:rPr>
                            <a:rPr lang="en-US" sz="2800" b="0" i="1" dirty="0" smtClean="0">
                              <a:latin typeface="Times New Roman" pitchFamily="18" charset="0"/>
                              <a:cs typeface="Times New Roman" pitchFamily="18" charset="0"/>
                            </a:rPr>
                            <m:t> </m:t>
                          </m:r>
                          <m:r>
                            <m:rPr>
                              <m:nor/>
                            </m:rPr>
                            <a:rPr lang="en-US" sz="2800" i="1" dirty="0">
                              <a:latin typeface="Times New Roman" pitchFamily="18" charset="0"/>
                              <a:cs typeface="Times New Roman" pitchFamily="18" charset="0"/>
                            </a:rPr>
                            <m:t>L</m:t>
                          </m:r>
                          <m:r>
                            <m:rPr>
                              <m:nor/>
                            </m:rPr>
                            <a:rPr lang="en-US" sz="2800" b="0" i="1" dirty="0" smtClean="0">
                              <a:latin typeface="Times New Roman" pitchFamily="18" charset="0"/>
                              <a:cs typeface="Times New Roman" pitchFamily="18" charset="0"/>
                            </a:rPr>
                            <m:t>ife</m:t>
                          </m:r>
                          <m:r>
                            <m:rPr>
                              <m:nor/>
                            </m:rPr>
                            <a:rPr lang="en-US" sz="2800" b="0" i="1" dirty="0" smtClean="0">
                              <a:latin typeface="Times New Roman" pitchFamily="18" charset="0"/>
                              <a:cs typeface="Times New Roman" pitchFamily="18" charset="0"/>
                            </a:rPr>
                            <m:t> </m:t>
                          </m:r>
                          <m:r>
                            <m:rPr>
                              <m:nor/>
                            </m:rPr>
                            <a:rPr lang="en-US" sz="2800" i="1" dirty="0">
                              <a:latin typeface="Times New Roman" pitchFamily="18" charset="0"/>
                              <a:cs typeface="Times New Roman" pitchFamily="18" charset="0"/>
                            </a:rPr>
                            <m:t>B</m:t>
                          </m:r>
                          <m:r>
                            <m:rPr>
                              <m:nor/>
                            </m:rPr>
                            <a:rPr lang="en-US" sz="2800" b="0" i="1" dirty="0" smtClean="0">
                              <a:latin typeface="Times New Roman" pitchFamily="18" charset="0"/>
                              <a:cs typeface="Times New Roman" pitchFamily="18" charset="0"/>
                            </a:rPr>
                            <m:t>irth</m:t>
                          </m:r>
                        </m:den>
                      </m:f>
                      <m:r>
                        <a:rPr lang="en-US" sz="2800" i="1">
                          <a:latin typeface="Cambria Math"/>
                          <a:ea typeface="Cambria Math"/>
                          <a:cs typeface="Times New Roman" pitchFamily="18" charset="0"/>
                        </a:rPr>
                        <m:t>×</m:t>
                      </m:r>
                      <m:r>
                        <a:rPr lang="en-US" sz="2800" i="1">
                          <a:latin typeface="Cambria Math"/>
                          <a:cs typeface="Times New Roman" pitchFamily="18" charset="0"/>
                        </a:rPr>
                        <m:t>10</m:t>
                      </m:r>
                      <m:r>
                        <a:rPr lang="en-US" sz="2800" b="0" i="1" smtClean="0">
                          <a:latin typeface="Cambria Math"/>
                          <a:cs typeface="Times New Roman" pitchFamily="18" charset="0"/>
                        </a:rPr>
                        <m:t>0</m:t>
                      </m:r>
                      <m:r>
                        <a:rPr lang="en-US" sz="2800" i="1">
                          <a:latin typeface="Cambria Math"/>
                          <a:cs typeface="Times New Roman" pitchFamily="18" charset="0"/>
                        </a:rPr>
                        <m:t>0</m:t>
                      </m:r>
                    </m:oMath>
                  </m:oMathPara>
                </a14:m>
                <a:endParaRPr lang="en-US" sz="2800" dirty="0">
                  <a:latin typeface="Times New Roman" pitchFamily="18" charset="0"/>
                  <a:cs typeface="Times New Roman" pitchFamily="18" charset="0"/>
                </a:endParaRPr>
              </a:p>
            </p:txBody>
          </p:sp>
        </mc:Choice>
        <mc:Fallback>
          <p:sp>
            <p:nvSpPr>
              <p:cNvPr id="5" name="Content Placeholder 2"/>
              <p:cNvSpPr>
                <a:spLocks noGrp="1" noRot="1" noChangeAspect="1" noMove="1" noResize="1" noEditPoints="1" noAdjustHandles="1" noChangeArrowheads="1" noChangeShapeType="1" noTextEdit="1"/>
              </p:cNvSpPr>
              <p:nvPr>
                <p:ph sz="half" idx="4294967295"/>
              </p:nvPr>
            </p:nvSpPr>
            <p:spPr>
              <a:xfrm>
                <a:off x="599704" y="1629887"/>
                <a:ext cx="10978738" cy="4557157"/>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57817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(Fertility &amp; Morbidity) Rate</a:t>
            </a:r>
            <a:endParaRPr lang="en-US" sz="3600" b="1" dirty="0">
              <a:solidFill>
                <a:schemeClr val="bg1"/>
              </a:solidFill>
              <a:latin typeface="Times New Roman" pitchFamily="18" charset="0"/>
              <a:cs typeface="Times New Roman" pitchFamily="18" charset="0"/>
            </a:endParaRPr>
          </a:p>
        </p:txBody>
      </p:sp>
      <p:sp>
        <p:nvSpPr>
          <p:cNvPr id="4" name="Content Placeholder 2"/>
          <p:cNvSpPr>
            <a:spLocks noGrp="1"/>
          </p:cNvSpPr>
          <p:nvPr>
            <p:ph sz="quarter" idx="1"/>
          </p:nvPr>
        </p:nvSpPr>
        <p:spPr>
          <a:xfrm>
            <a:off x="575952" y="1613064"/>
            <a:ext cx="10966863" cy="4538354"/>
          </a:xfrm>
        </p:spPr>
        <p:txBody>
          <a:bodyPr>
            <a:normAutofit/>
          </a:bodyPr>
          <a:lstStyle/>
          <a:p>
            <a:pPr marL="0" indent="0">
              <a:buNone/>
            </a:pPr>
            <a:r>
              <a:rPr lang="en-US" sz="3600" b="1" dirty="0" smtClean="0">
                <a:latin typeface="Times New Roman" pitchFamily="18" charset="0"/>
                <a:cs typeface="Times New Roman" pitchFamily="18" charset="0"/>
              </a:rPr>
              <a:t>Fertility:</a:t>
            </a:r>
          </a:p>
          <a:p>
            <a:r>
              <a:rPr lang="en-US" sz="3600" dirty="0" smtClean="0">
                <a:latin typeface="Times New Roman" pitchFamily="18" charset="0"/>
                <a:cs typeface="Times New Roman" pitchFamily="18" charset="0"/>
              </a:rPr>
              <a:t>Crude </a:t>
            </a:r>
            <a:r>
              <a:rPr lang="en-US" sz="3600" dirty="0">
                <a:latin typeface="Times New Roman" pitchFamily="18" charset="0"/>
                <a:cs typeface="Times New Roman" pitchFamily="18" charset="0"/>
              </a:rPr>
              <a:t>Birth Rate (CBR) - Overall total reported </a:t>
            </a:r>
            <a:r>
              <a:rPr lang="en-US" sz="3600" dirty="0" smtClean="0">
                <a:latin typeface="Times New Roman" pitchFamily="18" charset="0"/>
                <a:cs typeface="Times New Roman" pitchFamily="18" charset="0"/>
              </a:rPr>
              <a:t>births, </a:t>
            </a:r>
            <a:endParaRPr lang="en-US" sz="3600" dirty="0">
              <a:latin typeface="Times New Roman" pitchFamily="18" charset="0"/>
              <a:cs typeface="Times New Roman" pitchFamily="18" charset="0"/>
            </a:endParaRPr>
          </a:p>
          <a:p>
            <a:pPr marL="0" indent="0">
              <a:buNone/>
            </a:pPr>
            <a:r>
              <a:rPr lang="en-US" sz="3600" b="1" dirty="0">
                <a:latin typeface="Times New Roman" pitchFamily="18" charset="0"/>
                <a:cs typeface="Times New Roman" pitchFamily="18" charset="0"/>
              </a:rPr>
              <a:t>Morbidity-Illnesses </a:t>
            </a:r>
            <a:r>
              <a:rPr lang="en-US" sz="3600" dirty="0">
                <a:latin typeface="Times New Roman" pitchFamily="18" charset="0"/>
                <a:cs typeface="Times New Roman" pitchFamily="18" charset="0"/>
              </a:rPr>
              <a:t>affecting the population group</a:t>
            </a:r>
          </a:p>
          <a:p>
            <a:r>
              <a:rPr lang="en-US" sz="3600" dirty="0" smtClean="0">
                <a:latin typeface="Times New Roman" pitchFamily="18" charset="0"/>
                <a:cs typeface="Times New Roman" pitchFamily="18" charset="0"/>
              </a:rPr>
              <a:t>Incidence </a:t>
            </a:r>
            <a:r>
              <a:rPr lang="en-US" sz="3600" dirty="0">
                <a:latin typeface="Times New Roman" pitchFamily="18" charset="0"/>
                <a:cs typeface="Times New Roman" pitchFamily="18" charset="0"/>
              </a:rPr>
              <a:t>Rate (IR</a:t>
            </a:r>
            <a:r>
              <a:rPr lang="en-US" sz="3600" dirty="0" smtClean="0">
                <a:latin typeface="Times New Roman" pitchFamily="18" charset="0"/>
                <a:cs typeface="Times New Roman" pitchFamily="18" charset="0"/>
              </a:rPr>
              <a:t>): reported </a:t>
            </a:r>
            <a:r>
              <a:rPr lang="en-US" sz="3600" dirty="0">
                <a:latin typeface="Times New Roman" pitchFamily="18" charset="0"/>
                <a:cs typeface="Times New Roman" pitchFamily="18" charset="0"/>
              </a:rPr>
              <a:t>new cases affecting </a:t>
            </a:r>
            <a:r>
              <a:rPr lang="en-US" sz="3600" dirty="0" smtClean="0">
                <a:latin typeface="Times New Roman" pitchFamily="18" charset="0"/>
                <a:cs typeface="Times New Roman" pitchFamily="18" charset="0"/>
              </a:rPr>
              <a:t>the population </a:t>
            </a:r>
            <a:r>
              <a:rPr lang="en-US" sz="3600" dirty="0">
                <a:latin typeface="Times New Roman" pitchFamily="18" charset="0"/>
                <a:cs typeface="Times New Roman" pitchFamily="18" charset="0"/>
              </a:rPr>
              <a:t>group</a:t>
            </a:r>
          </a:p>
          <a:p>
            <a:r>
              <a:rPr lang="en-US" sz="3600" dirty="0" smtClean="0">
                <a:latin typeface="Times New Roman" pitchFamily="18" charset="0"/>
                <a:cs typeface="Times New Roman" pitchFamily="18" charset="0"/>
              </a:rPr>
              <a:t>Prevalence </a:t>
            </a:r>
            <a:r>
              <a:rPr lang="en-US" sz="3600" dirty="0">
                <a:latin typeface="Times New Roman" pitchFamily="18" charset="0"/>
                <a:cs typeface="Times New Roman" pitchFamily="18" charset="0"/>
              </a:rPr>
              <a:t>Rate (PR</a:t>
            </a:r>
            <a:r>
              <a:rPr lang="en-US" sz="3600" dirty="0" smtClean="0">
                <a:latin typeface="Times New Roman" pitchFamily="18" charset="0"/>
                <a:cs typeface="Times New Roman" pitchFamily="18" charset="0"/>
              </a:rPr>
              <a:t>): determine </a:t>
            </a:r>
            <a:r>
              <a:rPr lang="en-US" sz="3600" dirty="0">
                <a:latin typeface="Times New Roman" pitchFamily="18" charset="0"/>
                <a:cs typeface="Times New Roman" pitchFamily="18" charset="0"/>
              </a:rPr>
              <a:t>sum total of new + </a:t>
            </a:r>
            <a:r>
              <a:rPr lang="en-US" sz="3600" dirty="0" smtClean="0">
                <a:latin typeface="Times New Roman" pitchFamily="18" charset="0"/>
                <a:cs typeface="Times New Roman" pitchFamily="18" charset="0"/>
              </a:rPr>
              <a:t>old cases </a:t>
            </a:r>
            <a:r>
              <a:rPr lang="en-US" sz="3600" dirty="0">
                <a:latin typeface="Times New Roman" pitchFamily="18" charset="0"/>
                <a:cs typeface="Times New Roman" pitchFamily="18" charset="0"/>
              </a:rPr>
              <a:t>of diseases per percent population</a:t>
            </a:r>
            <a:endParaRPr lang="en-US"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Mortality Rate</a:t>
            </a:r>
            <a:endParaRPr lang="en-US" sz="3600" b="1" dirty="0">
              <a:solidFill>
                <a:schemeClr val="bg1"/>
              </a:solidFill>
              <a:latin typeface="Times New Roman" pitchFamily="18" charset="0"/>
              <a:cs typeface="Times New Roman" pitchFamily="18" charset="0"/>
            </a:endParaRPr>
          </a:p>
        </p:txBody>
      </p:sp>
      <p:sp>
        <p:nvSpPr>
          <p:cNvPr id="6" name="Content Placeholder 2"/>
          <p:cNvSpPr>
            <a:spLocks noGrp="1"/>
          </p:cNvSpPr>
          <p:nvPr>
            <p:ph sz="quarter" idx="1"/>
          </p:nvPr>
        </p:nvSpPr>
        <p:spPr>
          <a:xfrm>
            <a:off x="611579" y="1640773"/>
            <a:ext cx="10907486" cy="4498769"/>
          </a:xfrm>
        </p:spPr>
        <p:txBody>
          <a:bodyPr>
            <a:noAutofit/>
          </a:bodyPr>
          <a:lstStyle/>
          <a:p>
            <a:pPr marL="0" indent="0">
              <a:buNone/>
            </a:pPr>
            <a:r>
              <a:rPr lang="en-US" sz="2800" dirty="0">
                <a:latin typeface="Times New Roman" pitchFamily="18" charset="0"/>
                <a:cs typeface="Times New Roman" pitchFamily="18" charset="0"/>
              </a:rPr>
              <a:t>Mortality-Reports causes of deaths</a:t>
            </a:r>
          </a:p>
          <a:p>
            <a:r>
              <a:rPr lang="en-US" sz="2800" dirty="0" smtClean="0">
                <a:latin typeface="Times New Roman" pitchFamily="18" charset="0"/>
                <a:cs typeface="Times New Roman" pitchFamily="18" charset="0"/>
              </a:rPr>
              <a:t>Crude </a:t>
            </a:r>
            <a:r>
              <a:rPr lang="en-US" sz="2800" dirty="0">
                <a:latin typeface="Times New Roman" pitchFamily="18" charset="0"/>
                <a:cs typeface="Times New Roman" pitchFamily="18" charset="0"/>
              </a:rPr>
              <a:t>Death Rate (CDR)-overall total reported death</a:t>
            </a:r>
          </a:p>
          <a:p>
            <a:r>
              <a:rPr lang="en-US" sz="2800" dirty="0" smtClean="0">
                <a:latin typeface="Times New Roman" pitchFamily="18" charset="0"/>
                <a:cs typeface="Times New Roman" pitchFamily="18" charset="0"/>
              </a:rPr>
              <a:t>Maternal </a:t>
            </a:r>
            <a:r>
              <a:rPr lang="en-US" sz="2800" dirty="0">
                <a:latin typeface="Times New Roman" pitchFamily="18" charset="0"/>
                <a:cs typeface="Times New Roman" pitchFamily="18" charset="0"/>
              </a:rPr>
              <a:t>Mortality Rate (MMR)-maternal deaths due </a:t>
            </a:r>
            <a:r>
              <a:rPr lang="en-US" sz="2800" dirty="0" smtClean="0">
                <a:latin typeface="Times New Roman" pitchFamily="18" charset="0"/>
                <a:cs typeface="Times New Roman" pitchFamily="18" charset="0"/>
              </a:rPr>
              <a:t>to maternal </a:t>
            </a:r>
            <a:r>
              <a:rPr lang="en-US" sz="2800" dirty="0">
                <a:latin typeface="Times New Roman" pitchFamily="18" charset="0"/>
                <a:cs typeface="Times New Roman" pitchFamily="18" charset="0"/>
              </a:rPr>
              <a:t>causes</a:t>
            </a:r>
          </a:p>
          <a:p>
            <a:r>
              <a:rPr lang="en-US" sz="2800" dirty="0" smtClean="0">
                <a:latin typeface="Times New Roman" pitchFamily="18" charset="0"/>
                <a:cs typeface="Times New Roman" pitchFamily="18" charset="0"/>
              </a:rPr>
              <a:t>Infant </a:t>
            </a:r>
            <a:r>
              <a:rPr lang="en-US" sz="2800" dirty="0">
                <a:latin typeface="Times New Roman" pitchFamily="18" charset="0"/>
                <a:cs typeface="Times New Roman" pitchFamily="18" charset="0"/>
              </a:rPr>
              <a:t>Mortality Rate (IMR)-# of infant deaths (</a:t>
            </a:r>
            <a:r>
              <a:rPr lang="en-US" sz="2800" dirty="0" smtClean="0">
                <a:latin typeface="Times New Roman" pitchFamily="18" charset="0"/>
                <a:cs typeface="Times New Roman" pitchFamily="18" charset="0"/>
              </a:rPr>
              <a:t>0-12 months</a:t>
            </a:r>
            <a:r>
              <a:rPr lang="en-US" sz="2800" dirty="0">
                <a:latin typeface="Times New Roman" pitchFamily="18" charset="0"/>
                <a:cs typeface="Times New Roman" pitchFamily="18" charset="0"/>
              </a:rPr>
              <a:t>) or less than 1 year old</a:t>
            </a:r>
          </a:p>
          <a:p>
            <a:r>
              <a:rPr lang="en-US" sz="2800" dirty="0" smtClean="0">
                <a:latin typeface="Times New Roman" pitchFamily="18" charset="0"/>
                <a:cs typeface="Times New Roman" pitchFamily="18" charset="0"/>
              </a:rPr>
              <a:t>Neonatal </a:t>
            </a:r>
            <a:r>
              <a:rPr lang="en-US" sz="2800" dirty="0">
                <a:latin typeface="Times New Roman" pitchFamily="18" charset="0"/>
                <a:cs typeface="Times New Roman" pitchFamily="18" charset="0"/>
              </a:rPr>
              <a:t>Mortality Rate (NMR)-# of deaths </a:t>
            </a:r>
            <a:r>
              <a:rPr lang="en-US" sz="2800" dirty="0" smtClean="0">
                <a:latin typeface="Times New Roman" pitchFamily="18" charset="0"/>
                <a:cs typeface="Times New Roman" pitchFamily="18" charset="0"/>
              </a:rPr>
              <a:t>among neonates </a:t>
            </a:r>
            <a:r>
              <a:rPr lang="en-US" sz="2800" dirty="0">
                <a:latin typeface="Times New Roman" pitchFamily="18" charset="0"/>
                <a:cs typeface="Times New Roman" pitchFamily="18" charset="0"/>
              </a:rPr>
              <a:t>(newborn 0-28 days, &lt; 1 month)</a:t>
            </a:r>
          </a:p>
          <a:p>
            <a:r>
              <a:rPr lang="en-US" sz="2800" dirty="0" err="1" smtClean="0">
                <a:latin typeface="Times New Roman" pitchFamily="18" charset="0"/>
                <a:cs typeface="Times New Roman" pitchFamily="18" charset="0"/>
              </a:rPr>
              <a:t>Swaroops</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Index (SI)-deaths among individual in the </a:t>
            </a:r>
            <a:r>
              <a:rPr lang="en-US" sz="2800" dirty="0" smtClean="0">
                <a:latin typeface="Times New Roman" pitchFamily="18" charset="0"/>
                <a:cs typeface="Times New Roman" pitchFamily="18" charset="0"/>
              </a:rPr>
              <a:t>age group </a:t>
            </a:r>
            <a:r>
              <a:rPr lang="en-US" sz="2800" dirty="0">
                <a:latin typeface="Times New Roman" pitchFamily="18" charset="0"/>
                <a:cs typeface="Times New Roman" pitchFamily="18" charset="0"/>
              </a:rPr>
              <a:t>of 50 and above</a:t>
            </a:r>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49484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Crude Birth Rate (CBR)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6" name="Content Placeholder 2"/>
              <p:cNvSpPr>
                <a:spLocks noGrp="1"/>
              </p:cNvSpPr>
              <p:nvPr>
                <p:ph sz="quarter" idx="1"/>
              </p:nvPr>
            </p:nvSpPr>
            <p:spPr>
              <a:xfrm>
                <a:off x="611578" y="1594261"/>
                <a:ext cx="10954987" cy="4509655"/>
              </a:xfr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𝐶𝐵𝑅</m:t>
                      </m:r>
                      <m:r>
                        <a:rPr lang="en-US" sz="2800" b="0" i="1" smtClean="0">
                          <a:latin typeface="Cambria Math"/>
                          <a:cs typeface="Times New Roman" pitchFamily="18" charset="0"/>
                        </a:rPr>
                        <m:t>=</m:t>
                      </m:r>
                      <m:f>
                        <m:fPr>
                          <m:ctrlPr>
                            <a:rPr lang="en-US" sz="2800" b="0" i="1" smtClean="0">
                              <a:latin typeface="Cambria Math"/>
                              <a:cs typeface="Times New Roman" pitchFamily="18" charset="0"/>
                            </a:rPr>
                          </m:ctrlPr>
                        </m:fPr>
                        <m:num>
                          <m:r>
                            <m:rPr>
                              <m:nor/>
                            </m:rPr>
                            <a:rPr lang="en-US" sz="2800" dirty="0">
                              <a:latin typeface="Times New Roman" pitchFamily="18" charset="0"/>
                              <a:cs typeface="Times New Roman" pitchFamily="18" charset="0"/>
                            </a:rPr>
                            <m:t>Overall</m:t>
                          </m:r>
                          <m:r>
                            <m:rPr>
                              <m:nor/>
                            </m:rPr>
                            <a:rPr lang="en-US" sz="2800" dirty="0">
                              <a:latin typeface="Times New Roman" pitchFamily="18" charset="0"/>
                              <a:cs typeface="Times New Roman" pitchFamily="18" charset="0"/>
                            </a:rPr>
                            <m:t> </m:t>
                          </m:r>
                          <m:r>
                            <m:rPr>
                              <m:nor/>
                            </m:rPr>
                            <a:rPr lang="en-US" sz="2800" dirty="0">
                              <a:latin typeface="Times New Roman" pitchFamily="18" charset="0"/>
                              <a:cs typeface="Times New Roman" pitchFamily="18" charset="0"/>
                            </a:rPr>
                            <m:t>total</m:t>
                          </m:r>
                          <m:r>
                            <m:rPr>
                              <m:nor/>
                            </m:rPr>
                            <a:rPr lang="en-US" sz="2800" dirty="0">
                              <a:latin typeface="Times New Roman" pitchFamily="18" charset="0"/>
                              <a:cs typeface="Times New Roman" pitchFamily="18" charset="0"/>
                            </a:rPr>
                            <m:t> </m:t>
                          </m:r>
                          <m:r>
                            <m:rPr>
                              <m:nor/>
                            </m:rPr>
                            <a:rPr lang="en-US" sz="2800" dirty="0">
                              <a:latin typeface="Times New Roman" pitchFamily="18" charset="0"/>
                              <a:cs typeface="Times New Roman" pitchFamily="18" charset="0"/>
                            </a:rPr>
                            <m:t>reported</m:t>
                          </m:r>
                          <m:r>
                            <m:rPr>
                              <m:nor/>
                            </m:rPr>
                            <a:rPr lang="en-US" sz="2800" dirty="0">
                              <a:latin typeface="Times New Roman" pitchFamily="18" charset="0"/>
                              <a:cs typeface="Times New Roman" pitchFamily="18" charset="0"/>
                            </a:rPr>
                            <m:t> </m:t>
                          </m:r>
                          <m:r>
                            <m:rPr>
                              <m:nor/>
                            </m:rPr>
                            <a:rPr lang="en-US" sz="2800" dirty="0">
                              <a:latin typeface="Times New Roman" pitchFamily="18" charset="0"/>
                              <a:cs typeface="Times New Roman" pitchFamily="18" charset="0"/>
                            </a:rPr>
                            <m:t>births</m:t>
                          </m:r>
                        </m:num>
                        <m:den>
                          <m:r>
                            <m:rPr>
                              <m:nor/>
                            </m:rPr>
                            <a:rPr lang="en-US" sz="2800" dirty="0">
                              <a:latin typeface="Times New Roman" pitchFamily="18" charset="0"/>
                              <a:cs typeface="Times New Roman" pitchFamily="18" charset="0"/>
                            </a:rPr>
                            <m:t>Population</m:t>
                          </m:r>
                        </m:den>
                      </m:f>
                      <m:r>
                        <a:rPr lang="en-US" sz="2800" b="0" i="1" smtClean="0">
                          <a:latin typeface="Cambria Math"/>
                          <a:ea typeface="Cambria Math"/>
                          <a:cs typeface="Times New Roman" pitchFamily="18" charset="0"/>
                        </a:rPr>
                        <m:t>×</m:t>
                      </m:r>
                      <m:r>
                        <a:rPr lang="en-US" sz="2800" b="0" i="1" smtClean="0">
                          <a:latin typeface="Cambria Math"/>
                          <a:cs typeface="Times New Roman" pitchFamily="18" charset="0"/>
                        </a:rPr>
                        <m:t>1000</m:t>
                      </m:r>
                    </m:oMath>
                  </m:oMathPara>
                </a14:m>
                <a:endParaRPr lang="en-US" sz="2800" dirty="0">
                  <a:latin typeface="Times New Roman" pitchFamily="18" charset="0"/>
                  <a:cs typeface="Times New Roman" pitchFamily="18" charset="0"/>
                </a:endParaRPr>
              </a:p>
            </p:txBody>
          </p:sp>
        </mc:Choice>
        <mc:Fallback>
          <p:sp>
            <p:nvSpPr>
              <p:cNvPr id="6" name="Content Placeholder 2"/>
              <p:cNvSpPr>
                <a:spLocks noGrp="1" noRot="1" noChangeAspect="1" noMove="1" noResize="1" noEditPoints="1" noAdjustHandles="1" noChangeArrowheads="1" noChangeShapeType="1" noTextEdit="1"/>
              </p:cNvSpPr>
              <p:nvPr>
                <p:ph sz="quarter" idx="1"/>
              </p:nvPr>
            </p:nvSpPr>
            <p:spPr>
              <a:xfrm>
                <a:off x="611578" y="1594261"/>
                <a:ext cx="10954987" cy="4509655"/>
              </a:xfr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Incidental Rate (IR)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4" name="Content Placeholder 2"/>
              <p:cNvSpPr>
                <a:spLocks noGrp="1"/>
              </p:cNvSpPr>
              <p:nvPr>
                <p:ph sz="half" idx="4294967295"/>
              </p:nvPr>
            </p:nvSpPr>
            <p:spPr>
              <a:xfrm>
                <a:off x="599704" y="1608116"/>
                <a:ext cx="10931236" cy="4543302"/>
              </a:xfrm>
              <a:prstGeom prst="rect">
                <a:avLst/>
              </a:prstGeo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𝐼</m:t>
                      </m:r>
                      <m:r>
                        <a:rPr lang="en-US" sz="2800" i="1">
                          <a:latin typeface="Cambria Math"/>
                          <a:cs typeface="Times New Roman" pitchFamily="18" charset="0"/>
                        </a:rPr>
                        <m:t>𝑅</m:t>
                      </m:r>
                      <m:r>
                        <a:rPr lang="en-US" sz="2800" i="1">
                          <a:latin typeface="Cambria Math"/>
                          <a:cs typeface="Times New Roman" pitchFamily="18" charset="0"/>
                        </a:rPr>
                        <m:t>=</m:t>
                      </m:r>
                      <m:f>
                        <m:fPr>
                          <m:ctrlPr>
                            <a:rPr lang="en-US" sz="2800" i="1">
                              <a:latin typeface="Cambria Math"/>
                              <a:cs typeface="Times New Roman" pitchFamily="18" charset="0"/>
                            </a:rPr>
                          </m:ctrlPr>
                        </m:fPr>
                        <m:num>
                          <m:r>
                            <m:rPr>
                              <m:nor/>
                            </m:rPr>
                            <a:rPr lang="en-US" sz="2800" b="0" i="1" dirty="0" smtClean="0">
                              <a:latin typeface="Times New Roman" pitchFamily="18" charset="0"/>
                              <a:cs typeface="Times New Roman" pitchFamily="18" charset="0"/>
                            </a:rPr>
                            <m:t>N</m:t>
                          </m:r>
                          <m:r>
                            <m:rPr>
                              <m:nor/>
                            </m:rPr>
                            <a:rPr lang="en-US" sz="2800" i="1" dirty="0">
                              <a:latin typeface="Times New Roman" pitchFamily="18" charset="0"/>
                              <a:cs typeface="Times New Roman" pitchFamily="18" charset="0"/>
                            </a:rPr>
                            <m:t>ew</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C</m:t>
                          </m:r>
                          <m:r>
                            <m:rPr>
                              <m:nor/>
                            </m:rPr>
                            <a:rPr lang="en-US" sz="2800" i="1" dirty="0">
                              <a:latin typeface="Times New Roman" pitchFamily="18" charset="0"/>
                              <a:cs typeface="Times New Roman" pitchFamily="18" charset="0"/>
                            </a:rPr>
                            <m:t>ases</m:t>
                          </m:r>
                          <m:r>
                            <m:rPr>
                              <m:nor/>
                            </m:rPr>
                            <a:rPr lang="en-US" sz="2800" i="1" dirty="0">
                              <a:latin typeface="Times New Roman" pitchFamily="18" charset="0"/>
                              <a:cs typeface="Times New Roman" pitchFamily="18" charset="0"/>
                            </a:rPr>
                            <m:t> </m:t>
                          </m:r>
                          <m:r>
                            <m:rPr>
                              <m:nor/>
                            </m:rPr>
                            <a:rPr lang="en-US" sz="2800" i="1" dirty="0">
                              <a:latin typeface="Times New Roman" pitchFamily="18" charset="0"/>
                              <a:cs typeface="Times New Roman" pitchFamily="18" charset="0"/>
                            </a:rPr>
                            <m:t>of</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D</m:t>
                          </m:r>
                          <m:r>
                            <m:rPr>
                              <m:nor/>
                            </m:rPr>
                            <a:rPr lang="en-US" sz="2800" i="1" dirty="0">
                              <a:latin typeface="Times New Roman" pitchFamily="18" charset="0"/>
                              <a:cs typeface="Times New Roman" pitchFamily="18" charset="0"/>
                            </a:rPr>
                            <m:t>isease</m:t>
                          </m:r>
                        </m:num>
                        <m:den>
                          <m:r>
                            <m:rPr>
                              <m:nor/>
                            </m:rPr>
                            <a:rPr lang="en-US" sz="2800" dirty="0">
                              <a:latin typeface="Times New Roman" pitchFamily="18" charset="0"/>
                              <a:cs typeface="Times New Roman" pitchFamily="18" charset="0"/>
                            </a:rPr>
                            <m:t>Population</m:t>
                          </m:r>
                        </m:den>
                      </m:f>
                      <m:r>
                        <a:rPr lang="en-US" sz="2800" i="1">
                          <a:latin typeface="Cambria Math"/>
                          <a:ea typeface="Cambria Math"/>
                          <a:cs typeface="Times New Roman" pitchFamily="18" charset="0"/>
                        </a:rPr>
                        <m:t>×</m:t>
                      </m:r>
                      <m:r>
                        <a:rPr lang="en-US" sz="2800" i="1">
                          <a:latin typeface="Cambria Math"/>
                          <a:cs typeface="Times New Roman" pitchFamily="18" charset="0"/>
                        </a:rPr>
                        <m:t>100</m:t>
                      </m:r>
                    </m:oMath>
                  </m:oMathPara>
                </a14:m>
                <a:endParaRPr lang="en-US" sz="2800" dirty="0">
                  <a:latin typeface="Times New Roman" pitchFamily="18" charset="0"/>
                  <a:cs typeface="Times New Roman" pitchFamily="18" charset="0"/>
                </a:endParaRPr>
              </a:p>
            </p:txBody>
          </p:sp>
        </mc:Choice>
        <mc:Fallback>
          <p:sp>
            <p:nvSpPr>
              <p:cNvPr id="4" name="Content Placeholder 2"/>
              <p:cNvSpPr>
                <a:spLocks noGrp="1" noRot="1" noChangeAspect="1" noMove="1" noResize="1" noEditPoints="1" noAdjustHandles="1" noChangeArrowheads="1" noChangeShapeType="1" noTextEdit="1"/>
              </p:cNvSpPr>
              <p:nvPr>
                <p:ph sz="half" idx="4294967295"/>
              </p:nvPr>
            </p:nvSpPr>
            <p:spPr>
              <a:xfrm>
                <a:off x="599704" y="1608116"/>
                <a:ext cx="10931236" cy="454330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64058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a:bodyPr>
          <a:lstStyle/>
          <a:p>
            <a:pPr algn="ctr"/>
            <a:r>
              <a:rPr lang="en-US" sz="3600" b="1" dirty="0">
                <a:solidFill>
                  <a:schemeClr val="bg1"/>
                </a:solidFill>
                <a:latin typeface="Times New Roman" pitchFamily="18" charset="0"/>
                <a:cs typeface="Times New Roman" pitchFamily="18" charset="0"/>
              </a:rPr>
              <a:t>Prevalence Rate (PR)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15" name="Content Placeholder 2"/>
              <p:cNvSpPr>
                <a:spLocks noGrp="1"/>
              </p:cNvSpPr>
              <p:nvPr>
                <p:ph sz="half" idx="4294967295"/>
              </p:nvPr>
            </p:nvSpPr>
            <p:spPr>
              <a:xfrm>
                <a:off x="575953" y="1596241"/>
                <a:ext cx="11014364" cy="4543302"/>
              </a:xfrm>
              <a:prstGeom prst="rect">
                <a:avLst/>
              </a:prstGeo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𝑃</m:t>
                      </m:r>
                      <m:r>
                        <a:rPr lang="en-US" sz="2800" i="1">
                          <a:latin typeface="Cambria Math"/>
                          <a:cs typeface="Times New Roman" pitchFamily="18" charset="0"/>
                        </a:rPr>
                        <m:t>𝑅</m:t>
                      </m:r>
                      <m:r>
                        <a:rPr lang="en-US" sz="2800" i="1">
                          <a:latin typeface="Cambria Math"/>
                          <a:cs typeface="Times New Roman" pitchFamily="18" charset="0"/>
                        </a:rPr>
                        <m:t>=</m:t>
                      </m:r>
                      <m:f>
                        <m:fPr>
                          <m:ctrlPr>
                            <a:rPr lang="en-US" sz="2800" i="1">
                              <a:latin typeface="Cambria Math"/>
                              <a:cs typeface="Times New Roman" pitchFamily="18" charset="0"/>
                            </a:rPr>
                          </m:ctrlPr>
                        </m:fPr>
                        <m:num>
                          <m:r>
                            <m:rPr>
                              <m:nor/>
                            </m:rPr>
                            <a:rPr lang="en-US" sz="2800" b="0" i="1" dirty="0" smtClean="0">
                              <a:latin typeface="Times New Roman" pitchFamily="18" charset="0"/>
                              <a:cs typeface="Times New Roman" pitchFamily="18" charset="0"/>
                            </a:rPr>
                            <m:t>N</m:t>
                          </m:r>
                          <m:r>
                            <m:rPr>
                              <m:nor/>
                            </m:rPr>
                            <a:rPr lang="en-US" sz="2800" i="1" dirty="0">
                              <a:latin typeface="Times New Roman" pitchFamily="18" charset="0"/>
                              <a:cs typeface="Times New Roman" pitchFamily="18" charset="0"/>
                            </a:rPr>
                            <m:t>ew</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C</m:t>
                          </m:r>
                          <m:r>
                            <m:rPr>
                              <m:nor/>
                            </m:rPr>
                            <a:rPr lang="en-US" sz="2800" i="1" dirty="0">
                              <a:latin typeface="Times New Roman" pitchFamily="18" charset="0"/>
                              <a:cs typeface="Times New Roman" pitchFamily="18" charset="0"/>
                            </a:rPr>
                            <m:t>ases</m:t>
                          </m:r>
                          <m:r>
                            <m:rPr>
                              <m:nor/>
                            </m:rPr>
                            <a:rPr lang="en-US" sz="2800" i="1" dirty="0">
                              <a:latin typeface="Times New Roman" pitchFamily="18" charset="0"/>
                              <a:cs typeface="Times New Roman" pitchFamily="18" charset="0"/>
                            </a:rPr>
                            <m:t> + </m:t>
                          </m:r>
                          <m:r>
                            <m:rPr>
                              <m:nor/>
                            </m:rPr>
                            <a:rPr lang="en-US" sz="2800" b="0" i="1" dirty="0" smtClean="0">
                              <a:latin typeface="Times New Roman" pitchFamily="18" charset="0"/>
                              <a:cs typeface="Times New Roman" pitchFamily="18" charset="0"/>
                            </a:rPr>
                            <m:t>O</m:t>
                          </m:r>
                          <m:r>
                            <m:rPr>
                              <m:nor/>
                            </m:rPr>
                            <a:rPr lang="en-US" sz="2800" i="1" dirty="0">
                              <a:latin typeface="Times New Roman" pitchFamily="18" charset="0"/>
                              <a:cs typeface="Times New Roman" pitchFamily="18" charset="0"/>
                            </a:rPr>
                            <m:t>ld</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C</m:t>
                          </m:r>
                          <m:r>
                            <m:rPr>
                              <m:nor/>
                            </m:rPr>
                            <a:rPr lang="en-US" sz="2800" i="1" dirty="0">
                              <a:latin typeface="Times New Roman" pitchFamily="18" charset="0"/>
                              <a:cs typeface="Times New Roman" pitchFamily="18" charset="0"/>
                            </a:rPr>
                            <m:t>ases</m:t>
                          </m:r>
                        </m:num>
                        <m:den>
                          <m:r>
                            <m:rPr>
                              <m:nor/>
                            </m:rPr>
                            <a:rPr lang="en-US" sz="2800" dirty="0">
                              <a:latin typeface="Times New Roman" pitchFamily="18" charset="0"/>
                              <a:cs typeface="Times New Roman" pitchFamily="18" charset="0"/>
                            </a:rPr>
                            <m:t>Population</m:t>
                          </m:r>
                        </m:den>
                      </m:f>
                      <m:r>
                        <a:rPr lang="en-US" sz="2800" i="1">
                          <a:latin typeface="Cambria Math"/>
                          <a:ea typeface="Cambria Math"/>
                          <a:cs typeface="Times New Roman" pitchFamily="18" charset="0"/>
                        </a:rPr>
                        <m:t>×</m:t>
                      </m:r>
                      <m:r>
                        <a:rPr lang="en-US" sz="2800" i="1">
                          <a:latin typeface="Cambria Math"/>
                          <a:cs typeface="Times New Roman" pitchFamily="18" charset="0"/>
                        </a:rPr>
                        <m:t>100</m:t>
                      </m:r>
                    </m:oMath>
                  </m:oMathPara>
                </a14:m>
                <a:endParaRPr lang="en-US" sz="2800" dirty="0">
                  <a:latin typeface="Times New Roman" pitchFamily="18" charset="0"/>
                  <a:cs typeface="Times New Roman" pitchFamily="18" charset="0"/>
                </a:endParaRPr>
              </a:p>
            </p:txBody>
          </p:sp>
        </mc:Choice>
        <mc:Fallback>
          <p:sp>
            <p:nvSpPr>
              <p:cNvPr id="15" name="Content Placeholder 2"/>
              <p:cNvSpPr>
                <a:spLocks noGrp="1" noRot="1" noChangeAspect="1" noMove="1" noResize="1" noEditPoints="1" noAdjustHandles="1" noChangeArrowheads="1" noChangeShapeType="1" noTextEdit="1"/>
              </p:cNvSpPr>
              <p:nvPr>
                <p:ph sz="half" idx="4294967295"/>
              </p:nvPr>
            </p:nvSpPr>
            <p:spPr>
              <a:xfrm>
                <a:off x="575953" y="1596241"/>
                <a:ext cx="11014364" cy="454330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53150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a:bodyPr>
          <a:lstStyle/>
          <a:p>
            <a:pPr algn="ctr"/>
            <a:r>
              <a:rPr lang="en-US" sz="3600" b="1" dirty="0">
                <a:solidFill>
                  <a:schemeClr val="bg1"/>
                </a:solidFill>
                <a:latin typeface="Times New Roman" pitchFamily="18" charset="0"/>
                <a:cs typeface="Times New Roman" pitchFamily="18" charset="0"/>
              </a:rPr>
              <a:t>Crude Death Rate (CDR)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6" name="Content Placeholder 2"/>
              <p:cNvSpPr>
                <a:spLocks noGrp="1"/>
              </p:cNvSpPr>
              <p:nvPr>
                <p:ph sz="half" idx="4294967295"/>
              </p:nvPr>
            </p:nvSpPr>
            <p:spPr>
              <a:xfrm>
                <a:off x="611579" y="1577438"/>
                <a:ext cx="10907486" cy="4562105"/>
              </a:xfrm>
              <a:prstGeom prst="rect">
                <a:avLst/>
              </a:prstGeo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𝐶𝐷</m:t>
                      </m:r>
                      <m:r>
                        <a:rPr lang="en-US" sz="2800" i="1">
                          <a:latin typeface="Cambria Math"/>
                          <a:cs typeface="Times New Roman" pitchFamily="18" charset="0"/>
                        </a:rPr>
                        <m:t>𝑅</m:t>
                      </m:r>
                      <m:r>
                        <a:rPr lang="en-US" sz="2800" i="1">
                          <a:latin typeface="Cambria Math"/>
                          <a:cs typeface="Times New Roman" pitchFamily="18" charset="0"/>
                        </a:rPr>
                        <m:t>=</m:t>
                      </m:r>
                      <m:f>
                        <m:fPr>
                          <m:ctrlPr>
                            <a:rPr lang="en-US" sz="2800" i="1">
                              <a:latin typeface="Cambria Math"/>
                              <a:cs typeface="Times New Roman" pitchFamily="18" charset="0"/>
                            </a:rPr>
                          </m:ctrlPr>
                        </m:fPr>
                        <m:num>
                          <m:r>
                            <m:rPr>
                              <m:nor/>
                            </m:rPr>
                            <a:rPr lang="en-US" sz="2800" b="0" i="1" smtClean="0">
                              <a:latin typeface="Cambria Math"/>
                              <a:cs typeface="Times New Roman" pitchFamily="18" charset="0"/>
                            </a:rPr>
                            <m:t>O</m:t>
                          </m:r>
                          <m:r>
                            <m:rPr>
                              <m:nor/>
                            </m:rPr>
                            <a:rPr lang="en-US" sz="2800" i="1" dirty="0">
                              <a:latin typeface="Times New Roman" pitchFamily="18" charset="0"/>
                              <a:cs typeface="Times New Roman" pitchFamily="18" charset="0"/>
                            </a:rPr>
                            <m:t>verall</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T</m:t>
                          </m:r>
                          <m:r>
                            <m:rPr>
                              <m:nor/>
                            </m:rPr>
                            <a:rPr lang="en-US" sz="2800" i="1" dirty="0">
                              <a:latin typeface="Times New Roman" pitchFamily="18" charset="0"/>
                              <a:cs typeface="Times New Roman" pitchFamily="18" charset="0"/>
                            </a:rPr>
                            <m:t>otal</m:t>
                          </m:r>
                          <m:r>
                            <m:rPr>
                              <m:nor/>
                            </m:rPr>
                            <a:rPr lang="en-US" sz="2800" i="1" dirty="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D</m:t>
                          </m:r>
                          <m:r>
                            <m:rPr>
                              <m:nor/>
                            </m:rPr>
                            <a:rPr lang="en-US" sz="2800" i="1" dirty="0">
                              <a:latin typeface="Times New Roman" pitchFamily="18" charset="0"/>
                              <a:cs typeface="Times New Roman" pitchFamily="18" charset="0"/>
                            </a:rPr>
                            <m:t>eaths</m:t>
                          </m:r>
                        </m:num>
                        <m:den>
                          <m:r>
                            <m:rPr>
                              <m:nor/>
                            </m:rPr>
                            <a:rPr lang="en-US" sz="2800" dirty="0">
                              <a:latin typeface="Times New Roman" pitchFamily="18" charset="0"/>
                              <a:cs typeface="Times New Roman" pitchFamily="18" charset="0"/>
                            </a:rPr>
                            <m:t>Population</m:t>
                          </m:r>
                        </m:den>
                      </m:f>
                      <m:r>
                        <a:rPr lang="en-US" sz="2800" i="1">
                          <a:latin typeface="Cambria Math"/>
                          <a:ea typeface="Cambria Math"/>
                          <a:cs typeface="Times New Roman" pitchFamily="18" charset="0"/>
                        </a:rPr>
                        <m:t>×</m:t>
                      </m:r>
                      <m:r>
                        <a:rPr lang="en-US" sz="2800" i="1">
                          <a:latin typeface="Cambria Math"/>
                          <a:cs typeface="Times New Roman" pitchFamily="18" charset="0"/>
                        </a:rPr>
                        <m:t>10</m:t>
                      </m:r>
                      <m:r>
                        <a:rPr lang="en-US" sz="2800" b="0" i="1" smtClean="0">
                          <a:latin typeface="Cambria Math"/>
                          <a:cs typeface="Times New Roman" pitchFamily="18" charset="0"/>
                        </a:rPr>
                        <m:t>0</m:t>
                      </m:r>
                      <m:r>
                        <a:rPr lang="en-US" sz="2800" i="1">
                          <a:latin typeface="Cambria Math"/>
                          <a:cs typeface="Times New Roman" pitchFamily="18" charset="0"/>
                        </a:rPr>
                        <m:t>0</m:t>
                      </m:r>
                    </m:oMath>
                  </m:oMathPara>
                </a14:m>
                <a:endParaRPr lang="en-US" sz="2800" dirty="0">
                  <a:latin typeface="Times New Roman" pitchFamily="18" charset="0"/>
                  <a:cs typeface="Times New Roman" pitchFamily="18" charset="0"/>
                </a:endParaRPr>
              </a:p>
            </p:txBody>
          </p:sp>
        </mc:Choice>
        <mc:Fallback>
          <p:sp>
            <p:nvSpPr>
              <p:cNvPr id="6" name="Content Placeholder 2"/>
              <p:cNvSpPr>
                <a:spLocks noGrp="1" noRot="1" noChangeAspect="1" noMove="1" noResize="1" noEditPoints="1" noAdjustHandles="1" noChangeArrowheads="1" noChangeShapeType="1" noTextEdit="1"/>
              </p:cNvSpPr>
              <p:nvPr>
                <p:ph sz="half" idx="4294967295"/>
              </p:nvPr>
            </p:nvSpPr>
            <p:spPr>
              <a:xfrm>
                <a:off x="611579" y="1577438"/>
                <a:ext cx="10907486" cy="4562105"/>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133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a:bodyPr>
          <a:lstStyle/>
          <a:p>
            <a:pPr algn="ctr"/>
            <a:r>
              <a:rPr lang="en-US" sz="3600" b="1" dirty="0">
                <a:solidFill>
                  <a:schemeClr val="bg1"/>
                </a:solidFill>
                <a:latin typeface="Times New Roman" pitchFamily="18" charset="0"/>
                <a:cs typeface="Times New Roman" pitchFamily="18" charset="0"/>
              </a:rPr>
              <a:t>Maternal Mortality Rate (MMR)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8" name="Content Placeholder 2"/>
              <p:cNvSpPr>
                <a:spLocks noGrp="1"/>
              </p:cNvSpPr>
              <p:nvPr>
                <p:ph sz="half" idx="4294967295"/>
              </p:nvPr>
            </p:nvSpPr>
            <p:spPr>
              <a:xfrm>
                <a:off x="564078" y="1618012"/>
                <a:ext cx="11002488" cy="4509656"/>
              </a:xfrm>
              <a:prstGeom prst="rect">
                <a:avLst/>
              </a:prstGeom>
            </p:spPr>
            <p:txBody>
              <a:bodyPr>
                <a:noAutofit/>
              </a:bodyPr>
              <a:lstStyle/>
              <a:p>
                <a:pPr marL="0" indent="0">
                  <a:buNone/>
                </a:pPr>
                <a14:m>
                  <m:oMathPara xmlns:m="http://schemas.openxmlformats.org/officeDocument/2006/math">
                    <m:oMathParaPr>
                      <m:jc m:val="centerGroup"/>
                    </m:oMathParaPr>
                    <m:oMath xmlns:m="http://schemas.openxmlformats.org/officeDocument/2006/math">
                      <m:r>
                        <a:rPr lang="en-US" sz="2800" b="0" i="1" smtClean="0">
                          <a:latin typeface="Cambria Math"/>
                          <a:cs typeface="Times New Roman" pitchFamily="18" charset="0"/>
                        </a:rPr>
                        <m:t>𝑀𝑀</m:t>
                      </m:r>
                      <m:r>
                        <a:rPr lang="en-US" sz="2800" i="1">
                          <a:latin typeface="Cambria Math"/>
                          <a:cs typeface="Times New Roman" pitchFamily="18" charset="0"/>
                        </a:rPr>
                        <m:t>𝑅</m:t>
                      </m:r>
                      <m:r>
                        <a:rPr lang="en-US" sz="2800" i="1">
                          <a:latin typeface="Cambria Math"/>
                          <a:cs typeface="Times New Roman" pitchFamily="18" charset="0"/>
                        </a:rPr>
                        <m:t>=</m:t>
                      </m:r>
                      <m:f>
                        <m:fPr>
                          <m:ctrlPr>
                            <a:rPr lang="en-US" sz="2800" i="1">
                              <a:latin typeface="Cambria Math"/>
                              <a:cs typeface="Times New Roman" pitchFamily="18" charset="0"/>
                            </a:rPr>
                          </m:ctrlPr>
                        </m:fPr>
                        <m:num>
                          <m:r>
                            <m:rPr>
                              <m:nor/>
                            </m:rPr>
                            <a:rPr lang="en-US" sz="2800" b="0" i="1" smtClean="0">
                              <a:latin typeface="Cambria Math"/>
                              <a:cs typeface="Times New Roman" pitchFamily="18" charset="0"/>
                            </a:rPr>
                            <m:t>No</m:t>
                          </m:r>
                          <m:r>
                            <m:rPr>
                              <m:nor/>
                            </m:rPr>
                            <a:rPr lang="en-US" sz="2800" b="0" i="1" smtClean="0">
                              <a:latin typeface="Cambria Math"/>
                              <a:cs typeface="Times New Roman" pitchFamily="18" charset="0"/>
                            </a:rPr>
                            <m:t>. </m:t>
                          </m:r>
                          <m:r>
                            <m:rPr>
                              <m:nor/>
                            </m:rPr>
                            <a:rPr lang="en-US" sz="2800" i="1">
                              <a:latin typeface="Cambria Math"/>
                              <a:cs typeface="Times New Roman" pitchFamily="18" charset="0"/>
                            </a:rPr>
                            <m:t>of</m:t>
                          </m:r>
                          <m:r>
                            <m:rPr>
                              <m:nor/>
                            </m:rPr>
                            <a:rPr lang="en-US" sz="2800" i="1">
                              <a:latin typeface="Cambria Math"/>
                              <a:cs typeface="Times New Roman" pitchFamily="18" charset="0"/>
                            </a:rPr>
                            <m:t> </m:t>
                          </m:r>
                          <m:r>
                            <m:rPr>
                              <m:nor/>
                            </m:rPr>
                            <a:rPr lang="en-US" sz="2800" b="0" i="1" smtClean="0">
                              <a:latin typeface="Cambria Math"/>
                              <a:cs typeface="Times New Roman" pitchFamily="18" charset="0"/>
                            </a:rPr>
                            <m:t>M</m:t>
                          </m:r>
                          <m:r>
                            <m:rPr>
                              <m:nor/>
                            </m:rPr>
                            <a:rPr lang="en-US" sz="2800" i="1">
                              <a:latin typeface="Cambria Math"/>
                              <a:cs typeface="Times New Roman" pitchFamily="18" charset="0"/>
                            </a:rPr>
                            <m:t>aternal</m:t>
                          </m:r>
                          <m:r>
                            <m:rPr>
                              <m:nor/>
                            </m:rPr>
                            <a:rPr lang="en-US" sz="2800" i="1">
                              <a:latin typeface="Cambria Math"/>
                              <a:cs typeface="Times New Roman" pitchFamily="18" charset="0"/>
                            </a:rPr>
                            <m:t> </m:t>
                          </m:r>
                          <m:r>
                            <m:rPr>
                              <m:nor/>
                            </m:rPr>
                            <a:rPr lang="en-US" sz="2800" b="0" i="1" smtClean="0">
                              <a:latin typeface="Cambria Math"/>
                              <a:cs typeface="Times New Roman" pitchFamily="18" charset="0"/>
                            </a:rPr>
                            <m:t>D</m:t>
                          </m:r>
                          <m:r>
                            <m:rPr>
                              <m:nor/>
                            </m:rPr>
                            <a:rPr lang="en-US" sz="2800" i="1">
                              <a:latin typeface="Cambria Math"/>
                              <a:cs typeface="Times New Roman" pitchFamily="18" charset="0"/>
                            </a:rPr>
                            <m:t>eaths</m:t>
                          </m:r>
                        </m:num>
                        <m:den>
                          <m:r>
                            <m:rPr>
                              <m:nor/>
                            </m:rPr>
                            <a:rPr lang="en-US" sz="2800" b="0" i="1" dirty="0" smtClean="0">
                              <a:latin typeface="Times New Roman" pitchFamily="18" charset="0"/>
                              <a:cs typeface="Times New Roman" pitchFamily="18" charset="0"/>
                            </a:rPr>
                            <m:t>No</m:t>
                          </m:r>
                          <m:r>
                            <m:rPr>
                              <m:nor/>
                            </m:rPr>
                            <a:rPr lang="en-US" sz="2800" b="0" i="1" dirty="0" smtClean="0">
                              <a:latin typeface="Times New Roman" pitchFamily="18" charset="0"/>
                              <a:cs typeface="Times New Roman" pitchFamily="18" charset="0"/>
                            </a:rPr>
                            <m:t>. </m:t>
                          </m:r>
                          <m:r>
                            <m:rPr>
                              <m:nor/>
                            </m:rPr>
                            <a:rPr lang="en-US" sz="2800" b="0" i="1" dirty="0" smtClean="0">
                              <a:latin typeface="Times New Roman" pitchFamily="18" charset="0"/>
                              <a:cs typeface="Times New Roman" pitchFamily="18" charset="0"/>
                            </a:rPr>
                            <m:t>of</m:t>
                          </m:r>
                          <m:r>
                            <m:rPr>
                              <m:nor/>
                            </m:rPr>
                            <a:rPr lang="en-US" sz="2800" b="0" i="1" dirty="0" smtClean="0">
                              <a:latin typeface="Times New Roman" pitchFamily="18" charset="0"/>
                              <a:cs typeface="Times New Roman" pitchFamily="18" charset="0"/>
                            </a:rPr>
                            <m:t> </m:t>
                          </m:r>
                          <m:r>
                            <m:rPr>
                              <m:nor/>
                            </m:rPr>
                            <a:rPr lang="en-US" sz="2800" i="1" dirty="0">
                              <a:latin typeface="Times New Roman" pitchFamily="18" charset="0"/>
                              <a:cs typeface="Times New Roman" pitchFamily="18" charset="0"/>
                            </a:rPr>
                            <m:t>L</m:t>
                          </m:r>
                          <m:r>
                            <m:rPr>
                              <m:nor/>
                            </m:rPr>
                            <a:rPr lang="en-US" sz="2800" b="0" i="1" dirty="0" smtClean="0">
                              <a:latin typeface="Times New Roman" pitchFamily="18" charset="0"/>
                              <a:cs typeface="Times New Roman" pitchFamily="18" charset="0"/>
                            </a:rPr>
                            <m:t>ife</m:t>
                          </m:r>
                          <m:r>
                            <m:rPr>
                              <m:nor/>
                            </m:rPr>
                            <a:rPr lang="en-US" sz="2800" b="0" i="1" dirty="0" smtClean="0">
                              <a:latin typeface="Times New Roman" pitchFamily="18" charset="0"/>
                              <a:cs typeface="Times New Roman" pitchFamily="18" charset="0"/>
                            </a:rPr>
                            <m:t> </m:t>
                          </m:r>
                          <m:r>
                            <m:rPr>
                              <m:nor/>
                            </m:rPr>
                            <a:rPr lang="en-US" sz="2800" i="1" dirty="0">
                              <a:latin typeface="Times New Roman" pitchFamily="18" charset="0"/>
                              <a:cs typeface="Times New Roman" pitchFamily="18" charset="0"/>
                            </a:rPr>
                            <m:t>B</m:t>
                          </m:r>
                          <m:r>
                            <m:rPr>
                              <m:nor/>
                            </m:rPr>
                            <a:rPr lang="en-US" sz="2800" b="0" i="1" dirty="0" smtClean="0">
                              <a:latin typeface="Times New Roman" pitchFamily="18" charset="0"/>
                              <a:cs typeface="Times New Roman" pitchFamily="18" charset="0"/>
                            </a:rPr>
                            <m:t>irth</m:t>
                          </m:r>
                        </m:den>
                      </m:f>
                      <m:r>
                        <a:rPr lang="en-US" sz="2800" i="1">
                          <a:latin typeface="Cambria Math"/>
                          <a:ea typeface="Cambria Math"/>
                          <a:cs typeface="Times New Roman" pitchFamily="18" charset="0"/>
                        </a:rPr>
                        <m:t>×</m:t>
                      </m:r>
                      <m:r>
                        <a:rPr lang="en-US" sz="2800" i="1">
                          <a:latin typeface="Cambria Math"/>
                          <a:cs typeface="Times New Roman" pitchFamily="18" charset="0"/>
                        </a:rPr>
                        <m:t>10</m:t>
                      </m:r>
                      <m:r>
                        <a:rPr lang="en-US" sz="2800" b="0" i="1" smtClean="0">
                          <a:latin typeface="Cambria Math"/>
                          <a:cs typeface="Times New Roman" pitchFamily="18" charset="0"/>
                        </a:rPr>
                        <m:t>0</m:t>
                      </m:r>
                      <m:r>
                        <a:rPr lang="en-US" sz="2800" i="1">
                          <a:latin typeface="Cambria Math"/>
                          <a:cs typeface="Times New Roman" pitchFamily="18" charset="0"/>
                        </a:rPr>
                        <m:t>0</m:t>
                      </m:r>
                    </m:oMath>
                  </m:oMathPara>
                </a14:m>
                <a:endParaRPr lang="en-US" sz="2800" dirty="0">
                  <a:latin typeface="Times New Roman" pitchFamily="18" charset="0"/>
                  <a:cs typeface="Times New Roman" pitchFamily="18" charset="0"/>
                </a:endParaRPr>
              </a:p>
            </p:txBody>
          </p:sp>
        </mc:Choice>
        <mc:Fallback>
          <p:sp>
            <p:nvSpPr>
              <p:cNvPr id="8" name="Content Placeholder 2"/>
              <p:cNvSpPr>
                <a:spLocks noGrp="1" noRot="1" noChangeAspect="1" noMove="1" noResize="1" noEditPoints="1" noAdjustHandles="1" noChangeArrowheads="1" noChangeShapeType="1" noTextEdit="1"/>
              </p:cNvSpPr>
              <p:nvPr>
                <p:ph sz="half" idx="4294967295"/>
              </p:nvPr>
            </p:nvSpPr>
            <p:spPr>
              <a:xfrm>
                <a:off x="564078" y="1618012"/>
                <a:ext cx="11002488" cy="4509656"/>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67762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a:bodyPr>
          <a:lstStyle/>
          <a:p>
            <a:pPr algn="ctr"/>
            <a:r>
              <a:rPr lang="en-US" sz="3600" b="1" dirty="0">
                <a:solidFill>
                  <a:schemeClr val="bg1"/>
                </a:solidFill>
                <a:latin typeface="Times New Roman" pitchFamily="18" charset="0"/>
                <a:cs typeface="Times New Roman" pitchFamily="18" charset="0"/>
              </a:rPr>
              <a:t>Infant Mortality Rate (IMR)</a:t>
            </a:r>
            <a:endParaRPr lang="en-US" sz="3600" b="1" dirty="0">
              <a:solidFill>
                <a:schemeClr val="bg1"/>
              </a:solidFill>
              <a:latin typeface="Times New Roman" pitchFamily="18" charset="0"/>
              <a:cs typeface="Times New Roman" pitchFamily="18" charset="0"/>
            </a:endParaRPr>
          </a:p>
        </p:txBody>
      </p:sp>
      <mc:AlternateContent xmlns:mc="http://schemas.openxmlformats.org/markup-compatibility/2006">
        <mc:Choice xmlns:a14="http://schemas.microsoft.com/office/drawing/2010/main" Requires="a14">
          <p:sp>
            <p:nvSpPr>
              <p:cNvPr id="4" name="Rectangle 3"/>
              <p:cNvSpPr/>
              <p:nvPr/>
            </p:nvSpPr>
            <p:spPr>
              <a:xfrm>
                <a:off x="641980" y="1586934"/>
                <a:ext cx="10888959" cy="620298"/>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i="1">
                          <a:latin typeface="Cambria Math"/>
                          <a:cs typeface="Times New Roman" pitchFamily="18" charset="0"/>
                        </a:rPr>
                        <m:t>𝐼𝑀</m:t>
                      </m:r>
                      <m:r>
                        <a:rPr lang="en-US" i="1">
                          <a:latin typeface="Cambria Math"/>
                          <a:cs typeface="Times New Roman" pitchFamily="18" charset="0"/>
                        </a:rPr>
                        <m:t>𝑅</m:t>
                      </m:r>
                      <m:r>
                        <a:rPr lang="en-US" i="1">
                          <a:latin typeface="Cambria Math"/>
                          <a:cs typeface="Times New Roman" pitchFamily="18" charset="0"/>
                        </a:rPr>
                        <m:t>=</m:t>
                      </m:r>
                      <m:f>
                        <m:fPr>
                          <m:ctrlPr>
                            <a:rPr lang="en-US" i="1">
                              <a:latin typeface="Cambria Math"/>
                              <a:cs typeface="Times New Roman" pitchFamily="18" charset="0"/>
                            </a:rPr>
                          </m:ctrlPr>
                        </m:fPr>
                        <m:num>
                          <m:r>
                            <m:rPr>
                              <m:nor/>
                            </m:rPr>
                            <a:rPr lang="en-US" i="1">
                              <a:latin typeface="Cambria Math"/>
                              <a:cs typeface="Times New Roman" pitchFamily="18" charset="0"/>
                            </a:rPr>
                            <m:t>No</m:t>
                          </m:r>
                          <m:r>
                            <m:rPr>
                              <m:nor/>
                            </m:rPr>
                            <a:rPr lang="en-US" i="1">
                              <a:latin typeface="Cambria Math"/>
                              <a:cs typeface="Times New Roman" pitchFamily="18" charset="0"/>
                            </a:rPr>
                            <m:t>. </m:t>
                          </m:r>
                          <m:r>
                            <m:rPr>
                              <m:nor/>
                            </m:rPr>
                            <a:rPr lang="en-US" i="1">
                              <a:latin typeface="Cambria Math"/>
                              <a:cs typeface="Times New Roman" pitchFamily="18" charset="0"/>
                            </a:rPr>
                            <m:t>of</m:t>
                          </m:r>
                          <m:r>
                            <m:rPr>
                              <m:nor/>
                            </m:rPr>
                            <a:rPr lang="en-US" i="1">
                              <a:latin typeface="Cambria Math"/>
                              <a:cs typeface="Times New Roman" pitchFamily="18" charset="0"/>
                            </a:rPr>
                            <m:t> </m:t>
                          </m:r>
                          <m:r>
                            <m:rPr>
                              <m:nor/>
                            </m:rPr>
                            <a:rPr lang="en-US" i="1">
                              <a:latin typeface="Cambria Math"/>
                              <a:cs typeface="Times New Roman" pitchFamily="18" charset="0"/>
                            </a:rPr>
                            <m:t>Infant</m:t>
                          </m:r>
                          <m:r>
                            <m:rPr>
                              <m:nor/>
                            </m:rPr>
                            <a:rPr lang="en-US" i="1">
                              <a:latin typeface="Cambria Math"/>
                              <a:cs typeface="Times New Roman" pitchFamily="18" charset="0"/>
                            </a:rPr>
                            <m:t> </m:t>
                          </m:r>
                          <m:r>
                            <m:rPr>
                              <m:nor/>
                            </m:rPr>
                            <a:rPr lang="en-US" i="1">
                              <a:latin typeface="Cambria Math"/>
                              <a:cs typeface="Times New Roman" pitchFamily="18" charset="0"/>
                            </a:rPr>
                            <m:t>D</m:t>
                          </m:r>
                          <m:r>
                            <m:rPr>
                              <m:nor/>
                            </m:rPr>
                            <a:rPr lang="en-US" i="1">
                              <a:latin typeface="Cambria Math"/>
                              <a:cs typeface="Times New Roman" pitchFamily="18" charset="0"/>
                            </a:rPr>
                            <m:t>eaths</m:t>
                          </m:r>
                        </m:num>
                        <m:den>
                          <m:r>
                            <m:rPr>
                              <m:nor/>
                            </m:rPr>
                            <a:rPr lang="en-US" i="1" dirty="0">
                              <a:latin typeface="Times New Roman" pitchFamily="18" charset="0"/>
                              <a:cs typeface="Times New Roman" pitchFamily="18" charset="0"/>
                            </a:rPr>
                            <m:t>No</m:t>
                          </m:r>
                          <m:r>
                            <m:rPr>
                              <m:nor/>
                            </m:rPr>
                            <a:rPr lang="en-US" i="1" dirty="0">
                              <a:latin typeface="Times New Roman" pitchFamily="18" charset="0"/>
                              <a:cs typeface="Times New Roman" pitchFamily="18" charset="0"/>
                            </a:rPr>
                            <m:t>. </m:t>
                          </m:r>
                          <m:r>
                            <m:rPr>
                              <m:nor/>
                            </m:rPr>
                            <a:rPr lang="en-US" i="1" dirty="0">
                              <a:latin typeface="Times New Roman" pitchFamily="18" charset="0"/>
                              <a:cs typeface="Times New Roman" pitchFamily="18" charset="0"/>
                            </a:rPr>
                            <m:t>of</m:t>
                          </m:r>
                          <m:r>
                            <m:rPr>
                              <m:nor/>
                            </m:rPr>
                            <a:rPr lang="en-US" i="1" dirty="0">
                              <a:latin typeface="Times New Roman" pitchFamily="18" charset="0"/>
                              <a:cs typeface="Times New Roman" pitchFamily="18" charset="0"/>
                            </a:rPr>
                            <m:t> </m:t>
                          </m:r>
                          <m:r>
                            <m:rPr>
                              <m:nor/>
                            </m:rPr>
                            <a:rPr lang="en-US" i="1" dirty="0">
                              <a:latin typeface="Times New Roman" pitchFamily="18" charset="0"/>
                              <a:cs typeface="Times New Roman" pitchFamily="18" charset="0"/>
                            </a:rPr>
                            <m:t>L</m:t>
                          </m:r>
                          <m:r>
                            <m:rPr>
                              <m:nor/>
                            </m:rPr>
                            <a:rPr lang="en-US" i="1" dirty="0">
                              <a:latin typeface="Times New Roman" pitchFamily="18" charset="0"/>
                              <a:cs typeface="Times New Roman" pitchFamily="18" charset="0"/>
                            </a:rPr>
                            <m:t>ife</m:t>
                          </m:r>
                          <m:r>
                            <m:rPr>
                              <m:nor/>
                            </m:rPr>
                            <a:rPr lang="en-US" i="1" dirty="0">
                              <a:latin typeface="Times New Roman" pitchFamily="18" charset="0"/>
                              <a:cs typeface="Times New Roman" pitchFamily="18" charset="0"/>
                            </a:rPr>
                            <m:t> </m:t>
                          </m:r>
                          <m:r>
                            <m:rPr>
                              <m:nor/>
                            </m:rPr>
                            <a:rPr lang="en-US" i="1" dirty="0">
                              <a:latin typeface="Times New Roman" pitchFamily="18" charset="0"/>
                              <a:cs typeface="Times New Roman" pitchFamily="18" charset="0"/>
                            </a:rPr>
                            <m:t>B</m:t>
                          </m:r>
                          <m:r>
                            <m:rPr>
                              <m:nor/>
                            </m:rPr>
                            <a:rPr lang="en-US" i="1" dirty="0">
                              <a:latin typeface="Times New Roman" pitchFamily="18" charset="0"/>
                              <a:cs typeface="Times New Roman" pitchFamily="18" charset="0"/>
                            </a:rPr>
                            <m:t>irth</m:t>
                          </m:r>
                        </m:den>
                      </m:f>
                      <m:r>
                        <a:rPr lang="en-US" i="1">
                          <a:latin typeface="Cambria Math"/>
                          <a:ea typeface="Cambria Math"/>
                          <a:cs typeface="Times New Roman" pitchFamily="18" charset="0"/>
                        </a:rPr>
                        <m:t>×</m:t>
                      </m:r>
                      <m:r>
                        <a:rPr lang="en-US" i="1">
                          <a:latin typeface="Cambria Math"/>
                          <a:cs typeface="Times New Roman" pitchFamily="18" charset="0"/>
                        </a:rPr>
                        <m:t>10</m:t>
                      </m:r>
                      <m:r>
                        <a:rPr lang="en-US" i="1">
                          <a:latin typeface="Cambria Math"/>
                          <a:cs typeface="Times New Roman" pitchFamily="18" charset="0"/>
                        </a:rPr>
                        <m:t>0</m:t>
                      </m:r>
                      <m:r>
                        <a:rPr lang="en-US" i="1">
                          <a:latin typeface="Cambria Math"/>
                          <a:cs typeface="Times New Roman" pitchFamily="18" charset="0"/>
                        </a:rPr>
                        <m:t>0</m:t>
                      </m:r>
                    </m:oMath>
                  </m:oMathPara>
                </a14:m>
                <a:endParaRPr lang="en-US" dirty="0">
                  <a:latin typeface="Times New Roman" pitchFamily="18" charset="0"/>
                  <a:cs typeface="Times New Roman"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641980" y="1586934"/>
                <a:ext cx="10888959" cy="62029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34746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435</Words>
  <Application>Microsoft Office PowerPoint</Application>
  <PresentationFormat>Custom</PresentationFormat>
  <Paragraphs>54</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Epidemiology and Statistics in Public; Health Indicators</vt:lpstr>
      <vt:lpstr>(Fertility &amp; Morbidity) Rate</vt:lpstr>
      <vt:lpstr>Mortality Rate</vt:lpstr>
      <vt:lpstr>Crude Birth Rate (CBR)</vt:lpstr>
      <vt:lpstr>Incidental Rate (IR)</vt:lpstr>
      <vt:lpstr>Prevalence Rate (PR)</vt:lpstr>
      <vt:lpstr>Crude Death Rate (CDR)</vt:lpstr>
      <vt:lpstr>Maternal Mortality Rate (MMR)</vt:lpstr>
      <vt:lpstr>Infant Mortality Rate (IMR)</vt:lpstr>
      <vt:lpstr>Neonatal Mortality Rate (IMR)</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31</cp:revision>
  <dcterms:created xsi:type="dcterms:W3CDTF">2017-03-15T21:22:10Z</dcterms:created>
  <dcterms:modified xsi:type="dcterms:W3CDTF">2017-09-18T09:09:08Z</dcterms:modified>
</cp:coreProperties>
</file>