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4" r:id="rId5"/>
    <p:sldId id="259" r:id="rId6"/>
    <p:sldId id="260" r:id="rId7"/>
    <p:sldId id="262" r:id="rId8"/>
    <p:sldId id="274" r:id="rId9"/>
    <p:sldId id="263" r:id="rId10"/>
    <p:sldId id="275" r:id="rId11"/>
    <p:sldId id="266" r:id="rId12"/>
    <p:sldId id="273" r:id="rId13"/>
    <p:sldId id="267"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235" autoAdjust="0"/>
    <p:restoredTop sz="94660"/>
  </p:normalViewPr>
  <p:slideViewPr>
    <p:cSldViewPr snapToGrid="0">
      <p:cViewPr>
        <p:scale>
          <a:sx n="70" d="100"/>
          <a:sy n="70" d="100"/>
        </p:scale>
        <p:origin x="-2256" y="-111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Rectangle 7"/>
          <p:cNvSpPr/>
          <p:nvPr/>
        </p:nvSpPr>
        <p:spPr>
          <a:xfrm>
            <a:off x="-6843" y="3887812"/>
            <a:ext cx="12195668" cy="45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75488" y="2166364"/>
            <a:ext cx="11247120" cy="1739347"/>
          </a:xfrm>
        </p:spPr>
        <p:txBody>
          <a:bodyPr tIns="45720" bIns="45720" anchor="ctr">
            <a:normAutofit/>
          </a:bodyPr>
          <a:lstStyle>
            <a:lvl1pPr algn="ctr">
              <a:lnSpc>
                <a:spcPct val="80000"/>
              </a:lnSpc>
              <a:defRPr sz="6000" spc="150" baseline="0">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347472" y="3913632"/>
            <a:ext cx="11506200" cy="457200"/>
          </a:xfrm>
        </p:spPr>
        <p:txBody>
          <a:bodyPr>
            <a:normAutofit/>
          </a:bodyPr>
          <a:lstStyle>
            <a:lvl1pPr marL="0" indent="0" algn="ctr">
              <a:spcBef>
                <a:spcPts val="0"/>
              </a:spcBef>
              <a:spcAft>
                <a:spcPts val="0"/>
              </a:spcAft>
              <a:buNone/>
              <a:defRPr sz="2000">
                <a:solidFill>
                  <a:srgbClr val="FFFFFF"/>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pPr/>
              <a:t>9/9/2015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pPr/>
              <a:t>9/9/2015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38200" y="6422854"/>
            <a:ext cx="2743196" cy="365125"/>
          </a:xfrm>
        </p:spPr>
        <p:txBody>
          <a:bodyPr/>
          <a:lstStyle/>
          <a:p>
            <a:fld id="{96DFF08F-DC6B-4601-B491-B0F83F6DD2DA}" type="datetimeFigureOut">
              <a:rPr lang="en-US" dirty="0"/>
              <a:pPr/>
              <a:t>9/9/2015</a:t>
            </a:fld>
            <a:endParaRPr lang="en-US" dirty="0"/>
          </a:p>
        </p:txBody>
      </p:sp>
      <p:sp>
        <p:nvSpPr>
          <p:cNvPr id="5" name="Footer Placeholder 4"/>
          <p:cNvSpPr>
            <a:spLocks noGrp="1"/>
          </p:cNvSpPr>
          <p:nvPr>
            <p:ph type="ftr" sz="quarter" idx="11"/>
          </p:nvPr>
        </p:nvSpPr>
        <p:spPr>
          <a:xfrm>
            <a:off x="3776135" y="6422854"/>
            <a:ext cx="4279669" cy="365125"/>
          </a:xfrm>
        </p:spPr>
        <p:txBody>
          <a:bodyPr/>
          <a:lstStyle/>
          <a:p>
            <a:endParaRPr lang="en-US" dirty="0"/>
          </a:p>
        </p:txBody>
      </p:sp>
      <p:sp>
        <p:nvSpPr>
          <p:cNvPr id="6" name="Slide Number Placeholder 5"/>
          <p:cNvSpPr>
            <a:spLocks noGrp="1"/>
          </p:cNvSpPr>
          <p:nvPr>
            <p:ph type="sldNum" sz="quarter" idx="12"/>
          </p:nvPr>
        </p:nvSpPr>
        <p:spPr>
          <a:xfrm>
            <a:off x="8073048" y="6422854"/>
            <a:ext cx="879759" cy="365125"/>
          </a:xfrm>
        </p:spPr>
        <p:txBody>
          <a:bodyPr/>
          <a:lstStyle/>
          <a:p>
            <a:fld id="{4FAB73BC-B049-4115-A692-8D63A059BFB8}"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pPr/>
              <a:t>9/9/2015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843" y="3887812"/>
            <a:ext cx="12195668" cy="45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75488" y="2167128"/>
            <a:ext cx="11247120" cy="1737360"/>
          </a:xfrm>
        </p:spPr>
        <p:txBody>
          <a:bodyPr anchor="ctr">
            <a:noAutofit/>
          </a:bodyPr>
          <a:lstStyle>
            <a:lvl1pPr algn="ctr">
              <a:lnSpc>
                <a:spcPct val="80000"/>
              </a:lnSpc>
              <a:defRPr sz="6000" b="0" spc="150" baseline="0">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47472" y="3913212"/>
            <a:ext cx="11503152" cy="457200"/>
          </a:xfrm>
        </p:spPr>
        <p:txBody>
          <a:bodyPr anchor="t">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fld id="{96DFF08F-DC6B-4601-B491-B0F83F6DD2DA}" type="datetimeFigureOut">
              <a:rPr lang="en-US" dirty="0"/>
              <a:pPr/>
              <a:t>9/9/2015</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pPr/>
              <a:t>9/9/2015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pPr/>
              <a:t>9/9/2015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pPr/>
              <a:t>9/9/2015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pPr/>
              <a:t>9/9/2015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pPr/>
              <a:t>9/9/2015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pPr/>
              <a:t>9/9/2015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fld id="{96DFF08F-DC6B-4601-B491-B0F83F6DD2DA}" type="datetimeFigureOut">
              <a:rPr lang="en-US" dirty="0"/>
              <a:pPr/>
              <a:t>9/9/2015</a:t>
            </a:fld>
            <a:endParaRPr lang="en-US" dirty="0"/>
          </a:p>
        </p:txBody>
      </p:sp>
      <p:sp>
        <p:nvSpPr>
          <p:cNvPr id="5" name="Footer Placeholder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endParaRPr lang="en-US" dirty="0"/>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fld id="{4FAB73BC-B049-4115-A692-8D63A059BFB8}"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1"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r" defTabSz="914400" rtl="1"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r" defTabSz="914400" rtl="1"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r" defTabSz="914400" rtl="1"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r" defTabSz="914400" rtl="1"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r" defTabSz="914400" rtl="1"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r" defTabSz="914400" rtl="1"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r" defTabSz="914400" rtl="1"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r" defTabSz="914400" rtl="1"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r" defTabSz="914400" rtl="1"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ar-SA" sz="8000" dirty="0" smtClean="0">
                <a:latin typeface="Arabic Typesetting" panose="03020402040406030203" pitchFamily="66" charset="-78"/>
                <a:cs typeface="Arabic Typesetting" panose="03020402040406030203" pitchFamily="66" charset="-78"/>
              </a:rPr>
              <a:t>الإعلام الجديد</a:t>
            </a:r>
            <a:endParaRPr lang="ar-SA" sz="8000" dirty="0">
              <a:latin typeface="Arabic Typesetting" panose="03020402040406030203" pitchFamily="66" charset="-78"/>
              <a:cs typeface="Arabic Typesetting" panose="03020402040406030203" pitchFamily="66" charset="-78"/>
            </a:endParaRPr>
          </a:p>
        </p:txBody>
      </p:sp>
      <p:sp>
        <p:nvSpPr>
          <p:cNvPr id="3" name="Subtitle 2"/>
          <p:cNvSpPr>
            <a:spLocks noGrp="1"/>
          </p:cNvSpPr>
          <p:nvPr>
            <p:ph type="subTitle" idx="1"/>
          </p:nvPr>
        </p:nvSpPr>
        <p:spPr/>
        <p:txBody>
          <a:bodyPr>
            <a:noAutofit/>
          </a:bodyPr>
          <a:lstStyle/>
          <a:p>
            <a:r>
              <a:rPr lang="ar-SA" sz="2800" dirty="0" smtClean="0">
                <a:cs typeface="AL-Mohanad Bold" pitchFamily="2" charset="-78"/>
              </a:rPr>
              <a:t>العلاقة بين الإعلام الجديد  و الإعلام التقليدي</a:t>
            </a:r>
          </a:p>
          <a:p>
            <a:endParaRPr lang="ar-SA" sz="1700" dirty="0">
              <a:cs typeface="AL-Mohanad Bold" pitchFamily="2" charset="-78"/>
            </a:endParaRPr>
          </a:p>
          <a:p>
            <a:endParaRPr lang="ar-SA" sz="1700" dirty="0">
              <a:cs typeface="AL-Mohanad Bold" pitchFamily="2" charset="-78"/>
            </a:endParaRPr>
          </a:p>
        </p:txBody>
      </p:sp>
    </p:spTree>
    <p:extLst>
      <p:ext uri="{BB962C8B-B14F-4D97-AF65-F5344CB8AC3E}">
        <p14:creationId xmlns:p14="http://schemas.microsoft.com/office/powerpoint/2010/main" val="5094042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endParaRPr lang="en-US"/>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4084" y="1762124"/>
            <a:ext cx="8639032" cy="4420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2872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cs typeface="AL-Mohanad Bold" pitchFamily="2" charset="-78"/>
              </a:rPr>
              <a:t>ثانياً: كيف أثر الإعلام الجديد على التقليدي</a:t>
            </a:r>
            <a:endParaRPr lang="en-GB" dirty="0"/>
          </a:p>
        </p:txBody>
      </p:sp>
      <p:sp>
        <p:nvSpPr>
          <p:cNvPr id="3" name="Content Placeholder 2"/>
          <p:cNvSpPr>
            <a:spLocks noGrp="1"/>
          </p:cNvSpPr>
          <p:nvPr>
            <p:ph idx="1"/>
          </p:nvPr>
        </p:nvSpPr>
        <p:spPr/>
        <p:txBody>
          <a:bodyPr>
            <a:noAutofit/>
          </a:bodyPr>
          <a:lstStyle/>
          <a:p>
            <a:pPr algn="just">
              <a:lnSpc>
                <a:spcPct val="150000"/>
              </a:lnSpc>
              <a:buFont typeface="Wingdings" panose="05000000000000000000" pitchFamily="2" charset="2"/>
              <a:buChar char="v"/>
            </a:pPr>
            <a:r>
              <a:rPr lang="ar-SA" sz="2400" dirty="0">
                <a:cs typeface="AL-Mohanad Bold" pitchFamily="2" charset="-78"/>
              </a:rPr>
              <a:t>الإعلام الجديد طور من الإعلام القديم، وأضاف له العديد من </a:t>
            </a:r>
            <a:r>
              <a:rPr lang="ar-SA" sz="2400" dirty="0" smtClean="0">
                <a:cs typeface="AL-Mohanad Bold" pitchFamily="2" charset="-78"/>
              </a:rPr>
              <a:t>الخصائص</a:t>
            </a:r>
          </a:p>
          <a:p>
            <a:pPr marL="0" indent="0" algn="just">
              <a:lnSpc>
                <a:spcPct val="150000"/>
              </a:lnSpc>
              <a:buNone/>
            </a:pPr>
            <a:r>
              <a:rPr lang="ar-SA" sz="2400" dirty="0" smtClean="0">
                <a:cs typeface="AL-Mohanad Bold" pitchFamily="2" charset="-78"/>
              </a:rPr>
              <a:t>مثلا:تنامي المنافذ لإعلامية </a:t>
            </a:r>
            <a:r>
              <a:rPr lang="ar-SA" sz="2400" dirty="0">
                <a:cs typeface="AL-Mohanad Bold" pitchFamily="2" charset="-78"/>
              </a:rPr>
              <a:t>أدى إلى توزع الجمهور المنتظر للمعلومة بين الصحف الإلكترونية ومواقع الشبكات </a:t>
            </a:r>
            <a:r>
              <a:rPr lang="ar-SA" sz="2400" dirty="0" smtClean="0">
                <a:cs typeface="AL-Mohanad Bold" pitchFamily="2" charset="-78"/>
              </a:rPr>
              <a:t>الاجتماعية وخدمات </a:t>
            </a:r>
            <a:r>
              <a:rPr lang="ar-SA" sz="2400" dirty="0">
                <a:cs typeface="AL-Mohanad Bold" pitchFamily="2" charset="-78"/>
              </a:rPr>
              <a:t>الهاتف الذكي من جهة أخرى، وهو ما يمكن التعبير عنه بانكماش حجم الجمهور نتيجة لتفتته، </a:t>
            </a:r>
            <a:r>
              <a:rPr lang="ar-SA" sz="2400" dirty="0" smtClean="0">
                <a:cs typeface="AL-Mohanad Bold" pitchFamily="2" charset="-78"/>
              </a:rPr>
              <a:t>الأمر الذي </a:t>
            </a:r>
            <a:r>
              <a:rPr lang="ar-SA" sz="2400" dirty="0">
                <a:cs typeface="AL-Mohanad Bold" pitchFamily="2" charset="-78"/>
              </a:rPr>
              <a:t>دعا كثيرا من المؤسسات الإعلامية إلى الاستعانة بخطة 360 درجة - أي الدورة الكاملة - بحيث </a:t>
            </a:r>
            <a:r>
              <a:rPr lang="ar-SA" sz="2400" dirty="0" smtClean="0">
                <a:cs typeface="AL-Mohanad Bold" pitchFamily="2" charset="-78"/>
              </a:rPr>
              <a:t>تقوم المؤسسة الإعلامية على الانتشار والوجود من خلال كل ما هو ممكن ومتاح من وسائل وآليات للوصول إلى  بتحديث دائم على أكبر عدد ممكن من الجمهور، فصارت الصحيفة الورقية - – لكترونيا مثلاً  و توجد ورقياعلى مدار الساعة وتتصل بقرائها ومتابعيها عبر الشبكات الاجتماعية وتسعى للاستفادة من الوسائط المتعددة، عن طريق رسائل الجوال وما إلى ذلك، ومن خلال عرض كثير من التفاصيل بالصورة والفيديو وتوجد أيضا</a:t>
            </a:r>
          </a:p>
          <a:p>
            <a:pPr marL="0" indent="0" algn="just">
              <a:lnSpc>
                <a:spcPct val="150000"/>
              </a:lnSpc>
              <a:buNone/>
            </a:pPr>
            <a:r>
              <a:rPr lang="ar-SA" sz="2400" dirty="0" smtClean="0">
                <a:cs typeface="AL-Mohanad Bold" pitchFamily="2" charset="-78"/>
              </a:rPr>
              <a:t>وهي إحدى </a:t>
            </a:r>
            <a:r>
              <a:rPr lang="ar-SA" sz="2400" dirty="0">
                <a:cs typeface="AL-Mohanad Bold" pitchFamily="2" charset="-78"/>
              </a:rPr>
              <a:t>الخطط الناجحة والجادة من الوسائل التقليدية للوصول إلى الجيل </a:t>
            </a:r>
          </a:p>
        </p:txBody>
      </p:sp>
    </p:spTree>
    <p:extLst>
      <p:ext uri="{BB962C8B-B14F-4D97-AF65-F5344CB8AC3E}">
        <p14:creationId xmlns:p14="http://schemas.microsoft.com/office/powerpoint/2010/main" val="37432966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p:txBody>
          <a:bodyPr/>
          <a:lstStyle/>
          <a:p>
            <a:r>
              <a:rPr lang="ar-SA" dirty="0">
                <a:cs typeface="AL-Mohanad Bold" pitchFamily="2" charset="-78"/>
              </a:rPr>
              <a:t>ثانياً: كيف أثر الإعلام الجديد على التقليدي</a:t>
            </a:r>
            <a:endParaRPr lang="en-US" dirty="0"/>
          </a:p>
        </p:txBody>
      </p:sp>
      <p:sp>
        <p:nvSpPr>
          <p:cNvPr id="3" name="Content Placeholder 2"/>
          <p:cNvSpPr>
            <a:spLocks noGrp="1"/>
          </p:cNvSpPr>
          <p:nvPr>
            <p:ph idx="1"/>
          </p:nvPr>
        </p:nvSpPr>
        <p:spPr/>
        <p:txBody>
          <a:bodyPr/>
          <a:lstStyle/>
          <a:p>
            <a:r>
              <a:rPr lang="ar-SA" dirty="0" smtClean="0"/>
              <a:t>كيف طور الإعلام الجديد الإعلام التقليدي؟</a:t>
            </a:r>
          </a:p>
          <a:p>
            <a:r>
              <a:rPr lang="ar-SA" dirty="0" smtClean="0"/>
              <a:t>1.عن طريق الاستفادة من آليات جمع المعلومات من </a:t>
            </a:r>
            <a:r>
              <a:rPr lang="ar-SA" dirty="0" err="1" smtClean="0"/>
              <a:t>الوكلات</a:t>
            </a:r>
            <a:r>
              <a:rPr lang="ar-SA" dirty="0" smtClean="0"/>
              <a:t> ، وصحافة المواطن ،و أرشيف المعلومات الموجود في الإنترنت.</a:t>
            </a:r>
          </a:p>
          <a:p>
            <a:endParaRPr lang="ar-SA" dirty="0" smtClean="0"/>
          </a:p>
          <a:p>
            <a:r>
              <a:rPr lang="ar-SA" dirty="0" smtClean="0"/>
              <a:t>2.عن طريق تطوير أساليب التقنية للوصول إلى أكبر عدد من الجمهور تم الاستفادة منها </a:t>
            </a:r>
            <a:r>
              <a:rPr lang="ar-SA" smtClean="0"/>
              <a:t>ك ال </a:t>
            </a:r>
            <a:r>
              <a:rPr lang="en-US" dirty="0" smtClean="0"/>
              <a:t>RSS</a:t>
            </a:r>
            <a:r>
              <a:rPr lang="ar-SA" dirty="0" smtClean="0"/>
              <a:t> ، والبرمجيات المجانية وغيرها.</a:t>
            </a:r>
          </a:p>
          <a:p>
            <a:endParaRPr lang="ar-SA" dirty="0" smtClean="0"/>
          </a:p>
          <a:p>
            <a:r>
              <a:rPr lang="ar-SA" dirty="0" smtClean="0"/>
              <a:t>3.عن طريق اكتساب بعض من خصائص الإعلام الجديد، كالتفاعلية، و الحضور الاجتماعي، والشخصنة وغيرها.</a:t>
            </a:r>
          </a:p>
          <a:p>
            <a:endParaRPr lang="ar-SA" dirty="0" smtClean="0"/>
          </a:p>
        </p:txBody>
      </p:sp>
    </p:spTree>
    <p:extLst>
      <p:ext uri="{BB962C8B-B14F-4D97-AF65-F5344CB8AC3E}">
        <p14:creationId xmlns:p14="http://schemas.microsoft.com/office/powerpoint/2010/main" val="20658617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cs typeface="AL-Mohanad Bold" pitchFamily="2" charset="-78"/>
              </a:rPr>
              <a:t>ثانياً: كيف أثر الإعلام الجديد على التقليدي</a:t>
            </a:r>
            <a:endParaRPr lang="en-GB" dirty="0"/>
          </a:p>
        </p:txBody>
      </p:sp>
      <p:sp>
        <p:nvSpPr>
          <p:cNvPr id="3" name="Content Placeholder 2"/>
          <p:cNvSpPr>
            <a:spLocks noGrp="1"/>
          </p:cNvSpPr>
          <p:nvPr>
            <p:ph idx="1"/>
          </p:nvPr>
        </p:nvSpPr>
        <p:spPr/>
        <p:txBody>
          <a:bodyPr>
            <a:normAutofit/>
          </a:bodyPr>
          <a:lstStyle/>
          <a:p>
            <a:endParaRPr lang="ar-SA" sz="2800" dirty="0">
              <a:cs typeface="AL-Mohanad Bold" pitchFamily="2" charset="-78"/>
            </a:endParaRPr>
          </a:p>
          <a:p>
            <a:pPr>
              <a:buFont typeface="Wingdings" panose="05000000000000000000" pitchFamily="2" charset="2"/>
              <a:buChar char="v"/>
            </a:pPr>
            <a:r>
              <a:rPr lang="ar-SA" sz="2800" dirty="0">
                <a:cs typeface="AL-Mohanad Bold" pitchFamily="2" charset="-78"/>
              </a:rPr>
              <a:t>الإعلام التقليدي و الجديد سيستمران جنباًإلى جنب، حيث إن الإعلام الجديد هو مكمل للإعلام القديم، حيث يمتاز كل منهم بميزات، ويؤدي وظائف معينة، و كل إعلام ظهر لم ِ يلغ ما قبله، فالتلفاز عندما ظهر لم ِ يلغ الإذاعة أو الصحافة، بل بقي لكل خصوصياته ومعجبوه </a:t>
            </a:r>
            <a:r>
              <a:rPr lang="ar-SA" sz="2800" dirty="0" smtClean="0">
                <a:cs typeface="AL-Mohanad Bold" pitchFamily="2" charset="-78"/>
              </a:rPr>
              <a:t>ومحبوه.</a:t>
            </a:r>
          </a:p>
          <a:p>
            <a:pPr marL="0" indent="0">
              <a:buNone/>
            </a:pPr>
            <a:endParaRPr lang="ar-SA" sz="2800" dirty="0" smtClean="0">
              <a:cs typeface="AL-Mohanad Bold" pitchFamily="2" charset="-78"/>
            </a:endParaRPr>
          </a:p>
          <a:p>
            <a:pPr>
              <a:buFont typeface="Wingdings" panose="05000000000000000000" pitchFamily="2" charset="2"/>
              <a:buChar char="v"/>
            </a:pPr>
            <a:r>
              <a:rPr lang="ar-SA" sz="2800" dirty="0" smtClean="0">
                <a:cs typeface="AL-Mohanad Bold" pitchFamily="2" charset="-78"/>
              </a:rPr>
              <a:t>وسيتم التوزيع لهما عبر الإشباعات التي تحققها كل وسيلة، و دوافع الأفراد للتعرض لتلك الوسيلة.</a:t>
            </a:r>
            <a:endParaRPr lang="ar-SA" sz="2800" dirty="0">
              <a:cs typeface="AL-Mohanad Bold" pitchFamily="2" charset="-78"/>
            </a:endParaRPr>
          </a:p>
          <a:p>
            <a:endParaRPr lang="ar-SA" sz="2800" dirty="0">
              <a:cs typeface="AL-Mohanad Bold" pitchFamily="2" charset="-78"/>
            </a:endParaRPr>
          </a:p>
          <a:p>
            <a:endParaRPr lang="en-GB" sz="2800" dirty="0">
              <a:cs typeface="AL-Mohanad Bold" pitchFamily="2" charset="-78"/>
            </a:endParaRPr>
          </a:p>
        </p:txBody>
      </p:sp>
    </p:spTree>
    <p:extLst>
      <p:ext uri="{BB962C8B-B14F-4D97-AF65-F5344CB8AC3E}">
        <p14:creationId xmlns:p14="http://schemas.microsoft.com/office/powerpoint/2010/main" val="13100809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7200" dirty="0" smtClean="0">
                <a:latin typeface="Arabic Typesetting" panose="03020402040406030203" pitchFamily="66" charset="-78"/>
                <a:cs typeface="Arabic Typesetting" panose="03020402040406030203" pitchFamily="66" charset="-78"/>
              </a:rPr>
              <a:t>عناصر المحاضرة</a:t>
            </a:r>
            <a:endParaRPr lang="ar-SA" sz="7200" dirty="0">
              <a:latin typeface="Arabic Typesetting" panose="03020402040406030203" pitchFamily="66" charset="-78"/>
              <a:cs typeface="Arabic Typesetting" panose="03020402040406030203" pitchFamily="66" charset="-78"/>
            </a:endParaRPr>
          </a:p>
        </p:txBody>
      </p:sp>
      <p:sp>
        <p:nvSpPr>
          <p:cNvPr id="3" name="Content Placeholder 2"/>
          <p:cNvSpPr>
            <a:spLocks noGrp="1"/>
          </p:cNvSpPr>
          <p:nvPr>
            <p:ph idx="1"/>
          </p:nvPr>
        </p:nvSpPr>
        <p:spPr>
          <a:xfrm>
            <a:off x="1241665" y="1779205"/>
            <a:ext cx="9784080" cy="4206240"/>
          </a:xfrm>
        </p:spPr>
        <p:txBody>
          <a:bodyPr>
            <a:noAutofit/>
          </a:bodyPr>
          <a:lstStyle/>
          <a:p>
            <a:pPr marL="0" indent="0">
              <a:buNone/>
            </a:pPr>
            <a:r>
              <a:rPr lang="ar-SA" sz="2800" dirty="0" smtClean="0">
                <a:latin typeface="Arabic Typesetting" panose="03020402040406030203" pitchFamily="66" charset="-78"/>
                <a:cs typeface="Arabic Typesetting" panose="03020402040406030203" pitchFamily="66" charset="-78"/>
              </a:rPr>
              <a:t>أولاً: الفرق بين الإعلام القديم والجديد في:</a:t>
            </a:r>
          </a:p>
          <a:p>
            <a:pPr marL="0" indent="0">
              <a:buNone/>
            </a:pPr>
            <a:r>
              <a:rPr lang="ar-SA" sz="2800" dirty="0" smtClean="0">
                <a:latin typeface="Arabic Typesetting" panose="03020402040406030203" pitchFamily="66" charset="-78"/>
                <a:cs typeface="Arabic Typesetting" panose="03020402040406030203" pitchFamily="66" charset="-78"/>
              </a:rPr>
              <a:t>أ.المفهوم</a:t>
            </a:r>
          </a:p>
          <a:p>
            <a:pPr marL="0" indent="0">
              <a:buNone/>
            </a:pPr>
            <a:r>
              <a:rPr lang="ar-SA" sz="2800" dirty="0" smtClean="0">
                <a:latin typeface="Arabic Typesetting" panose="03020402040406030203" pitchFamily="66" charset="-78"/>
                <a:cs typeface="Arabic Typesetting" panose="03020402040406030203" pitchFamily="66" charset="-78"/>
              </a:rPr>
              <a:t>ب.عناصر العملية الاتصالية</a:t>
            </a:r>
          </a:p>
          <a:p>
            <a:pPr marL="0" indent="0">
              <a:buNone/>
            </a:pPr>
            <a:r>
              <a:rPr lang="ar-SA" sz="2800" dirty="0" smtClean="0">
                <a:latin typeface="Arabic Typesetting" panose="03020402040406030203" pitchFamily="66" charset="-78"/>
                <a:cs typeface="Arabic Typesetting" panose="03020402040406030203" pitchFamily="66" charset="-78"/>
              </a:rPr>
              <a:t>ج.الخصائص</a:t>
            </a:r>
          </a:p>
          <a:p>
            <a:pPr marL="0" indent="0">
              <a:buNone/>
            </a:pPr>
            <a:r>
              <a:rPr lang="ar-SA" sz="2800" dirty="0" err="1" smtClean="0">
                <a:latin typeface="Arabic Typesetting" panose="03020402040406030203" pitchFamily="66" charset="-78"/>
                <a:cs typeface="Arabic Typesetting" panose="03020402040406030203" pitchFamily="66" charset="-78"/>
              </a:rPr>
              <a:t>د.الأشكال</a:t>
            </a:r>
            <a:endParaRPr lang="ar-SA" sz="2800" dirty="0" smtClean="0">
              <a:latin typeface="Arabic Typesetting" panose="03020402040406030203" pitchFamily="66" charset="-78"/>
              <a:cs typeface="Arabic Typesetting" panose="03020402040406030203" pitchFamily="66" charset="-78"/>
            </a:endParaRPr>
          </a:p>
          <a:p>
            <a:pPr marL="0" indent="0">
              <a:buNone/>
            </a:pPr>
            <a:r>
              <a:rPr lang="ar-SA" sz="2800" dirty="0" smtClean="0">
                <a:latin typeface="Arabic Typesetting" panose="03020402040406030203" pitchFamily="66" charset="-78"/>
                <a:cs typeface="Arabic Typesetting" panose="03020402040406030203" pitchFamily="66" charset="-78"/>
              </a:rPr>
              <a:t>ه. النظام المتبع</a:t>
            </a:r>
            <a:endParaRPr lang="ar-SA" sz="2800" dirty="0" smtClean="0">
              <a:latin typeface="Arabic Typesetting" panose="03020402040406030203" pitchFamily="66" charset="-78"/>
              <a:cs typeface="Arabic Typesetting" panose="03020402040406030203" pitchFamily="66" charset="-78"/>
            </a:endParaRPr>
          </a:p>
          <a:p>
            <a:pPr marL="0" indent="0">
              <a:buNone/>
            </a:pPr>
            <a:endParaRPr lang="ar-SA" sz="2800" dirty="0">
              <a:latin typeface="Arabic Typesetting" panose="03020402040406030203" pitchFamily="66" charset="-78"/>
              <a:cs typeface="Arabic Typesetting" panose="03020402040406030203" pitchFamily="66" charset="-78"/>
            </a:endParaRPr>
          </a:p>
          <a:p>
            <a:pPr marL="0" indent="0">
              <a:buNone/>
            </a:pPr>
            <a:r>
              <a:rPr lang="ar-SA" sz="2800" dirty="0" smtClean="0">
                <a:latin typeface="Arabic Typesetting" panose="03020402040406030203" pitchFamily="66" charset="-78"/>
                <a:cs typeface="Arabic Typesetting" panose="03020402040406030203" pitchFamily="66" charset="-78"/>
              </a:rPr>
              <a:t>ثانياً:تأثير الإعلام التقليدي على الجديد</a:t>
            </a:r>
          </a:p>
          <a:p>
            <a:pPr marL="0" indent="0">
              <a:buNone/>
            </a:pPr>
            <a:endParaRPr lang="ar-SA" sz="2800" dirty="0" smtClean="0">
              <a:latin typeface="Arabic Typesetting" panose="03020402040406030203" pitchFamily="66" charset="-78"/>
              <a:cs typeface="Arabic Typesetting" panose="03020402040406030203" pitchFamily="66" charset="-78"/>
            </a:endParaRPr>
          </a:p>
          <a:p>
            <a:pPr marL="0" indent="0">
              <a:buNone/>
            </a:pPr>
            <a:endParaRPr lang="ar-SA" sz="2800" dirty="0" smtClean="0">
              <a:latin typeface="Arabic Typesetting" panose="03020402040406030203" pitchFamily="66" charset="-78"/>
              <a:cs typeface="Arabic Typesetting" panose="03020402040406030203" pitchFamily="66" charset="-78"/>
            </a:endParaRPr>
          </a:p>
          <a:p>
            <a:pPr marL="0" indent="0">
              <a:buNone/>
            </a:pPr>
            <a:endParaRPr lang="ar-SA" sz="2800" dirty="0">
              <a:latin typeface="Arabic Typesetting" panose="03020402040406030203" pitchFamily="66" charset="-78"/>
              <a:cs typeface="Arabic Typesetting" panose="03020402040406030203" pitchFamily="66" charset="-78"/>
            </a:endParaRPr>
          </a:p>
          <a:p>
            <a:pPr marL="0" indent="0">
              <a:buNone/>
            </a:pPr>
            <a:endParaRPr lang="ar-SA" sz="28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7988534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latin typeface="Arabic Typesetting" panose="03020402040406030203" pitchFamily="66" charset="-78"/>
                <a:cs typeface="Arabic Typesetting" panose="03020402040406030203" pitchFamily="66" charset="-78"/>
              </a:rPr>
              <a:t>الفرق بين الإعلام التقليدي والجديد في المفهوم</a:t>
            </a:r>
            <a:endParaRPr lang="ar-SA" dirty="0">
              <a:latin typeface="Arabic Typesetting" panose="03020402040406030203" pitchFamily="66" charset="-78"/>
              <a:cs typeface="Arabic Typesetting" panose="03020402040406030203" pitchFamily="66" charset="-78"/>
            </a:endParaRPr>
          </a:p>
        </p:txBody>
      </p:sp>
      <p:sp>
        <p:nvSpPr>
          <p:cNvPr id="3" name="Content Placeholder 2"/>
          <p:cNvSpPr>
            <a:spLocks noGrp="1"/>
          </p:cNvSpPr>
          <p:nvPr>
            <p:ph idx="1"/>
          </p:nvPr>
        </p:nvSpPr>
        <p:spPr/>
        <p:txBody>
          <a:bodyPr>
            <a:noAutofit/>
          </a:bodyPr>
          <a:lstStyle/>
          <a:p>
            <a:pPr marL="0" indent="0">
              <a:buNone/>
            </a:pPr>
            <a:r>
              <a:rPr lang="ar-SA" dirty="0" smtClean="0">
                <a:latin typeface="Adobe Arabic" pitchFamily="18" charset="-78"/>
                <a:cs typeface="Adobe Arabic" pitchFamily="18" charset="-78"/>
              </a:rPr>
              <a:t>في الجزء الأخير </a:t>
            </a:r>
            <a:r>
              <a:rPr lang="ar-SA" dirty="0">
                <a:latin typeface="Adobe Arabic" pitchFamily="18" charset="-78"/>
                <a:cs typeface="Adobe Arabic" pitchFamily="18" charset="-78"/>
              </a:rPr>
              <a:t>من القرن العشرين ظهرت </a:t>
            </a:r>
            <a:r>
              <a:rPr lang="ar-SA" dirty="0" smtClean="0">
                <a:latin typeface="Adobe Arabic" pitchFamily="18" charset="-78"/>
                <a:cs typeface="Adobe Arabic" pitchFamily="18" charset="-78"/>
              </a:rPr>
              <a:t>وسائل الإعلام الجديد كمصطلح واسع النطاق .</a:t>
            </a:r>
          </a:p>
          <a:p>
            <a:pPr marL="0" indent="0">
              <a:lnSpc>
                <a:spcPct val="160000"/>
              </a:lnSpc>
              <a:buNone/>
            </a:pPr>
            <a:r>
              <a:rPr lang="ar-SA" dirty="0" smtClean="0">
                <a:latin typeface="Adobe Arabic" pitchFamily="18" charset="-78"/>
                <a:cs typeface="Adobe Arabic" pitchFamily="18" charset="-78"/>
              </a:rPr>
              <a:t>ليشمل </a:t>
            </a:r>
            <a:r>
              <a:rPr lang="ar-SA" b="1" u="sng" dirty="0" smtClean="0">
                <a:latin typeface="Adobe Arabic" pitchFamily="18" charset="-78"/>
                <a:cs typeface="Adobe Arabic" pitchFamily="18" charset="-78"/>
              </a:rPr>
              <a:t>دمج</a:t>
            </a:r>
            <a:r>
              <a:rPr lang="ar-SA" dirty="0" smtClean="0">
                <a:latin typeface="Adobe Arabic" pitchFamily="18" charset="-78"/>
                <a:cs typeface="Adobe Arabic" pitchFamily="18" charset="-78"/>
              </a:rPr>
              <a:t>  وسائل الإعلام التقليدية (الأفلام والصور والموسيقى والكلمة المنطوقة والمطبوعة) مع القدرة التفاعلية للكمبيوتر وتكنولوجيا الاتصالات ، وتطبيقات الثورة العلمية التي شهدها مجال الاتصال والإعلام ، التي ساهمت الثورة التكنولوجية في </a:t>
            </a:r>
            <a:r>
              <a:rPr lang="ar-SA" b="1" u="sng" dirty="0" smtClean="0">
                <a:latin typeface="Adobe Arabic" pitchFamily="18" charset="-78"/>
                <a:cs typeface="Adobe Arabic" pitchFamily="18" charset="-78"/>
              </a:rPr>
              <a:t>التغلب على الحيز الجغرافي والحدود السياسية </a:t>
            </a:r>
            <a:r>
              <a:rPr lang="ar-SA" dirty="0" smtClean="0">
                <a:latin typeface="Adobe Arabic" pitchFamily="18" charset="-78"/>
                <a:cs typeface="Adobe Arabic" pitchFamily="18" charset="-78"/>
              </a:rPr>
              <a:t>، والتي أحدثت تغيير في نوعية الكم والكيف في وسائل الإعلام.</a:t>
            </a:r>
          </a:p>
          <a:p>
            <a:pPr marL="0" indent="0">
              <a:lnSpc>
                <a:spcPct val="170000"/>
              </a:lnSpc>
              <a:buNone/>
            </a:pPr>
            <a:r>
              <a:rPr lang="ar-SA" dirty="0" smtClean="0">
                <a:latin typeface="Adobe Arabic" pitchFamily="18" charset="-78"/>
                <a:cs typeface="Adobe Arabic" pitchFamily="18" charset="-78"/>
              </a:rPr>
              <a:t> والمقصود بوسائل الإعلام الجديدة </a:t>
            </a:r>
            <a:r>
              <a:rPr lang="en-US" dirty="0" smtClean="0">
                <a:latin typeface="Adobe Arabic" pitchFamily="18" charset="-78"/>
                <a:cs typeface="Adobe Arabic" pitchFamily="18" charset="-78"/>
              </a:rPr>
              <a:t>New media </a:t>
            </a:r>
            <a:r>
              <a:rPr lang="ar-SA" dirty="0" smtClean="0">
                <a:latin typeface="Adobe Arabic" pitchFamily="18" charset="-78"/>
                <a:cs typeface="Adobe Arabic" pitchFamily="18" charset="-78"/>
              </a:rPr>
              <a:t>ببساطة هي وسائل الإعلام الرقمية </a:t>
            </a:r>
            <a:r>
              <a:rPr lang="en-US" dirty="0" smtClean="0">
                <a:latin typeface="Adobe Arabic" pitchFamily="18" charset="-78"/>
                <a:cs typeface="Adobe Arabic" pitchFamily="18" charset="-78"/>
              </a:rPr>
              <a:t>Digital </a:t>
            </a:r>
            <a:r>
              <a:rPr lang="ar-SA" dirty="0" smtClean="0">
                <a:latin typeface="Adobe Arabic" pitchFamily="18" charset="-78"/>
                <a:cs typeface="Adobe Arabic" pitchFamily="18" charset="-78"/>
              </a:rPr>
              <a:t>والشبكية (</a:t>
            </a:r>
            <a:r>
              <a:rPr lang="en-US" dirty="0" smtClean="0">
                <a:latin typeface="Adobe Arabic" pitchFamily="18" charset="-78"/>
                <a:cs typeface="Adobe Arabic" pitchFamily="18" charset="-78"/>
              </a:rPr>
              <a:t>Internet) </a:t>
            </a:r>
            <a:r>
              <a:rPr lang="ar-SA" dirty="0" smtClean="0">
                <a:latin typeface="Adobe Arabic" pitchFamily="18" charset="-78"/>
                <a:cs typeface="Adobe Arabic" pitchFamily="18" charset="-78"/>
              </a:rPr>
              <a:t>والتفاعلية (</a:t>
            </a:r>
            <a:r>
              <a:rPr lang="en-US" dirty="0" smtClean="0">
                <a:latin typeface="Adobe Arabic" pitchFamily="18" charset="-78"/>
                <a:cs typeface="Adobe Arabic" pitchFamily="18" charset="-78"/>
              </a:rPr>
              <a:t>Interactive) </a:t>
            </a:r>
            <a:r>
              <a:rPr lang="ar-SA" dirty="0" smtClean="0">
                <a:latin typeface="Adobe Arabic" pitchFamily="18" charset="-78"/>
                <a:cs typeface="Adobe Arabic" pitchFamily="18" charset="-78"/>
              </a:rPr>
              <a:t>وذلك لتفريقها عن وسائل الإعلام التقليدية (المطبوعة والمسموعة والمرئية)</a:t>
            </a:r>
            <a:endParaRPr lang="ar-SA" dirty="0">
              <a:latin typeface="Adobe Arabic" pitchFamily="18" charset="-78"/>
              <a:cs typeface="Adobe Arabic" pitchFamily="18" charset="-78"/>
            </a:endParaRPr>
          </a:p>
        </p:txBody>
      </p:sp>
    </p:spTree>
    <p:extLst>
      <p:ext uri="{BB962C8B-B14F-4D97-AF65-F5344CB8AC3E}">
        <p14:creationId xmlns:p14="http://schemas.microsoft.com/office/powerpoint/2010/main" val="8888652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312101" y="2093566"/>
            <a:ext cx="9784080" cy="4206240"/>
          </a:xfrm>
        </p:spPr>
        <p:txBody>
          <a:bodyPr>
            <a:normAutofit fontScale="85000" lnSpcReduction="20000"/>
          </a:bodyPr>
          <a:lstStyle/>
          <a:p>
            <a:pPr marL="0" indent="0">
              <a:buNone/>
            </a:pPr>
            <a:r>
              <a:rPr lang="ar-SA" dirty="0" smtClean="0">
                <a:latin typeface="Adobe Arabic" pitchFamily="18" charset="-78"/>
                <a:cs typeface="Adobe Arabic" pitchFamily="18" charset="-78"/>
              </a:rPr>
              <a:t>الإعلام التقليدي: </a:t>
            </a:r>
          </a:p>
          <a:p>
            <a:pPr marL="0" indent="0">
              <a:buFont typeface="Arial" pitchFamily="34" charset="0"/>
              <a:buChar char="•"/>
            </a:pPr>
            <a:r>
              <a:rPr lang="ar-SA" sz="3200" dirty="0">
                <a:latin typeface="Adobe Arabic" pitchFamily="18" charset="-78"/>
                <a:cs typeface="Adobe Arabic" pitchFamily="18" charset="-78"/>
              </a:rPr>
              <a:t>كلمة إعلام إنما تعني أساسا الإخبار وتقديم معلومات، أن أعلم، ويتضح في هذه العملية، </a:t>
            </a:r>
            <a:r>
              <a:rPr lang="ar-SA" sz="3200" dirty="0" smtClean="0">
                <a:latin typeface="Adobe Arabic" pitchFamily="18" charset="-78"/>
                <a:cs typeface="Adobe Arabic" pitchFamily="18" charset="-78"/>
              </a:rPr>
              <a:t>عملية الإخبار</a:t>
            </a:r>
            <a:r>
              <a:rPr lang="ar-SA" sz="3200" dirty="0">
                <a:latin typeface="Adobe Arabic" pitchFamily="18" charset="-78"/>
                <a:cs typeface="Adobe Arabic" pitchFamily="18" charset="-78"/>
              </a:rPr>
              <a:t>، وجود رسالة إعلامية (أخبار – معلومات – أفكار- آراء) تنتقل في </a:t>
            </a:r>
            <a:r>
              <a:rPr lang="ar-SA" sz="3200" dirty="0" smtClean="0">
                <a:latin typeface="Adobe Arabic" pitchFamily="18" charset="-78"/>
                <a:cs typeface="Adobe Arabic" pitchFamily="18" charset="-78"/>
              </a:rPr>
              <a:t>من </a:t>
            </a:r>
            <a:r>
              <a:rPr lang="ar-SA" sz="3200" dirty="0">
                <a:latin typeface="Adobe Arabic" pitchFamily="18" charset="-78"/>
                <a:cs typeface="Adobe Arabic" pitchFamily="18" charset="-78"/>
              </a:rPr>
              <a:t>مرسل إلى </a:t>
            </a:r>
            <a:r>
              <a:rPr lang="ar-SA" sz="3200" dirty="0" smtClean="0">
                <a:latin typeface="Adobe Arabic" pitchFamily="18" charset="-78"/>
                <a:cs typeface="Adobe Arabic" pitchFamily="18" charset="-78"/>
              </a:rPr>
              <a:t>مستقبل.</a:t>
            </a:r>
          </a:p>
          <a:p>
            <a:pPr marL="0" indent="0">
              <a:buFont typeface="Arial" pitchFamily="34" charset="0"/>
              <a:buChar char="•"/>
            </a:pPr>
            <a:endParaRPr lang="ar-SA" sz="3200" dirty="0" smtClean="0">
              <a:latin typeface="Adobe Arabic" pitchFamily="18" charset="-78"/>
              <a:cs typeface="Adobe Arabic" pitchFamily="18" charset="-78"/>
            </a:endParaRPr>
          </a:p>
          <a:p>
            <a:pPr marL="0" indent="0">
              <a:buFont typeface="Arial" pitchFamily="34" charset="0"/>
              <a:buChar char="•"/>
            </a:pPr>
            <a:r>
              <a:rPr lang="ar-SA" sz="3200" dirty="0" smtClean="0">
                <a:latin typeface="Adobe Arabic" pitchFamily="18" charset="-78"/>
                <a:cs typeface="Adobe Arabic" pitchFamily="18" charset="-78"/>
              </a:rPr>
              <a:t>كل نقل للمعلومات والمعارف والثقافات الفكرية والسلوكية، بطريقة معينة، خلال أدوات ووسائل الإعلام والنشر، بقصد التأثير، سواء عبر موضوعيا أو لم يعبر، وسواء كان التعبير لعقلية الجماهير أو لغرائزها.</a:t>
            </a:r>
          </a:p>
          <a:p>
            <a:pPr marL="0" indent="0">
              <a:buFont typeface="Arial" pitchFamily="34" charset="0"/>
              <a:buChar char="•"/>
            </a:pPr>
            <a:endParaRPr lang="ar-SA" sz="3200" dirty="0">
              <a:latin typeface="Adobe Arabic" pitchFamily="18" charset="-78"/>
              <a:cs typeface="Adobe Arabic" pitchFamily="18" charset="-78"/>
            </a:endParaRPr>
          </a:p>
          <a:p>
            <a:pPr marL="0" indent="0"/>
            <a:r>
              <a:rPr lang="ar-SA" sz="3200" dirty="0" smtClean="0">
                <a:latin typeface="Adobe Arabic" pitchFamily="18" charset="-78"/>
                <a:cs typeface="Adobe Arabic" pitchFamily="18" charset="-78"/>
              </a:rPr>
              <a:t>هو الإعلام الذي لا يعتمد في تقنياته على الرقمية، و يتحدد في وسيلة جماهيرية تعتمد على نموذج المرسل-المستقبل  </a:t>
            </a:r>
            <a:endParaRPr lang="en-GB" sz="3200" dirty="0">
              <a:latin typeface="Adobe Arabic" pitchFamily="18" charset="-78"/>
              <a:cs typeface="Adobe Arabic" pitchFamily="18" charset="-78"/>
            </a:endParaRPr>
          </a:p>
        </p:txBody>
      </p:sp>
    </p:spTree>
    <p:extLst>
      <p:ext uri="{BB962C8B-B14F-4D97-AF65-F5344CB8AC3E}">
        <p14:creationId xmlns:p14="http://schemas.microsoft.com/office/powerpoint/2010/main" val="6373740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latin typeface="Arabic Typesetting" panose="03020402040406030203" pitchFamily="66" charset="-78"/>
                <a:cs typeface="Arabic Typesetting" panose="03020402040406030203" pitchFamily="66" charset="-78"/>
              </a:rPr>
              <a:t>الفرق بين الإعلام التقليدي و الجديد من ناحية عناصر العملية الاتصالية</a:t>
            </a:r>
            <a:endParaRPr lang="ar-SA" dirty="0">
              <a:latin typeface="Arabic Typesetting" panose="03020402040406030203" pitchFamily="66" charset="-78"/>
              <a:cs typeface="Arabic Typesetting" panose="03020402040406030203" pitchFamily="66"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12673672"/>
              </p:ext>
            </p:extLst>
          </p:nvPr>
        </p:nvGraphicFramePr>
        <p:xfrm>
          <a:off x="1226572" y="2236089"/>
          <a:ext cx="9783762" cy="4206240"/>
        </p:xfrm>
        <a:graphic>
          <a:graphicData uri="http://schemas.openxmlformats.org/drawingml/2006/table">
            <a:tbl>
              <a:tblPr firstRow="1" bandRow="1">
                <a:tableStyleId>{5C22544A-7EE6-4342-B048-85BDC9FD1C3A}</a:tableStyleId>
              </a:tblPr>
              <a:tblGrid>
                <a:gridCol w="4368316"/>
                <a:gridCol w="4246535"/>
                <a:gridCol w="1168911"/>
              </a:tblGrid>
              <a:tr h="370840">
                <a:tc>
                  <a:txBody>
                    <a:bodyPr/>
                    <a:lstStyle/>
                    <a:p>
                      <a:r>
                        <a:rPr lang="ar-SA" sz="2400" dirty="0" smtClean="0">
                          <a:cs typeface="AL-Mohanad Bold" pitchFamily="2" charset="-78"/>
                        </a:rPr>
                        <a:t>الإعلام الجديد</a:t>
                      </a:r>
                      <a:endParaRPr lang="en-GB" sz="2400" dirty="0">
                        <a:cs typeface="AL-Mohanad Bold" pitchFamily="2" charset="-78"/>
                      </a:endParaRPr>
                    </a:p>
                  </a:txBody>
                  <a:tcPr/>
                </a:tc>
                <a:tc>
                  <a:txBody>
                    <a:bodyPr/>
                    <a:lstStyle/>
                    <a:p>
                      <a:r>
                        <a:rPr lang="ar-SA" sz="2400" dirty="0" smtClean="0">
                          <a:cs typeface="AL-Mohanad Bold" pitchFamily="2" charset="-78"/>
                        </a:rPr>
                        <a:t>الإعلام التقليدي</a:t>
                      </a:r>
                      <a:endParaRPr lang="en-GB" sz="2400" dirty="0">
                        <a:cs typeface="AL-Mohanad Bold" pitchFamily="2" charset="-78"/>
                      </a:endParaRPr>
                    </a:p>
                  </a:txBody>
                  <a:tcPr/>
                </a:tc>
                <a:tc>
                  <a:txBody>
                    <a:bodyPr/>
                    <a:lstStyle/>
                    <a:p>
                      <a:r>
                        <a:rPr lang="ar-SA" sz="2400" dirty="0" smtClean="0">
                          <a:cs typeface="AL-Mohanad Bold" pitchFamily="2" charset="-78"/>
                        </a:rPr>
                        <a:t>العنصر</a:t>
                      </a:r>
                      <a:endParaRPr lang="en-GB" sz="2400" dirty="0">
                        <a:cs typeface="AL-Mohanad Bold" pitchFamily="2" charset="-78"/>
                      </a:endParaRPr>
                    </a:p>
                  </a:txBody>
                  <a:tcPr/>
                </a:tc>
              </a:tr>
              <a:tr h="370840">
                <a:tc>
                  <a:txBody>
                    <a:bodyPr/>
                    <a:lstStyle/>
                    <a:p>
                      <a:r>
                        <a:rPr lang="ar-SA" sz="2400" dirty="0" smtClean="0">
                          <a:cs typeface="AL-Mohanad Bold" pitchFamily="2" charset="-78"/>
                        </a:rPr>
                        <a:t>كل</a:t>
                      </a:r>
                      <a:r>
                        <a:rPr lang="ar-SA" sz="2400" baseline="0" dirty="0" smtClean="0">
                          <a:cs typeface="AL-Mohanad Bold" pitchFamily="2" charset="-78"/>
                        </a:rPr>
                        <a:t> شخص يستطيع أن يكون مرسلاً</a:t>
                      </a:r>
                      <a:endParaRPr lang="en-GB" sz="2400" dirty="0">
                        <a:cs typeface="AL-Mohanad Bold" pitchFamily="2" charset="-78"/>
                      </a:endParaRPr>
                    </a:p>
                  </a:txBody>
                  <a:tcPr/>
                </a:tc>
                <a:tc>
                  <a:txBody>
                    <a:bodyPr/>
                    <a:lstStyle/>
                    <a:p>
                      <a:r>
                        <a:rPr lang="ar-SA" sz="2400" dirty="0" smtClean="0">
                          <a:cs typeface="AL-Mohanad Bold" pitchFamily="2" charset="-78"/>
                        </a:rPr>
                        <a:t>حارس</a:t>
                      </a:r>
                      <a:r>
                        <a:rPr lang="ar-SA" sz="2400" baseline="0" dirty="0" smtClean="0">
                          <a:cs typeface="AL-Mohanad Bold" pitchFamily="2" charset="-78"/>
                        </a:rPr>
                        <a:t> البوابة</a:t>
                      </a:r>
                      <a:endParaRPr lang="en-GB" sz="2400" dirty="0">
                        <a:cs typeface="AL-Mohanad Bold" pitchFamily="2" charset="-78"/>
                      </a:endParaRPr>
                    </a:p>
                  </a:txBody>
                  <a:tcPr/>
                </a:tc>
                <a:tc>
                  <a:txBody>
                    <a:bodyPr/>
                    <a:lstStyle/>
                    <a:p>
                      <a:r>
                        <a:rPr lang="ar-SA" sz="2400" dirty="0" smtClean="0">
                          <a:cs typeface="AL-Mohanad Bold" pitchFamily="2" charset="-78"/>
                        </a:rPr>
                        <a:t>المرسل</a:t>
                      </a:r>
                      <a:endParaRPr lang="en-GB" sz="2400" dirty="0">
                        <a:cs typeface="AL-Mohanad Bold" pitchFamily="2" charset="-78"/>
                      </a:endParaRPr>
                    </a:p>
                  </a:txBody>
                  <a:tcPr/>
                </a:tc>
              </a:tr>
              <a:tr h="370840">
                <a:tc>
                  <a:txBody>
                    <a:bodyPr/>
                    <a:lstStyle/>
                    <a:p>
                      <a:pPr marL="285750" indent="-285750">
                        <a:buFontTx/>
                        <a:buChar char="-"/>
                      </a:pPr>
                      <a:r>
                        <a:rPr lang="ar-SA" sz="2400" baseline="0" dirty="0" smtClean="0">
                          <a:cs typeface="AL-Mohanad Bold" pitchFamily="2" charset="-78"/>
                        </a:rPr>
                        <a:t>كل الأفراد المتصلين بالإنترنت</a:t>
                      </a:r>
                    </a:p>
                    <a:p>
                      <a:pPr marL="285750" indent="-285750">
                        <a:buFontTx/>
                        <a:buChar char="-"/>
                      </a:pPr>
                      <a:r>
                        <a:rPr lang="ar-SA" sz="2400" baseline="0" dirty="0" smtClean="0">
                          <a:cs typeface="AL-Mohanad Bold" pitchFamily="2" charset="-78"/>
                        </a:rPr>
                        <a:t>جمهور مفتت</a:t>
                      </a:r>
                      <a:endParaRPr lang="en-GB" sz="2400" dirty="0">
                        <a:cs typeface="AL-Mohanad Bold" pitchFamily="2" charset="-78"/>
                      </a:endParaRPr>
                    </a:p>
                  </a:txBody>
                  <a:tcPr/>
                </a:tc>
                <a:tc>
                  <a:txBody>
                    <a:bodyPr/>
                    <a:lstStyle/>
                    <a:p>
                      <a:r>
                        <a:rPr lang="ar-SA" sz="2400" dirty="0" smtClean="0">
                          <a:cs typeface="AL-Mohanad Bold" pitchFamily="2" charset="-78"/>
                        </a:rPr>
                        <a:t>الجماهير</a:t>
                      </a:r>
                      <a:r>
                        <a:rPr lang="ar-SA" sz="2400" baseline="0" dirty="0" smtClean="0">
                          <a:cs typeface="AL-Mohanad Bold" pitchFamily="2" charset="-78"/>
                        </a:rPr>
                        <a:t> المناسبين للوسيلة</a:t>
                      </a:r>
                    </a:p>
                    <a:p>
                      <a:r>
                        <a:rPr lang="ar-SA" sz="2400" baseline="0" dirty="0" smtClean="0">
                          <a:cs typeface="AL-Mohanad Bold" pitchFamily="2" charset="-78"/>
                        </a:rPr>
                        <a:t>جمهور له هوية جماعية</a:t>
                      </a:r>
                      <a:endParaRPr lang="en-GB" sz="2400" dirty="0">
                        <a:cs typeface="AL-Mohanad Bold" pitchFamily="2" charset="-78"/>
                      </a:endParaRPr>
                    </a:p>
                  </a:txBody>
                  <a:tcPr/>
                </a:tc>
                <a:tc>
                  <a:txBody>
                    <a:bodyPr/>
                    <a:lstStyle/>
                    <a:p>
                      <a:r>
                        <a:rPr lang="ar-SA" sz="2400" dirty="0" smtClean="0">
                          <a:cs typeface="AL-Mohanad Bold" pitchFamily="2" charset="-78"/>
                        </a:rPr>
                        <a:t>المستقبل</a:t>
                      </a:r>
                      <a:endParaRPr lang="en-GB" sz="2400" dirty="0">
                        <a:cs typeface="AL-Mohanad Bold" pitchFamily="2" charset="-78"/>
                      </a:endParaRPr>
                    </a:p>
                  </a:txBody>
                  <a:tcPr/>
                </a:tc>
              </a:tr>
              <a:tr h="370840">
                <a:tc>
                  <a:txBody>
                    <a:bodyPr/>
                    <a:lstStyle/>
                    <a:p>
                      <a:pPr marL="285750" indent="-285750">
                        <a:buFontTx/>
                        <a:buChar char="-"/>
                      </a:pPr>
                      <a:r>
                        <a:rPr lang="ar-SA" sz="2400" dirty="0" smtClean="0">
                          <a:cs typeface="AL-Mohanad Bold" pitchFamily="2" charset="-78"/>
                        </a:rPr>
                        <a:t>من</a:t>
                      </a:r>
                      <a:r>
                        <a:rPr lang="ar-SA" sz="2400" baseline="0" dirty="0" smtClean="0">
                          <a:cs typeface="AL-Mohanad Bold" pitchFamily="2" charset="-78"/>
                        </a:rPr>
                        <a:t> السهولة إنتاجها</a:t>
                      </a:r>
                    </a:p>
                    <a:p>
                      <a:pPr marL="285750" indent="-285750">
                        <a:buFontTx/>
                        <a:buChar char="-"/>
                      </a:pPr>
                      <a:r>
                        <a:rPr lang="ar-SA" sz="2400" baseline="0" dirty="0" smtClean="0">
                          <a:cs typeface="AL-Mohanad Bold" pitchFamily="2" charset="-78"/>
                        </a:rPr>
                        <a:t>شخصية</a:t>
                      </a:r>
                      <a:endParaRPr lang="en-GB" sz="2400" dirty="0">
                        <a:cs typeface="AL-Mohanad Bold" pitchFamily="2" charset="-78"/>
                      </a:endParaRPr>
                    </a:p>
                  </a:txBody>
                  <a:tcPr/>
                </a:tc>
                <a:tc>
                  <a:txBody>
                    <a:bodyPr/>
                    <a:lstStyle/>
                    <a:p>
                      <a:pPr marL="285750" indent="-285750">
                        <a:buFontTx/>
                        <a:buChar char="-"/>
                      </a:pPr>
                      <a:r>
                        <a:rPr lang="ar-SA" sz="2400" dirty="0" smtClean="0">
                          <a:cs typeface="AL-Mohanad Bold" pitchFamily="2" charset="-78"/>
                        </a:rPr>
                        <a:t>من</a:t>
                      </a:r>
                      <a:r>
                        <a:rPr lang="ar-SA" sz="2400" baseline="0" dirty="0" smtClean="0">
                          <a:cs typeface="AL-Mohanad Bold" pitchFamily="2" charset="-78"/>
                        </a:rPr>
                        <a:t> الصعب  إنتاجها</a:t>
                      </a:r>
                    </a:p>
                    <a:p>
                      <a:pPr marL="285750" indent="-285750">
                        <a:buFontTx/>
                        <a:buChar char="-"/>
                      </a:pPr>
                      <a:r>
                        <a:rPr lang="ar-SA" sz="2400" dirty="0" smtClean="0">
                          <a:cs typeface="AL-Mohanad Bold" pitchFamily="2" charset="-78"/>
                        </a:rPr>
                        <a:t>رسمية</a:t>
                      </a:r>
                      <a:endParaRPr lang="en-GB" sz="2400" dirty="0">
                        <a:cs typeface="AL-Mohanad Bold" pitchFamily="2" charset="-78"/>
                      </a:endParaRPr>
                    </a:p>
                  </a:txBody>
                  <a:tcPr/>
                </a:tc>
                <a:tc>
                  <a:txBody>
                    <a:bodyPr/>
                    <a:lstStyle/>
                    <a:p>
                      <a:r>
                        <a:rPr lang="ar-SA" sz="2400" dirty="0" smtClean="0">
                          <a:cs typeface="AL-Mohanad Bold" pitchFamily="2" charset="-78"/>
                        </a:rPr>
                        <a:t>الرسالة</a:t>
                      </a:r>
                      <a:endParaRPr lang="en-GB" sz="2400" dirty="0">
                        <a:cs typeface="AL-Mohanad Bold" pitchFamily="2" charset="-78"/>
                      </a:endParaRPr>
                    </a:p>
                  </a:txBody>
                  <a:tcPr/>
                </a:tc>
              </a:tr>
              <a:tr h="370840">
                <a:tc>
                  <a:txBody>
                    <a:bodyPr/>
                    <a:lstStyle/>
                    <a:p>
                      <a:pPr marL="285750" indent="-285750">
                        <a:buFontTx/>
                        <a:buChar char="-"/>
                      </a:pPr>
                      <a:r>
                        <a:rPr lang="ar-SA" sz="2400" dirty="0" smtClean="0">
                          <a:cs typeface="AL-Mohanad Bold" pitchFamily="2" charset="-78"/>
                        </a:rPr>
                        <a:t>تجمع بين الجماهيرية</a:t>
                      </a:r>
                      <a:r>
                        <a:rPr lang="ar-SA" sz="2400" baseline="0" dirty="0" smtClean="0">
                          <a:cs typeface="AL-Mohanad Bold" pitchFamily="2" charset="-78"/>
                        </a:rPr>
                        <a:t> و الشخصية</a:t>
                      </a:r>
                    </a:p>
                    <a:p>
                      <a:pPr marL="285750" indent="-285750">
                        <a:buFontTx/>
                        <a:buChar char="-"/>
                      </a:pPr>
                      <a:r>
                        <a:rPr lang="ar-SA" sz="2400" baseline="0" dirty="0" smtClean="0">
                          <a:cs typeface="AL-Mohanad Bold" pitchFamily="2" charset="-78"/>
                        </a:rPr>
                        <a:t>كل شخص يستطيع الوصول لها</a:t>
                      </a:r>
                      <a:endParaRPr lang="en-GB" sz="2400" dirty="0">
                        <a:cs typeface="AL-Mohanad Bold" pitchFamily="2" charset="-78"/>
                      </a:endParaRPr>
                    </a:p>
                  </a:txBody>
                  <a:tcPr/>
                </a:tc>
                <a:tc>
                  <a:txBody>
                    <a:bodyPr/>
                    <a:lstStyle/>
                    <a:p>
                      <a:pPr marL="285750" indent="-285750">
                        <a:buFontTx/>
                        <a:buChar char="-"/>
                      </a:pPr>
                      <a:r>
                        <a:rPr lang="ar-SA" sz="2400" dirty="0" smtClean="0">
                          <a:cs typeface="AL-Mohanad Bold" pitchFamily="2" charset="-78"/>
                        </a:rPr>
                        <a:t>جماهيرية</a:t>
                      </a:r>
                    </a:p>
                    <a:p>
                      <a:pPr marL="285750" indent="-285750">
                        <a:buFontTx/>
                        <a:buChar char="-"/>
                      </a:pPr>
                      <a:r>
                        <a:rPr lang="ar-SA" sz="2400" dirty="0" smtClean="0">
                          <a:cs typeface="AL-Mohanad Bold" pitchFamily="2" charset="-78"/>
                        </a:rPr>
                        <a:t>من الصعب الوصول لها</a:t>
                      </a:r>
                      <a:endParaRPr lang="en-GB" sz="2400" dirty="0">
                        <a:cs typeface="AL-Mohanad Bold" pitchFamily="2" charset="-78"/>
                      </a:endParaRPr>
                    </a:p>
                  </a:txBody>
                  <a:tcPr/>
                </a:tc>
                <a:tc>
                  <a:txBody>
                    <a:bodyPr/>
                    <a:lstStyle/>
                    <a:p>
                      <a:r>
                        <a:rPr lang="ar-SA" sz="2400" dirty="0" smtClean="0">
                          <a:cs typeface="AL-Mohanad Bold" pitchFamily="2" charset="-78"/>
                        </a:rPr>
                        <a:t>الوسيلة</a:t>
                      </a:r>
                      <a:endParaRPr lang="en-GB" sz="2400" dirty="0">
                        <a:cs typeface="AL-Mohanad Bold" pitchFamily="2" charset="-78"/>
                      </a:endParaRPr>
                    </a:p>
                  </a:txBody>
                  <a:tcPr/>
                </a:tc>
              </a:tr>
              <a:tr h="370840">
                <a:tc>
                  <a:txBody>
                    <a:bodyPr/>
                    <a:lstStyle/>
                    <a:p>
                      <a:r>
                        <a:rPr lang="ar-SA" sz="2400" dirty="0" smtClean="0">
                          <a:cs typeface="AL-Mohanad Bold" pitchFamily="2" charset="-78"/>
                        </a:rPr>
                        <a:t>-يقوم على فكرة التفاعلية، المبنية على رجع الصدى</a:t>
                      </a:r>
                      <a:endParaRPr lang="en-GB" sz="2400" dirty="0">
                        <a:cs typeface="AL-Mohanad Bold" pitchFamily="2" charset="-78"/>
                      </a:endParaRPr>
                    </a:p>
                  </a:txBody>
                  <a:tcPr/>
                </a:tc>
                <a:tc>
                  <a:txBody>
                    <a:bodyPr/>
                    <a:lstStyle/>
                    <a:p>
                      <a:pPr marL="285750" indent="-285750">
                        <a:buFontTx/>
                        <a:buChar char="-"/>
                      </a:pPr>
                      <a:r>
                        <a:rPr lang="ar-SA" sz="2400" dirty="0" smtClean="0">
                          <a:cs typeface="AL-Mohanad Bold" pitchFamily="2" charset="-78"/>
                        </a:rPr>
                        <a:t>ليس متوفر بشكل سهل،</a:t>
                      </a:r>
                      <a:r>
                        <a:rPr lang="ar-SA" sz="2400" baseline="0" dirty="0" smtClean="0">
                          <a:cs typeface="AL-Mohanad Bold" pitchFamily="2" charset="-78"/>
                        </a:rPr>
                        <a:t> ولا دائماً</a:t>
                      </a:r>
                    </a:p>
                    <a:p>
                      <a:pPr marL="285750" indent="-285750">
                        <a:buFontTx/>
                        <a:buChar char="-"/>
                      </a:pPr>
                      <a:endParaRPr lang="ar-SA" sz="2400" dirty="0" smtClean="0">
                        <a:cs typeface="AL-Mohanad Bold" pitchFamily="2" charset="-78"/>
                      </a:endParaRPr>
                    </a:p>
                  </a:txBody>
                  <a:tcPr/>
                </a:tc>
                <a:tc>
                  <a:txBody>
                    <a:bodyPr/>
                    <a:lstStyle/>
                    <a:p>
                      <a:r>
                        <a:rPr lang="ar-SA" sz="2400" dirty="0" smtClean="0">
                          <a:cs typeface="AL-Mohanad Bold" pitchFamily="2" charset="-78"/>
                        </a:rPr>
                        <a:t>رجع الصدى</a:t>
                      </a:r>
                      <a:endParaRPr lang="en-GB" sz="2400" dirty="0">
                        <a:cs typeface="AL-Mohanad Bold" pitchFamily="2" charset="-78"/>
                      </a:endParaRPr>
                    </a:p>
                  </a:txBody>
                  <a:tcPr/>
                </a:tc>
              </a:tr>
            </a:tbl>
          </a:graphicData>
        </a:graphic>
      </p:graphicFrame>
    </p:spTree>
    <p:extLst>
      <p:ext uri="{BB962C8B-B14F-4D97-AF65-F5344CB8AC3E}">
        <p14:creationId xmlns:p14="http://schemas.microsoft.com/office/powerpoint/2010/main" val="7236896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latin typeface="Arabic Typesetting" panose="03020402040406030203" pitchFamily="66" charset="-78"/>
                <a:cs typeface="Arabic Typesetting" panose="03020402040406030203" pitchFamily="66" charset="-78"/>
              </a:rPr>
              <a:t>الفرق بين الإعلام التقليدي والجديد في الخصائص</a:t>
            </a:r>
            <a:endParaRPr lang="ar-SA" dirty="0">
              <a:latin typeface="Arabic Typesetting" panose="03020402040406030203" pitchFamily="66" charset="-78"/>
              <a:cs typeface="Arabic Typesetting" panose="03020402040406030203" pitchFamily="66"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25867585"/>
              </p:ext>
            </p:extLst>
          </p:nvPr>
        </p:nvGraphicFramePr>
        <p:xfrm>
          <a:off x="1203325" y="2011363"/>
          <a:ext cx="8637152" cy="2595880"/>
        </p:xfrm>
        <a:graphic>
          <a:graphicData uri="http://schemas.openxmlformats.org/drawingml/2006/table">
            <a:tbl>
              <a:tblPr firstRow="1" bandRow="1">
                <a:tableStyleId>{5C22544A-7EE6-4342-B048-85BDC9FD1C3A}</a:tableStyleId>
              </a:tblPr>
              <a:tblGrid>
                <a:gridCol w="4585292"/>
                <a:gridCol w="3843580"/>
                <a:gridCol w="208280"/>
              </a:tblGrid>
              <a:tr h="370840">
                <a:tc>
                  <a:txBody>
                    <a:bodyPr/>
                    <a:lstStyle/>
                    <a:p>
                      <a:r>
                        <a:rPr lang="ar-SA" dirty="0" smtClean="0"/>
                        <a:t>خصائص الإعلام</a:t>
                      </a:r>
                      <a:r>
                        <a:rPr lang="ar-SA" baseline="0" dirty="0" smtClean="0"/>
                        <a:t> الجديد</a:t>
                      </a:r>
                      <a:endParaRPr lang="en-GB" dirty="0"/>
                    </a:p>
                  </a:txBody>
                  <a:tcPr/>
                </a:tc>
                <a:tc>
                  <a:txBody>
                    <a:bodyPr/>
                    <a:lstStyle/>
                    <a:p>
                      <a:r>
                        <a:rPr lang="ar-SA" dirty="0" smtClean="0"/>
                        <a:t>خصائص الإعلام التقليدي</a:t>
                      </a:r>
                      <a:endParaRPr lang="en-GB" dirty="0"/>
                    </a:p>
                  </a:txBody>
                  <a:tcPr/>
                </a:tc>
                <a:tc>
                  <a:txBody>
                    <a:bodyPr/>
                    <a:lstStyle/>
                    <a:p>
                      <a:endParaRPr lang="en-GB" dirty="0"/>
                    </a:p>
                  </a:txBody>
                  <a:tcPr/>
                </a:tc>
              </a:tr>
              <a:tr h="370840">
                <a:tc>
                  <a:txBody>
                    <a:bodyPr/>
                    <a:lstStyle/>
                    <a:p>
                      <a:r>
                        <a:rPr lang="ar-SA" dirty="0" smtClean="0"/>
                        <a:t>التفاعلية</a:t>
                      </a:r>
                      <a:endParaRPr lang="en-GB" dirty="0"/>
                    </a:p>
                  </a:txBody>
                  <a:tcPr/>
                </a:tc>
                <a:tc>
                  <a:txBody>
                    <a:bodyPr/>
                    <a:lstStyle/>
                    <a:p>
                      <a:r>
                        <a:rPr lang="ar-SA" dirty="0" smtClean="0"/>
                        <a:t>يتمتع بمصداقية </a:t>
                      </a:r>
                      <a:endParaRPr lang="en-GB" dirty="0"/>
                    </a:p>
                  </a:txBody>
                  <a:tcPr/>
                </a:tc>
                <a:tc>
                  <a:txBody>
                    <a:bodyPr/>
                    <a:lstStyle/>
                    <a:p>
                      <a:endParaRPr lang="en-GB"/>
                    </a:p>
                  </a:txBody>
                  <a:tcPr/>
                </a:tc>
              </a:tr>
              <a:tr h="370840">
                <a:tc>
                  <a:txBody>
                    <a:bodyPr/>
                    <a:lstStyle/>
                    <a:p>
                      <a:r>
                        <a:rPr lang="ar-SA" dirty="0" smtClean="0"/>
                        <a:t>الحضور الاجتماعي</a:t>
                      </a:r>
                      <a:endParaRPr lang="en-GB" dirty="0"/>
                    </a:p>
                  </a:txBody>
                  <a:tcPr/>
                </a:tc>
                <a:tc>
                  <a:txBody>
                    <a:bodyPr/>
                    <a:lstStyle/>
                    <a:p>
                      <a:r>
                        <a:rPr lang="ar-SA" dirty="0" smtClean="0"/>
                        <a:t>منظم</a:t>
                      </a:r>
                      <a:r>
                        <a:rPr lang="ar-SA" baseline="0" dirty="0" smtClean="0"/>
                        <a:t> ومؤسس</a:t>
                      </a:r>
                      <a:endParaRPr lang="en-GB" dirty="0"/>
                    </a:p>
                  </a:txBody>
                  <a:tcPr/>
                </a:tc>
                <a:tc>
                  <a:txBody>
                    <a:bodyPr/>
                    <a:lstStyle/>
                    <a:p>
                      <a:endParaRPr lang="en-GB" dirty="0"/>
                    </a:p>
                  </a:txBody>
                  <a:tcPr/>
                </a:tc>
              </a:tr>
              <a:tr h="370840">
                <a:tc>
                  <a:txBody>
                    <a:bodyPr/>
                    <a:lstStyle/>
                    <a:p>
                      <a:r>
                        <a:rPr lang="ar-SA" dirty="0" smtClean="0"/>
                        <a:t>الثراء في الوسيلة</a:t>
                      </a:r>
                      <a:endParaRPr lang="en-GB" dirty="0"/>
                    </a:p>
                  </a:txBody>
                  <a:tcPr/>
                </a:tc>
                <a:tc>
                  <a:txBody>
                    <a:bodyPr/>
                    <a:lstStyle/>
                    <a:p>
                      <a:endParaRPr lang="en-GB" dirty="0"/>
                    </a:p>
                  </a:txBody>
                  <a:tcPr/>
                </a:tc>
                <a:tc>
                  <a:txBody>
                    <a:bodyPr/>
                    <a:lstStyle/>
                    <a:p>
                      <a:endParaRPr lang="en-GB"/>
                    </a:p>
                  </a:txBody>
                  <a:tcPr/>
                </a:tc>
              </a:tr>
              <a:tr h="370840">
                <a:tc>
                  <a:txBody>
                    <a:bodyPr/>
                    <a:lstStyle/>
                    <a:p>
                      <a:r>
                        <a:rPr lang="ar-SA" dirty="0" smtClean="0"/>
                        <a:t>الاستقلالية</a:t>
                      </a:r>
                      <a:endParaRPr lang="en-GB" dirty="0"/>
                    </a:p>
                  </a:txBody>
                  <a:tcPr/>
                </a:tc>
                <a:tc>
                  <a:txBody>
                    <a:bodyPr/>
                    <a:lstStyle/>
                    <a:p>
                      <a:endParaRPr lang="en-GB"/>
                    </a:p>
                  </a:txBody>
                  <a:tcPr/>
                </a:tc>
                <a:tc>
                  <a:txBody>
                    <a:bodyPr/>
                    <a:lstStyle/>
                    <a:p>
                      <a:endParaRPr lang="en-GB"/>
                    </a:p>
                  </a:txBody>
                  <a:tcPr/>
                </a:tc>
              </a:tr>
              <a:tr h="370840">
                <a:tc>
                  <a:txBody>
                    <a:bodyPr/>
                    <a:lstStyle/>
                    <a:p>
                      <a:r>
                        <a:rPr lang="ar-SA" dirty="0" smtClean="0"/>
                        <a:t>الشخصنة</a:t>
                      </a:r>
                      <a:endParaRPr lang="en-GB" dirty="0"/>
                    </a:p>
                  </a:txBody>
                  <a:tcPr/>
                </a:tc>
                <a:tc>
                  <a:txBody>
                    <a:bodyPr/>
                    <a:lstStyle/>
                    <a:p>
                      <a:endParaRPr lang="en-GB" dirty="0"/>
                    </a:p>
                  </a:txBody>
                  <a:tcPr/>
                </a:tc>
                <a:tc>
                  <a:txBody>
                    <a:bodyPr/>
                    <a:lstStyle/>
                    <a:p>
                      <a:endParaRPr lang="en-GB" dirty="0"/>
                    </a:p>
                  </a:txBody>
                  <a:tcPr/>
                </a:tc>
              </a:tr>
              <a:tr h="370840">
                <a:tc>
                  <a:txBody>
                    <a:bodyPr/>
                    <a:lstStyle/>
                    <a:p>
                      <a:endParaRPr lang="en-GB" dirty="0"/>
                    </a:p>
                  </a:txBody>
                  <a:tcPr/>
                </a:tc>
                <a:tc>
                  <a:txBody>
                    <a:bodyPr/>
                    <a:lstStyle/>
                    <a:p>
                      <a:endParaRPr lang="en-GB" dirty="0"/>
                    </a:p>
                  </a:txBody>
                  <a:tcPr/>
                </a:tc>
                <a:tc>
                  <a:txBody>
                    <a:bodyPr/>
                    <a:lstStyle/>
                    <a:p>
                      <a:endParaRPr lang="en-GB" dirty="0"/>
                    </a:p>
                  </a:txBody>
                  <a:tcPr/>
                </a:tc>
              </a:tr>
            </a:tbl>
          </a:graphicData>
        </a:graphic>
      </p:graphicFrame>
    </p:spTree>
    <p:extLst>
      <p:ext uri="{BB962C8B-B14F-4D97-AF65-F5344CB8AC3E}">
        <p14:creationId xmlns:p14="http://schemas.microsoft.com/office/powerpoint/2010/main" val="9905759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cs typeface="AL-Mohanad Bold" pitchFamily="2" charset="-78"/>
              </a:rPr>
              <a:t>الفرق بين الإعلام التقليدي و الجديد في الأشكال</a:t>
            </a:r>
            <a:endParaRPr lang="ar-SA" dirty="0">
              <a:cs typeface="AL-Mohanad Bold" pitchFamily="2" charset="-78"/>
            </a:endParaRPr>
          </a:p>
        </p:txBody>
      </p:sp>
      <p:sp>
        <p:nvSpPr>
          <p:cNvPr id="3" name="Content Placeholder 2"/>
          <p:cNvSpPr>
            <a:spLocks noGrp="1"/>
          </p:cNvSpPr>
          <p:nvPr>
            <p:ph sz="half" idx="1"/>
          </p:nvPr>
        </p:nvSpPr>
        <p:spPr/>
        <p:txBody>
          <a:bodyPr>
            <a:normAutofit fontScale="55000" lnSpcReduction="20000"/>
          </a:bodyPr>
          <a:lstStyle/>
          <a:p>
            <a:pPr marL="0" indent="0">
              <a:buNone/>
            </a:pPr>
            <a:r>
              <a:rPr lang="ar-SA" sz="3500" dirty="0" smtClean="0">
                <a:cs typeface="AL-Mohanad Bold" pitchFamily="2" charset="-78"/>
              </a:rPr>
              <a:t>أشكال الأعلام الجديد:</a:t>
            </a:r>
          </a:p>
          <a:p>
            <a:pPr>
              <a:buFontTx/>
              <a:buChar char="-"/>
            </a:pPr>
            <a:r>
              <a:rPr lang="ar-SA" sz="3500" dirty="0" smtClean="0">
                <a:cs typeface="AL-Mohanad Bold" pitchFamily="2" charset="-78"/>
              </a:rPr>
              <a:t>المدونات</a:t>
            </a:r>
          </a:p>
          <a:p>
            <a:pPr>
              <a:buFontTx/>
              <a:buChar char="-"/>
            </a:pPr>
            <a:r>
              <a:rPr lang="ar-SA" sz="3500" dirty="0" smtClean="0">
                <a:cs typeface="AL-Mohanad Bold" pitchFamily="2" charset="-78"/>
              </a:rPr>
              <a:t>الويكي </a:t>
            </a:r>
          </a:p>
          <a:p>
            <a:pPr marL="0" indent="0">
              <a:buNone/>
            </a:pPr>
            <a:r>
              <a:rPr lang="ar-SA" sz="3500" dirty="0" smtClean="0">
                <a:cs typeface="AL-Mohanad Bold" pitchFamily="2" charset="-78"/>
              </a:rPr>
              <a:t>-  صحافة إلكترونية</a:t>
            </a:r>
          </a:p>
          <a:p>
            <a:pPr>
              <a:buFontTx/>
              <a:buChar char="-"/>
            </a:pPr>
            <a:r>
              <a:rPr lang="ar-SA" sz="3500" dirty="0" smtClean="0">
                <a:cs typeface="AL-Mohanad Bold" pitchFamily="2" charset="-78"/>
              </a:rPr>
              <a:t>شبكات اجتماعية</a:t>
            </a:r>
          </a:p>
          <a:p>
            <a:pPr>
              <a:buFontTx/>
              <a:buChar char="-"/>
            </a:pPr>
            <a:r>
              <a:rPr lang="ar-SA" sz="3500" dirty="0" smtClean="0">
                <a:cs typeface="AL-Mohanad Bold" pitchFamily="2" charset="-78"/>
              </a:rPr>
              <a:t>المنتديات</a:t>
            </a:r>
          </a:p>
          <a:p>
            <a:pPr>
              <a:buFontTx/>
              <a:buChar char="-"/>
            </a:pPr>
            <a:r>
              <a:rPr lang="ar-SA" sz="3500" dirty="0">
                <a:cs typeface="AL-Mohanad Bold" pitchFamily="2" charset="-78"/>
              </a:rPr>
              <a:t>التدوين المصغر- المواقع الإعلامية على شبكة الأنترنت</a:t>
            </a:r>
          </a:p>
          <a:p>
            <a:pPr>
              <a:buFontTx/>
              <a:buChar char="-"/>
            </a:pPr>
            <a:r>
              <a:rPr lang="ar-SA" sz="3500" dirty="0" smtClean="0">
                <a:cs typeface="AL-Mohanad Bold" pitchFamily="2" charset="-78"/>
              </a:rPr>
              <a:t>- </a:t>
            </a:r>
            <a:r>
              <a:rPr lang="ar-SA" sz="3500" dirty="0">
                <a:cs typeface="AL-Mohanad Bold" pitchFamily="2" charset="-78"/>
              </a:rPr>
              <a:t>خدمات الأرشيف الإلكتروني</a:t>
            </a:r>
          </a:p>
          <a:p>
            <a:pPr>
              <a:buFontTx/>
              <a:buChar char="-"/>
            </a:pPr>
            <a:r>
              <a:rPr lang="ar-SA" sz="3500" dirty="0">
                <a:cs typeface="AL-Mohanad Bold" pitchFamily="2" charset="-78"/>
              </a:rPr>
              <a:t>- الإعلانات الإلكترونية : خدمات النشر الإعلاني على الأنترنت</a:t>
            </a:r>
          </a:p>
          <a:p>
            <a:pPr>
              <a:buFontTx/>
              <a:buChar char="-"/>
            </a:pPr>
            <a:r>
              <a:rPr lang="ar-SA" sz="3500" dirty="0" smtClean="0">
                <a:cs typeface="AL-Mohanad Bold" pitchFamily="2" charset="-78"/>
              </a:rPr>
              <a:t>- </a:t>
            </a:r>
            <a:r>
              <a:rPr lang="ar-SA" sz="3500" dirty="0">
                <a:cs typeface="AL-Mohanad Bold" pitchFamily="2" charset="-78"/>
              </a:rPr>
              <a:t>خدمات الهاتف الجوال وتشمل البث الحي على الهاتف المحمول</a:t>
            </a:r>
          </a:p>
          <a:p>
            <a:pPr>
              <a:buFontTx/>
              <a:buChar char="-"/>
            </a:pPr>
            <a:r>
              <a:rPr lang="ar-SA" sz="3500" dirty="0">
                <a:cs typeface="AL-Mohanad Bold" pitchFamily="2" charset="-78"/>
              </a:rPr>
              <a:t>- رسائل </a:t>
            </a:r>
            <a:r>
              <a:rPr lang="en-GB" sz="3500" dirty="0">
                <a:cs typeface="AL-Mohanad Bold" pitchFamily="2" charset="-78"/>
              </a:rPr>
              <a:t>MMS ، SMS </a:t>
            </a:r>
            <a:r>
              <a:rPr lang="ar-SA" sz="3500" dirty="0">
                <a:cs typeface="AL-Mohanad Bold" pitchFamily="2" charset="-78"/>
              </a:rPr>
              <a:t>على </a:t>
            </a:r>
            <a:r>
              <a:rPr lang="ar-SA" sz="3500" dirty="0" smtClean="0">
                <a:cs typeface="AL-Mohanad Bold" pitchFamily="2" charset="-78"/>
              </a:rPr>
              <a:t>الهاتف</a:t>
            </a:r>
          </a:p>
        </p:txBody>
      </p:sp>
      <p:sp>
        <p:nvSpPr>
          <p:cNvPr id="4" name="Content Placeholder 3"/>
          <p:cNvSpPr>
            <a:spLocks noGrp="1"/>
          </p:cNvSpPr>
          <p:nvPr>
            <p:ph sz="half" idx="2"/>
          </p:nvPr>
        </p:nvSpPr>
        <p:spPr/>
        <p:txBody>
          <a:bodyPr>
            <a:normAutofit fontScale="55000" lnSpcReduction="20000"/>
          </a:bodyPr>
          <a:lstStyle/>
          <a:p>
            <a:r>
              <a:rPr lang="ar-SA" dirty="0" smtClean="0">
                <a:cs typeface="AL-Mohanad Bold" pitchFamily="2" charset="-78"/>
              </a:rPr>
              <a:t>أشكال الإعلام التقليدي:</a:t>
            </a:r>
          </a:p>
          <a:p>
            <a:r>
              <a:rPr lang="ar-SA" sz="5800" dirty="0" smtClean="0">
                <a:cs typeface="AL-Mohanad Bold" pitchFamily="2" charset="-78"/>
              </a:rPr>
              <a:t>صحف، إذاعة، تلفزيون،مجلات,  المملوكة أما للدولة وتوجد منذ عشرات السنين ، وأما للمؤسسات الإعلامية الخاصة أو الجمعيات أو الأفراد.</a:t>
            </a:r>
          </a:p>
          <a:p>
            <a:endParaRPr lang="ar-SA" dirty="0"/>
          </a:p>
        </p:txBody>
      </p:sp>
    </p:spTree>
    <p:extLst>
      <p:ext uri="{BB962C8B-B14F-4D97-AF65-F5344CB8AC3E}">
        <p14:creationId xmlns:p14="http://schemas.microsoft.com/office/powerpoint/2010/main" val="3324518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pPr algn="r"/>
            <a:r>
              <a:rPr lang="ar-SA" dirty="0"/>
              <a:t>الفرق بين الإعلام الجديد والتقليدي من حيث النظام المتبع</a:t>
            </a:r>
            <a:endParaRPr lang="en-US" dirty="0"/>
          </a:p>
        </p:txBody>
      </p:sp>
      <p:sp>
        <p:nvSpPr>
          <p:cNvPr id="6" name="عنصر نائب للمحتوى 5"/>
          <p:cNvSpPr>
            <a:spLocks noGrp="1"/>
          </p:cNvSpPr>
          <p:nvPr>
            <p:ph idx="1"/>
          </p:nvPr>
        </p:nvSpPr>
        <p:spPr/>
        <p:txBody>
          <a:bodyPr>
            <a:noAutofit/>
          </a:bodyPr>
          <a:lstStyle/>
          <a:p>
            <a:pPr marL="0" indent="0">
              <a:buNone/>
            </a:pPr>
            <a:endParaRPr lang="ar-SA" sz="2800" dirty="0">
              <a:cs typeface="AL-Mohanad Bold" pitchFamily="2" charset="-78"/>
            </a:endParaRPr>
          </a:p>
          <a:p>
            <a:r>
              <a:rPr lang="ar-SA" sz="2800" dirty="0" smtClean="0">
                <a:cs typeface="AL-Mohanad Bold" pitchFamily="2" charset="-78"/>
              </a:rPr>
              <a:t>الإعلام </a:t>
            </a:r>
            <a:r>
              <a:rPr lang="ar-SA" sz="2800" dirty="0">
                <a:cs typeface="AL-Mohanad Bold" pitchFamily="2" charset="-78"/>
              </a:rPr>
              <a:t>التقليدي </a:t>
            </a:r>
            <a:r>
              <a:rPr lang="ar-SA" sz="2800" dirty="0" smtClean="0">
                <a:cs typeface="AL-Mohanad Bold" pitchFamily="2" charset="-78"/>
              </a:rPr>
              <a:t>إما </a:t>
            </a:r>
            <a:r>
              <a:rPr lang="ar-SA" sz="2800" dirty="0">
                <a:cs typeface="AL-Mohanad Bold" pitchFamily="2" charset="-78"/>
              </a:rPr>
              <a:t>أن يكون تابعاً للنظام الدكتاتوري، أو السلطوي، الاشتراكي، أو التنموي، ولا يستطيع الخروج عن النظام الذي يوجد جغرافياً به.</a:t>
            </a:r>
            <a:endParaRPr lang="en-GB" sz="2800" dirty="0">
              <a:cs typeface="AL-Mohanad Bold" pitchFamily="2" charset="-78"/>
            </a:endParaRPr>
          </a:p>
          <a:p>
            <a:pPr>
              <a:buNone/>
            </a:pPr>
            <a:endParaRPr lang="ar-SA" sz="2800" dirty="0">
              <a:cs typeface="AL-Mohanad Bold" pitchFamily="2" charset="-78"/>
            </a:endParaRPr>
          </a:p>
          <a:p>
            <a:r>
              <a:rPr lang="ar-SA" sz="2800" dirty="0">
                <a:cs typeface="AL-Mohanad Bold" pitchFamily="2" charset="-78"/>
              </a:rPr>
              <a:t>لا يوجد نظام معين يتبعه الإعلام الجديد، حيث بالإمكان إنشاء الإعلام المرغوب دون الالتزام بالنظام الموجود تحته.</a:t>
            </a:r>
          </a:p>
          <a:p>
            <a:endParaRPr lang="ar-SA" sz="2800" dirty="0">
              <a:cs typeface="AL-Mohanad Bold" pitchFamily="2" charset="-78"/>
            </a:endParaRPr>
          </a:p>
          <a:p>
            <a:r>
              <a:rPr lang="ar-SA" sz="2800" dirty="0">
                <a:cs typeface="AL-Mohanad Bold" pitchFamily="2" charset="-78"/>
              </a:rPr>
              <a:t>وقد أنشأ الإعلام الجديد العديد من الإشكاليات حول السلطة، ودرجة الحرية و النموذج الذي من المفترض أن تتبعه الأنظمة المختلفة</a:t>
            </a:r>
          </a:p>
          <a:p>
            <a:endParaRPr lang="ar-SA" sz="2800" dirty="0"/>
          </a:p>
          <a:p>
            <a:endParaRPr lang="en-US" sz="2800" dirty="0"/>
          </a:p>
        </p:txBody>
      </p:sp>
    </p:spTree>
    <p:extLst>
      <p:ext uri="{BB962C8B-B14F-4D97-AF65-F5344CB8AC3E}">
        <p14:creationId xmlns:p14="http://schemas.microsoft.com/office/powerpoint/2010/main" val="7736750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cs typeface="AL-Mohanad Bold" pitchFamily="2" charset="-78"/>
              </a:rPr>
              <a:t>ثانياً: كيف أثر الإعلام الجديد على التقليدي</a:t>
            </a:r>
            <a:endParaRPr lang="ar-SA" dirty="0">
              <a:cs typeface="AL-Mohanad Bold" pitchFamily="2" charset="-78"/>
            </a:endParaRPr>
          </a:p>
        </p:txBody>
      </p:sp>
      <p:sp>
        <p:nvSpPr>
          <p:cNvPr id="3" name="Content Placeholder 2"/>
          <p:cNvSpPr>
            <a:spLocks noGrp="1"/>
          </p:cNvSpPr>
          <p:nvPr>
            <p:ph idx="1"/>
          </p:nvPr>
        </p:nvSpPr>
        <p:spPr/>
        <p:txBody>
          <a:bodyPr>
            <a:normAutofit/>
          </a:bodyPr>
          <a:lstStyle/>
          <a:p>
            <a:pPr marL="0" indent="0">
              <a:buNone/>
            </a:pPr>
            <a:r>
              <a:rPr lang="ar-SA" sz="3200" dirty="0" smtClean="0">
                <a:cs typeface="AL-Mohanad Bold" pitchFamily="2" charset="-78"/>
              </a:rPr>
              <a:t>لا يوجد اتفاق على كيف سيؤثر الإعلام الجديد على التقليدي، ولكن تتلخص نظريات المراقبين و العلماء في ثلاث اتجاهات:</a:t>
            </a:r>
          </a:p>
          <a:p>
            <a:pPr>
              <a:buFont typeface="Wingdings" panose="05000000000000000000" pitchFamily="2" charset="2"/>
              <a:buChar char="v"/>
            </a:pPr>
            <a:r>
              <a:rPr lang="ar-SA" sz="3200" dirty="0" smtClean="0">
                <a:cs typeface="AL-Mohanad Bold" pitchFamily="2" charset="-78"/>
              </a:rPr>
              <a:t>الإعلام التقليدي سينتهي ،  ويصبح جزءاً من التاريخ، ليحل محله الإعلام الجديد</a:t>
            </a:r>
          </a:p>
          <a:p>
            <a:pPr marL="0" indent="0">
              <a:buNone/>
            </a:pPr>
            <a:r>
              <a:rPr lang="ar-SA" sz="3200" dirty="0" smtClean="0">
                <a:cs typeface="AL-Mohanad Bold" pitchFamily="2" charset="-78"/>
              </a:rPr>
              <a:t>ويدعم هذه الرؤية إفلاس العديد من شركات الإعلام التقليدي العالمية، وإغلاقها، وتحويل بعضها إلى الإعلام الجديد. ففي </a:t>
            </a:r>
            <a:r>
              <a:rPr lang="ar-SA" sz="3200" dirty="0">
                <a:cs typeface="AL-Mohanad Bold" pitchFamily="2" charset="-78"/>
              </a:rPr>
              <a:t>عام 2011 وحده تم اكتمال إغلاق 152 صحيفة </a:t>
            </a:r>
            <a:r>
              <a:rPr lang="ar-SA" sz="3200" dirty="0" smtClean="0">
                <a:cs typeface="AL-Mohanad Bold" pitchFamily="2" charset="-78"/>
              </a:rPr>
              <a:t>مطبوعة</a:t>
            </a:r>
          </a:p>
        </p:txBody>
      </p:sp>
    </p:spTree>
    <p:extLst>
      <p:ext uri="{BB962C8B-B14F-4D97-AF65-F5344CB8AC3E}">
        <p14:creationId xmlns:p14="http://schemas.microsoft.com/office/powerpoint/2010/main" val="75158127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anded">
  <a:themeElements>
    <a:clrScheme name="Banded">
      <a:dk1>
        <a:srgbClr val="2C2C2C"/>
      </a:dk1>
      <a:lt1>
        <a:srgbClr val="FFFFFF"/>
      </a:lt1>
      <a:dk2>
        <a:srgbClr val="F56617"/>
      </a:dk2>
      <a:lt2>
        <a:srgbClr val="DDDDDD"/>
      </a:lt2>
      <a:accent1>
        <a:srgbClr val="FFC000"/>
      </a:accent1>
      <a:accent2>
        <a:srgbClr val="BD582C"/>
      </a:accent2>
      <a:accent3>
        <a:srgbClr val="865640"/>
      </a:accent3>
      <a:accent4>
        <a:srgbClr val="9B8357"/>
      </a:accent4>
      <a:accent5>
        <a:srgbClr val="C2BC80"/>
      </a:accent5>
      <a:accent6>
        <a:srgbClr val="94A080"/>
      </a:accent6>
      <a:hlink>
        <a:srgbClr val="FF9933"/>
      </a:hlink>
      <a:folHlink>
        <a:srgbClr val="6C606A"/>
      </a:folHlink>
    </a:clrScheme>
    <a:fontScheme name="Banded">
      <a:maj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 xmlns:thm15="http://schemas.microsoft.com/office/thememl/2012/main" name="Banded" id="{98DFF888-2449-4D28-977C-6306C017633E}" vid="{B7CF026C-957E-4F4E-893C-D02C23AB6317}"/>
    </a:ext>
  </a:extLst>
</a:theme>
</file>

<file path=docProps/app.xml><?xml version="1.0" encoding="utf-8"?>
<Properties xmlns="http://schemas.openxmlformats.org/officeDocument/2006/extended-properties" xmlns:vt="http://schemas.openxmlformats.org/officeDocument/2006/docPropsVTypes">
  <Template>TC103090430[[fn=Banded]]</Template>
  <TotalTime>735</TotalTime>
  <Words>879</Words>
  <Application>Microsoft Office PowerPoint</Application>
  <PresentationFormat>مخصص</PresentationFormat>
  <Paragraphs>99</Paragraphs>
  <Slides>13</Slides>
  <Notes>0</Notes>
  <HiddenSlides>0</HiddenSlides>
  <MMClips>0</MMClips>
  <ScaleCrop>false</ScaleCrop>
  <HeadingPairs>
    <vt:vector size="4" baseType="variant">
      <vt:variant>
        <vt:lpstr>نسق</vt:lpstr>
      </vt:variant>
      <vt:variant>
        <vt:i4>1</vt:i4>
      </vt:variant>
      <vt:variant>
        <vt:lpstr>عناوين الشرائح</vt:lpstr>
      </vt:variant>
      <vt:variant>
        <vt:i4>13</vt:i4>
      </vt:variant>
    </vt:vector>
  </HeadingPairs>
  <TitlesOfParts>
    <vt:vector size="14" baseType="lpstr">
      <vt:lpstr>Banded</vt:lpstr>
      <vt:lpstr>الإعلام الجديد</vt:lpstr>
      <vt:lpstr>عناصر المحاضرة</vt:lpstr>
      <vt:lpstr>الفرق بين الإعلام التقليدي والجديد في المفهوم</vt:lpstr>
      <vt:lpstr>عرض تقديمي في PowerPoint</vt:lpstr>
      <vt:lpstr>الفرق بين الإعلام التقليدي و الجديد من ناحية عناصر العملية الاتصالية</vt:lpstr>
      <vt:lpstr>الفرق بين الإعلام التقليدي والجديد في الخصائص</vt:lpstr>
      <vt:lpstr>الفرق بين الإعلام التقليدي و الجديد في الأشكال</vt:lpstr>
      <vt:lpstr>الفرق بين الإعلام الجديد والتقليدي من حيث النظام المتبع</vt:lpstr>
      <vt:lpstr>ثانياً: كيف أثر الإعلام الجديد على التقليدي</vt:lpstr>
      <vt:lpstr>عرض تقديمي في PowerPoint</vt:lpstr>
      <vt:lpstr>ثانياً: كيف أثر الإعلام الجديد على التقليدي</vt:lpstr>
      <vt:lpstr>ثانياً: كيف أثر الإعلام الجديد على التقليدي</vt:lpstr>
      <vt:lpstr>ثانياً: كيف أثر الإعلام الجديد على التقليدي</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الإعلام الجديد</dc:title>
  <dc:creator>sahal bahabri</dc:creator>
  <cp:lastModifiedBy>Nada Nasser Alahmari</cp:lastModifiedBy>
  <cp:revision>56</cp:revision>
  <dcterms:created xsi:type="dcterms:W3CDTF">2014-10-13T15:22:16Z</dcterms:created>
  <dcterms:modified xsi:type="dcterms:W3CDTF">2015-09-09T06:01:25Z</dcterms:modified>
</cp:coreProperties>
</file>