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23"/>
  </p:notesMasterIdLst>
  <p:sldIdLst>
    <p:sldId id="256" r:id="rId2"/>
    <p:sldId id="257" r:id="rId3"/>
    <p:sldId id="278" r:id="rId4"/>
    <p:sldId id="277" r:id="rId5"/>
    <p:sldId id="258" r:id="rId6"/>
    <p:sldId id="259" r:id="rId7"/>
    <p:sldId id="260" r:id="rId8"/>
    <p:sldId id="261" r:id="rId9"/>
    <p:sldId id="267" r:id="rId10"/>
    <p:sldId id="262" r:id="rId11"/>
    <p:sldId id="263" r:id="rId12"/>
    <p:sldId id="276" r:id="rId13"/>
    <p:sldId id="264" r:id="rId14"/>
    <p:sldId id="265" r:id="rId15"/>
    <p:sldId id="266" r:id="rId16"/>
    <p:sldId id="269" r:id="rId17"/>
    <p:sldId id="268" r:id="rId18"/>
    <p:sldId id="275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9A01BF3-D10D-43F1-9E58-BBBC00B86642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2ED019A-65EF-4A57-BBAA-585FAEBCAC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2122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019A-65EF-4A57-BBAA-585FAEBCAC8A}" type="slidenum">
              <a:rPr lang="ar-SA" smtClean="0"/>
              <a:pPr/>
              <a:t>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38711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019A-65EF-4A57-BBAA-585FAEBCAC8A}" type="slidenum">
              <a:rPr lang="ar-SA" smtClean="0"/>
              <a:pPr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04444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43578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92021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26754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8238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4750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70762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30973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2868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75704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4373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09931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758D4-9DC5-4985-B8E8-43FD059CCEC9}" type="datetimeFigureOut">
              <a:rPr lang="ar-SA" smtClean="0"/>
              <a:pPr/>
              <a:t>18/01/39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FCEA8-BF33-4B02-A932-8C8F77B53AB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4713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-180528" y="1393775"/>
            <a:ext cx="9145016" cy="1387153"/>
          </a:xfrm>
        </p:spPr>
        <p:txBody>
          <a:bodyPr/>
          <a:lstStyle/>
          <a:p>
            <a:pPr algn="ctr"/>
            <a:r>
              <a:rPr lang="en-US" sz="3200" b="1" dirty="0">
                <a:latin typeface="Calibri" pitchFamily="34" charset="0"/>
              </a:rPr>
              <a:t>Salting in and Salting out of proteins and Dialysis</a:t>
            </a:r>
            <a:endParaRPr lang="ar-SA" sz="3200" dirty="0">
              <a:latin typeface="Calibri" pitchFamily="34" charset="0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Calibri" pitchFamily="34" charset="0"/>
              </a:rPr>
              <a:t>BCH 333 [practical]</a:t>
            </a:r>
            <a:endParaRPr lang="ar-SA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309916" y="476672"/>
            <a:ext cx="80022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/>
              <a:t>Lab# 3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97870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3" t="17641" r="27877" b="17623"/>
          <a:stretch/>
        </p:blipFill>
        <p:spPr bwMode="auto">
          <a:xfrm>
            <a:off x="1596571" y="1045028"/>
            <a:ext cx="5860162" cy="473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931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6672"/>
            <a:ext cx="5005536" cy="61606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769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1" t="25735" r="25485" b="9559"/>
          <a:stretch/>
        </p:blipFill>
        <p:spPr bwMode="auto">
          <a:xfrm>
            <a:off x="683568" y="404664"/>
            <a:ext cx="7385660" cy="594909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71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35496" y="332656"/>
            <a:ext cx="85326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b="1" dirty="0">
                <a:solidFill>
                  <a:schemeClr val="accent1"/>
                </a:solidFill>
                <a:latin typeface="Calibri" pitchFamily="34" charset="0"/>
              </a:rPr>
              <a:t>Dialysis:</a:t>
            </a:r>
          </a:p>
          <a:p>
            <a:pPr algn="l" rtl="0"/>
            <a:r>
              <a:rPr lang="en-US" sz="2000" dirty="0">
                <a:latin typeface="Calibri" pitchFamily="34" charset="0"/>
              </a:rPr>
              <a:t>Removal of salt molecules from the isolated protein solution through a semi permeable dialysis bag is called dialysis. The salt molecules move from the more concentrated solution (from inside the dialysis bag) to the less concentrated solution ( e.g. distilled water).</a:t>
            </a:r>
            <a:endParaRPr lang="ar-SA" sz="2000" dirty="0">
              <a:latin typeface="Calibri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9" t="26688" r="35275" b="31796"/>
          <a:stretch/>
        </p:blipFill>
        <p:spPr bwMode="auto">
          <a:xfrm>
            <a:off x="2339752" y="2780928"/>
            <a:ext cx="4176464" cy="381607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317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000" y="764704"/>
            <a:ext cx="5910336" cy="56886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031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1170"/>
            <a:ext cx="9144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107504" y="476672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b="1" dirty="0">
                <a:solidFill>
                  <a:schemeClr val="accent1"/>
                </a:solidFill>
                <a:latin typeface="Calibri" pitchFamily="34" charset="0"/>
              </a:rPr>
              <a:t>Biuret assay of protein:</a:t>
            </a:r>
          </a:p>
          <a:p>
            <a:pPr algn="l" rtl="0"/>
            <a:endParaRPr lang="en-US" sz="2000" b="1" dirty="0">
              <a:solidFill>
                <a:schemeClr val="accent1"/>
              </a:solidFill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The biuret reagent is: alkaline copper </a:t>
            </a:r>
            <a:r>
              <a:rPr lang="en-US" sz="2000" dirty="0" err="1">
                <a:latin typeface="Calibri" pitchFamily="34" charset="0"/>
              </a:rPr>
              <a:t>sulphate</a:t>
            </a:r>
            <a:r>
              <a:rPr lang="en-US" sz="2000" dirty="0">
                <a:latin typeface="Calibri" pitchFamily="34" charset="0"/>
              </a:rPr>
              <a:t>. The biuret reagent reacts with peptides and proteins to give a purple colored Cu2+ - peptide complex.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 This colored complex can be measured quantitatively by a spectrophotometer in the visible region. The color obtained is directly proportional to the number of peptide bonds present in the protein.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In this experiment the amount of isolated protein from the skeletal muscle is determined by the biuret assay and from the standard curve of bovine serum albumin (BSA).</a:t>
            </a:r>
            <a:endParaRPr lang="ar-SA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650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33429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مستطيل 2"/>
          <p:cNvSpPr/>
          <p:nvPr/>
        </p:nvSpPr>
        <p:spPr>
          <a:xfrm>
            <a:off x="3563888" y="4725144"/>
            <a:ext cx="138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Calibri" pitchFamily="34" charset="0"/>
              </a:rPr>
              <a:t>Biuret assay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26093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ربع نص 1"/>
          <p:cNvSpPr txBox="1"/>
          <p:nvPr/>
        </p:nvSpPr>
        <p:spPr>
          <a:xfrm>
            <a:off x="323528" y="1052736"/>
            <a:ext cx="6982937" cy="193899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2000" dirty="0">
                <a:latin typeface="Calibri" pitchFamily="34" charset="0"/>
              </a:rPr>
              <a:t>-Increase solute – solvent interaction </a:t>
            </a:r>
            <a:r>
              <a:rPr lang="en-US" sz="2000" dirty="0">
                <a:latin typeface="Calibri" pitchFamily="34" charset="0"/>
                <a:sym typeface="Wingdings" pitchFamily="2" charset="2"/>
              </a:rPr>
              <a:t>increase the solubility. 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-Increase solute – solute interaction </a:t>
            </a:r>
            <a:r>
              <a:rPr lang="en-US" sz="2000" dirty="0">
                <a:latin typeface="Calibri" pitchFamily="34" charset="0"/>
                <a:sym typeface="Wingdings" pitchFamily="2" charset="2"/>
              </a:rPr>
              <a:t>decrease the solubility. 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-Increase ionic strength </a:t>
            </a:r>
            <a:r>
              <a:rPr lang="en-US" sz="2000" dirty="0">
                <a:latin typeface="Calibri" pitchFamily="34" charset="0"/>
                <a:sym typeface="Wingdings" pitchFamily="2" charset="2"/>
              </a:rPr>
              <a:t>increased salt concentration. </a:t>
            </a:r>
          </a:p>
          <a:p>
            <a:pPr algn="l" rtl="0"/>
            <a:endParaRPr lang="ar-SA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645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23319" y="620688"/>
            <a:ext cx="7543800" cy="1235967"/>
          </a:xfrm>
        </p:spPr>
        <p:txBody>
          <a:bodyPr/>
          <a:lstStyle/>
          <a:p>
            <a:pPr algn="ctr"/>
            <a:r>
              <a:rPr lang="en-US" b="1" dirty="0">
                <a:latin typeface="+mn-lt"/>
              </a:rPr>
              <a:t>Practical part </a:t>
            </a:r>
            <a:endParaRPr lang="ar-SA" b="1" dirty="0">
              <a:latin typeface="+mn-lt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45196" y="2132856"/>
            <a:ext cx="217745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b="1" dirty="0">
                <a:solidFill>
                  <a:schemeClr val="accent1"/>
                </a:solidFill>
              </a:rPr>
              <a:t>A- Isolation of LDH.</a:t>
            </a:r>
          </a:p>
          <a:p>
            <a:pPr algn="l" rtl="0"/>
            <a:r>
              <a:rPr lang="en-US" b="1" dirty="0">
                <a:solidFill>
                  <a:schemeClr val="accent1"/>
                </a:solidFill>
              </a:rPr>
              <a:t>B-Dialysis.</a:t>
            </a:r>
            <a:endParaRPr lang="ar-SA" b="1" dirty="0">
              <a:solidFill>
                <a:schemeClr val="accent1"/>
              </a:solidFill>
            </a:endParaRPr>
          </a:p>
          <a:p>
            <a:pPr algn="l" rtl="0"/>
            <a:r>
              <a:rPr lang="en-US" b="1" dirty="0">
                <a:solidFill>
                  <a:schemeClr val="accent1"/>
                </a:solidFill>
              </a:rPr>
              <a:t>C-Protein assay.</a:t>
            </a:r>
          </a:p>
          <a:p>
            <a:pPr algn="l" rtl="0"/>
            <a:endParaRPr lang="en-US" b="1" dirty="0">
              <a:solidFill>
                <a:schemeClr val="accent1"/>
              </a:solidFill>
            </a:endParaRPr>
          </a:p>
          <a:p>
            <a:pPr algn="l" rtl="0"/>
            <a:endParaRPr lang="en-US" b="1" dirty="0">
              <a:solidFill>
                <a:schemeClr val="accent1"/>
              </a:solidFill>
            </a:endParaRPr>
          </a:p>
          <a:p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-36512" y="4365104"/>
            <a:ext cx="85312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/>
              <a:t>Note: </a:t>
            </a:r>
          </a:p>
          <a:p>
            <a:pPr algn="l" rtl="0"/>
            <a:r>
              <a:rPr lang="en-US" dirty="0"/>
              <a:t>Lactic Acid Dehydrogenase [LDH], in an important enzyme in the anaerobic metabolism of glucose for the generation of ATP.</a:t>
            </a:r>
          </a:p>
          <a:p>
            <a:pPr algn="l" rtl="0"/>
            <a:endParaRPr lang="en-US" dirty="0"/>
          </a:p>
          <a:p>
            <a:pPr algn="ctr" rtl="0"/>
            <a:r>
              <a:rPr lang="en-US" dirty="0"/>
              <a:t>Pyruvate + NADH ------------------&gt; Lactic acid + NAD</a:t>
            </a:r>
            <a:r>
              <a:rPr lang="en-US" baseline="30000" dirty="0"/>
              <a:t>+</a:t>
            </a:r>
            <a:r>
              <a:rPr lang="en-US" dirty="0"/>
              <a:t>            </a:t>
            </a:r>
          </a:p>
          <a:p>
            <a:pPr algn="ctr" rtl="0"/>
            <a:r>
              <a:rPr lang="en-US" dirty="0"/>
              <a:t>LDH</a:t>
            </a:r>
          </a:p>
        </p:txBody>
      </p:sp>
    </p:spTree>
    <p:extLst>
      <p:ext uri="{BB962C8B-B14F-4D97-AF65-F5344CB8AC3E}">
        <p14:creationId xmlns:p14="http://schemas.microsoft.com/office/powerpoint/2010/main" val="1467434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98" t="60478" r="12359" b="10110"/>
          <a:stretch/>
        </p:blipFill>
        <p:spPr bwMode="auto">
          <a:xfrm>
            <a:off x="251521" y="847745"/>
            <a:ext cx="2232248" cy="96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530044" y="1783849"/>
            <a:ext cx="167520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dirty="0"/>
              <a:t>Skeletal muscle</a:t>
            </a:r>
            <a:endParaRPr lang="ar-S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5" t="43934" r="28503" b="16544"/>
          <a:stretch/>
        </p:blipFill>
        <p:spPr bwMode="auto">
          <a:xfrm>
            <a:off x="6732240" y="775737"/>
            <a:ext cx="709298" cy="181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5916344" y="2575937"/>
            <a:ext cx="234109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dirty="0"/>
              <a:t>Buffer with suitable pH</a:t>
            </a:r>
            <a:endParaRPr lang="ar-SA" dirty="0"/>
          </a:p>
        </p:txBody>
      </p:sp>
      <p:sp>
        <p:nvSpPr>
          <p:cNvPr id="5" name="قوس 4"/>
          <p:cNvSpPr/>
          <p:nvPr/>
        </p:nvSpPr>
        <p:spPr>
          <a:xfrm>
            <a:off x="1979712" y="1135777"/>
            <a:ext cx="1872208" cy="2448272"/>
          </a:xfrm>
          <a:prstGeom prst="arc">
            <a:avLst>
              <a:gd name="adj1" fmla="val 16200000"/>
              <a:gd name="adj2" fmla="val 2089482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قوس 7"/>
          <p:cNvSpPr/>
          <p:nvPr/>
        </p:nvSpPr>
        <p:spPr>
          <a:xfrm rot="15934825">
            <a:off x="5223584" y="867286"/>
            <a:ext cx="1872208" cy="244827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5" t="50551" r="27946" b="23162"/>
          <a:stretch/>
        </p:blipFill>
        <p:spPr bwMode="auto">
          <a:xfrm>
            <a:off x="3923928" y="2215897"/>
            <a:ext cx="916199" cy="151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رابط كسهم مستقيم 6"/>
          <p:cNvCxnSpPr/>
          <p:nvPr/>
        </p:nvCxnSpPr>
        <p:spPr>
          <a:xfrm>
            <a:off x="4355976" y="3800073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0" r="81832" b="34743"/>
          <a:stretch/>
        </p:blipFill>
        <p:spPr bwMode="auto">
          <a:xfrm>
            <a:off x="3750100" y="4592161"/>
            <a:ext cx="1181940" cy="1492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ربع نص 8"/>
          <p:cNvSpPr txBox="1"/>
          <p:nvPr/>
        </p:nvSpPr>
        <p:spPr>
          <a:xfrm>
            <a:off x="3563889" y="6023029"/>
            <a:ext cx="1555746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/>
              <a:t>Crude extract </a:t>
            </a:r>
          </a:p>
          <a:p>
            <a:pPr algn="ctr" rtl="0"/>
            <a:r>
              <a:rPr lang="en-US" dirty="0"/>
              <a:t>???? </a:t>
            </a:r>
          </a:p>
          <a:p>
            <a:pPr algn="ctr" rtl="0"/>
            <a:r>
              <a:rPr lang="en-US" dirty="0"/>
              <a:t>Homogenate</a:t>
            </a:r>
            <a:endParaRPr lang="ar-SA" dirty="0"/>
          </a:p>
        </p:txBody>
      </p:sp>
      <p:sp>
        <p:nvSpPr>
          <p:cNvPr id="10" name="مستطيل 9"/>
          <p:cNvSpPr/>
          <p:nvPr/>
        </p:nvSpPr>
        <p:spPr>
          <a:xfrm>
            <a:off x="2367" y="130153"/>
            <a:ext cx="264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A- Isolation of LDH:</a:t>
            </a:r>
            <a:endParaRPr lang="ar-SA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91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251520" y="908721"/>
            <a:ext cx="88924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b="1" dirty="0">
                <a:latin typeface="Calibri" pitchFamily="34" charset="0"/>
              </a:rPr>
              <a:t>Objective: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1- Salting in and salting out of proteins. 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2-To learn the technique of isolation of proteins on the basis of their solubility (salting out ). 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3-Dialysis of proteins.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4-Determinatioin of protein content by biuret assay.</a:t>
            </a:r>
            <a:endParaRPr lang="ar-SA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779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صورة 27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0" r="81832" b="34743"/>
          <a:stretch/>
        </p:blipFill>
        <p:spPr bwMode="auto">
          <a:xfrm>
            <a:off x="220213" y="28185"/>
            <a:ext cx="1039419" cy="131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0" y="1412776"/>
            <a:ext cx="15841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Crude extract  </a:t>
            </a:r>
            <a:endParaRPr lang="ar-SA" dirty="0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1475656" y="836712"/>
            <a:ext cx="20162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5"/>
          <p:cNvSpPr/>
          <p:nvPr/>
        </p:nvSpPr>
        <p:spPr>
          <a:xfrm>
            <a:off x="1475656" y="548680"/>
            <a:ext cx="1922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en-US" sz="1400" dirty="0"/>
              <a:t>Centrifuge at 2000 rpm </a:t>
            </a:r>
          </a:p>
          <a:p>
            <a:pPr algn="ctr" rtl="0"/>
            <a:r>
              <a:rPr lang="en-US" sz="1400" dirty="0"/>
              <a:t>for 10 min. at 4˚C. </a:t>
            </a:r>
            <a:endParaRPr lang="ar-SA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7" t="33272" r="52769" b="19485"/>
          <a:stretch/>
        </p:blipFill>
        <p:spPr bwMode="auto">
          <a:xfrm flipH="1">
            <a:off x="3718073" y="57654"/>
            <a:ext cx="637903" cy="2075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قوس كبير أيمن 6"/>
          <p:cNvSpPr/>
          <p:nvPr/>
        </p:nvSpPr>
        <p:spPr>
          <a:xfrm>
            <a:off x="4427984" y="836712"/>
            <a:ext cx="288032" cy="5760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4572000" y="910589"/>
            <a:ext cx="1675651" cy="55399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dirty="0"/>
              <a:t>Supernatant</a:t>
            </a:r>
          </a:p>
          <a:p>
            <a:pPr algn="ctr" rtl="0"/>
            <a:r>
              <a:rPr lang="en-US" sz="1200" dirty="0"/>
              <a:t>(</a:t>
            </a:r>
            <a:r>
              <a:rPr lang="en-US" sz="1200" dirty="0">
                <a:solidFill>
                  <a:srgbClr val="FF0000"/>
                </a:solidFill>
              </a:rPr>
              <a:t>LDH</a:t>
            </a:r>
            <a:r>
              <a:rPr lang="en-US" sz="1200" dirty="0"/>
              <a:t> + Other proteins )</a:t>
            </a:r>
            <a:endParaRPr lang="ar-SA" sz="1200" dirty="0"/>
          </a:p>
        </p:txBody>
      </p:sp>
      <p:sp>
        <p:nvSpPr>
          <p:cNvPr id="10" name="قوس كبير أيمن 9"/>
          <p:cNvSpPr/>
          <p:nvPr/>
        </p:nvSpPr>
        <p:spPr>
          <a:xfrm flipH="1">
            <a:off x="3347864" y="1268760"/>
            <a:ext cx="288032" cy="70579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ربع نص 8"/>
          <p:cNvSpPr txBox="1"/>
          <p:nvPr/>
        </p:nvSpPr>
        <p:spPr>
          <a:xfrm>
            <a:off x="1624123" y="1412776"/>
            <a:ext cx="1795749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/>
              <a:t>Pellet</a:t>
            </a:r>
          </a:p>
          <a:p>
            <a:r>
              <a:rPr lang="en-US" sz="1400" dirty="0"/>
              <a:t>(Extraneous proteins) </a:t>
            </a:r>
            <a:endParaRPr lang="ar-SA" sz="1400" dirty="0"/>
          </a:p>
        </p:txBody>
      </p:sp>
      <p:sp>
        <p:nvSpPr>
          <p:cNvPr id="11" name="شكل بيضاوي 10"/>
          <p:cNvSpPr/>
          <p:nvPr/>
        </p:nvSpPr>
        <p:spPr>
          <a:xfrm>
            <a:off x="3657600" y="728473"/>
            <a:ext cx="936104" cy="6868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noFill/>
              </a:rPr>
              <a:t>B </a:t>
            </a:r>
            <a:endParaRPr lang="ar-SA" dirty="0">
              <a:noFill/>
            </a:endParaRPr>
          </a:p>
        </p:txBody>
      </p:sp>
      <p:sp>
        <p:nvSpPr>
          <p:cNvPr id="18" name="شكل حر 17"/>
          <p:cNvSpPr/>
          <p:nvPr/>
        </p:nvSpPr>
        <p:spPr>
          <a:xfrm>
            <a:off x="4128247" y="278810"/>
            <a:ext cx="3254188" cy="662484"/>
          </a:xfrm>
          <a:custGeom>
            <a:avLst/>
            <a:gdLst>
              <a:gd name="connsiteX0" fmla="*/ 0 w 3254188"/>
              <a:gd name="connsiteY0" fmla="*/ 447331 h 662484"/>
              <a:gd name="connsiteX1" fmla="*/ 1290918 w 3254188"/>
              <a:gd name="connsiteY1" fmla="*/ 3578 h 662484"/>
              <a:gd name="connsiteX2" fmla="*/ 3254188 w 3254188"/>
              <a:gd name="connsiteY2" fmla="*/ 662484 h 662484"/>
              <a:gd name="connsiteX3" fmla="*/ 3254188 w 3254188"/>
              <a:gd name="connsiteY3" fmla="*/ 662484 h 66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4188" h="662484">
                <a:moveTo>
                  <a:pt x="0" y="447331"/>
                </a:moveTo>
                <a:cubicBezTo>
                  <a:pt x="374276" y="207525"/>
                  <a:pt x="748553" y="-32281"/>
                  <a:pt x="1290918" y="3578"/>
                </a:cubicBezTo>
                <a:cubicBezTo>
                  <a:pt x="1833283" y="39437"/>
                  <a:pt x="3254188" y="662484"/>
                  <a:pt x="3254188" y="662484"/>
                </a:cubicBezTo>
                <a:lnTo>
                  <a:pt x="3254188" y="662484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5" t="40993" r="29124" b="14154"/>
          <a:stretch/>
        </p:blipFill>
        <p:spPr bwMode="auto">
          <a:xfrm>
            <a:off x="7596336" y="278810"/>
            <a:ext cx="504266" cy="1640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6335475" y="1952215"/>
            <a:ext cx="2808525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600" dirty="0"/>
              <a:t>The volume of the supernatant </a:t>
            </a:r>
            <a:endParaRPr lang="ar-SA" sz="1600" dirty="0"/>
          </a:p>
        </p:txBody>
      </p:sp>
      <p:cxnSp>
        <p:nvCxnSpPr>
          <p:cNvPr id="21" name="رابط كسهم مستقيم 20"/>
          <p:cNvCxnSpPr/>
          <p:nvPr/>
        </p:nvCxnSpPr>
        <p:spPr>
          <a:xfrm>
            <a:off x="7848469" y="2492896"/>
            <a:ext cx="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ستطيل 21"/>
          <p:cNvSpPr/>
          <p:nvPr/>
        </p:nvSpPr>
        <p:spPr>
          <a:xfrm>
            <a:off x="6335475" y="3501008"/>
            <a:ext cx="280852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rtl="0"/>
            <a:r>
              <a:rPr lang="en-US" sz="1400" dirty="0"/>
              <a:t>saturate the solution 40% </a:t>
            </a:r>
          </a:p>
          <a:p>
            <a:pPr algn="ctr" rtl="0"/>
            <a:r>
              <a:rPr lang="en-US" sz="1400" dirty="0"/>
              <a:t>using ammonium sulfate in grams. </a:t>
            </a:r>
          </a:p>
        </p:txBody>
      </p:sp>
      <p:cxnSp>
        <p:nvCxnSpPr>
          <p:cNvPr id="24" name="رابط بشكل مرفق 23"/>
          <p:cNvCxnSpPr/>
          <p:nvPr/>
        </p:nvCxnSpPr>
        <p:spPr>
          <a:xfrm rot="5400000">
            <a:off x="7182341" y="4347051"/>
            <a:ext cx="792090" cy="540164"/>
          </a:xfrm>
          <a:prstGeom prst="bentConnector3">
            <a:avLst>
              <a:gd name="adj1" fmla="val 10602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مربع نص 29"/>
          <p:cNvSpPr txBox="1"/>
          <p:nvPr/>
        </p:nvSpPr>
        <p:spPr>
          <a:xfrm>
            <a:off x="7884368" y="4617133"/>
            <a:ext cx="127605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1">
            <a:spAutoFit/>
          </a:bodyPr>
          <a:lstStyle/>
          <a:p>
            <a:r>
              <a:rPr lang="en-US" sz="1400" dirty="0"/>
              <a:t>Centrifugation </a:t>
            </a:r>
            <a:endParaRPr lang="ar-SA" sz="16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9" t="32126" r="52584" b="20037"/>
          <a:stretch/>
        </p:blipFill>
        <p:spPr bwMode="auto">
          <a:xfrm>
            <a:off x="5755341" y="4185085"/>
            <a:ext cx="81610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قوس كبير أيمن 33"/>
          <p:cNvSpPr/>
          <p:nvPr/>
        </p:nvSpPr>
        <p:spPr>
          <a:xfrm>
            <a:off x="6660232" y="5994560"/>
            <a:ext cx="288032" cy="5617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5" name="مربع نص 34"/>
          <p:cNvSpPr txBox="1"/>
          <p:nvPr/>
        </p:nvSpPr>
        <p:spPr>
          <a:xfrm flipH="1">
            <a:off x="6853400" y="6069710"/>
            <a:ext cx="2183096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en-US" dirty="0"/>
              <a:t>Pellet</a:t>
            </a:r>
          </a:p>
          <a:p>
            <a:pPr algn="ctr"/>
            <a:r>
              <a:rPr lang="en-US" sz="1400" dirty="0"/>
              <a:t>(unwanted proteins</a:t>
            </a:r>
          </a:p>
          <a:p>
            <a:pPr algn="ctr"/>
            <a:r>
              <a:rPr lang="en-US" sz="1400" dirty="0"/>
              <a:t>That precipitate at 40%) </a:t>
            </a:r>
            <a:endParaRPr lang="ar-SA" sz="1400" dirty="0"/>
          </a:p>
        </p:txBody>
      </p:sp>
      <p:sp>
        <p:nvSpPr>
          <p:cNvPr id="36" name="قوس كبير أيمن 35"/>
          <p:cNvSpPr/>
          <p:nvPr/>
        </p:nvSpPr>
        <p:spPr>
          <a:xfrm flipH="1">
            <a:off x="5534375" y="5157192"/>
            <a:ext cx="261761" cy="10777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ستطيل 30"/>
          <p:cNvSpPr/>
          <p:nvPr/>
        </p:nvSpPr>
        <p:spPr>
          <a:xfrm>
            <a:off x="3347864" y="5345671"/>
            <a:ext cx="2317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dirty="0"/>
              <a:t>Supernatant (40% sat.)</a:t>
            </a:r>
          </a:p>
          <a:p>
            <a:pPr algn="ctr" rtl="0"/>
            <a:r>
              <a:rPr lang="en-US" sz="1400" dirty="0"/>
              <a:t>(</a:t>
            </a:r>
            <a:r>
              <a:rPr lang="en-US" sz="1400" dirty="0">
                <a:solidFill>
                  <a:srgbClr val="FF0000"/>
                </a:solidFill>
              </a:rPr>
              <a:t>LDH</a:t>
            </a:r>
            <a:r>
              <a:rPr lang="en-US" sz="1400" dirty="0"/>
              <a:t> + Other proteins )</a:t>
            </a:r>
            <a:endParaRPr lang="ar-SA" sz="1400" dirty="0"/>
          </a:p>
        </p:txBody>
      </p:sp>
      <p:sp>
        <p:nvSpPr>
          <p:cNvPr id="39" name="شكل بيضاوي 38"/>
          <p:cNvSpPr/>
          <p:nvPr/>
        </p:nvSpPr>
        <p:spPr>
          <a:xfrm>
            <a:off x="5708645" y="4974395"/>
            <a:ext cx="936104" cy="10953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noFill/>
              </a:rPr>
              <a:t>B </a:t>
            </a:r>
            <a:endParaRPr lang="ar-SA" dirty="0">
              <a:noFill/>
            </a:endParaRPr>
          </a:p>
        </p:txBody>
      </p:sp>
      <p:sp>
        <p:nvSpPr>
          <p:cNvPr id="40" name="شكل حر 39"/>
          <p:cNvSpPr/>
          <p:nvPr/>
        </p:nvSpPr>
        <p:spPr>
          <a:xfrm>
            <a:off x="2269695" y="4439779"/>
            <a:ext cx="3628537" cy="662484"/>
          </a:xfrm>
          <a:custGeom>
            <a:avLst/>
            <a:gdLst>
              <a:gd name="connsiteX0" fmla="*/ 0 w 3254188"/>
              <a:gd name="connsiteY0" fmla="*/ 447331 h 662484"/>
              <a:gd name="connsiteX1" fmla="*/ 1290918 w 3254188"/>
              <a:gd name="connsiteY1" fmla="*/ 3578 h 662484"/>
              <a:gd name="connsiteX2" fmla="*/ 3254188 w 3254188"/>
              <a:gd name="connsiteY2" fmla="*/ 662484 h 662484"/>
              <a:gd name="connsiteX3" fmla="*/ 3254188 w 3254188"/>
              <a:gd name="connsiteY3" fmla="*/ 662484 h 66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4188" h="662484">
                <a:moveTo>
                  <a:pt x="0" y="447331"/>
                </a:moveTo>
                <a:cubicBezTo>
                  <a:pt x="374276" y="207525"/>
                  <a:pt x="748553" y="-32281"/>
                  <a:pt x="1290918" y="3578"/>
                </a:cubicBezTo>
                <a:cubicBezTo>
                  <a:pt x="1833283" y="39437"/>
                  <a:pt x="3254188" y="662484"/>
                  <a:pt x="3254188" y="662484"/>
                </a:cubicBezTo>
                <a:lnTo>
                  <a:pt x="3254188" y="662484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5" t="40993" r="29124" b="14154"/>
          <a:stretch/>
        </p:blipFill>
        <p:spPr bwMode="auto">
          <a:xfrm>
            <a:off x="1259632" y="4104639"/>
            <a:ext cx="504266" cy="1640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مستطيل 41"/>
          <p:cNvSpPr/>
          <p:nvPr/>
        </p:nvSpPr>
        <p:spPr>
          <a:xfrm>
            <a:off x="179299" y="5896418"/>
            <a:ext cx="2808525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600" dirty="0"/>
              <a:t>The volume of the supernatant </a:t>
            </a:r>
            <a:endParaRPr lang="ar-SA" sz="1600" dirty="0"/>
          </a:p>
        </p:txBody>
      </p:sp>
    </p:spTree>
    <p:extLst>
      <p:ext uri="{BB962C8B-B14F-4D97-AF65-F5344CB8AC3E}">
        <p14:creationId xmlns:p14="http://schemas.microsoft.com/office/powerpoint/2010/main" val="2534885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صورة 16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" name="رابط كسهم مستقيم 1"/>
          <p:cNvCxnSpPr/>
          <p:nvPr/>
        </p:nvCxnSpPr>
        <p:spPr>
          <a:xfrm>
            <a:off x="107504" y="764704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مستطيل 2"/>
          <p:cNvSpPr/>
          <p:nvPr/>
        </p:nvSpPr>
        <p:spPr>
          <a:xfrm>
            <a:off x="755576" y="529516"/>
            <a:ext cx="28085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1400" dirty="0"/>
              <a:t>saturate the solution 60% </a:t>
            </a:r>
          </a:p>
          <a:p>
            <a:pPr algn="ctr" rtl="0"/>
            <a:r>
              <a:rPr lang="en-US" sz="1400" dirty="0"/>
              <a:t>using ammonium sulfate in grams. </a:t>
            </a:r>
          </a:p>
        </p:txBody>
      </p:sp>
      <p:cxnSp>
        <p:nvCxnSpPr>
          <p:cNvPr id="6" name="رابط كسهم مستقيم 5"/>
          <p:cNvCxnSpPr/>
          <p:nvPr/>
        </p:nvCxnSpPr>
        <p:spPr>
          <a:xfrm>
            <a:off x="3635896" y="764704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4067944" y="528935"/>
            <a:ext cx="1276054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/>
              <a:t>Centrifugation </a:t>
            </a:r>
            <a:endParaRPr lang="ar-SA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9" t="32169" r="52252" b="19852"/>
          <a:stretch/>
        </p:blipFill>
        <p:spPr bwMode="auto">
          <a:xfrm>
            <a:off x="5796136" y="260648"/>
            <a:ext cx="81029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قوس كبير أيمن 9"/>
          <p:cNvSpPr/>
          <p:nvPr/>
        </p:nvSpPr>
        <p:spPr>
          <a:xfrm>
            <a:off x="6804284" y="2258257"/>
            <a:ext cx="288032" cy="5617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 flipH="1">
            <a:off x="6997416" y="2235264"/>
            <a:ext cx="214658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en-US" dirty="0">
                <a:solidFill>
                  <a:srgbClr val="7030A0"/>
                </a:solidFill>
              </a:rPr>
              <a:t>Pellet</a:t>
            </a:r>
          </a:p>
          <a:p>
            <a:pPr algn="l" rtl="0"/>
            <a:r>
              <a:rPr lang="en-US" sz="1400" dirty="0"/>
              <a:t>(</a:t>
            </a:r>
            <a:r>
              <a:rPr lang="en-US" sz="1400" dirty="0">
                <a:solidFill>
                  <a:srgbClr val="FF0000"/>
                </a:solidFill>
              </a:rPr>
              <a:t>LDH</a:t>
            </a:r>
            <a:r>
              <a:rPr lang="en-US" sz="1400" dirty="0"/>
              <a:t> + other proteins) </a:t>
            </a:r>
          </a:p>
          <a:p>
            <a:pPr algn="l" rtl="0"/>
            <a:r>
              <a:rPr lang="en-US" sz="1400" dirty="0"/>
              <a:t>(That precipitate at 60%) </a:t>
            </a:r>
            <a:endParaRPr lang="ar-SA" sz="1400" dirty="0"/>
          </a:p>
          <a:p>
            <a:pPr algn="l" rtl="0"/>
            <a:endParaRPr lang="ar-SA" sz="1400" dirty="0"/>
          </a:p>
        </p:txBody>
      </p:sp>
      <p:sp>
        <p:nvSpPr>
          <p:cNvPr id="12" name="قوس كبير أيمن 11"/>
          <p:cNvSpPr/>
          <p:nvPr/>
        </p:nvSpPr>
        <p:spPr>
          <a:xfrm flipH="1">
            <a:off x="5534375" y="1196752"/>
            <a:ext cx="261761" cy="10777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12"/>
          <p:cNvSpPr/>
          <p:nvPr/>
        </p:nvSpPr>
        <p:spPr>
          <a:xfrm>
            <a:off x="2133815" y="148941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0"/>
            <a:r>
              <a:rPr lang="en-US" dirty="0">
                <a:solidFill>
                  <a:srgbClr val="7030A0"/>
                </a:solidFill>
              </a:rPr>
              <a:t>Supernatant (60% sat.)</a:t>
            </a:r>
          </a:p>
          <a:p>
            <a:pPr algn="ctr" rtl="0"/>
            <a:r>
              <a:rPr lang="en-US" sz="1400" dirty="0"/>
              <a:t>(unwanted proteins )</a:t>
            </a:r>
            <a:endParaRPr lang="ar-SA" sz="1400" dirty="0"/>
          </a:p>
        </p:txBody>
      </p:sp>
      <p:sp>
        <p:nvSpPr>
          <p:cNvPr id="9" name="مستطيل 8"/>
          <p:cNvSpPr/>
          <p:nvPr/>
        </p:nvSpPr>
        <p:spPr>
          <a:xfrm>
            <a:off x="5676828" y="3431813"/>
            <a:ext cx="14154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B-Dialysis</a:t>
            </a:r>
            <a:endParaRPr lang="ar-SA" sz="2400" b="1" dirty="0">
              <a:solidFill>
                <a:schemeClr val="accent1"/>
              </a:solidFill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5885554" y="2230743"/>
            <a:ext cx="936104" cy="5476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noFill/>
              </a:rPr>
              <a:t>B </a:t>
            </a:r>
            <a:endParaRPr lang="ar-SA" dirty="0">
              <a:noFill/>
            </a:endParaRPr>
          </a:p>
        </p:txBody>
      </p:sp>
      <p:cxnSp>
        <p:nvCxnSpPr>
          <p:cNvPr id="16" name="رابط كسهم مستقيم 15"/>
          <p:cNvCxnSpPr>
            <a:stCxn id="15" idx="4"/>
          </p:cNvCxnSpPr>
          <p:nvPr/>
        </p:nvCxnSpPr>
        <p:spPr>
          <a:xfrm>
            <a:off x="6353606" y="2778400"/>
            <a:ext cx="0" cy="6506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مستطيل 17"/>
          <p:cNvSpPr/>
          <p:nvPr/>
        </p:nvSpPr>
        <p:spPr>
          <a:xfrm>
            <a:off x="22546" y="4183923"/>
            <a:ext cx="606162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chemeClr val="accent1"/>
                </a:solidFill>
              </a:rPr>
              <a:t>C-Protein assay:</a:t>
            </a:r>
          </a:p>
          <a:p>
            <a:pPr algn="l" rtl="0"/>
            <a:r>
              <a:rPr lang="en-US" dirty="0"/>
              <a:t>Determination of protein by Biuret Method</a:t>
            </a:r>
          </a:p>
          <a:p>
            <a:pPr algn="l" rtl="0"/>
            <a:endParaRPr lang="en-US" sz="2400" b="1" dirty="0">
              <a:solidFill>
                <a:schemeClr val="accent1"/>
              </a:solidFill>
            </a:endParaRPr>
          </a:p>
          <a:p>
            <a:pPr algn="l" rtl="0"/>
            <a:endParaRPr lang="ar-SA" sz="2400" b="1" dirty="0">
              <a:solidFill>
                <a:schemeClr val="accent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0" t="40993" r="14634" b="9926"/>
          <a:stretch/>
        </p:blipFill>
        <p:spPr bwMode="auto">
          <a:xfrm>
            <a:off x="2295376" y="4983940"/>
            <a:ext cx="2204616" cy="161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6826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39552" y="404664"/>
            <a:ext cx="37596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</a:rPr>
              <a:t>Protein Isolation and Purification:</a:t>
            </a:r>
            <a:endParaRPr lang="ar-SA" sz="2000" b="1" dirty="0">
              <a:solidFill>
                <a:schemeClr val="accent1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55576" y="1124745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/>
              <a:t>Protein purification is a series of processes intended to isolate one or a few proteins from a complex mixture, usually cells, tissues or whole organisms.</a:t>
            </a:r>
          </a:p>
        </p:txBody>
      </p:sp>
      <p:cxnSp>
        <p:nvCxnSpPr>
          <p:cNvPr id="4" name="Straight Arrow Connector 4"/>
          <p:cNvCxnSpPr/>
          <p:nvPr/>
        </p:nvCxnSpPr>
        <p:spPr>
          <a:xfrm>
            <a:off x="2987824" y="3212976"/>
            <a:ext cx="2895600" cy="0"/>
          </a:xfrm>
          <a:prstGeom prst="straightConnector1">
            <a:avLst/>
          </a:prstGeom>
          <a:ln w="57150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http://cnx.org/resources/fb4997cac700d686322c9930cf9abc5cfa187982/quatranary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79978" r="45563" b="-618"/>
          <a:stretch/>
        </p:blipFill>
        <p:spPr bwMode="auto">
          <a:xfrm>
            <a:off x="6300192" y="2348880"/>
            <a:ext cx="162468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4005064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Whole Tissue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5868144" y="4005064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Protein of interest.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067944" y="3645024"/>
            <a:ext cx="0" cy="9906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2555776" y="4725144"/>
            <a:ext cx="345709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rtl="0"/>
            <a:r>
              <a:rPr lang="en-US" b="1" dirty="0">
                <a:solidFill>
                  <a:srgbClr val="C00000"/>
                </a:solidFill>
              </a:rPr>
              <a:t>a series </a:t>
            </a:r>
            <a:r>
              <a:rPr lang="en-US" dirty="0"/>
              <a:t>of processes to remove other unwanted proteins and components (</a:t>
            </a:r>
            <a:r>
              <a:rPr lang="en-US" b="1" dirty="0"/>
              <a:t>Protein can not be isolated by only one step</a:t>
            </a:r>
            <a:r>
              <a:rPr lang="en-US" dirty="0"/>
              <a:t>)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98" t="60478" r="12359" b="10110"/>
          <a:stretch/>
        </p:blipFill>
        <p:spPr bwMode="auto">
          <a:xfrm>
            <a:off x="467544" y="2636912"/>
            <a:ext cx="2232248" cy="96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ight Bracket 14"/>
          <p:cNvSpPr/>
          <p:nvPr/>
        </p:nvSpPr>
        <p:spPr>
          <a:xfrm rot="5400000">
            <a:off x="4020546" y="2684310"/>
            <a:ext cx="237372" cy="1726752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899592" y="188640"/>
            <a:ext cx="7056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</a:rPr>
              <a:t>Isolation of proteins</a:t>
            </a:r>
            <a:endParaRPr lang="ar-SA" sz="2800" b="1" dirty="0">
              <a:solidFill>
                <a:schemeClr val="accent1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39552" y="1268760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l" rtl="0">
              <a:buFont typeface="+mj-lt"/>
              <a:buAutoNum type="arabicPeriod"/>
            </a:pPr>
            <a:r>
              <a:rPr lang="en-US" sz="2000" b="1" dirty="0"/>
              <a:t>First Step is </a:t>
            </a:r>
            <a:r>
              <a:rPr lang="en-US" sz="2000" b="1" dirty="0">
                <a:solidFill>
                  <a:schemeClr val="accent1"/>
                </a:solidFill>
              </a:rPr>
              <a:t>tissue homogenization.</a:t>
            </a:r>
          </a:p>
          <a:p>
            <a:pPr marL="514350" indent="-514350" algn="l" rtl="0">
              <a:buFont typeface="+mj-lt"/>
              <a:buAutoNum type="arabicPeriod"/>
            </a:pPr>
            <a:endParaRPr lang="en-US" sz="2000" b="1" dirty="0">
              <a:solidFill>
                <a:schemeClr val="accent1"/>
              </a:solidFill>
            </a:endParaRPr>
          </a:p>
          <a:p>
            <a:pPr marL="514350" indent="-514350" algn="l" rtl="0">
              <a:buFont typeface="+mj-lt"/>
              <a:buAutoNum type="arabicPeriod"/>
            </a:pPr>
            <a:r>
              <a:rPr lang="en-US" sz="2000" b="1" dirty="0"/>
              <a:t>Isolation techniques utilize different properties of proteins:</a:t>
            </a:r>
          </a:p>
          <a:p>
            <a:pPr marL="514350" indent="-514350" algn="l" rtl="0"/>
            <a:endParaRPr lang="en-US" sz="2000" dirty="0"/>
          </a:p>
          <a:p>
            <a:pPr algn="l" rtl="0">
              <a:buFont typeface="Arial" panose="020B0604020202020204" pitchFamily="34" charset="0"/>
              <a:buChar char="•"/>
            </a:pPr>
            <a:r>
              <a:rPr lang="en-US" sz="2000" dirty="0"/>
              <a:t>Solubility (salt, pH, temperature)</a:t>
            </a:r>
          </a:p>
          <a:p>
            <a:pPr algn="l" rtl="0">
              <a:buFont typeface="Arial" panose="020B0604020202020204" pitchFamily="34" charset="0"/>
              <a:buChar char="•"/>
            </a:pPr>
            <a:r>
              <a:rPr lang="en-US" sz="2000" dirty="0"/>
              <a:t> Charge</a:t>
            </a:r>
          </a:p>
          <a:p>
            <a:pPr algn="l" rtl="0">
              <a:buFont typeface="Arial" panose="020B0604020202020204" pitchFamily="34" charset="0"/>
              <a:buChar char="•"/>
            </a:pPr>
            <a:r>
              <a:rPr lang="en-US" sz="2000" dirty="0"/>
              <a:t> Size </a:t>
            </a:r>
          </a:p>
          <a:p>
            <a:pPr algn="l" rtl="0">
              <a:buFont typeface="Arial" panose="020B0604020202020204" pitchFamily="34" charset="0"/>
              <a:buChar char="•"/>
            </a:pPr>
            <a:r>
              <a:rPr lang="en-US" sz="2000" dirty="0"/>
              <a:t>Binding properties (Ligands)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-36512" y="332656"/>
            <a:ext cx="9180512" cy="5328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>
                <a:latin typeface="Calibri" pitchFamily="34" charset="0"/>
              </a:rPr>
              <a:t>-</a:t>
            </a:r>
            <a:r>
              <a:rPr lang="en-US" dirty="0"/>
              <a:t>Proteins contain various sequences and compositions of amino acids. Therefore, their solubility to water differs depending on the level of hydrophobic or hydrophilic properties </a:t>
            </a:r>
          </a:p>
          <a:p>
            <a:pPr algn="l" rtl="0"/>
            <a:r>
              <a:rPr lang="en-US" dirty="0"/>
              <a:t>of the surface.</a:t>
            </a:r>
            <a:endParaRPr lang="en-US" dirty="0">
              <a:latin typeface="Calibri" pitchFamily="34" charset="0"/>
            </a:endParaRPr>
          </a:p>
          <a:p>
            <a:pPr algn="l" rtl="0"/>
            <a:endParaRPr lang="en-US" dirty="0">
              <a:latin typeface="Calibri" pitchFamily="34" charset="0"/>
            </a:endParaRPr>
          </a:p>
          <a:p>
            <a:pPr algn="l" rtl="0"/>
            <a:r>
              <a:rPr lang="en-US" sz="2400" b="1" dirty="0">
                <a:solidFill>
                  <a:schemeClr val="accent1"/>
                </a:solidFill>
                <a:latin typeface="Calibri" pitchFamily="34" charset="0"/>
              </a:rPr>
              <a:t> 1.Salting in:</a:t>
            </a:r>
          </a:p>
          <a:p>
            <a:pPr algn="l" rtl="0"/>
            <a:endParaRPr lang="en-US" dirty="0">
              <a:latin typeface="Calibri" pitchFamily="34" charset="0"/>
            </a:endParaRPr>
          </a:p>
          <a:p>
            <a:pPr algn="l" rtl="0"/>
            <a:r>
              <a:rPr lang="en-US" dirty="0">
                <a:latin typeface="Calibri" pitchFamily="34" charset="0"/>
              </a:rPr>
              <a:t>When  the solubility of proteins  increased in low concentration of salts, it called </a:t>
            </a:r>
            <a:r>
              <a:rPr lang="en-US" b="1" dirty="0">
                <a:latin typeface="Calibri" pitchFamily="34" charset="0"/>
              </a:rPr>
              <a:t>salting in.</a:t>
            </a:r>
            <a:r>
              <a:rPr lang="en-US" dirty="0">
                <a:latin typeface="Calibri" pitchFamily="34" charset="0"/>
              </a:rPr>
              <a:t>  </a:t>
            </a:r>
          </a:p>
          <a:p>
            <a:pPr algn="l" rtl="0"/>
            <a:endParaRPr lang="en-US" dirty="0">
              <a:latin typeface="Calibri" pitchFamily="34" charset="0"/>
            </a:endParaRPr>
          </a:p>
          <a:p>
            <a:pPr algn="l" rtl="0"/>
            <a:endParaRPr lang="en-US" dirty="0">
              <a:latin typeface="Calibri" pitchFamily="34" charset="0"/>
            </a:endParaRPr>
          </a:p>
          <a:p>
            <a:pPr algn="l"/>
            <a:r>
              <a:rPr lang="en-US" dirty="0">
                <a:latin typeface="Calibri" pitchFamily="34" charset="0"/>
              </a:rPr>
              <a:t>-e. g the effects of salts such as sodium chloride on increasing the solubility of proteins is often referred to as </a:t>
            </a:r>
            <a:r>
              <a:rPr lang="en-US" b="1" dirty="0">
                <a:latin typeface="Calibri" pitchFamily="34" charset="0"/>
              </a:rPr>
              <a:t>salting in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algn="l" rtl="0"/>
            <a:endParaRPr lang="en-US" dirty="0">
              <a:latin typeface="Calibri" pitchFamily="34" charset="0"/>
            </a:endParaRPr>
          </a:p>
          <a:p>
            <a:pPr algn="l" rtl="0"/>
            <a:r>
              <a:rPr lang="en-US" b="1" dirty="0">
                <a:solidFill>
                  <a:schemeClr val="accent1"/>
                </a:solidFill>
                <a:latin typeface="Calibri" pitchFamily="34" charset="0"/>
              </a:rPr>
              <a:t>- When low concentrations of salt is added to a protein solution, the solubility</a:t>
            </a:r>
          </a:p>
          <a:p>
            <a:pPr algn="l" rtl="0"/>
            <a:r>
              <a:rPr lang="en-US" b="1" dirty="0">
                <a:solidFill>
                  <a:schemeClr val="accent1"/>
                </a:solidFill>
                <a:latin typeface="Calibri" pitchFamily="34" charset="0"/>
              </a:rPr>
              <a:t>increases. This could be explained by the following:</a:t>
            </a:r>
          </a:p>
          <a:p>
            <a:pPr algn="l" rtl="0"/>
            <a:endParaRPr lang="en-US" dirty="0">
              <a:latin typeface="Calibri" pitchFamily="34" charset="0"/>
            </a:endParaRPr>
          </a:p>
          <a:p>
            <a:pPr algn="l" rtl="0"/>
            <a:r>
              <a:rPr lang="en-US" dirty="0">
                <a:latin typeface="Calibri" pitchFamily="34" charset="0"/>
              </a:rPr>
              <a:t>Salt </a:t>
            </a:r>
            <a:r>
              <a:rPr lang="en-US" u="sng" dirty="0">
                <a:latin typeface="Calibri" pitchFamily="34" charset="0"/>
              </a:rPr>
              <a:t>molecules stabilize </a:t>
            </a:r>
            <a:r>
              <a:rPr lang="en-US" dirty="0">
                <a:latin typeface="Calibri" pitchFamily="34" charset="0"/>
              </a:rPr>
              <a:t>protein molecules by </a:t>
            </a:r>
            <a:r>
              <a:rPr lang="en-US" u="sng" dirty="0">
                <a:latin typeface="Calibri" pitchFamily="34" charset="0"/>
              </a:rPr>
              <a:t>decreasing the electrostatic energy </a:t>
            </a:r>
            <a:r>
              <a:rPr lang="en-US" dirty="0">
                <a:latin typeface="Calibri" pitchFamily="34" charset="0"/>
              </a:rPr>
              <a:t>between the protein molecules which </a:t>
            </a:r>
            <a:r>
              <a:rPr lang="en-US" u="sng" dirty="0">
                <a:latin typeface="Calibri" pitchFamily="34" charset="0"/>
              </a:rPr>
              <a:t>increase the solubility of proteins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algn="l" rtl="0"/>
            <a:endParaRPr lang="ar-SA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293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مربع نص 1"/>
          <p:cNvSpPr txBox="1"/>
          <p:nvPr/>
        </p:nvSpPr>
        <p:spPr>
          <a:xfrm>
            <a:off x="-36512" y="359940"/>
            <a:ext cx="9180512" cy="63094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>
                <a:solidFill>
                  <a:schemeClr val="accent1"/>
                </a:solidFill>
                <a:latin typeface="Calibri" pitchFamily="34" charset="0"/>
              </a:rPr>
              <a:t>2.Salting out:</a:t>
            </a:r>
          </a:p>
          <a:p>
            <a:pPr algn="l" rtl="0"/>
            <a:r>
              <a:rPr lang="en-US" sz="2000" dirty="0">
                <a:latin typeface="Calibri" pitchFamily="34" charset="0"/>
              </a:rPr>
              <a:t>-When the proteins precipitate at high concentration of salts it called Salting out.</a:t>
            </a:r>
          </a:p>
          <a:p>
            <a:pPr algn="l" rtl="0"/>
            <a:r>
              <a:rPr lang="en-US" sz="2000" dirty="0">
                <a:latin typeface="Calibri" pitchFamily="34" charset="0"/>
              </a:rPr>
              <a:t>-</a:t>
            </a:r>
            <a:r>
              <a:rPr lang="en-US" sz="2000" dirty="0"/>
              <a:t>Salting out is a purification method that relies on the basis of protein solubility </a:t>
            </a:r>
          </a:p>
          <a:p>
            <a:pPr algn="l" rtl="0"/>
            <a:r>
              <a:rPr lang="en-US" sz="2000" dirty="0"/>
              <a:t>[by reducing the solubility].</a:t>
            </a:r>
            <a:endParaRPr lang="en-US" sz="2000" dirty="0">
              <a:latin typeface="Calibri" pitchFamily="34" charset="0"/>
            </a:endParaRP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/>
            <a:endParaRPr lang="en-US" sz="2000" dirty="0">
              <a:latin typeface="Calibri" pitchFamily="34" charset="0"/>
            </a:endParaRPr>
          </a:p>
          <a:p>
            <a:pPr algn="l"/>
            <a:endParaRPr lang="en-US" sz="2000" dirty="0">
              <a:latin typeface="Calibri" pitchFamily="34" charset="0"/>
            </a:endParaRPr>
          </a:p>
          <a:p>
            <a:pPr algn="l"/>
            <a:endParaRPr lang="en-US" sz="2000" dirty="0">
              <a:latin typeface="Calibri" pitchFamily="34" charset="0"/>
            </a:endParaRPr>
          </a:p>
          <a:p>
            <a:pPr algn="l"/>
            <a:r>
              <a:rPr lang="en-US" sz="2000" b="1" dirty="0">
                <a:solidFill>
                  <a:schemeClr val="accent1"/>
                </a:solidFill>
                <a:latin typeface="Calibri" pitchFamily="34" charset="0"/>
              </a:rPr>
              <a:t>-When the ionic strength of a protein solution is increased by adding salt, the solubility decreases, and protein precipitates. This could be explained by the following:</a:t>
            </a:r>
          </a:p>
          <a:p>
            <a:pPr algn="l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The salt molecules </a:t>
            </a:r>
            <a:r>
              <a:rPr lang="en-US" sz="2000" u="sng" dirty="0">
                <a:latin typeface="Calibri" pitchFamily="34" charset="0"/>
              </a:rPr>
              <a:t>compete</a:t>
            </a:r>
            <a:r>
              <a:rPr lang="en-US" sz="2000" dirty="0">
                <a:latin typeface="Calibri" pitchFamily="34" charset="0"/>
              </a:rPr>
              <a:t> with the protein molecules in binding with water.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In this case, the protein molecules tend to associate with each other because protein-protein interactions become energetically more favorable than protein-solvent interaction. 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/>
            <a:endParaRPr lang="en-US" sz="2000" dirty="0">
              <a:latin typeface="Calibri" pitchFamily="34" charset="0"/>
            </a:endParaRPr>
          </a:p>
          <a:p>
            <a:pPr algn="l"/>
            <a:endParaRPr lang="en-US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566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-36512" y="404664"/>
            <a:ext cx="8640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-Proteins have characteristic salting out points, and these are used in protein separations in crude extracts.</a:t>
            </a: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dirty="0">
                <a:latin typeface="Calibri" pitchFamily="34" charset="0"/>
              </a:rPr>
              <a:t>-</a:t>
            </a:r>
            <a:r>
              <a:rPr lang="en-US" sz="2000" dirty="0"/>
              <a:t>Salting out, is a purification method at initial molecule purification its lacks the ability for precise isolation of a specific protein.</a:t>
            </a:r>
          </a:p>
          <a:p>
            <a:pPr algn="l" rtl="0"/>
            <a:endParaRPr lang="en-US" sz="2000" dirty="0"/>
          </a:p>
          <a:p>
            <a:pPr algn="l" rtl="0"/>
            <a:r>
              <a:rPr lang="en-US" sz="2000" dirty="0"/>
              <a:t>-Powerful tool to separate classes of proteins that vary in size, charge, and surface area among other characteristics. </a:t>
            </a:r>
            <a:endParaRPr lang="ar-SA" sz="2000" dirty="0"/>
          </a:p>
          <a:p>
            <a:pPr algn="l" rtl="0"/>
            <a:endParaRPr lang="en-US" sz="2000" dirty="0"/>
          </a:p>
          <a:p>
            <a:pPr algn="l" rtl="0"/>
            <a:r>
              <a:rPr lang="en-US" sz="2000" dirty="0"/>
              <a:t>-In Salting-out,  proteins are separated after salt addition by </a:t>
            </a:r>
            <a:r>
              <a:rPr lang="en-US" sz="2000" u="sng" dirty="0">
                <a:solidFill>
                  <a:schemeClr val="accent1"/>
                </a:solidFill>
              </a:rPr>
              <a:t>centrifugation</a:t>
            </a:r>
            <a:r>
              <a:rPr lang="en-US" sz="2000" dirty="0"/>
              <a:t>.</a:t>
            </a:r>
            <a:endParaRPr lang="ar-SA" sz="2000" dirty="0"/>
          </a:p>
          <a:p>
            <a:pPr algn="l" rtl="0"/>
            <a:endParaRPr lang="en-US" sz="2000" dirty="0"/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endParaRPr lang="ar-SA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53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179512" y="889844"/>
            <a:ext cx="8352928" cy="4483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dirty="0">
                <a:latin typeface="Calibri" pitchFamily="34" charset="0"/>
              </a:rPr>
              <a:t>The most effective region of salting out is at the isoelectric point of the protein because all proteins exhibit minimum solubility in solutions of constant ionic strength at their </a:t>
            </a:r>
            <a:r>
              <a:rPr lang="en-US" sz="2000" dirty="0">
                <a:solidFill>
                  <a:schemeClr val="accent1"/>
                </a:solidFill>
                <a:latin typeface="Calibri" pitchFamily="34" charset="0"/>
              </a:rPr>
              <a:t>isoelectric points.</a:t>
            </a:r>
          </a:p>
          <a:p>
            <a:pPr algn="l" rtl="0"/>
            <a:endParaRPr lang="en-US" sz="2000" dirty="0">
              <a:solidFill>
                <a:schemeClr val="accent1"/>
              </a:solidFill>
              <a:latin typeface="Calibri" pitchFamily="34" charset="0"/>
            </a:endParaRP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endParaRPr lang="en-US" sz="2000" dirty="0">
              <a:latin typeface="Calibri" pitchFamily="34" charset="0"/>
            </a:endParaRPr>
          </a:p>
          <a:p>
            <a:pPr algn="l" rtl="0"/>
            <a:r>
              <a:rPr lang="en-US" sz="2000" b="1" dirty="0">
                <a:solidFill>
                  <a:schemeClr val="accent1"/>
                </a:solidFill>
                <a:latin typeface="Calibri" pitchFamily="34" charset="0"/>
              </a:rPr>
              <a:t>The salt commonly used is ammonium sulfate because:</a:t>
            </a:r>
          </a:p>
          <a:p>
            <a:pPr algn="l" rtl="0"/>
            <a:r>
              <a:rPr lang="en-US" sz="2000" dirty="0">
                <a:latin typeface="Calibri" pitchFamily="34" charset="0"/>
              </a:rPr>
              <a:t>1. Its large solubility in water.</a:t>
            </a:r>
          </a:p>
          <a:p>
            <a:pPr algn="l" rtl="0"/>
            <a:r>
              <a:rPr lang="en-US" sz="2000" dirty="0">
                <a:latin typeface="Calibri" pitchFamily="34" charset="0"/>
              </a:rPr>
              <a:t>2. Its relative freedom from temperature effects.</a:t>
            </a:r>
          </a:p>
          <a:p>
            <a:pPr algn="l" rtl="0"/>
            <a:r>
              <a:rPr lang="en-US" sz="2000" dirty="0">
                <a:latin typeface="Calibri" pitchFamily="34" charset="0"/>
              </a:rPr>
              <a:t>3. It has no harmful effects on most of the proteins.</a:t>
            </a:r>
          </a:p>
          <a:p>
            <a:pPr algn="l" rtl="0"/>
            <a:endParaRPr lang="en-US" sz="2000" b="1" dirty="0">
              <a:latin typeface="Calibri" pitchFamily="34" charset="0"/>
            </a:endParaRPr>
          </a:p>
          <a:p>
            <a:pPr algn="l" rtl="0"/>
            <a:r>
              <a:rPr lang="en-US" sz="2000" b="1" dirty="0">
                <a:latin typeface="Calibri" pitchFamily="34" charset="0"/>
              </a:rPr>
              <a:t>Note: </a:t>
            </a:r>
            <a:r>
              <a:rPr lang="en-US" sz="2000" dirty="0">
                <a:latin typeface="Calibri" pitchFamily="34" charset="0"/>
              </a:rPr>
              <a:t>the amount of salt needed to isolate a specific protein is determined from the salt's fractionation table.</a:t>
            </a:r>
            <a:endParaRPr lang="ar-SA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152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2" t="19195" r="11583" b="14879"/>
          <a:stretch/>
        </p:blipFill>
        <p:spPr bwMode="auto">
          <a:xfrm>
            <a:off x="0" y="980728"/>
            <a:ext cx="9144000" cy="470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-36512" y="11663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>
                <a:solidFill>
                  <a:schemeClr val="accent1"/>
                </a:solidFill>
              </a:rPr>
              <a:t>Note: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that the table indicate the grams of the salts to be added to one liter of solution.</a:t>
            </a:r>
          </a:p>
          <a:p>
            <a:pPr algn="l" rtl="0"/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78539717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1984</TotalTime>
  <Words>891</Words>
  <Application>Microsoft Office PowerPoint</Application>
  <PresentationFormat>عرض على الشاشة (4:3)</PresentationFormat>
  <Paragraphs>143</Paragraphs>
  <Slides>21</Slides>
  <Notes>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Wingdings</vt:lpstr>
      <vt:lpstr>نسق Office</vt:lpstr>
      <vt:lpstr>Salting in and Salting out of proteins and Dialysis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Practical part 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Salting in and Salting out of proteins and Dialysis</dc:title>
  <dc:creator>لينة</dc:creator>
  <cp:lastModifiedBy>لينة</cp:lastModifiedBy>
  <cp:revision>50</cp:revision>
  <dcterms:created xsi:type="dcterms:W3CDTF">2013-02-16T19:58:46Z</dcterms:created>
  <dcterms:modified xsi:type="dcterms:W3CDTF">2017-10-08T16:26:14Z</dcterms:modified>
</cp:coreProperties>
</file>